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341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8" r:id="rId32"/>
    <p:sldId id="329" r:id="rId33"/>
    <p:sldId id="330" r:id="rId34"/>
    <p:sldId id="332" r:id="rId35"/>
    <p:sldId id="331" r:id="rId36"/>
  </p:sldIdLst>
  <p:sldSz cx="9144000" cy="5143500" type="screen16x9"/>
  <p:notesSz cx="6858000" cy="9144000"/>
  <p:embeddedFontLst>
    <p:embeddedFont>
      <p:font typeface="Bauhaus 93" panose="04030905020B02020C02" pitchFamily="82" charset="0"/>
      <p:regular r:id="rId38"/>
    </p:embeddedFont>
    <p:embeddedFont>
      <p:font typeface="Nunito" panose="020B0604020202020204" charset="-93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000000"/>
    <a:srgbClr val="006600"/>
    <a:srgbClr val="006400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4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873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369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566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1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10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75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135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497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502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035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432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91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043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512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478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7767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943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604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880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512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4328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410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07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5696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9297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1668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9345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6400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391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66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13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774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213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300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8fca97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8fca97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67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cbi.nlm.nih.gov/pmc/articles/PMC10526310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665917422000460#abs001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sota/classification-on-brain-tumor-mri-datase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625900" y="943069"/>
            <a:ext cx="5892201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5400" b="1" dirty="0" smtClean="0">
                <a:solidFill>
                  <a:schemeClr val="bg2"/>
                </a:solidFill>
                <a:latin typeface="+mj-lt"/>
              </a:rPr>
              <a:t>Brain Tumor MRI Classification </a:t>
            </a:r>
            <a:endParaRPr sz="5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617518" y="3165764"/>
            <a:ext cx="5908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University of Information Technology (UIT) – VNU HCMC</a:t>
            </a:r>
          </a:p>
          <a:p>
            <a:pPr algn="ctr"/>
            <a:r>
              <a:rPr lang="en-US" sz="1600" b="1" dirty="0" smtClean="0"/>
              <a:t>Introduction to Computer Vision – CS231</a:t>
            </a:r>
          </a:p>
          <a:p>
            <a:pPr algn="ctr"/>
            <a:r>
              <a:rPr lang="en-US" sz="1600" b="1" i="1" dirty="0" err="1" smtClean="0"/>
              <a:t>Quan</a:t>
            </a:r>
            <a:r>
              <a:rPr lang="en-US" sz="1600" b="1" i="1" dirty="0" smtClean="0"/>
              <a:t> Hoang Ngoc - 22521178</a:t>
            </a:r>
          </a:p>
          <a:p>
            <a:pPr algn="ctr"/>
            <a:r>
              <a:rPr lang="en-US" sz="1600" b="1" i="1" dirty="0" smtClean="0"/>
              <a:t>Professor: PhD. Dung Mai Tien </a:t>
            </a:r>
          </a:p>
          <a:p>
            <a:pPr algn="ctr"/>
            <a:r>
              <a:rPr lang="en-US" sz="1600" b="1" i="1" dirty="0" smtClean="0"/>
              <a:t>5/2024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4271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Methodology (1)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370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HOG feature extraction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4454" y="1193159"/>
            <a:ext cx="7280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HOG</a:t>
            </a:r>
            <a:r>
              <a:rPr lang="en-US" sz="1600" dirty="0" smtClean="0"/>
              <a:t>: Histogram of Oriented Gradients, first described by </a:t>
            </a:r>
            <a:r>
              <a:rPr lang="en-US" sz="1600" i="1" dirty="0" smtClean="0"/>
              <a:t>Robert K. McConnell of Wayland Research Inc</a:t>
            </a:r>
            <a:r>
              <a:rPr lang="en-US" sz="1600" dirty="0" smtClean="0"/>
              <a:t>. A feature </a:t>
            </a:r>
            <a:r>
              <a:rPr lang="en-US" sz="1600" dirty="0"/>
              <a:t>descriptor technique commonly used </a:t>
            </a:r>
            <a:r>
              <a:rPr lang="en-US" sz="1600" dirty="0" smtClean="0"/>
              <a:t>in </a:t>
            </a:r>
            <a:r>
              <a:rPr lang="en-US" sz="1600" dirty="0"/>
              <a:t>object detection and recognition </a:t>
            </a:r>
            <a:r>
              <a:rPr lang="en-US" sz="1600" dirty="0" smtClean="0"/>
              <a:t>tasks.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4454" y="3897520"/>
            <a:ext cx="7135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Purpose</a:t>
            </a:r>
            <a:r>
              <a:rPr lang="en-US" sz="1600" dirty="0" smtClean="0"/>
              <a:t>: capture </a:t>
            </a:r>
            <a:r>
              <a:rPr lang="en-US" sz="1600" dirty="0"/>
              <a:t>local edge </a:t>
            </a:r>
            <a:r>
              <a:rPr lang="en-US" sz="1600" dirty="0" smtClean="0"/>
              <a:t>information, which </a:t>
            </a:r>
            <a:r>
              <a:rPr lang="en-US" sz="1600" dirty="0"/>
              <a:t>are </a:t>
            </a:r>
            <a:r>
              <a:rPr lang="en-US" sz="1600" u="sng" dirty="0">
                <a:solidFill>
                  <a:srgbClr val="FF0000"/>
                </a:solidFill>
              </a:rPr>
              <a:t>essential for shape</a:t>
            </a:r>
            <a:r>
              <a:rPr lang="en-US" sz="1600" dirty="0"/>
              <a:t> and object recognition</a:t>
            </a:r>
          </a:p>
        </p:txBody>
      </p:sp>
    </p:spTree>
    <p:extLst>
      <p:ext uri="{BB962C8B-B14F-4D97-AF65-F5344CB8AC3E}">
        <p14:creationId xmlns:p14="http://schemas.microsoft.com/office/powerpoint/2010/main" val="399899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45233" y="341450"/>
            <a:ext cx="402272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Pipeline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044738" y="555822"/>
            <a:ext cx="5054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Feature extraction + Training - Evaluation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35" y="985807"/>
            <a:ext cx="7267899" cy="34801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22835" y="4477616"/>
            <a:ext cx="59990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u="sng" dirty="0">
                <a:solidFill>
                  <a:srgbClr val="0070C0"/>
                </a:solidFill>
                <a:latin typeface="Times New Roman" panose="02020603050405020304" pitchFamily="18" charset="0"/>
                <a:hlinkClick r:id="rId4"/>
              </a:rPr>
              <a:t>Brain Tumor Classification from MRI Using Image Enhancement and Convolutional Neural Network Techniques - PMC (nih.gov)</a:t>
            </a:r>
            <a:r>
              <a:rPr lang="en-US" sz="1050" i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sz="1050" i="1" dirty="0">
                <a:latin typeface="Times New Roman" panose="02020603050405020304" pitchFamily="18" charset="0"/>
              </a:rPr>
              <a:t>- </a:t>
            </a:r>
            <a:r>
              <a:rPr lang="en-US" sz="1050" i="1" u="sng" dirty="0">
                <a:latin typeface="Times New Roman" panose="02020603050405020304" pitchFamily="18" charset="0"/>
              </a:rPr>
              <a:t>2023 - </a:t>
            </a:r>
            <a:r>
              <a:rPr lang="en-US" sz="1050" i="1" u="sng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</a:rPr>
              <a:t>Same Dataset</a:t>
            </a:r>
            <a:r>
              <a:rPr lang="en-US" sz="1050" i="1" dirty="0">
                <a:latin typeface="Times New Roman" panose="02020603050405020304" pitchFamily="18" charset="0"/>
              </a:rPr>
              <a:t> </a:t>
            </a:r>
            <a:endParaRPr lang="en-US" sz="1050" i="1" dirty="0"/>
          </a:p>
          <a:p>
            <a:r>
              <a:rPr lang="en-US" sz="1050" i="1" dirty="0"/>
              <a:t/>
            </a:r>
            <a:br>
              <a:rPr lang="en-US" sz="1050" i="1" dirty="0"/>
            </a:b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22419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54012" y="226523"/>
            <a:ext cx="378172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300" b="1" dirty="0" smtClean="0">
                <a:latin typeface="Calibri"/>
                <a:ea typeface="Calibri"/>
                <a:cs typeface="Calibri"/>
                <a:sym typeface="Calibri"/>
              </a:rPr>
              <a:t>Limitation of HOG </a:t>
            </a:r>
            <a:endParaRPr sz="23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618146"/>
            <a:ext cx="370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Curse of Tumor 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13025" y="1471434"/>
            <a:ext cx="69407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Within the </a:t>
            </a:r>
            <a:r>
              <a:rPr lang="en-US" sz="1600" dirty="0">
                <a:solidFill>
                  <a:srgbClr val="FF0000"/>
                </a:solidFill>
              </a:rPr>
              <a:t>same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tumor type</a:t>
            </a:r>
            <a:r>
              <a:rPr lang="en-US" sz="1600" dirty="0"/>
              <a:t>, there can be many </a:t>
            </a:r>
            <a:r>
              <a:rPr lang="en-US" sz="1600" dirty="0">
                <a:solidFill>
                  <a:srgbClr val="FF0000"/>
                </a:solidFill>
              </a:rPr>
              <a:t>different </a:t>
            </a:r>
            <a:r>
              <a:rPr lang="en-US" sz="1600" dirty="0" smtClean="0">
                <a:solidFill>
                  <a:srgbClr val="FF0000"/>
                </a:solidFill>
              </a:rPr>
              <a:t>shape</a:t>
            </a:r>
            <a:r>
              <a:rPr lang="en-US" sz="1600" dirty="0" smtClean="0"/>
              <a:t> </a:t>
            </a:r>
            <a:r>
              <a:rPr lang="en-US" sz="1600" dirty="0"/>
              <a:t>depending on the </a:t>
            </a:r>
            <a:r>
              <a:rPr lang="en-US" sz="1600" dirty="0">
                <a:solidFill>
                  <a:srgbClr val="FF0000"/>
                </a:solidFill>
              </a:rPr>
              <a:t>different stages</a:t>
            </a:r>
            <a:r>
              <a:rPr lang="en-US" sz="1600" dirty="0"/>
              <a:t> of the </a:t>
            </a:r>
            <a:r>
              <a:rPr lang="en-US" sz="1600" dirty="0" smtClean="0"/>
              <a:t>tumor. </a:t>
            </a:r>
          </a:p>
          <a:p>
            <a:r>
              <a:rPr lang="en-US" sz="1600" dirty="0" smtClean="0"/>
              <a:t>Besides</a:t>
            </a:r>
            <a:r>
              <a:rPr lang="en-US" sz="1600" dirty="0"/>
              <a:t>, </a:t>
            </a:r>
            <a:r>
              <a:rPr lang="en-US" sz="1600" dirty="0" smtClean="0">
                <a:solidFill>
                  <a:srgbClr val="FF0000"/>
                </a:solidFill>
              </a:rPr>
              <a:t>different </a:t>
            </a:r>
            <a:r>
              <a:rPr lang="en-US" sz="1600" dirty="0">
                <a:solidFill>
                  <a:srgbClr val="FF0000"/>
                </a:solidFill>
              </a:rPr>
              <a:t>types</a:t>
            </a:r>
            <a:r>
              <a:rPr lang="en-US" sz="1600" dirty="0"/>
              <a:t> of tumors </a:t>
            </a:r>
            <a:r>
              <a:rPr lang="en-US" sz="1600" dirty="0" smtClean="0"/>
              <a:t>may share a </a:t>
            </a:r>
            <a:r>
              <a:rPr lang="en-US" sz="1600" dirty="0">
                <a:solidFill>
                  <a:srgbClr val="FF0000"/>
                </a:solidFill>
              </a:rPr>
              <a:t>similar </a:t>
            </a:r>
            <a:r>
              <a:rPr lang="en-US" sz="1600" dirty="0" smtClean="0">
                <a:solidFill>
                  <a:srgbClr val="FF0000"/>
                </a:solidFill>
              </a:rPr>
              <a:t>shape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But, there is a </a:t>
            </a:r>
            <a:r>
              <a:rPr lang="en-US" sz="1600" b="1" dirty="0" smtClean="0"/>
              <a:t>key insight</a:t>
            </a:r>
            <a:r>
              <a:rPr lang="en-US" sz="1600" dirty="0" smtClean="0"/>
              <a:t> that: </a:t>
            </a:r>
            <a:br>
              <a:rPr lang="en-US" sz="1600" dirty="0" smtClean="0"/>
            </a:br>
            <a:r>
              <a:rPr lang="en-US" sz="1600" b="1" dirty="0" smtClean="0">
                <a:solidFill>
                  <a:schemeClr val="tx2">
                    <a:lumMod val="10000"/>
                  </a:schemeClr>
                </a:solidFill>
              </a:rPr>
              <a:t>Location</a:t>
            </a:r>
            <a:r>
              <a:rPr lang="en-US" sz="1600" dirty="0" smtClean="0"/>
              <a:t> of tumor is one of the </a:t>
            </a:r>
            <a:r>
              <a:rPr lang="en-US" sz="1600" dirty="0"/>
              <a:t>K</a:t>
            </a:r>
            <a:r>
              <a:rPr lang="en-US" sz="1600" dirty="0" smtClean="0"/>
              <a:t>ey </a:t>
            </a:r>
            <a:r>
              <a:rPr lang="en-US" sz="1600" dirty="0"/>
              <a:t>Distinguishing </a:t>
            </a:r>
            <a:r>
              <a:rPr lang="en-US" sz="1600" dirty="0" smtClean="0"/>
              <a:t>Factors</a:t>
            </a:r>
            <a:r>
              <a:rPr lang="en-US" sz="1600" b="1" dirty="0" smtClean="0"/>
              <a:t>.</a:t>
            </a:r>
          </a:p>
          <a:p>
            <a:r>
              <a:rPr lang="en-US" sz="1600" dirty="0" smtClean="0"/>
              <a:t>And, the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intensity of tumor</a:t>
            </a:r>
            <a:r>
              <a:rPr lang="en-US" sz="1600" dirty="0" smtClean="0"/>
              <a:t> is frequently different from the rest.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24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Methodology (2)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4132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Local Statistics Intensity </a:t>
            </a:r>
            <a:r>
              <a:rPr lang="en-US" sz="2000" b="1" dirty="0" smtClean="0">
                <a:solidFill>
                  <a:srgbClr val="FF0000"/>
                </a:solidFill>
              </a:rPr>
              <a:t>Based</a:t>
            </a:r>
            <a:br>
              <a:rPr lang="en-US" sz="2000" b="1" dirty="0" smtClean="0">
                <a:solidFill>
                  <a:srgbClr val="FF0000"/>
                </a:solidFill>
              </a:rPr>
            </a:br>
            <a:r>
              <a:rPr lang="en-US" sz="2000" b="1" dirty="0" smtClean="0">
                <a:solidFill>
                  <a:srgbClr val="FF0000"/>
                </a:solidFill>
              </a:rPr>
              <a:t>feature extraction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454" y="4146043"/>
            <a:ext cx="7135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Purpose</a:t>
            </a:r>
            <a:r>
              <a:rPr lang="en-US" sz="1600" dirty="0" smtClean="0"/>
              <a:t>: </a:t>
            </a:r>
            <a:r>
              <a:rPr lang="en-US" sz="1600" dirty="0"/>
              <a:t>capturing texture, </a:t>
            </a:r>
            <a:r>
              <a:rPr lang="en-US" sz="1600" dirty="0" smtClean="0"/>
              <a:t>contrast, and </a:t>
            </a:r>
            <a:r>
              <a:rPr lang="en-US" sz="1600" dirty="0"/>
              <a:t>spatial relationships between </a:t>
            </a:r>
            <a:r>
              <a:rPr lang="en-US" sz="1600" dirty="0" smtClean="0"/>
              <a:t>different intensity distribution </a:t>
            </a:r>
            <a:r>
              <a:rPr lang="en-US" sz="1600" dirty="0"/>
              <a:t>in images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177" y="1521920"/>
            <a:ext cx="4559646" cy="262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5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45233" y="341450"/>
            <a:ext cx="402272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Pipeline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135238" y="526086"/>
            <a:ext cx="4873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Feature extraction + Training - Evaluation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2" y="968018"/>
            <a:ext cx="7636632" cy="36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6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54012" y="226523"/>
            <a:ext cx="378172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>
              <a:buSzPts val="1600"/>
            </a:pPr>
            <a:r>
              <a:rPr lang="en" sz="2300" b="1" dirty="0" smtClean="0">
                <a:latin typeface="Calibri"/>
                <a:ea typeface="Calibri"/>
                <a:cs typeface="Calibri"/>
                <a:sym typeface="Calibri"/>
              </a:rPr>
              <a:t>LSIB </a:t>
            </a:r>
            <a:r>
              <a:rPr lang="en-US" sz="2400" b="1" dirty="0"/>
              <a:t>illustration</a:t>
            </a:r>
            <a:r>
              <a:rPr lang="en" sz="23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0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0375" y="1193159"/>
            <a:ext cx="4111625" cy="3146050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1193159"/>
            <a:ext cx="4111625" cy="3146050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Can be improved? 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672196" y="664588"/>
            <a:ext cx="379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Combine LSIB with HOG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78957" y="1295285"/>
            <a:ext cx="3110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How to </a:t>
            </a:r>
            <a:r>
              <a:rPr lang="en-US" sz="1600" dirty="0">
                <a:solidFill>
                  <a:srgbClr val="FF0000"/>
                </a:solidFill>
              </a:rPr>
              <a:t>isolating the tumor </a:t>
            </a:r>
            <a:r>
              <a:rPr lang="en-US" sz="1600" dirty="0" smtClean="0">
                <a:solidFill>
                  <a:srgbClr val="FF0000"/>
                </a:solidFill>
              </a:rPr>
              <a:t>region</a:t>
            </a:r>
            <a:r>
              <a:rPr lang="en-US" sz="1600" dirty="0"/>
              <a:t> </a:t>
            </a:r>
            <a:r>
              <a:rPr lang="en-US" sz="1600" dirty="0" smtClean="0"/>
              <a:t>and capture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/>
              <a:t>broader spatial relationships between different parts of the </a:t>
            </a:r>
            <a:r>
              <a:rPr lang="en-US" sz="1600" dirty="0" smtClean="0"/>
              <a:t>image?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129426" y="1270593"/>
            <a:ext cx="3061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</a:t>
            </a:r>
            <a:r>
              <a:rPr lang="en-US" sz="1600" dirty="0" smtClean="0">
                <a:solidFill>
                  <a:srgbClr val="FF0000"/>
                </a:solidFill>
              </a:rPr>
              <a:t>ocus </a:t>
            </a:r>
            <a:r>
              <a:rPr lang="en-US" sz="1600" dirty="0">
                <a:solidFill>
                  <a:srgbClr val="FF0000"/>
                </a:solidFill>
              </a:rPr>
              <a:t>specifically on</a:t>
            </a:r>
            <a:r>
              <a:rPr lang="en-US" sz="1600" dirty="0"/>
              <a:t> the </a:t>
            </a:r>
            <a:r>
              <a:rPr lang="en-US" sz="1600" dirty="0" smtClean="0"/>
              <a:t>tumor region and </a:t>
            </a:r>
            <a:r>
              <a:rPr lang="en-US" sz="1600" dirty="0"/>
              <a:t>extracting relevant </a:t>
            </a:r>
            <a:r>
              <a:rPr lang="en-US" sz="1600" dirty="0" smtClean="0"/>
              <a:t>features of tumor instead of the entire </a:t>
            </a:r>
            <a:r>
              <a:rPr lang="en-US" sz="1600" dirty="0" smtClean="0"/>
              <a:t>brain.  </a:t>
            </a:r>
            <a:endParaRPr lang="en-US" sz="1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0375" y="2372503"/>
            <a:ext cx="8223251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2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60375" y="1249118"/>
            <a:ext cx="4111625" cy="3492868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0" y="1249118"/>
            <a:ext cx="4111625" cy="3492868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Fusion Dance 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672195" y="418121"/>
            <a:ext cx="3799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Segmentation based Classification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68" y="1387587"/>
            <a:ext cx="1873129" cy="27299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809" y="1395154"/>
            <a:ext cx="1869990" cy="272241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24000" y="4275891"/>
            <a:ext cx="2241070" cy="30777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05993" y="4275891"/>
            <a:ext cx="2159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Combine LSIB and HOG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27857" y="4168169"/>
            <a:ext cx="2103497" cy="52322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27857" y="4193468"/>
            <a:ext cx="2103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Combine Segmentation and Classification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1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Methodology (3)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563808" y="731494"/>
            <a:ext cx="4252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Segmentation based Classification: Related work</a:t>
            </a:r>
            <a:endParaRPr lang="en-US" sz="24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454" y="1819677"/>
            <a:ext cx="738628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Ramdas</a:t>
            </a:r>
            <a:r>
              <a:rPr lang="en-US" sz="1600" dirty="0" smtClean="0"/>
              <a:t> and </a:t>
            </a:r>
            <a:r>
              <a:rPr lang="en-US" sz="1600" dirty="0" err="1" smtClean="0"/>
              <a:t>Mohd</a:t>
            </a:r>
            <a:r>
              <a:rPr lang="en-US" sz="1600" dirty="0" smtClean="0"/>
              <a:t> </a:t>
            </a:r>
            <a:r>
              <a:rPr lang="en-US" sz="1600" b="1" i="1" u="sng" dirty="0" smtClean="0"/>
              <a:t/>
            </a:r>
            <a:br>
              <a:rPr lang="en-US" sz="1600" b="1" i="1" u="sng" dirty="0" smtClean="0"/>
            </a:br>
            <a:r>
              <a:rPr lang="en-US" i="1" dirty="0" smtClean="0"/>
              <a:t>Computer </a:t>
            </a:r>
            <a:r>
              <a:rPr lang="en-US" i="1" dirty="0"/>
              <a:t>Science &amp; Engineering at Osmania University Hyderabad, India</a:t>
            </a:r>
          </a:p>
          <a:p>
            <a:r>
              <a:rPr lang="en-US" i="1" dirty="0"/>
              <a:t>Department of Computer Science &amp; Engineering University College of Engineering (A).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Osmania </a:t>
            </a:r>
            <a:r>
              <a:rPr lang="en-US" i="1" dirty="0"/>
              <a:t>University Hyderabad, </a:t>
            </a:r>
            <a:r>
              <a:rPr lang="en-US" i="1" dirty="0" smtClean="0"/>
              <a:t>India</a:t>
            </a:r>
          </a:p>
          <a:p>
            <a:endParaRPr lang="en-US" sz="1600" i="1" dirty="0" smtClean="0"/>
          </a:p>
          <a:p>
            <a:r>
              <a:rPr lang="en-US" sz="1600" u="sng" dirty="0">
                <a:solidFill>
                  <a:srgbClr val="0070C0"/>
                </a:solidFill>
                <a:hlinkClick r:id="rId3"/>
              </a:rPr>
              <a:t>Brain tumor MRI images identification and classification based on the recurrent convolutional neural network - </a:t>
            </a:r>
            <a:r>
              <a:rPr lang="en-US" sz="1600" u="sng" dirty="0" err="1">
                <a:solidFill>
                  <a:srgbClr val="0070C0"/>
                </a:solidFill>
                <a:hlinkClick r:id="rId3"/>
              </a:rPr>
              <a:t>ScienceDirect</a:t>
            </a:r>
            <a:r>
              <a:rPr lang="en-US" sz="1600" dirty="0"/>
              <a:t> - 2022 - 62 </a:t>
            </a:r>
            <a:r>
              <a:rPr lang="en-US" sz="1600" dirty="0" smtClean="0"/>
              <a:t>cites.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497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59718" y="833620"/>
            <a:ext cx="3812282" cy="399898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0" y="833620"/>
            <a:ext cx="3969834" cy="399898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Methodology (3)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431557" y="371955"/>
            <a:ext cx="4280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Related work: I&amp;C + RCNN</a:t>
            </a:r>
            <a:endParaRPr lang="en-US" sz="2400" dirty="0"/>
          </a:p>
        </p:txBody>
      </p:sp>
      <p:pic>
        <p:nvPicPr>
          <p:cNvPr id="2050" name="Picture 2" descr="https://lh7-us.googleusercontent.com/9H-8_aqNkVzpkkmFTdbD7-skS5zZkzHMqN2t3Cpox7fVYQ_GNVnvYv9p6_zn8JWIbbebhX-8aRg_D1ORzmT9t3RHLzzKpvgtryPPdBkJ-5S_di3PorWOXCrrwnqvNX0JWY11n7K6YuiA-Wd2v3f0H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42" y="925752"/>
            <a:ext cx="2695179" cy="381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7-us.googleusercontent.com/sk0q8tLBpSu0pIW7PY-q4_84PXUZAHqnXUCbzpKo5T-nlMEcRtcWIX93Fvs4Y0K3ApSm9JFtmsWp8qFEbX5NUqJczF_bj2kS7OVzuNeUtOcU9endw5jnCeEn3g4sgRjYMVOg5qTfKq8IADJ58ZeU0Hw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5"/>
          <a:stretch/>
        </p:blipFill>
        <p:spPr bwMode="auto">
          <a:xfrm>
            <a:off x="4811356" y="925753"/>
            <a:ext cx="3193613" cy="381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5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pSp>
        <p:nvGrpSpPr>
          <p:cNvPr id="17" name="Group 16"/>
          <p:cNvGrpSpPr/>
          <p:nvPr/>
        </p:nvGrpSpPr>
        <p:grpSpPr>
          <a:xfrm>
            <a:off x="187895" y="1121929"/>
            <a:ext cx="2847743" cy="2899642"/>
            <a:chOff x="606995" y="1121192"/>
            <a:chExt cx="2847743" cy="2899642"/>
          </a:xfrm>
        </p:grpSpPr>
        <p:sp>
          <p:nvSpPr>
            <p:cNvPr id="14" name="Arc 13"/>
            <p:cNvSpPr/>
            <p:nvPr/>
          </p:nvSpPr>
          <p:spPr>
            <a:xfrm>
              <a:off x="606995" y="1147878"/>
              <a:ext cx="2847743" cy="2847743"/>
            </a:xfrm>
            <a:prstGeom prst="arc">
              <a:avLst>
                <a:gd name="adj1" fmla="val 16200000"/>
                <a:gd name="adj2" fmla="val 5446452"/>
              </a:avLst>
            </a:prstGeom>
            <a:ln>
              <a:solidFill>
                <a:srgbClr val="0033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038412" y="1121192"/>
              <a:ext cx="53371" cy="5337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978753" y="3967463"/>
              <a:ext cx="53371" cy="5337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551177" y="3490787"/>
            <a:ext cx="943061" cy="384056"/>
            <a:chOff x="2551177" y="3490787"/>
            <a:chExt cx="943061" cy="384056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2561633" y="3531989"/>
              <a:ext cx="932605" cy="34285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551177" y="3490787"/>
              <a:ext cx="146050" cy="146050"/>
            </a:xfrm>
            <a:prstGeom prst="ellipse">
              <a:avLst/>
            </a:prstGeom>
            <a:solidFill>
              <a:srgbClr val="006400"/>
            </a:solidFill>
            <a:ln w="28575">
              <a:solidFill>
                <a:srgbClr val="00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152970" y="797883"/>
            <a:ext cx="699293" cy="564201"/>
            <a:chOff x="2152970" y="797883"/>
            <a:chExt cx="699293" cy="564201"/>
          </a:xfrm>
        </p:grpSpPr>
        <p:sp>
          <p:nvSpPr>
            <p:cNvPr id="18" name="Oval 17"/>
            <p:cNvSpPr/>
            <p:nvPr/>
          </p:nvSpPr>
          <p:spPr>
            <a:xfrm>
              <a:off x="2152970" y="1216034"/>
              <a:ext cx="146050" cy="146050"/>
            </a:xfrm>
            <a:prstGeom prst="ellipse">
              <a:avLst/>
            </a:prstGeom>
            <a:solidFill>
              <a:srgbClr val="006400"/>
            </a:solidFill>
            <a:ln w="28575">
              <a:solidFill>
                <a:srgbClr val="00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18" idx="7"/>
              <a:endCxn id="26" idx="3"/>
            </p:cNvCxnSpPr>
            <p:nvPr/>
          </p:nvCxnSpPr>
          <p:spPr>
            <a:xfrm flipV="1">
              <a:off x="2277631" y="797883"/>
              <a:ext cx="574632" cy="43954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561633" y="1272127"/>
            <a:ext cx="827632" cy="380585"/>
            <a:chOff x="2561633" y="1272127"/>
            <a:chExt cx="827632" cy="380585"/>
          </a:xfrm>
        </p:grpSpPr>
        <p:sp>
          <p:nvSpPr>
            <p:cNvPr id="19" name="Oval 18"/>
            <p:cNvSpPr/>
            <p:nvPr/>
          </p:nvSpPr>
          <p:spPr>
            <a:xfrm>
              <a:off x="2561633" y="1506662"/>
              <a:ext cx="146050" cy="146050"/>
            </a:xfrm>
            <a:prstGeom prst="ellipse">
              <a:avLst/>
            </a:prstGeom>
            <a:solidFill>
              <a:srgbClr val="006400"/>
            </a:solidFill>
            <a:ln w="28575">
              <a:solidFill>
                <a:srgbClr val="00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19" idx="7"/>
              <a:endCxn id="28" idx="2"/>
            </p:cNvCxnSpPr>
            <p:nvPr/>
          </p:nvCxnSpPr>
          <p:spPr>
            <a:xfrm flipV="1">
              <a:off x="2686294" y="1272127"/>
              <a:ext cx="702971" cy="25592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864170" y="1895285"/>
            <a:ext cx="899109" cy="185685"/>
            <a:chOff x="2864170" y="1895285"/>
            <a:chExt cx="899109" cy="185685"/>
          </a:xfrm>
        </p:grpSpPr>
        <p:sp>
          <p:nvSpPr>
            <p:cNvPr id="22" name="Oval 21"/>
            <p:cNvSpPr/>
            <p:nvPr/>
          </p:nvSpPr>
          <p:spPr>
            <a:xfrm>
              <a:off x="2864170" y="1934920"/>
              <a:ext cx="146050" cy="146050"/>
            </a:xfrm>
            <a:prstGeom prst="ellipse">
              <a:avLst/>
            </a:prstGeom>
            <a:solidFill>
              <a:srgbClr val="006400"/>
            </a:solidFill>
            <a:ln w="28575">
              <a:solidFill>
                <a:srgbClr val="00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22" idx="6"/>
              <a:endCxn id="29" idx="2"/>
            </p:cNvCxnSpPr>
            <p:nvPr/>
          </p:nvCxnSpPr>
          <p:spPr>
            <a:xfrm flipV="1">
              <a:off x="3010220" y="1895285"/>
              <a:ext cx="753059" cy="11266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2974638" y="2498725"/>
            <a:ext cx="893150" cy="146050"/>
            <a:chOff x="2974638" y="2498725"/>
            <a:chExt cx="893150" cy="146050"/>
          </a:xfrm>
        </p:grpSpPr>
        <p:sp>
          <p:nvSpPr>
            <p:cNvPr id="24" name="Oval 23"/>
            <p:cNvSpPr/>
            <p:nvPr/>
          </p:nvSpPr>
          <p:spPr>
            <a:xfrm>
              <a:off x="2974638" y="2498725"/>
              <a:ext cx="146050" cy="146050"/>
            </a:xfrm>
            <a:prstGeom prst="ellipse">
              <a:avLst/>
            </a:prstGeom>
            <a:solidFill>
              <a:srgbClr val="006400"/>
            </a:solidFill>
            <a:ln w="28575">
              <a:solidFill>
                <a:srgbClr val="00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24" idx="6"/>
              <a:endCxn id="31" idx="2"/>
            </p:cNvCxnSpPr>
            <p:nvPr/>
          </p:nvCxnSpPr>
          <p:spPr>
            <a:xfrm>
              <a:off x="3120688" y="2571750"/>
              <a:ext cx="747100" cy="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2859088" y="2996043"/>
            <a:ext cx="886791" cy="207639"/>
            <a:chOff x="2859088" y="2996043"/>
            <a:chExt cx="886791" cy="207639"/>
          </a:xfrm>
        </p:grpSpPr>
        <p:sp>
          <p:nvSpPr>
            <p:cNvPr id="23" name="Oval 22"/>
            <p:cNvSpPr/>
            <p:nvPr/>
          </p:nvSpPr>
          <p:spPr>
            <a:xfrm>
              <a:off x="2859088" y="2996043"/>
              <a:ext cx="146050" cy="146050"/>
            </a:xfrm>
            <a:prstGeom prst="ellipse">
              <a:avLst/>
            </a:prstGeom>
            <a:solidFill>
              <a:srgbClr val="006400"/>
            </a:solidFill>
            <a:ln w="28575">
              <a:solidFill>
                <a:srgbClr val="00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stCxn id="23" idx="6"/>
              <a:endCxn id="27" idx="2"/>
            </p:cNvCxnSpPr>
            <p:nvPr/>
          </p:nvCxnSpPr>
          <p:spPr>
            <a:xfrm>
              <a:off x="3005138" y="3069068"/>
              <a:ext cx="740741" cy="13461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2152970" y="3770037"/>
            <a:ext cx="769441" cy="530983"/>
            <a:chOff x="2152970" y="3770037"/>
            <a:chExt cx="769441" cy="530983"/>
          </a:xfrm>
        </p:grpSpPr>
        <p:sp>
          <p:nvSpPr>
            <p:cNvPr id="20" name="Oval 19"/>
            <p:cNvSpPr/>
            <p:nvPr/>
          </p:nvSpPr>
          <p:spPr>
            <a:xfrm>
              <a:off x="2152970" y="3770037"/>
              <a:ext cx="146050" cy="146050"/>
            </a:xfrm>
            <a:prstGeom prst="ellipse">
              <a:avLst/>
            </a:prstGeom>
            <a:solidFill>
              <a:srgbClr val="006400"/>
            </a:solidFill>
            <a:ln w="28575">
              <a:solidFill>
                <a:srgbClr val="00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stCxn id="20" idx="5"/>
              <a:endCxn id="30" idx="1"/>
            </p:cNvCxnSpPr>
            <p:nvPr/>
          </p:nvCxnSpPr>
          <p:spPr>
            <a:xfrm>
              <a:off x="2277631" y="3894698"/>
              <a:ext cx="644780" cy="40632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3361750" y="1034655"/>
            <a:ext cx="2948995" cy="524622"/>
            <a:chOff x="3361750" y="1034655"/>
            <a:chExt cx="2948995" cy="524622"/>
          </a:xfrm>
        </p:grpSpPr>
        <p:sp>
          <p:nvSpPr>
            <p:cNvPr id="66" name="Rounded Rectangle 65"/>
            <p:cNvSpPr/>
            <p:nvPr/>
          </p:nvSpPr>
          <p:spPr>
            <a:xfrm>
              <a:off x="3605463" y="1034655"/>
              <a:ext cx="2705282" cy="524622"/>
            </a:xfrm>
            <a:prstGeom prst="roundRect">
              <a:avLst>
                <a:gd name="adj" fmla="val 50000"/>
              </a:avLst>
            </a:prstGeom>
            <a:solidFill>
              <a:srgbClr val="0064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Problem Statement </a:t>
              </a:r>
              <a:endPara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389265" y="1055929"/>
              <a:ext cx="432395" cy="43239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61750" y="1058957"/>
              <a:ext cx="487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Bauhaus 93" panose="04030905020B02020C02" pitchFamily="82" charset="0"/>
                  <a:cs typeface="Calibri" panose="020F0502020204030204" pitchFamily="34" charset="0"/>
                </a:rPr>
                <a:t>02</a:t>
              </a:r>
              <a:endParaRPr lang="en-US" sz="2000" dirty="0">
                <a:solidFill>
                  <a:schemeClr val="tx1"/>
                </a:solidFill>
                <a:latin typeface="Bauhaus 93" panose="04030905020B02020C02" pitchFamily="8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745879" y="1650777"/>
            <a:ext cx="3774883" cy="524622"/>
            <a:chOff x="3745879" y="1650777"/>
            <a:chExt cx="3774883" cy="524622"/>
          </a:xfrm>
        </p:grpSpPr>
        <p:sp>
          <p:nvSpPr>
            <p:cNvPr id="67" name="Rounded Rectangle 66"/>
            <p:cNvSpPr/>
            <p:nvPr/>
          </p:nvSpPr>
          <p:spPr>
            <a:xfrm>
              <a:off x="3979475" y="1650777"/>
              <a:ext cx="3541287" cy="524622"/>
            </a:xfrm>
            <a:prstGeom prst="roundRect">
              <a:avLst>
                <a:gd name="adj" fmla="val 50000"/>
              </a:avLst>
            </a:prstGeom>
            <a:solidFill>
              <a:srgbClr val="33996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Methodology and Pipeline </a:t>
              </a:r>
              <a:endPara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763279" y="1679087"/>
              <a:ext cx="432395" cy="43239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45879" y="1690367"/>
              <a:ext cx="487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Bauhaus 93" panose="04030905020B02020C02" pitchFamily="82" charset="0"/>
                  <a:cs typeface="Calibri" panose="020F0502020204030204" pitchFamily="34" charset="0"/>
                </a:rPr>
                <a:t>03</a:t>
              </a:r>
              <a:endParaRPr lang="en-US" sz="2000" dirty="0">
                <a:solidFill>
                  <a:schemeClr val="tx1"/>
                </a:solidFill>
                <a:latin typeface="Bauhaus 93" panose="04030905020B02020C02" pitchFamily="8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326901" y="3628513"/>
            <a:ext cx="2797706" cy="524622"/>
            <a:chOff x="3326901" y="3628513"/>
            <a:chExt cx="2797706" cy="524622"/>
          </a:xfrm>
        </p:grpSpPr>
        <p:sp>
          <p:nvSpPr>
            <p:cNvPr id="70" name="Rounded Rectangle 69"/>
            <p:cNvSpPr/>
            <p:nvPr/>
          </p:nvSpPr>
          <p:spPr>
            <a:xfrm>
              <a:off x="3562708" y="3628513"/>
              <a:ext cx="2561899" cy="524622"/>
            </a:xfrm>
            <a:prstGeom prst="roundRect">
              <a:avLst>
                <a:gd name="adj" fmla="val 50000"/>
              </a:avLst>
            </a:prstGeom>
            <a:solidFill>
              <a:srgbClr val="0064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Discussion </a:t>
              </a:r>
              <a:endPara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346511" y="3652178"/>
              <a:ext cx="432395" cy="43239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26901" y="3660717"/>
              <a:ext cx="487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Bauhaus 93" panose="04030905020B02020C02" pitchFamily="82" charset="0"/>
                  <a:cs typeface="Calibri" panose="020F0502020204030204" pitchFamily="34" charset="0"/>
                </a:rPr>
                <a:t>06</a:t>
              </a:r>
              <a:endParaRPr lang="en-US" sz="2000" dirty="0">
                <a:solidFill>
                  <a:schemeClr val="tx1"/>
                </a:solidFill>
                <a:latin typeface="Bauhaus 93" panose="04030905020B02020C02" pitchFamily="8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843628" y="2303688"/>
            <a:ext cx="4797100" cy="524622"/>
            <a:chOff x="3843628" y="2303688"/>
            <a:chExt cx="4797100" cy="524622"/>
          </a:xfrm>
        </p:grpSpPr>
        <p:sp>
          <p:nvSpPr>
            <p:cNvPr id="68" name="Rounded Rectangle 67"/>
            <p:cNvSpPr/>
            <p:nvPr/>
          </p:nvSpPr>
          <p:spPr>
            <a:xfrm>
              <a:off x="4015931" y="2303688"/>
              <a:ext cx="4624797" cy="524622"/>
            </a:xfrm>
            <a:prstGeom prst="roundRect">
              <a:avLst>
                <a:gd name="adj" fmla="val 50000"/>
              </a:avLst>
            </a:prstGeom>
            <a:solidFill>
              <a:srgbClr val="0064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Evaluation Method</a:t>
              </a:r>
              <a:endPara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867788" y="2355553"/>
              <a:ext cx="432395" cy="43239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43628" y="2379508"/>
              <a:ext cx="487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Bauhaus 93" panose="04030905020B02020C02" pitchFamily="82" charset="0"/>
                  <a:cs typeface="Calibri" panose="020F0502020204030204" pitchFamily="34" charset="0"/>
                </a:rPr>
                <a:t>04</a:t>
              </a:r>
              <a:endParaRPr lang="en-US" sz="2000" dirty="0">
                <a:solidFill>
                  <a:schemeClr val="tx1"/>
                </a:solidFill>
                <a:latin typeface="Bauhaus 93" panose="04030905020B02020C02" pitchFamily="8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725639" y="2956599"/>
            <a:ext cx="4665095" cy="524622"/>
            <a:chOff x="3725639" y="2956599"/>
            <a:chExt cx="4665095" cy="524622"/>
          </a:xfrm>
        </p:grpSpPr>
        <p:sp>
          <p:nvSpPr>
            <p:cNvPr id="69" name="Rounded Rectangle 68"/>
            <p:cNvSpPr/>
            <p:nvPr/>
          </p:nvSpPr>
          <p:spPr>
            <a:xfrm>
              <a:off x="3886079" y="2956599"/>
              <a:ext cx="4504655" cy="524622"/>
            </a:xfrm>
            <a:prstGeom prst="roundRect">
              <a:avLst>
                <a:gd name="adj" fmla="val 50000"/>
              </a:avLst>
            </a:prstGeom>
            <a:solidFill>
              <a:srgbClr val="33996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Result Experiment </a:t>
              </a:r>
              <a:endPara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745879" y="2987484"/>
              <a:ext cx="432395" cy="43239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725639" y="3004145"/>
              <a:ext cx="487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Bauhaus 93" panose="04030905020B02020C02" pitchFamily="82" charset="0"/>
                  <a:cs typeface="Calibri" panose="020F0502020204030204" pitchFamily="34" charset="0"/>
                </a:rPr>
                <a:t>05</a:t>
              </a:r>
              <a:endParaRPr lang="en-US" sz="2000" dirty="0">
                <a:solidFill>
                  <a:schemeClr val="tx1"/>
                </a:solidFill>
                <a:latin typeface="Bauhaus 93" panose="04030905020B02020C02" pitchFamily="8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839478" y="4237697"/>
            <a:ext cx="4681284" cy="548666"/>
            <a:chOff x="2839478" y="4237697"/>
            <a:chExt cx="4681284" cy="548666"/>
          </a:xfrm>
        </p:grpSpPr>
        <p:sp>
          <p:nvSpPr>
            <p:cNvPr id="71" name="Rounded Rectangle 70"/>
            <p:cNvSpPr/>
            <p:nvPr/>
          </p:nvSpPr>
          <p:spPr>
            <a:xfrm>
              <a:off x="3098635" y="4261741"/>
              <a:ext cx="4422127" cy="524622"/>
            </a:xfrm>
            <a:prstGeom prst="roundRect">
              <a:avLst>
                <a:gd name="adj" fmla="val 50000"/>
              </a:avLst>
            </a:prstGeom>
            <a:solidFill>
              <a:srgbClr val="33996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Visualization</a:t>
              </a:r>
              <a:endPara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2859088" y="4237697"/>
              <a:ext cx="432395" cy="43239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839478" y="4277576"/>
              <a:ext cx="487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Bauhaus 93" panose="04030905020B02020C02" pitchFamily="82" charset="0"/>
                  <a:cs typeface="Calibri" panose="020F0502020204030204" pitchFamily="34" charset="0"/>
                </a:rPr>
                <a:t>07</a:t>
              </a:r>
              <a:endParaRPr lang="en-US" sz="2000" dirty="0">
                <a:solidFill>
                  <a:schemeClr val="tx1"/>
                </a:solidFill>
                <a:latin typeface="Bauhaus 93" panose="04030905020B02020C02" pitchFamily="8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09558" y="1444141"/>
            <a:ext cx="2184512" cy="2255218"/>
            <a:chOff x="509558" y="1444141"/>
            <a:chExt cx="2184512" cy="2255218"/>
          </a:xfrm>
        </p:grpSpPr>
        <p:grpSp>
          <p:nvGrpSpPr>
            <p:cNvPr id="13" name="Group 12"/>
            <p:cNvGrpSpPr/>
            <p:nvPr/>
          </p:nvGrpSpPr>
          <p:grpSpPr>
            <a:xfrm>
              <a:off x="606995" y="1444141"/>
              <a:ext cx="2087075" cy="2255218"/>
              <a:chOff x="606995" y="1328041"/>
              <a:chExt cx="2301964" cy="2487419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665249" y="1328041"/>
                <a:ext cx="1243710" cy="2487419"/>
                <a:chOff x="4572000" y="1558088"/>
                <a:chExt cx="1013663" cy="2027326"/>
              </a:xfrm>
            </p:grpSpPr>
            <p:sp>
              <p:nvSpPr>
                <p:cNvPr id="10" name="Freeform 9"/>
                <p:cNvSpPr/>
                <p:nvPr/>
              </p:nvSpPr>
              <p:spPr>
                <a:xfrm flipH="1" flipV="1">
                  <a:off x="4572000" y="1558088"/>
                  <a:ext cx="1013663" cy="1013663"/>
                </a:xfrm>
                <a:custGeom>
                  <a:avLst/>
                  <a:gdLst>
                    <a:gd name="connsiteX0" fmla="*/ 1013663 w 1013663"/>
                    <a:gd name="connsiteY0" fmla="*/ 1013663 h 1013663"/>
                    <a:gd name="connsiteX1" fmla="*/ 0 w 1013663"/>
                    <a:gd name="connsiteY1" fmla="*/ 0 h 1013663"/>
                    <a:gd name="connsiteX2" fmla="*/ 1013663 w 1013663"/>
                    <a:gd name="connsiteY2" fmla="*/ 0 h 101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13663" h="1013663">
                      <a:moveTo>
                        <a:pt x="1013663" y="1013663"/>
                      </a:moveTo>
                      <a:cubicBezTo>
                        <a:pt x="453832" y="1013663"/>
                        <a:pt x="0" y="559831"/>
                        <a:pt x="0" y="0"/>
                      </a:cubicBezTo>
                      <a:lnTo>
                        <a:pt x="1013663" y="0"/>
                      </a:lnTo>
                      <a:close/>
                    </a:path>
                  </a:pathLst>
                </a:custGeom>
                <a:solidFill>
                  <a:srgbClr val="0033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 rot="5400000" flipH="1" flipV="1">
                  <a:off x="4572000" y="2571751"/>
                  <a:ext cx="1013663" cy="1013663"/>
                </a:xfrm>
                <a:custGeom>
                  <a:avLst/>
                  <a:gdLst>
                    <a:gd name="connsiteX0" fmla="*/ 1013663 w 1013663"/>
                    <a:gd name="connsiteY0" fmla="*/ 1013663 h 1013663"/>
                    <a:gd name="connsiteX1" fmla="*/ 0 w 1013663"/>
                    <a:gd name="connsiteY1" fmla="*/ 0 h 1013663"/>
                    <a:gd name="connsiteX2" fmla="*/ 1013663 w 1013663"/>
                    <a:gd name="connsiteY2" fmla="*/ 0 h 1013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13663" h="1013663">
                      <a:moveTo>
                        <a:pt x="1013663" y="1013663"/>
                      </a:moveTo>
                      <a:cubicBezTo>
                        <a:pt x="453832" y="1013663"/>
                        <a:pt x="0" y="559831"/>
                        <a:pt x="0" y="0"/>
                      </a:cubicBezTo>
                      <a:lnTo>
                        <a:pt x="1013663" y="0"/>
                      </a:lnTo>
                      <a:close/>
                    </a:path>
                  </a:pathLst>
                </a:custGeom>
                <a:solidFill>
                  <a:srgbClr val="339966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Oval 4"/>
              <p:cNvSpPr/>
              <p:nvPr/>
            </p:nvSpPr>
            <p:spPr>
              <a:xfrm flipH="1" flipV="1">
                <a:off x="606995" y="1558087"/>
                <a:ext cx="2027326" cy="2027326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  <a:effectLst>
                <a:outerShdw blurRad="127000" dist="38100" dir="2700000" sx="99000" sy="99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509558" y="2040954"/>
              <a:ext cx="183692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0" lvl="0" algn="ctr">
                <a:buSzPts val="1600"/>
              </a:pPr>
              <a:r>
                <a:rPr lang="en-US" sz="3000" b="1" dirty="0">
                  <a:solidFill>
                    <a:srgbClr val="0066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Table </a:t>
              </a:r>
              <a:r>
                <a:rPr lang="en-US" sz="3000" b="1" dirty="0" smtClean="0">
                  <a:solidFill>
                    <a:srgbClr val="0066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of </a:t>
              </a:r>
            </a:p>
            <a:p>
              <a:pPr marL="127000" lvl="0" algn="ctr">
                <a:buSzPts val="1600"/>
              </a:pPr>
              <a:r>
                <a:rPr lang="en-US" sz="3000" b="1" dirty="0" smtClean="0">
                  <a:solidFill>
                    <a:srgbClr val="006600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Contents </a:t>
              </a:r>
              <a:endParaRPr lang="en-US" sz="3000" b="1" dirty="0">
                <a:solidFill>
                  <a:srgbClr val="0066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784223" y="414440"/>
            <a:ext cx="2876311" cy="524622"/>
            <a:chOff x="2784223" y="414440"/>
            <a:chExt cx="2876311" cy="524622"/>
          </a:xfrm>
        </p:grpSpPr>
        <p:sp>
          <p:nvSpPr>
            <p:cNvPr id="64" name="Rounded Rectangle 63"/>
            <p:cNvSpPr/>
            <p:nvPr/>
          </p:nvSpPr>
          <p:spPr>
            <a:xfrm>
              <a:off x="2932113" y="414440"/>
              <a:ext cx="2728421" cy="524622"/>
            </a:xfrm>
            <a:prstGeom prst="roundRect">
              <a:avLst>
                <a:gd name="adj" fmla="val 50000"/>
              </a:avLst>
            </a:prstGeom>
            <a:solidFill>
              <a:srgbClr val="33996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788940" y="428811"/>
              <a:ext cx="432395" cy="43239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84223" y="440600"/>
              <a:ext cx="5857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Bauhaus 93" panose="04030905020B02020C02" pitchFamily="82" charset="0"/>
                  <a:cs typeface="Calibri" panose="020F0502020204030204" pitchFamily="34" charset="0"/>
                </a:rPr>
                <a:t>01</a:t>
              </a:r>
              <a:endParaRPr lang="en-US" sz="2000" dirty="0">
                <a:solidFill>
                  <a:schemeClr val="tx1"/>
                </a:solidFill>
                <a:latin typeface="Bauhaus 93" panose="04030905020B02020C02" pitchFamily="82" charset="0"/>
                <a:cs typeface="Calibri" panose="020F0502020204030204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182999" y="470850"/>
              <a:ext cx="167706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Introduction </a:t>
              </a:r>
              <a:endPara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00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45233" y="341450"/>
            <a:ext cx="402272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Pipeline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156597" y="526086"/>
            <a:ext cx="457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Feature extraction + Training - Evaluation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40" y="989577"/>
            <a:ext cx="7948579" cy="375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54012" y="226523"/>
            <a:ext cx="378172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>
              <a:buSzPts val="1600"/>
            </a:pPr>
            <a:r>
              <a:rPr lang="en" sz="2300" b="1" dirty="0" smtClean="0">
                <a:latin typeface="Calibri"/>
                <a:ea typeface="Calibri"/>
                <a:cs typeface="Calibri"/>
                <a:sym typeface="Calibri"/>
              </a:rPr>
              <a:t>Segmentation </a:t>
            </a:r>
            <a:r>
              <a:rPr lang="en-US" sz="2400" b="1" dirty="0" smtClean="0"/>
              <a:t>illustration</a:t>
            </a:r>
            <a:r>
              <a:rPr lang="en" sz="23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90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60375" y="2846637"/>
            <a:ext cx="4111625" cy="149257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0" y="2846637"/>
            <a:ext cx="4111625" cy="149257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Evaluation Method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370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Mertrics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5235" y="1280284"/>
            <a:ext cx="72805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</a:rPr>
              <a:t>To meet the core aim of this research project, we use: </a:t>
            </a:r>
            <a:r>
              <a:rPr lang="en-US" sz="1600" i="1" dirty="0" smtClean="0">
                <a:solidFill>
                  <a:srgbClr val="339966"/>
                </a:solidFill>
              </a:rPr>
              <a:t/>
            </a:r>
            <a:br>
              <a:rPr lang="en-US" sz="1600" i="1" dirty="0" smtClean="0">
                <a:solidFill>
                  <a:srgbClr val="339966"/>
                </a:solidFill>
              </a:rPr>
            </a:br>
            <a:r>
              <a:rPr lang="en-US" sz="1600" i="1" dirty="0" smtClean="0">
                <a:solidFill>
                  <a:srgbClr val="339966"/>
                </a:solidFill>
              </a:rPr>
              <a:t>Accuracy</a:t>
            </a:r>
            <a:r>
              <a:rPr lang="en-US" sz="1600" dirty="0"/>
              <a:t>: The proportion of correctly classified instances to the total number of instances.</a:t>
            </a:r>
          </a:p>
          <a:p>
            <a:pPr fontAlgn="base"/>
            <a:r>
              <a:rPr lang="en-US" sz="1600" i="1" dirty="0">
                <a:solidFill>
                  <a:srgbClr val="339966"/>
                </a:solidFill>
              </a:rPr>
              <a:t>F1-score</a:t>
            </a:r>
            <a:r>
              <a:rPr lang="en-US" sz="1600" dirty="0"/>
              <a:t>: The harmonic mean of precision and recall, providing a balance between the two metrics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3074" name="Picture 2" descr="What is precision, Recall, Accuracy and F1-score? - Nomid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95" y="2976414"/>
            <a:ext cx="4021571" cy="118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4 things you need to know about AI: accuracy, precision, recall and F1  scor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7"/>
          <a:stretch/>
        </p:blipFill>
        <p:spPr bwMode="auto">
          <a:xfrm>
            <a:off x="4665517" y="3037748"/>
            <a:ext cx="3902083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6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Evaluation Method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370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Dataset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2933" y="1285462"/>
            <a:ext cx="728056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a-DK" sz="1600" b="1" dirty="0"/>
              <a:t>Brain tumor MRI dataset Cheng [2017], Amin et al. [2022] 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dataset is a combination of the following </a:t>
            </a:r>
            <a:r>
              <a:rPr lang="en-US" sz="1600" dirty="0">
                <a:solidFill>
                  <a:srgbClr val="339966"/>
                </a:solidFill>
              </a:rPr>
              <a:t>three </a:t>
            </a:r>
            <a:r>
              <a:rPr lang="en-US" sz="1600" dirty="0" smtClean="0">
                <a:solidFill>
                  <a:srgbClr val="339966"/>
                </a:solidFill>
              </a:rPr>
              <a:t>datasets: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</a:rPr>
              <a:t>Figshare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2">
                    <a:lumMod val="10000"/>
                  </a:schemeClr>
                </a:solidFill>
              </a:rPr>
              <a:t>Sartaj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</a:rPr>
              <a:t>, and Br35H</a:t>
            </a:r>
            <a:r>
              <a:rPr lang="en-US" sz="1600" dirty="0" smtClean="0"/>
              <a:t>. </a:t>
            </a:r>
            <a:r>
              <a:rPr lang="en-US" sz="1600" dirty="0"/>
              <a:t>This dataset contains </a:t>
            </a:r>
            <a:r>
              <a:rPr lang="en-US" sz="1600" dirty="0">
                <a:solidFill>
                  <a:srgbClr val="339966"/>
                </a:solidFill>
              </a:rPr>
              <a:t>7023</a:t>
            </a:r>
            <a:r>
              <a:rPr lang="en-US" sz="1600" dirty="0"/>
              <a:t> images of human brain MRI </a:t>
            </a:r>
            <a:r>
              <a:rPr lang="en-US" sz="1600" dirty="0" smtClean="0"/>
              <a:t>images as a set of </a:t>
            </a:r>
            <a:r>
              <a:rPr lang="en-US" sz="1600" dirty="0" smtClean="0">
                <a:solidFill>
                  <a:srgbClr val="339966"/>
                </a:solidFill>
              </a:rPr>
              <a:t>2D slices</a:t>
            </a:r>
            <a:r>
              <a:rPr lang="en-US" sz="1600" dirty="0" smtClean="0"/>
              <a:t>, not 3D volume. </a:t>
            </a:r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dataset </a:t>
            </a:r>
            <a:r>
              <a:rPr lang="en-US" sz="1600" dirty="0"/>
              <a:t>are classified into </a:t>
            </a:r>
            <a:r>
              <a:rPr lang="en-US" sz="1600" dirty="0">
                <a:solidFill>
                  <a:srgbClr val="339966"/>
                </a:solidFill>
              </a:rPr>
              <a:t>4 classes</a:t>
            </a:r>
            <a:r>
              <a:rPr lang="en-US" sz="1600" dirty="0"/>
              <a:t>: </a:t>
            </a:r>
            <a:r>
              <a:rPr lang="en-US" sz="1600" dirty="0" err="1"/>
              <a:t>glioma</a:t>
            </a:r>
            <a:r>
              <a:rPr lang="en-US" sz="1600" dirty="0"/>
              <a:t> - meningioma - no tumor and pituitary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Out </a:t>
            </a:r>
            <a:r>
              <a:rPr lang="en-US" sz="1600" dirty="0"/>
              <a:t>of these, the dataset curator created the training and testing splits. We followed their </a:t>
            </a:r>
            <a:r>
              <a:rPr lang="en-US" sz="1600" dirty="0" smtClean="0"/>
              <a:t>splits </a:t>
            </a:r>
            <a:r>
              <a:rPr lang="en-US" sz="1600" dirty="0" smtClean="0">
                <a:solidFill>
                  <a:srgbClr val="339966"/>
                </a:solidFill>
              </a:rPr>
              <a:t>5.712</a:t>
            </a:r>
            <a:r>
              <a:rPr lang="en-US" sz="1600" dirty="0" smtClean="0"/>
              <a:t> </a:t>
            </a:r>
            <a:r>
              <a:rPr lang="en-US" sz="1600" dirty="0"/>
              <a:t>images for training and </a:t>
            </a:r>
            <a:r>
              <a:rPr lang="en-US" sz="1600" dirty="0" smtClean="0">
                <a:solidFill>
                  <a:srgbClr val="339966"/>
                </a:solidFill>
              </a:rPr>
              <a:t>1.311</a:t>
            </a:r>
            <a:r>
              <a:rPr lang="en-US" sz="1600" dirty="0" smtClean="0"/>
              <a:t> </a:t>
            </a:r>
            <a:r>
              <a:rPr lang="en-US" sz="1600" dirty="0"/>
              <a:t>for testing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0070C0"/>
                </a:solidFill>
                <a:hlinkClick r:id="rId3"/>
              </a:rPr>
              <a:t>Brain Tumor MRI Dataset Benchmark (Classification) | Papers With Code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- 2022 -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</a:rPr>
              <a:t>SoTA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 - CASS </a:t>
            </a: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</a:rPr>
              <a:t>– DINO </a:t>
            </a:r>
            <a:endParaRPr 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Evaluation Method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370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Dataset </a:t>
            </a:r>
            <a:r>
              <a:rPr lang="en-US" sz="2400" b="1" dirty="0" smtClean="0">
                <a:solidFill>
                  <a:srgbClr val="FF0000"/>
                </a:solidFill>
              </a:rPr>
              <a:t>Distribution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24489"/>
              </p:ext>
            </p:extLst>
          </p:nvPr>
        </p:nvGraphicFramePr>
        <p:xfrm>
          <a:off x="1196898" y="1427377"/>
          <a:ext cx="6750205" cy="2787782"/>
        </p:xfrm>
        <a:graphic>
          <a:graphicData uri="http://schemas.openxmlformats.org/drawingml/2006/table">
            <a:tbl>
              <a:tblPr/>
              <a:tblGrid>
                <a:gridCol w="13500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0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00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500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004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59314">
                <a:tc gridSpan="5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Testing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52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G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M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N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P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93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300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306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405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300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1311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9314">
                <a:tc gridSpan="5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Training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52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G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M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P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/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93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339966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1321</a:t>
                      </a:r>
                      <a:endParaRPr lang="en-US" sz="1400" dirty="0">
                        <a:solidFill>
                          <a:srgbClr val="3399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339966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1339</a:t>
                      </a:r>
                      <a:endParaRPr lang="en-US" sz="1400" dirty="0">
                        <a:solidFill>
                          <a:srgbClr val="3399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339966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1595</a:t>
                      </a:r>
                      <a:endParaRPr lang="en-US" sz="1400" dirty="0">
                        <a:solidFill>
                          <a:srgbClr val="3399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339966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1457</a:t>
                      </a:r>
                      <a:endParaRPr lang="en-US" sz="1400" dirty="0">
                        <a:solidFill>
                          <a:srgbClr val="3399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339966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5712</a:t>
                      </a:r>
                      <a:endParaRPr lang="en-US" sz="1400" dirty="0">
                        <a:solidFill>
                          <a:srgbClr val="3399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7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Evaluation Method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731494"/>
            <a:ext cx="370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Testing Method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7691" y="1537855"/>
            <a:ext cx="69064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test the generalization capability of methods in medical diagnostics, we use a </a:t>
            </a:r>
            <a:r>
              <a:rPr lang="en-US" sz="1600" dirty="0" smtClean="0">
                <a:solidFill>
                  <a:schemeClr val="accent6"/>
                </a:solidFill>
              </a:rPr>
              <a:t>K-Fold </a:t>
            </a:r>
            <a:r>
              <a:rPr lang="en-US" sz="1600" dirty="0">
                <a:solidFill>
                  <a:schemeClr val="accent6"/>
                </a:solidFill>
              </a:rPr>
              <a:t>cross-validation</a:t>
            </a:r>
            <a:r>
              <a:rPr lang="en-US" sz="1600" dirty="0"/>
              <a:t> method for training and testing methods' </a:t>
            </a:r>
            <a:r>
              <a:rPr lang="en-US" sz="1600" dirty="0" smtClean="0"/>
              <a:t>performance (set up following </a:t>
            </a:r>
            <a:r>
              <a:rPr lang="en-US" sz="1600" dirty="0" err="1" smtClean="0"/>
              <a:t>sklearn</a:t>
            </a:r>
            <a:r>
              <a:rPr lang="en-US" sz="1600" dirty="0" smtClean="0"/>
              <a:t> library with K-Fold=4, and x5 time cost for all experiments). </a:t>
            </a:r>
            <a:endParaRPr lang="en-US" sz="1600" dirty="0"/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Besides, to ensure the objectivity of the evaluation, we keep the </a:t>
            </a:r>
            <a:r>
              <a:rPr lang="en-US" sz="1600" dirty="0">
                <a:solidFill>
                  <a:schemeClr val="accent6"/>
                </a:solidFill>
              </a:rPr>
              <a:t>testing set</a:t>
            </a:r>
            <a:r>
              <a:rPr lang="en-US" sz="1600" dirty="0"/>
              <a:t> of the dataset, and also evaluate the </a:t>
            </a:r>
            <a:r>
              <a:rPr lang="en-US" sz="1600" dirty="0">
                <a:solidFill>
                  <a:schemeClr val="accent6"/>
                </a:solidFill>
              </a:rPr>
              <a:t>final results</a:t>
            </a:r>
            <a:r>
              <a:rPr lang="en-US" sz="1600" dirty="0"/>
              <a:t> on this testing set. </a:t>
            </a:r>
          </a:p>
        </p:txBody>
      </p:sp>
    </p:spTree>
    <p:extLst>
      <p:ext uri="{BB962C8B-B14F-4D97-AF65-F5344CB8AC3E}">
        <p14:creationId xmlns:p14="http://schemas.microsoft.com/office/powerpoint/2010/main" val="321715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Result Experiment (1)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482034" y="731494"/>
            <a:ext cx="4179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Comprehensive results using </a:t>
            </a:r>
            <a:r>
              <a:rPr lang="en-US" sz="2400" dirty="0" smtClean="0">
                <a:solidFill>
                  <a:srgbClr val="FF0000"/>
                </a:solidFill>
              </a:rPr>
              <a:t>HOG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Result Experiment (2)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467166" y="757846"/>
            <a:ext cx="4209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Comprehensive results using </a:t>
            </a:r>
            <a:r>
              <a:rPr lang="en-US" sz="2400" dirty="0" smtClean="0">
                <a:solidFill>
                  <a:srgbClr val="FF0000"/>
                </a:solidFill>
              </a:rPr>
              <a:t>LSIB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endParaRPr lang="en-US" sz="24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853844"/>
              </p:ext>
            </p:extLst>
          </p:nvPr>
        </p:nvGraphicFramePr>
        <p:xfrm>
          <a:off x="930476" y="1704975"/>
          <a:ext cx="7283048" cy="2629133"/>
        </p:xfrm>
        <a:graphic>
          <a:graphicData uri="http://schemas.openxmlformats.org/drawingml/2006/table">
            <a:tbl>
              <a:tblPr/>
              <a:tblGrid>
                <a:gridCol w="9103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03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03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03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038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1038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1038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1038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90688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KNN-10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KNN-5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KNN-2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KNN-1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SVM-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ln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SVM-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rbf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RF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5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mCV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0.8633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0.8934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0.9340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0.9401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0.9084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0.9119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0.8598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5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0.8291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0.8810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0.9603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0.9733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0.9252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0.9039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0.8940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7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F1-score 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0.8103</a:t>
                      </a:r>
                      <a:endParaRPr lang="en-US" sz="1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0.8167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0.8700</a:t>
                      </a:r>
                      <a:endParaRPr lang="en-US" sz="1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0.8734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0.9580</a:t>
                      </a:r>
                      <a:endParaRPr lang="en-US" sz="1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0.9604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0.9715</a:t>
                      </a:r>
                      <a:endParaRPr lang="en-US" sz="1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0.9731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0.9193</a:t>
                      </a:r>
                      <a:endParaRPr lang="en-US" sz="1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0.9248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0.8975</a:t>
                      </a:r>
                      <a:endParaRPr lang="en-US" sz="1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0.9025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0.8852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0.8924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0200" y="2044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Result Experiment (3)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444863" y="731494"/>
            <a:ext cx="4254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Comprehensive results using </a:t>
            </a:r>
            <a:r>
              <a:rPr lang="en-US" sz="2400" dirty="0" smtClean="0">
                <a:solidFill>
                  <a:srgbClr val="FF0000"/>
                </a:solidFill>
              </a:rPr>
              <a:t>Segmentation </a:t>
            </a:r>
            <a:r>
              <a:rPr lang="en-US" sz="2400" dirty="0" err="1" smtClean="0">
                <a:solidFill>
                  <a:srgbClr val="FF0000"/>
                </a:solidFill>
              </a:rPr>
              <a:t>vs</a:t>
            </a:r>
            <a:r>
              <a:rPr lang="en-US" sz="2400" dirty="0" smtClean="0">
                <a:solidFill>
                  <a:srgbClr val="FF0000"/>
                </a:solidFill>
              </a:rPr>
              <a:t> LSIB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0200" y="2044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74499"/>
              </p:ext>
            </p:extLst>
          </p:nvPr>
        </p:nvGraphicFramePr>
        <p:xfrm>
          <a:off x="1517492" y="1638499"/>
          <a:ext cx="6644272" cy="2953691"/>
        </p:xfrm>
        <a:graphic>
          <a:graphicData uri="http://schemas.openxmlformats.org/drawingml/2006/table">
            <a:tbl>
              <a:tblPr/>
              <a:tblGrid>
                <a:gridCol w="8305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05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05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05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05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305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3053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3053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606731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/>
                      </a:r>
                      <a:br>
                        <a:rPr lang="en-US" sz="1300" dirty="0">
                          <a:effectLst/>
                        </a:rPr>
                      </a:br>
                      <a:endParaRPr lang="en-US" sz="13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KNN-10</a:t>
                      </a:r>
                      <a:endParaRPr lang="en-US" sz="13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KNN-5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KNN-2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KNN-1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SVM-ln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SVM-rbf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RF</a:t>
                      </a:r>
                      <a:endParaRPr lang="en-US" sz="13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28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mCV</a:t>
                      </a:r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 sz="13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0.8633</a:t>
                      </a:r>
                      <a:endParaRPr lang="en-US" sz="13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0.8934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0.9340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0.9401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0.9084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0.9119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0.8598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28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0.8291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0.8810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0.9603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0.9733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0.9252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0.9039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0.8940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65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F1-score 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0.8103</a:t>
                      </a:r>
                      <a:endParaRPr lang="en-US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0.8167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0.8700</a:t>
                      </a:r>
                      <a:endParaRPr lang="en-US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0.8734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0.9580</a:t>
                      </a:r>
                      <a:endParaRPr lang="en-US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0.9604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0.9715</a:t>
                      </a:r>
                      <a:endParaRPr lang="en-US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0.9731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0.9193</a:t>
                      </a:r>
                      <a:endParaRPr lang="en-US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0.9248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0.8975</a:t>
                      </a:r>
                      <a:endParaRPr lang="en-US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0.9025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0.8852</a:t>
                      </a:r>
                      <a:endParaRPr lang="en-US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0.8924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28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mCV</a:t>
                      </a:r>
                      <a:r>
                        <a:rPr lang="en-US" sz="13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 </a:t>
                      </a:r>
                      <a:r>
                        <a:rPr lang="en-US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 sz="13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0.8403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0.8725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0.8965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0.9326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0.8920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0.9035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0.8181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284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0.8032 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0.8604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0.9207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0.9756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0.9237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0.9092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0.8703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653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F1-score 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0.7820 </a:t>
                      </a:r>
                      <a:endParaRPr lang="en-US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0.7887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0.8484</a:t>
                      </a:r>
                      <a:endParaRPr lang="en-US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0.8532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0.9122</a:t>
                      </a:r>
                      <a:endParaRPr lang="en-US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0.9156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0.9735</a:t>
                      </a:r>
                      <a:endParaRPr lang="en-US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0.9755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0.9181</a:t>
                      </a:r>
                      <a:endParaRPr lang="en-US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0.9233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0.9033</a:t>
                      </a:r>
                      <a:endParaRPr lang="en-US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0.9083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0.8588</a:t>
                      </a:r>
                      <a:endParaRPr lang="en-US" sz="13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0.8684</a:t>
                      </a:r>
                      <a:endParaRPr lang="en-US" sz="13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600200" y="15192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7364" y="2181378"/>
            <a:ext cx="75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LSIB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27364" y="3407056"/>
            <a:ext cx="67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Seg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31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Result Experiment (2*)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530187" y="731494"/>
            <a:ext cx="4083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</a:rPr>
              <a:t>Comparision</a:t>
            </a: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 results using </a:t>
            </a:r>
            <a:r>
              <a:rPr lang="en-US" sz="2400" dirty="0" smtClean="0">
                <a:solidFill>
                  <a:srgbClr val="FF0000"/>
                </a:solidFill>
              </a:rPr>
              <a:t>Segmentation </a:t>
            </a:r>
            <a:r>
              <a:rPr lang="en-US" sz="2400" dirty="0" err="1" smtClean="0">
                <a:solidFill>
                  <a:srgbClr val="FF0000"/>
                </a:solidFill>
              </a:rPr>
              <a:t>vs</a:t>
            </a:r>
            <a:r>
              <a:rPr lang="en-US" sz="2400" dirty="0" smtClean="0">
                <a:solidFill>
                  <a:srgbClr val="FF0000"/>
                </a:solidFill>
              </a:rPr>
              <a:t> LSIB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600200" y="15192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058319"/>
              </p:ext>
            </p:extLst>
          </p:nvPr>
        </p:nvGraphicFramePr>
        <p:xfrm>
          <a:off x="1600198" y="1578511"/>
          <a:ext cx="6473284" cy="3024112"/>
        </p:xfrm>
        <a:graphic>
          <a:graphicData uri="http://schemas.openxmlformats.org/drawingml/2006/table">
            <a:tbl>
              <a:tblPr/>
              <a:tblGrid>
                <a:gridCol w="16183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83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183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83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30264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/>
                      </a:r>
                      <a:br>
                        <a:rPr lang="en-US" sz="1300" dirty="0">
                          <a:effectLst/>
                        </a:rPr>
                      </a:br>
                      <a:endParaRPr lang="en-US" sz="13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Top 3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Unique Top 3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The best</a:t>
                      </a:r>
                      <a:endParaRPr lang="en-US" sz="13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mCV</a:t>
                      </a:r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 sz="13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0.9287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0.9039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0.9401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0.9529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0.9308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0.9733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18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F1-score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0.9496</a:t>
                      </a:r>
                      <a:endParaRPr lang="en-US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0.9528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0.9253</a:t>
                      </a:r>
                      <a:endParaRPr lang="en-US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0.9301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0.9715</a:t>
                      </a:r>
                      <a:endParaRPr lang="en-US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0.9731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mCV</a:t>
                      </a:r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 sz="13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0.9109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0.8847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339966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0.9326</a:t>
                      </a:r>
                      <a:endParaRPr lang="en-US" sz="1300" dirty="0">
                        <a:solidFill>
                          <a:srgbClr val="3399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0.9400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0.9232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339966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0.9756</a:t>
                      </a:r>
                      <a:endParaRPr lang="en-US" sz="1300" dirty="0">
                        <a:solidFill>
                          <a:srgbClr val="3399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618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F1-score 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0.9346</a:t>
                      </a:r>
                      <a:endParaRPr lang="en-US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0.9381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0.9168</a:t>
                      </a:r>
                      <a:endParaRPr lang="en-US" sz="13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0.9224</a:t>
                      </a:r>
                      <a:endParaRPr lang="en-US" sz="13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339966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0.9735</a:t>
                      </a:r>
                      <a:endParaRPr lang="en-US" sz="1300" dirty="0">
                        <a:solidFill>
                          <a:srgbClr val="339966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339966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0.9755</a:t>
                      </a:r>
                      <a:endParaRPr lang="en-US" sz="1300" dirty="0">
                        <a:solidFill>
                          <a:srgbClr val="339966"/>
                        </a:solidFill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00200" y="15192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4343" y="2178635"/>
            <a:ext cx="77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LSIB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62444" y="3393489"/>
            <a:ext cx="699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Seg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5728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379150" y="372000"/>
            <a:ext cx="3061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Table of Contents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30" y="372000"/>
            <a:ext cx="4443457" cy="445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Result Experiment (3*)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126644" y="731494"/>
            <a:ext cx="4890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tx2">
                    <a:lumMod val="10000"/>
                  </a:schemeClr>
                </a:solidFill>
              </a:rPr>
              <a:t>Comparision</a:t>
            </a:r>
            <a:r>
              <a:rPr lang="en-US" sz="2000" dirty="0" smtClean="0">
                <a:solidFill>
                  <a:schemeClr val="tx2">
                    <a:lumMod val="10000"/>
                  </a:schemeClr>
                </a:solidFill>
              </a:rPr>
              <a:t> results with </a:t>
            </a:r>
            <a:r>
              <a:rPr lang="en-US" sz="2000" dirty="0" smtClean="0">
                <a:solidFill>
                  <a:srgbClr val="FF0000"/>
                </a:solidFill>
              </a:rPr>
              <a:t>Related work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600200" y="15192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00200" y="15192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864320"/>
              </p:ext>
            </p:extLst>
          </p:nvPr>
        </p:nvGraphicFramePr>
        <p:xfrm>
          <a:off x="1051162" y="1222900"/>
          <a:ext cx="7041676" cy="3605460"/>
        </p:xfrm>
        <a:graphic>
          <a:graphicData uri="http://schemas.openxmlformats.org/drawingml/2006/table">
            <a:tbl>
              <a:tblPr/>
              <a:tblGrid>
                <a:gridCol w="13532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20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20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20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220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22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Method </a:t>
                      </a:r>
                      <a:endParaRPr lang="en-US" sz="1100" dirty="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Dataset</a:t>
                      </a:r>
                      <a:endParaRPr lang="en-US" sz="110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CV accuracy </a:t>
                      </a:r>
                      <a:endParaRPr lang="en-US" sz="110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Accuracy </a:t>
                      </a:r>
                      <a:endParaRPr lang="en-US" sz="110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F1-score </a:t>
                      </a:r>
                      <a:endParaRPr lang="en-US" sz="110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98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Enh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 + HOG (the best) </a:t>
                      </a:r>
                      <a:endParaRPr lang="en-US" sz="1100" dirty="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BRMRI 2022 </a:t>
                      </a:r>
                      <a:endParaRPr lang="en-US" sz="1100" dirty="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dirty="0">
                          <a:effectLst/>
                          <a:latin typeface="Nunito" panose="020B0604020202020204" charset="-93"/>
                        </a:rPr>
                        <a:t/>
                      </a:r>
                      <a:br>
                        <a:rPr lang="en-US" sz="1100" dirty="0">
                          <a:effectLst/>
                          <a:latin typeface="Nunito" panose="020B0604020202020204" charset="-93"/>
                        </a:rPr>
                      </a:br>
                      <a:endParaRPr lang="en-US" sz="1100" dirty="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Nunito" panose="020B0604020202020204" charset="-93"/>
                        </a:rPr>
                        <a:t/>
                      </a:r>
                      <a:br>
                        <a:rPr lang="en-US" sz="1100">
                          <a:effectLst/>
                          <a:latin typeface="Nunito" panose="020B0604020202020204" charset="-93"/>
                        </a:rPr>
                      </a:br>
                      <a:endParaRPr lang="en-US" sz="110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  <a:latin typeface="Nunito" panose="020B0604020202020204" charset="-93"/>
                        </a:rPr>
                        <a:t/>
                      </a:r>
                      <a:br>
                        <a:rPr lang="en-US" sz="1100">
                          <a:effectLst/>
                          <a:latin typeface="Nunito" panose="020B0604020202020204" charset="-93"/>
                        </a:rPr>
                      </a:br>
                      <a:endParaRPr lang="en-US" sz="110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5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Enh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 + Statistics (the best) </a:t>
                      </a:r>
                      <a:endParaRPr lang="en-US" sz="1100" dirty="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BRMRI 2022 </a:t>
                      </a:r>
                      <a:endParaRPr lang="en-US" sz="110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0.9401</a:t>
                      </a:r>
                      <a:endParaRPr lang="en-US" sz="110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0.9733</a:t>
                      </a:r>
                      <a:endParaRPr lang="en-US" sz="110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0.9715</a:t>
                      </a:r>
                      <a:endParaRPr lang="en-US" sz="1100">
                        <a:effectLst/>
                        <a:latin typeface="Nunito" panose="020B0604020202020204" charset="-93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0.9731</a:t>
                      </a:r>
                      <a:endParaRPr lang="en-US" sz="110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45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Segmentation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(the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best) </a:t>
                      </a:r>
                      <a:endParaRPr lang="en-US" sz="1100" dirty="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BRMRI 2022 </a:t>
                      </a:r>
                      <a:endParaRPr lang="en-US" sz="110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0.9326</a:t>
                      </a:r>
                      <a:endParaRPr lang="en-US" sz="110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0.9756</a:t>
                      </a:r>
                      <a:endParaRPr lang="en-US" sz="110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0.9735</a:t>
                      </a:r>
                      <a:endParaRPr lang="en-US" sz="1100" dirty="0">
                        <a:effectLst/>
                        <a:latin typeface="Nunito" panose="020B0604020202020204" charset="-93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0.9755</a:t>
                      </a:r>
                      <a:endParaRPr lang="en-US" sz="1100" dirty="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45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Enh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 + CNN - 2023 paper</a:t>
                      </a:r>
                      <a:endParaRPr lang="en-US" sz="1100" dirty="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BRMRI 2022 </a:t>
                      </a:r>
                      <a:endParaRPr lang="en-US" sz="1100" dirty="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None </a:t>
                      </a:r>
                      <a:endParaRPr lang="en-US" sz="1100" dirty="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0.9784</a:t>
                      </a:r>
                      <a:endParaRPr lang="en-US" sz="1100" dirty="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0.9790</a:t>
                      </a:r>
                      <a:endParaRPr lang="en-US" sz="1100" dirty="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45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I&amp;C + RCNN - 2022 paper</a:t>
                      </a:r>
                      <a:endParaRPr lang="en-US" sz="110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SARTAJ </a:t>
                      </a:r>
                      <a:endParaRPr lang="en-US" sz="110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None </a:t>
                      </a:r>
                      <a:endParaRPr lang="en-US" sz="110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0.9517</a:t>
                      </a:r>
                      <a:endParaRPr lang="en-US" sz="110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0.9363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/>
                      </a:r>
                      <a:b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</a:b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89.28-98.42)</a:t>
                      </a:r>
                      <a:endParaRPr lang="en-US" sz="1100" dirty="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35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Xception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FineTuning</a:t>
                      </a:r>
                      <a:endParaRPr lang="en-US" sz="1100" dirty="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BRMRI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2022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/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/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</a:br>
                      <a:endParaRPr lang="en-US" sz="1100" dirty="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0.9739</a:t>
                      </a:r>
                      <a:endParaRPr lang="en-US" sz="110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0.9764</a:t>
                      </a:r>
                      <a:endParaRPr lang="en-US" sz="110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0.9750</a:t>
                      </a:r>
                      <a:endParaRPr lang="en-US" sz="1100" dirty="0">
                        <a:effectLst/>
                        <a:latin typeface="Nunito" panose="020B0604020202020204" charset="-93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anose="020B0604020202020204" charset="-93"/>
                          <a:cs typeface="Nunito" panose="020B0604020202020204" charset="-93"/>
                        </a:rPr>
                        <a:t>0.9765</a:t>
                      </a:r>
                      <a:endParaRPr lang="en-US" sz="1100" dirty="0">
                        <a:effectLst/>
                        <a:latin typeface="Nunito" panose="020B0604020202020204" charset="-93"/>
                      </a:endParaRPr>
                    </a:p>
                  </a:txBody>
                  <a:tcPr marL="51129" marR="51129" marT="51129" marB="5112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87638" y="1136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0375" y="714306"/>
            <a:ext cx="8204709" cy="4076293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Google Shape;134;p14"/>
          <p:cNvSpPr txBox="1"/>
          <p:nvPr/>
        </p:nvSpPr>
        <p:spPr>
          <a:xfrm>
            <a:off x="138143" y="160338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Result Experiment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8882" y="764357"/>
            <a:ext cx="45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/>
              <a:t>Enh</a:t>
            </a:r>
            <a:r>
              <a:rPr lang="en-US" sz="1800" b="1" dirty="0"/>
              <a:t> + CNN - 2023 </a:t>
            </a:r>
            <a:r>
              <a:rPr lang="en-US" sz="1800" b="1" dirty="0" smtClean="0"/>
              <a:t>paper</a:t>
            </a:r>
            <a:endParaRPr lang="en-US" sz="18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AutoShape 4" descr="f1 Score Definition | Enco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00200" y="1704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lh7-us.googleusercontent.com/Z0OQoAz5LkGb-BxIuSuPyw1fvA-6tr7VxypsQNAadboTzeeHbLBjq9P0U63QJCY3MHvslWDTZTbRhM8C0BkAmdSnLdAt9FKKl7NltB2m5_AdI45R0xT1DBAIm9VbRJOp03puZeokQxzKhAsNRINYv3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26" y="1152760"/>
            <a:ext cx="3416476" cy="358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lh7-us.googleusercontent.com/8KkecGXl_fpK6zlXZowmqaFA_D6Xzf5rOyLXJ9wbV1ODybjVlB8CrvYFk4b1iI4v0h0Rz9KbUyktcnMlzWT81JMFRaI3DmCIGsQ__dktYQ3LFsKXLp_yHAMfEvXdmFk37ZO5z7Z625GxZIeo7WeKRZ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72252"/>
            <a:ext cx="3361534" cy="324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212494" y="759670"/>
            <a:ext cx="45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 smtClean="0"/>
              <a:t>Xception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FineTuning</a:t>
            </a:r>
            <a:endParaRPr lang="en-US" sz="1800" b="1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60375" y="1185621"/>
            <a:ext cx="8204709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4" idx="0"/>
          </p:cNvCxnSpPr>
          <p:nvPr/>
        </p:nvCxnSpPr>
        <p:spPr>
          <a:xfrm flipV="1">
            <a:off x="4562730" y="714306"/>
            <a:ext cx="0" cy="4076293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423532" y="4163444"/>
            <a:ext cx="6430538" cy="745016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3532" y="3477175"/>
            <a:ext cx="6430538" cy="587218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23532" y="2706086"/>
            <a:ext cx="6430538" cy="632571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3532" y="1722060"/>
            <a:ext cx="6430538" cy="856916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23532" y="670979"/>
            <a:ext cx="6430538" cy="954107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Google Shape;134;p14"/>
          <p:cNvSpPr txBox="1"/>
          <p:nvPr/>
        </p:nvSpPr>
        <p:spPr>
          <a:xfrm>
            <a:off x="93539" y="156526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Research Finding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663" y="2148162"/>
            <a:ext cx="1895705" cy="892097"/>
          </a:xfrm>
          <a:prstGeom prst="rect">
            <a:avLst/>
          </a:prstGeom>
          <a:solidFill>
            <a:schemeClr val="tx1"/>
          </a:solidFill>
          <a:ln w="3810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4881" y="2226800"/>
            <a:ext cx="1691269" cy="734819"/>
          </a:xfrm>
          <a:prstGeom prst="rect">
            <a:avLst/>
          </a:prstGeom>
          <a:solidFill>
            <a:schemeClr val="tx1"/>
          </a:solidFill>
          <a:ln w="28575">
            <a:solidFill>
              <a:srgbClr val="3399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2663" y="2323773"/>
            <a:ext cx="189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Conclusion</a:t>
            </a:r>
            <a:endParaRPr lang="en-US" sz="2400" dirty="0"/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483006" y="670979"/>
            <a:ext cx="6371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found the </a:t>
            </a:r>
            <a:r>
              <a:rPr lang="en-US" dirty="0">
                <a:solidFill>
                  <a:schemeClr val="accent6"/>
                </a:solidFill>
              </a:rPr>
              <a:t>effectiveness of capture</a:t>
            </a:r>
            <a:r>
              <a:rPr lang="en-US" dirty="0"/>
              <a:t> local edge information, shape of tumor and also texture, spatial relationship (location), different intensity distribution of tumor region for Brain Tumor MRI classification using feature extraction such as </a:t>
            </a:r>
            <a:r>
              <a:rPr lang="en-US" dirty="0">
                <a:solidFill>
                  <a:schemeClr val="accent6"/>
                </a:solidFill>
              </a:rPr>
              <a:t>HOG, LSIB</a:t>
            </a:r>
            <a:r>
              <a:rPr lang="en-US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3006" y="1769897"/>
            <a:ext cx="6371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Besides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combining them</a:t>
            </a:r>
            <a:r>
              <a:rPr lang="en-US" dirty="0"/>
              <a:t> can be an </a:t>
            </a:r>
            <a:r>
              <a:rPr lang="en-US" dirty="0" smtClean="0"/>
              <a:t>better </a:t>
            </a:r>
            <a:r>
              <a:rPr lang="en-US" dirty="0"/>
              <a:t>way for the accurate identification and classification of complex </a:t>
            </a:r>
            <a:r>
              <a:rPr lang="en-US" dirty="0" smtClean="0"/>
              <a:t>tumors. However, </a:t>
            </a:r>
            <a:r>
              <a:rPr lang="en-US" dirty="0"/>
              <a:t>spatial relationship, different intensity distribution features seem to be more essential</a:t>
            </a:r>
            <a:r>
              <a:rPr lang="en-US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3006" y="2751083"/>
            <a:ext cx="6371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Segmentation based classification</a:t>
            </a:r>
            <a:r>
              <a:rPr lang="en-US" dirty="0" smtClean="0"/>
              <a:t> could be a novel way that help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isolate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the tumor region</a:t>
            </a:r>
            <a:r>
              <a:rPr lang="en-US" dirty="0"/>
              <a:t> </a:t>
            </a:r>
            <a:r>
              <a:rPr lang="en-US" dirty="0" smtClean="0"/>
              <a:t>and focus on them instead of entire brain.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83006" y="3492410"/>
            <a:ext cx="6371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experiment result shows potential </a:t>
            </a:r>
            <a:r>
              <a:rPr lang="en-US" dirty="0"/>
              <a:t>of </a:t>
            </a:r>
            <a:r>
              <a:rPr lang="en-US" dirty="0">
                <a:solidFill>
                  <a:schemeClr val="accent6"/>
                </a:solidFill>
              </a:rPr>
              <a:t>model </a:t>
            </a:r>
            <a:r>
              <a:rPr lang="en-US" dirty="0" smtClean="0">
                <a:solidFill>
                  <a:schemeClr val="accent6"/>
                </a:solidFill>
              </a:rPr>
              <a:t>resonation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by an ML segmentation method.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83006" y="4169795"/>
            <a:ext cx="63115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Amid 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the explosion of DL and CNN, our research shows that understanding and creatively combining traditional ML methods still shows effectiveness and has essential application values. 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3"/>
            <a:endCxn id="10" idx="1"/>
          </p:cNvCxnSpPr>
          <p:nvPr/>
        </p:nvCxnSpPr>
        <p:spPr>
          <a:xfrm flipV="1">
            <a:off x="2018368" y="1148033"/>
            <a:ext cx="405164" cy="1406573"/>
          </a:xfrm>
          <a:prstGeom prst="straightConnector1">
            <a:avLst/>
          </a:prstGeom>
          <a:ln w="28575">
            <a:solidFill>
              <a:srgbClr val="33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14" idx="1"/>
          </p:cNvCxnSpPr>
          <p:nvPr/>
        </p:nvCxnSpPr>
        <p:spPr>
          <a:xfrm flipV="1">
            <a:off x="2018368" y="2150518"/>
            <a:ext cx="405164" cy="404088"/>
          </a:xfrm>
          <a:prstGeom prst="straightConnector1">
            <a:avLst/>
          </a:prstGeom>
          <a:ln w="28575">
            <a:solidFill>
              <a:srgbClr val="33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3"/>
            <a:endCxn id="15" idx="1"/>
          </p:cNvCxnSpPr>
          <p:nvPr/>
        </p:nvCxnSpPr>
        <p:spPr>
          <a:xfrm>
            <a:off x="2018368" y="2554606"/>
            <a:ext cx="405164" cy="467766"/>
          </a:xfrm>
          <a:prstGeom prst="straightConnector1">
            <a:avLst/>
          </a:prstGeom>
          <a:ln w="28575">
            <a:solidFill>
              <a:srgbClr val="33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3"/>
            <a:endCxn id="16" idx="1"/>
          </p:cNvCxnSpPr>
          <p:nvPr/>
        </p:nvCxnSpPr>
        <p:spPr>
          <a:xfrm>
            <a:off x="2018368" y="2554606"/>
            <a:ext cx="405164" cy="1216178"/>
          </a:xfrm>
          <a:prstGeom prst="straightConnector1">
            <a:avLst/>
          </a:prstGeom>
          <a:ln w="28575">
            <a:solidFill>
              <a:srgbClr val="33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" idx="3"/>
            <a:endCxn id="17" idx="1"/>
          </p:cNvCxnSpPr>
          <p:nvPr/>
        </p:nvCxnSpPr>
        <p:spPr>
          <a:xfrm>
            <a:off x="2018368" y="2554606"/>
            <a:ext cx="405164" cy="1981346"/>
          </a:xfrm>
          <a:prstGeom prst="straightConnector1">
            <a:avLst/>
          </a:prstGeom>
          <a:ln w="28575">
            <a:solidFill>
              <a:srgbClr val="33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1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Limitation Finding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69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Visualization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38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8144" y="279652"/>
            <a:ext cx="379590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Recom</a:t>
            </a: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" sz="2400" b="1" dirty="0" smtClean="0">
                <a:latin typeface="Calibri"/>
                <a:ea typeface="Calibri"/>
                <a:cs typeface="Calibri"/>
                <a:sym typeface="Calibri"/>
              </a:rPr>
              <a:t>endation 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672196" y="433510"/>
            <a:ext cx="379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Future Research Direction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73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59482" y="143399"/>
            <a:ext cx="3061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800" b="1" dirty="0" smtClean="0"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307221"/>
            <a:ext cx="370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Why it matters?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0264" y="829042"/>
            <a:ext cx="7003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Brain tumor </a:t>
            </a:r>
            <a:r>
              <a:rPr lang="en-US" sz="1800" b="1" dirty="0" smtClean="0"/>
              <a:t>classification: </a:t>
            </a:r>
            <a:r>
              <a:rPr lang="en-US" sz="1800" dirty="0" smtClean="0"/>
              <a:t>is </a:t>
            </a:r>
            <a:r>
              <a:rPr lang="en-US" sz="1800" dirty="0"/>
              <a:t>a crucial task in medical imaging for accurate diagnosis and treatment planning</a:t>
            </a:r>
            <a:r>
              <a:rPr lang="en-US" sz="1800" dirty="0" smtClean="0"/>
              <a:t>. </a:t>
            </a:r>
            <a:endParaRPr lang="en-US" sz="1800" dirty="0"/>
          </a:p>
        </p:txBody>
      </p:sp>
      <p:pic>
        <p:nvPicPr>
          <p:cNvPr id="1026" name="Picture 2" descr="https://upload.wikimedia.org/wikipedia/commons/thumb/b/b9/Brain_headBorder.jpg/290px-Brain_headBor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93" y="1615612"/>
            <a:ext cx="276225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5/5f/Hirnmetastase_MRT-T1_KM.jpg/220px-Hirnmetastase_MRT-T1_K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082" y="1615612"/>
            <a:ext cx="2526014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03393" y="4001804"/>
            <a:ext cx="2762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nvasive </a:t>
            </a:r>
            <a:r>
              <a:rPr lang="en-US" dirty="0"/>
              <a:t>diagnostic </a:t>
            </a:r>
            <a:r>
              <a:rPr lang="en-US" dirty="0" smtClean="0"/>
              <a:t>methods of WHO: </a:t>
            </a:r>
            <a:r>
              <a:rPr lang="en-US" i="1" dirty="0" smtClean="0">
                <a:solidFill>
                  <a:srgbClr val="FF0000"/>
                </a:solidFill>
              </a:rPr>
              <a:t>not allow rapid diagnosis </a:t>
            </a:r>
            <a:r>
              <a:rPr lang="en-US" dirty="0" smtClean="0"/>
              <a:t>in a </a:t>
            </a:r>
            <a:r>
              <a:rPr lang="en-US" dirty="0">
                <a:solidFill>
                  <a:srgbClr val="FF0000"/>
                </a:solidFill>
              </a:rPr>
              <a:t>clinical trial</a:t>
            </a:r>
            <a:r>
              <a:rPr lang="en-US" i="1" dirty="0" smtClean="0"/>
              <a:t>, expensive </a:t>
            </a:r>
            <a:r>
              <a:rPr lang="en-US" i="1" dirty="0"/>
              <a:t>cost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01358" y="3987338"/>
            <a:ext cx="287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Non-invasive </a:t>
            </a:r>
            <a:r>
              <a:rPr lang="en-US" dirty="0"/>
              <a:t>diagnostic </a:t>
            </a:r>
            <a:r>
              <a:rPr lang="en-US" dirty="0" smtClean="0"/>
              <a:t>methods base on MRI, CT: help rapid diagnosis and </a:t>
            </a:r>
            <a:r>
              <a:rPr lang="en-US" dirty="0"/>
              <a:t>accurately classify</a:t>
            </a:r>
          </a:p>
        </p:txBody>
      </p:sp>
    </p:spTree>
    <p:extLst>
      <p:ext uri="{BB962C8B-B14F-4D97-AF65-F5344CB8AC3E}">
        <p14:creationId xmlns:p14="http://schemas.microsoft.com/office/powerpoint/2010/main" val="27616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150" y="1189463"/>
            <a:ext cx="4192850" cy="2914186"/>
          </a:xfrm>
          <a:prstGeom prst="rect">
            <a:avLst/>
          </a:prstGeom>
          <a:solidFill>
            <a:schemeClr val="tx1"/>
          </a:solidFill>
          <a:ln w="38100"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Google Shape;134;p14"/>
          <p:cNvSpPr txBox="1"/>
          <p:nvPr/>
        </p:nvSpPr>
        <p:spPr>
          <a:xfrm>
            <a:off x="379150" y="372000"/>
            <a:ext cx="3061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800" b="1" dirty="0" smtClean="0">
                <a:latin typeface="Calibri"/>
                <a:ea typeface="Calibri"/>
                <a:cs typeface="Calibri"/>
                <a:sym typeface="Calibri"/>
              </a:rPr>
              <a:t>Problem 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79150" y="1265134"/>
            <a:ext cx="419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Input</a:t>
            </a:r>
            <a:r>
              <a:rPr lang="en-US" sz="2400" dirty="0" smtClean="0"/>
              <a:t>:  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53483" y="1865744"/>
            <a:ext cx="40367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Inference: a </a:t>
            </a:r>
            <a:r>
              <a:rPr lang="en-US" sz="1600" dirty="0"/>
              <a:t>brain MRI image, which can be a 2D </a:t>
            </a:r>
            <a:r>
              <a:rPr lang="en-US" sz="1600" dirty="0" smtClean="0"/>
              <a:t>slice</a:t>
            </a:r>
            <a:r>
              <a:rPr lang="en-US" sz="16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Training: a </a:t>
            </a:r>
            <a:r>
              <a:rPr lang="en-US" sz="1600" b="1" dirty="0" smtClean="0"/>
              <a:t>dataset</a:t>
            </a:r>
            <a:r>
              <a:rPr lang="en-US" sz="1600" dirty="0" smtClean="0"/>
              <a:t> consists </a:t>
            </a:r>
            <a:r>
              <a:rPr lang="en-US" sz="1600" dirty="0"/>
              <a:t>of labeled images with the corresponding class for each </a:t>
            </a:r>
            <a:r>
              <a:rPr lang="en-US" sz="1600" dirty="0" smtClean="0"/>
              <a:t>image</a:t>
            </a:r>
            <a:r>
              <a:rPr lang="en-US" sz="1600" dirty="0"/>
              <a:t> </a:t>
            </a:r>
            <a:r>
              <a:rPr lang="en-US" sz="1600" dirty="0" smtClean="0"/>
              <a:t>(the </a:t>
            </a:r>
            <a:r>
              <a:rPr lang="en-US" sz="1600" dirty="0"/>
              <a:t>label should indicate the type of tumor in the brain MRI image and each image can only be assigned a unique </a:t>
            </a:r>
            <a:r>
              <a:rPr lang="en-US" sz="1600" dirty="0" smtClean="0"/>
              <a:t>label). 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572000" y="1189463"/>
            <a:ext cx="4192850" cy="2914186"/>
          </a:xfrm>
          <a:prstGeom prst="rect">
            <a:avLst/>
          </a:prstGeom>
          <a:solidFill>
            <a:schemeClr val="tx1"/>
          </a:solidFill>
          <a:ln w="38100"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1245725"/>
            <a:ext cx="419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Output</a:t>
            </a:r>
            <a:r>
              <a:rPr lang="en-US" sz="2400" dirty="0" smtClean="0"/>
              <a:t>: 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53776" y="1865744"/>
            <a:ext cx="40292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output of the model is a classification label, which can be probability scores indicating the likelihood of belonging to a specific tumor class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These </a:t>
            </a:r>
            <a:r>
              <a:rPr lang="en-US" sz="1600" dirty="0"/>
              <a:t>classes </a:t>
            </a:r>
            <a:r>
              <a:rPr lang="en-US" sz="1600" dirty="0" smtClean="0"/>
              <a:t>include: meningioma </a:t>
            </a:r>
            <a:r>
              <a:rPr lang="en-US" sz="1600" dirty="0"/>
              <a:t>(</a:t>
            </a:r>
            <a:r>
              <a:rPr lang="en-US" sz="1600" i="1" dirty="0" smtClean="0"/>
              <a:t>M</a:t>
            </a:r>
            <a:r>
              <a:rPr lang="en-US" sz="1600" dirty="0" smtClean="0"/>
              <a:t>), </a:t>
            </a:r>
            <a:r>
              <a:rPr lang="en-US" sz="1600" dirty="0" err="1" smtClean="0"/>
              <a:t>glioma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i="1" dirty="0" smtClean="0"/>
              <a:t>G</a:t>
            </a:r>
            <a:r>
              <a:rPr lang="en-US" sz="1600" dirty="0" smtClean="0"/>
              <a:t>), pituitary </a:t>
            </a:r>
            <a:r>
              <a:rPr lang="en-US" sz="1600" dirty="0"/>
              <a:t>(</a:t>
            </a:r>
            <a:r>
              <a:rPr lang="en-US" sz="1600" i="1" dirty="0"/>
              <a:t>P</a:t>
            </a:r>
            <a:r>
              <a:rPr lang="en-US" sz="1600" dirty="0"/>
              <a:t>) </a:t>
            </a:r>
            <a:r>
              <a:rPr lang="en-US" sz="1600" dirty="0" smtClean="0"/>
              <a:t>tumor, and no </a:t>
            </a:r>
            <a:r>
              <a:rPr lang="en-US" sz="1600" dirty="0"/>
              <a:t>tumor (</a:t>
            </a:r>
            <a:r>
              <a:rPr lang="en-US" sz="1600" i="1" dirty="0"/>
              <a:t>N</a:t>
            </a:r>
            <a:r>
              <a:rPr lang="en-US" sz="1600" dirty="0" smtClean="0"/>
              <a:t>). </a:t>
            </a:r>
            <a:endParaRPr lang="en-US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79150" y="1746619"/>
            <a:ext cx="838570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360243" y="313788"/>
            <a:ext cx="3061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800" b="1" dirty="0" smtClean="0"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8955" y="885132"/>
            <a:ext cx="370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Input Output Formula 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8" y="1406847"/>
            <a:ext cx="8135323" cy="23298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8669" y="3941667"/>
            <a:ext cx="6986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 smtClean="0"/>
              <a:t>Constraint</a:t>
            </a:r>
            <a:r>
              <a:rPr lang="en-US" dirty="0" smtClean="0"/>
              <a:t>: The </a:t>
            </a:r>
            <a:r>
              <a:rPr lang="en-US" dirty="0"/>
              <a:t>brain MRI image only contains </a:t>
            </a:r>
            <a:r>
              <a:rPr lang="en-US" b="1" dirty="0"/>
              <a:t>a unique type of tumor</a:t>
            </a:r>
            <a:r>
              <a:rPr lang="en-US" dirty="0"/>
              <a:t> in </a:t>
            </a:r>
            <a:r>
              <a:rPr lang="en-US" dirty="0" smtClean="0"/>
              <a:t>these </a:t>
            </a:r>
            <a:r>
              <a:rPr lang="en-US" dirty="0"/>
              <a:t>classes. </a:t>
            </a:r>
          </a:p>
        </p:txBody>
      </p:sp>
    </p:spTree>
    <p:extLst>
      <p:ext uri="{BB962C8B-B14F-4D97-AF65-F5344CB8AC3E}">
        <p14:creationId xmlns:p14="http://schemas.microsoft.com/office/powerpoint/2010/main" val="20548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680125" y="828399"/>
            <a:ext cx="6088558" cy="3899717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18955" y="318913"/>
            <a:ext cx="370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Inference illustration </a:t>
            </a:r>
            <a:endParaRPr lang="en-US" sz="2400" dirty="0"/>
          </a:p>
        </p:txBody>
      </p:sp>
      <p:sp>
        <p:nvSpPr>
          <p:cNvPr id="134" name="Google Shape;134;p14"/>
          <p:cNvSpPr txBox="1"/>
          <p:nvPr/>
        </p:nvSpPr>
        <p:spPr>
          <a:xfrm>
            <a:off x="194018" y="193128"/>
            <a:ext cx="3061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800" b="1" dirty="0" smtClean="0"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710" y="922731"/>
            <a:ext cx="1009791" cy="1165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710" y="2325884"/>
            <a:ext cx="1009791" cy="9812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710" y="3560450"/>
            <a:ext cx="1009791" cy="9832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0600" y="1136073"/>
            <a:ext cx="1624446" cy="51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15103" y="1359842"/>
            <a:ext cx="156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Meningioma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05335" y="2698196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Glioma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635484" y="3941927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Pituitary</a:t>
            </a:r>
            <a:endParaRPr lang="en-US" sz="1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80125" y="2229838"/>
            <a:ext cx="6088558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87048" y="3460189"/>
            <a:ext cx="6088558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572000" y="828400"/>
            <a:ext cx="0" cy="3899716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83642" y="1535531"/>
            <a:ext cx="1475509" cy="0"/>
          </a:xfrm>
          <a:prstGeom prst="straightConnector1">
            <a:avLst/>
          </a:prstGeom>
          <a:ln w="57150">
            <a:solidFill>
              <a:srgbClr val="33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34245" y="2861296"/>
            <a:ext cx="1475509" cy="0"/>
          </a:xfrm>
          <a:prstGeom prst="straightConnector1">
            <a:avLst/>
          </a:prstGeom>
          <a:ln w="57150">
            <a:solidFill>
              <a:srgbClr val="33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34244" y="4133586"/>
            <a:ext cx="1475509" cy="0"/>
          </a:xfrm>
          <a:prstGeom prst="straightConnector1">
            <a:avLst/>
          </a:prstGeom>
          <a:ln w="57150">
            <a:solidFill>
              <a:srgbClr val="33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1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308267" y="293233"/>
            <a:ext cx="3061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800" b="1" dirty="0" smtClean="0">
                <a:latin typeface="Calibri"/>
                <a:ea typeface="Calibri"/>
                <a:cs typeface="Calibri"/>
                <a:sym typeface="Calibri"/>
              </a:rPr>
              <a:t>Contribution</a:t>
            </a:r>
            <a:r>
              <a:rPr lang="en" sz="16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541507" y="637271"/>
            <a:ext cx="406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aim of research project 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520692" y="1459429"/>
            <a:ext cx="3151776" cy="1611113"/>
            <a:chOff x="431483" y="2291814"/>
            <a:chExt cx="3151776" cy="1611113"/>
          </a:xfrm>
        </p:grpSpPr>
        <p:sp>
          <p:nvSpPr>
            <p:cNvPr id="8" name="Rectangle 7"/>
            <p:cNvSpPr/>
            <p:nvPr/>
          </p:nvSpPr>
          <p:spPr>
            <a:xfrm>
              <a:off x="431484" y="2291814"/>
              <a:ext cx="3151775" cy="1611113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31483" y="2435650"/>
              <a:ext cx="315177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</a:t>
              </a:r>
              <a:r>
                <a:rPr lang="en-US" sz="1600" dirty="0" smtClean="0"/>
                <a:t>he </a:t>
              </a:r>
              <a:r>
                <a:rPr lang="en-US" sz="1600" dirty="0"/>
                <a:t>aim of this </a:t>
              </a:r>
              <a:r>
                <a:rPr lang="en-US" sz="1600" dirty="0" smtClean="0"/>
                <a:t>research project is </a:t>
              </a:r>
              <a:r>
                <a:rPr lang="en-US" sz="1600" dirty="0"/>
                <a:t>to develop methods that can </a:t>
              </a:r>
              <a:r>
                <a:rPr lang="en-US" sz="1600" dirty="0">
                  <a:solidFill>
                    <a:srgbClr val="FF0000"/>
                  </a:solidFill>
                </a:rPr>
                <a:t>accurately classify </a:t>
              </a:r>
              <a:r>
                <a:rPr lang="en-US" sz="1600" dirty="0"/>
                <a:t>the type of tumor to ensure </a:t>
              </a:r>
              <a:r>
                <a:rPr lang="en-US" sz="1600" dirty="0">
                  <a:solidFill>
                    <a:srgbClr val="FF0000"/>
                  </a:solidFill>
                </a:rPr>
                <a:t>generalizability</a:t>
              </a:r>
              <a:r>
                <a:rPr lang="en-US" sz="1600" dirty="0"/>
                <a:t> and </a:t>
              </a:r>
              <a:r>
                <a:rPr lang="en-US" sz="1600" dirty="0">
                  <a:solidFill>
                    <a:srgbClr val="FF0000"/>
                  </a:solidFill>
                </a:rPr>
                <a:t>discrimination</a:t>
              </a:r>
              <a:r>
                <a:rPr lang="en-US" sz="1600" dirty="0"/>
                <a:t>. 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99103" y="1272760"/>
            <a:ext cx="3627863" cy="1984447"/>
            <a:chOff x="4192859" y="1606246"/>
            <a:chExt cx="3627863" cy="1984447"/>
          </a:xfrm>
        </p:grpSpPr>
        <p:sp>
          <p:nvSpPr>
            <p:cNvPr id="9" name="Rectangle 8"/>
            <p:cNvSpPr/>
            <p:nvPr/>
          </p:nvSpPr>
          <p:spPr>
            <a:xfrm>
              <a:off x="4192859" y="1606246"/>
              <a:ext cx="3486614" cy="198444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63652" y="1690528"/>
              <a:ext cx="355707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Besides</a:t>
              </a:r>
              <a:r>
                <a:rPr lang="en-US" sz="1600" dirty="0"/>
                <a:t>, we also perform a </a:t>
              </a:r>
              <a:r>
                <a:rPr lang="en-US" sz="1600" dirty="0">
                  <a:solidFill>
                    <a:srgbClr val="FF0000"/>
                  </a:solidFill>
                </a:rPr>
                <a:t>comprehensive</a:t>
              </a:r>
              <a:r>
                <a:rPr lang="en-US" sz="1600" dirty="0"/>
                <a:t> comparison of </a:t>
              </a:r>
              <a:r>
                <a:rPr lang="en-US" sz="1600" dirty="0">
                  <a:solidFill>
                    <a:srgbClr val="FF0000"/>
                  </a:solidFill>
                </a:rPr>
                <a:t>various feature extraction</a:t>
              </a:r>
              <a:r>
                <a:rPr lang="en-US" sz="1600" dirty="0"/>
                <a:t> methods and evaluate their effectiveness. Analyze experimental results and point out their advantages and disadvantages</a:t>
              </a:r>
              <a:r>
                <a:rPr lang="en-US" sz="1600" dirty="0" smtClean="0"/>
                <a:t>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044540" y="3734233"/>
            <a:ext cx="4312777" cy="863825"/>
            <a:chOff x="2044540" y="3610722"/>
            <a:chExt cx="4312777" cy="863825"/>
          </a:xfrm>
        </p:grpSpPr>
        <p:sp>
          <p:nvSpPr>
            <p:cNvPr id="10" name="Rectangle 9"/>
            <p:cNvSpPr/>
            <p:nvPr/>
          </p:nvSpPr>
          <p:spPr>
            <a:xfrm>
              <a:off x="2044540" y="3610722"/>
              <a:ext cx="4312777" cy="863825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34596" y="3754560"/>
              <a:ext cx="40276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Finally</a:t>
              </a:r>
              <a:r>
                <a:rPr lang="en-US" sz="1600" dirty="0"/>
                <a:t>, we </a:t>
              </a:r>
              <a:r>
                <a:rPr lang="en-US" sz="1600" dirty="0" smtClean="0"/>
                <a:t>find out </a:t>
              </a:r>
              <a:r>
                <a:rPr lang="en-US" sz="1600" dirty="0"/>
                <a:t>the potential of </a:t>
              </a:r>
              <a:r>
                <a:rPr lang="en-US" sz="1600" dirty="0" smtClean="0">
                  <a:solidFill>
                    <a:srgbClr val="FF0000"/>
                  </a:solidFill>
                </a:rPr>
                <a:t>model’s decision </a:t>
              </a:r>
              <a:r>
                <a:rPr lang="en-US" sz="1600" dirty="0" smtClean="0">
                  <a:solidFill>
                    <a:srgbClr val="FF0000"/>
                  </a:solidFill>
                </a:rPr>
                <a:t>resonation</a:t>
              </a:r>
              <a:r>
                <a:rPr lang="en-US" sz="1600" dirty="0" smtClean="0"/>
                <a:t> that use a </a:t>
              </a:r>
              <a:r>
                <a:rPr lang="en-US" sz="1600" dirty="0"/>
                <a:t>ML </a:t>
              </a:r>
              <a:r>
                <a:rPr lang="en-US" sz="1600" dirty="0" smtClean="0"/>
                <a:t>method.</a:t>
              </a:r>
              <a:endParaRPr lang="en-US" sz="1600" dirty="0"/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3828585" y="2103863"/>
            <a:ext cx="988742" cy="394009"/>
          </a:xfrm>
          <a:prstGeom prst="rightArrow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ent Arrow 21"/>
          <p:cNvSpPr/>
          <p:nvPr/>
        </p:nvSpPr>
        <p:spPr>
          <a:xfrm rot="10800000">
            <a:off x="6602492" y="3341487"/>
            <a:ext cx="727575" cy="1121358"/>
          </a:xfrm>
          <a:prstGeom prst="bentArrow">
            <a:avLst/>
          </a:prstGeom>
          <a:solidFill>
            <a:srgbClr val="339966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70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99424" y="1312648"/>
            <a:ext cx="8103218" cy="2926138"/>
          </a:xfrm>
          <a:prstGeom prst="rect">
            <a:avLst/>
          </a:prstGeom>
          <a:solidFill>
            <a:schemeClr val="tx1"/>
          </a:solidFill>
          <a:ln w="28575"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1600" dirty="0">
              <a:solidFill>
                <a:srgbClr val="000000"/>
              </a:solidFill>
              <a:cs typeface="Arial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561155" y="1847776"/>
            <a:ext cx="0" cy="2382405"/>
          </a:xfrm>
          <a:prstGeom prst="line">
            <a:avLst/>
          </a:prstGeom>
          <a:ln w="2857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Google Shape;134;p14"/>
          <p:cNvSpPr txBox="1"/>
          <p:nvPr/>
        </p:nvSpPr>
        <p:spPr>
          <a:xfrm>
            <a:off x="379150" y="372000"/>
            <a:ext cx="3061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" sz="2800" b="1" dirty="0" smtClean="0">
                <a:latin typeface="Calibri"/>
                <a:ea typeface="Calibri"/>
                <a:cs typeface="Calibri"/>
                <a:sym typeface="Calibri"/>
              </a:rPr>
              <a:t>Methodology 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712028" y="587413"/>
            <a:ext cx="370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Related work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927" y="1376851"/>
            <a:ext cx="80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Various approach for brain tumor MRI classification 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20391" y="1929949"/>
            <a:ext cx="404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In the early time: </a:t>
            </a:r>
            <a:endParaRPr lang="en-US" sz="1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434" y="2615732"/>
            <a:ext cx="3688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Traditional </a:t>
            </a:r>
            <a:r>
              <a:rPr lang="en-US" sz="1600" dirty="0"/>
              <a:t>ML used such as combine PCA and LDA (</a:t>
            </a:r>
            <a:r>
              <a:rPr lang="en-US" i="1" dirty="0" smtClean="0">
                <a:solidFill>
                  <a:srgbClr val="0070C0"/>
                </a:solidFill>
              </a:rPr>
              <a:t>V.P.Gladis-2012-79 </a:t>
            </a:r>
            <a:r>
              <a:rPr lang="en-US" i="1" dirty="0">
                <a:solidFill>
                  <a:srgbClr val="0070C0"/>
                </a:solidFill>
              </a:rPr>
              <a:t>cites</a:t>
            </a:r>
            <a:r>
              <a:rPr lang="en-US" sz="1600" dirty="0"/>
              <a:t>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58053" y="1920584"/>
            <a:ext cx="405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</a:rPr>
              <a:t>In recent years: </a:t>
            </a:r>
            <a:endParaRPr lang="en-US" sz="1600" i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0755" y="2512128"/>
            <a:ext cx="390717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With </a:t>
            </a:r>
            <a:r>
              <a:rPr lang="en-US" sz="1600" dirty="0"/>
              <a:t>the development of </a:t>
            </a:r>
            <a:r>
              <a:rPr lang="en-US" sz="1600" dirty="0" smtClean="0"/>
              <a:t>Deep Learning, </a:t>
            </a:r>
            <a:r>
              <a:rPr lang="en-US" sz="1600" dirty="0"/>
              <a:t>methods such as CNN, RCNN, transfer learning emerged and showed amazing </a:t>
            </a:r>
            <a:r>
              <a:rPr lang="en-US" sz="1600" dirty="0" smtClean="0"/>
              <a:t>results</a:t>
            </a:r>
            <a:r>
              <a:rPr lang="en-US" sz="1600" dirty="0"/>
              <a:t> </a:t>
            </a:r>
            <a:r>
              <a:rPr lang="en-US" sz="1500" dirty="0" smtClean="0"/>
              <a:t>(</a:t>
            </a:r>
            <a:r>
              <a:rPr lang="en-US" i="1" dirty="0" smtClean="0">
                <a:solidFill>
                  <a:srgbClr val="0070C0"/>
                </a:solidFill>
              </a:rPr>
              <a:t>Zar-2019-491 </a:t>
            </a:r>
            <a:r>
              <a:rPr lang="en-US" i="1" dirty="0">
                <a:solidFill>
                  <a:srgbClr val="0070C0"/>
                </a:solidFill>
              </a:rPr>
              <a:t>cites, </a:t>
            </a:r>
            <a:r>
              <a:rPr lang="en-US" i="1" dirty="0" smtClean="0">
                <a:solidFill>
                  <a:srgbClr val="0070C0"/>
                </a:solidFill>
              </a:rPr>
              <a:t>Milica-2020-302 cites</a:t>
            </a:r>
            <a:r>
              <a:rPr lang="en-US" b="1" i="1" dirty="0" smtClean="0">
                <a:solidFill>
                  <a:srgbClr val="0070C0"/>
                </a:solidFill>
              </a:rPr>
              <a:t>, </a:t>
            </a:r>
            <a:r>
              <a:rPr lang="en-US" i="1" dirty="0" smtClean="0">
                <a:solidFill>
                  <a:srgbClr val="0070C0"/>
                </a:solidFill>
              </a:rPr>
              <a:t>Ramdas-2022-62cites, Zahid-2023</a:t>
            </a:r>
            <a:r>
              <a:rPr lang="en-US" sz="1500" i="1" dirty="0" smtClean="0"/>
              <a:t>)</a:t>
            </a:r>
            <a:endParaRPr lang="en-US" sz="1500" i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16927" y="2338967"/>
            <a:ext cx="8096291" cy="0"/>
          </a:xfrm>
          <a:prstGeom prst="line">
            <a:avLst/>
          </a:prstGeom>
          <a:ln w="2857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2311" y="1856381"/>
            <a:ext cx="8096291" cy="0"/>
          </a:xfrm>
          <a:prstGeom prst="line">
            <a:avLst/>
          </a:prstGeom>
          <a:ln w="2857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24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6324</TotalTime>
  <Words>1238</Words>
  <Application>Microsoft Office PowerPoint</Application>
  <PresentationFormat>On-screen Show (16:9)</PresentationFormat>
  <Paragraphs>381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Times New Roman</vt:lpstr>
      <vt:lpstr>Wingdings</vt:lpstr>
      <vt:lpstr>Arial</vt:lpstr>
      <vt:lpstr>Bauhaus 93</vt:lpstr>
      <vt:lpstr>Nunito</vt:lpstr>
      <vt:lpstr>Calibri</vt:lpstr>
      <vt:lpstr>Shift</vt:lpstr>
      <vt:lpstr>Brain Tumor MRI Classification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Backpropagetion in CNNs</dc:title>
  <dc:creator>Admin</dc:creator>
  <cp:lastModifiedBy>Admin</cp:lastModifiedBy>
  <cp:revision>157</cp:revision>
  <dcterms:modified xsi:type="dcterms:W3CDTF">2024-05-18T09:52:07Z</dcterms:modified>
</cp:coreProperties>
</file>