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F1283F-6E34-4A41-876B-009B55BA266C}" type="datetimeFigureOut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6D7B62-5354-4705-B33A-EDE51C876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A99B22-DE0E-4542-A805-9AA170BBB525}" type="datetimeFigureOut">
              <a:rPr lang="en-US"/>
              <a:pPr>
                <a:defRPr/>
              </a:pPr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0AF4F6-EB16-43C5-85A7-1D5EF5935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952503"/>
            <a:ext cx="54752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90503"/>
            <a:ext cx="8077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1CA4170-267E-4BA1-BE0A-AF96ADFB9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8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CAA0-3107-41D8-BEAF-A06835C1D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5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608C7-C164-4C58-B0FF-C25D4B6D2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44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058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5E70C-84EA-45F6-B54F-8D30394FA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54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EF1F-966E-4607-BBA3-38E478B6F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1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5CB5-E1A9-4C9C-8A82-CA46ADFF4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1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4E021-7246-4276-828F-8DB37F8A4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9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20697-41BE-431E-B5AD-3BD0A0E5D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4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CAA3-3C9E-46D1-82C9-DD3E80A40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9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0237E-9963-4D35-840B-13712BFCE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5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9CD8E-F930-4FAA-868D-863EE39CE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3362-364B-4072-9F4E-16C9D06B8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9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82"/>
          <p:cNvSpPr>
            <a:spLocks/>
          </p:cNvSpPr>
          <p:nvPr userDrawn="1"/>
        </p:nvSpPr>
        <p:spPr bwMode="auto">
          <a:xfrm>
            <a:off x="8062913" y="5745163"/>
            <a:ext cx="290512" cy="414337"/>
          </a:xfrm>
          <a:custGeom>
            <a:avLst/>
            <a:gdLst>
              <a:gd name="T0" fmla="*/ 2147483646 w 13694"/>
              <a:gd name="T1" fmla="*/ 2147483646 h 19580"/>
              <a:gd name="T2" fmla="*/ 2147483646 w 13694"/>
              <a:gd name="T3" fmla="*/ 2147483646 h 19580"/>
              <a:gd name="T4" fmla="*/ 2147483646 w 13694"/>
              <a:gd name="T5" fmla="*/ 2147483646 h 19580"/>
              <a:gd name="T6" fmla="*/ 2147483646 w 13694"/>
              <a:gd name="T7" fmla="*/ 2147483646 h 19580"/>
              <a:gd name="T8" fmla="*/ 2147483646 w 13694"/>
              <a:gd name="T9" fmla="*/ 2147483646 h 19580"/>
              <a:gd name="T10" fmla="*/ 2147483646 w 13694"/>
              <a:gd name="T11" fmla="*/ 2147483646 h 19580"/>
              <a:gd name="T12" fmla="*/ 2147483646 w 13694"/>
              <a:gd name="T13" fmla="*/ 2147483646 h 19580"/>
              <a:gd name="T14" fmla="*/ 2147483646 w 13694"/>
              <a:gd name="T15" fmla="*/ 2147483646 h 19580"/>
              <a:gd name="T16" fmla="*/ 2147483646 w 13694"/>
              <a:gd name="T17" fmla="*/ 2147483646 h 19580"/>
              <a:gd name="T18" fmla="*/ 2147483646 w 13694"/>
              <a:gd name="T19" fmla="*/ 2147483646 h 19580"/>
              <a:gd name="T20" fmla="*/ 2147483646 w 13694"/>
              <a:gd name="T21" fmla="*/ 2147483646 h 19580"/>
              <a:gd name="T22" fmla="*/ 2147483646 w 13694"/>
              <a:gd name="T23" fmla="*/ 2147483646 h 19580"/>
              <a:gd name="T24" fmla="*/ 2147483646 w 13694"/>
              <a:gd name="T25" fmla="*/ 2147483646 h 19580"/>
              <a:gd name="T26" fmla="*/ 2147483646 w 13694"/>
              <a:gd name="T27" fmla="*/ 2147483646 h 19580"/>
              <a:gd name="T28" fmla="*/ 2147483646 w 13694"/>
              <a:gd name="T29" fmla="*/ 2147483646 h 19580"/>
              <a:gd name="T30" fmla="*/ 1916539762 w 13694"/>
              <a:gd name="T31" fmla="*/ 2147483646 h 19580"/>
              <a:gd name="T32" fmla="*/ 2147483646 w 13694"/>
              <a:gd name="T33" fmla="*/ 2147483646 h 19580"/>
              <a:gd name="T34" fmla="*/ 2147483646 w 13694"/>
              <a:gd name="T35" fmla="*/ 2147483646 h 19580"/>
              <a:gd name="T36" fmla="*/ 2147483646 w 13694"/>
              <a:gd name="T37" fmla="*/ 2147483646 h 19580"/>
              <a:gd name="T38" fmla="*/ 2147483646 w 13694"/>
              <a:gd name="T39" fmla="*/ 2147483646 h 19580"/>
              <a:gd name="T40" fmla="*/ 2147483646 w 13694"/>
              <a:gd name="T41" fmla="*/ 2147483646 h 19580"/>
              <a:gd name="T42" fmla="*/ 2147483646 w 13694"/>
              <a:gd name="T43" fmla="*/ 2147483646 h 19580"/>
              <a:gd name="T44" fmla="*/ 2147483646 w 13694"/>
              <a:gd name="T45" fmla="*/ 2147483646 h 19580"/>
              <a:gd name="T46" fmla="*/ 2147483646 w 13694"/>
              <a:gd name="T47" fmla="*/ 2147483646 h 19580"/>
              <a:gd name="T48" fmla="*/ 2147483646 w 13694"/>
              <a:gd name="T49" fmla="*/ 2147483646 h 19580"/>
              <a:gd name="T50" fmla="*/ 2147483646 w 13694"/>
              <a:gd name="T51" fmla="*/ 2147483646 h 19580"/>
              <a:gd name="T52" fmla="*/ 2147483646 w 13694"/>
              <a:gd name="T53" fmla="*/ 2147483646 h 19580"/>
              <a:gd name="T54" fmla="*/ 2147483646 w 13694"/>
              <a:gd name="T55" fmla="*/ 2147483646 h 19580"/>
              <a:gd name="T56" fmla="*/ 2147483646 w 13694"/>
              <a:gd name="T57" fmla="*/ 2147483646 h 19580"/>
              <a:gd name="T58" fmla="*/ 2147483646 w 13694"/>
              <a:gd name="T59" fmla="*/ 2147483646 h 19580"/>
              <a:gd name="T60" fmla="*/ 2147483646 w 13694"/>
              <a:gd name="T61" fmla="*/ 2147483646 h 19580"/>
              <a:gd name="T62" fmla="*/ 2147483646 w 13694"/>
              <a:gd name="T63" fmla="*/ 2147483646 h 19580"/>
              <a:gd name="T64" fmla="*/ 2147483646 w 13694"/>
              <a:gd name="T65" fmla="*/ 2147483646 h 19580"/>
              <a:gd name="T66" fmla="*/ 2147483646 w 13694"/>
              <a:gd name="T67" fmla="*/ 2147483646 h 19580"/>
              <a:gd name="T68" fmla="*/ 2147483646 w 13694"/>
              <a:gd name="T69" fmla="*/ 2147483646 h 19580"/>
              <a:gd name="T70" fmla="*/ 2147483646 w 13694"/>
              <a:gd name="T71" fmla="*/ 2147483646 h 19580"/>
              <a:gd name="T72" fmla="*/ 2147483646 w 13694"/>
              <a:gd name="T73" fmla="*/ 2147483646 h 19580"/>
              <a:gd name="T74" fmla="*/ 2147483646 w 13694"/>
              <a:gd name="T75" fmla="*/ 2147483646 h 19580"/>
              <a:gd name="T76" fmla="*/ 2147483646 w 13694"/>
              <a:gd name="T77" fmla="*/ 2147483646 h 19580"/>
              <a:gd name="T78" fmla="*/ 2147483646 w 13694"/>
              <a:gd name="T79" fmla="*/ 2147483646 h 19580"/>
              <a:gd name="T80" fmla="*/ 2147483646 w 13694"/>
              <a:gd name="T81" fmla="*/ 2147483646 h 19580"/>
              <a:gd name="T82" fmla="*/ 2147483646 w 13694"/>
              <a:gd name="T83" fmla="*/ 2147483646 h 19580"/>
              <a:gd name="T84" fmla="*/ 2147483646 w 13694"/>
              <a:gd name="T85" fmla="*/ 2147483646 h 19580"/>
              <a:gd name="T86" fmla="*/ 2147483646 w 13694"/>
              <a:gd name="T87" fmla="*/ 2147483646 h 19580"/>
              <a:gd name="T88" fmla="*/ 2147483646 w 13694"/>
              <a:gd name="T89" fmla="*/ 2147483646 h 19580"/>
              <a:gd name="T90" fmla="*/ 2147483646 w 13694"/>
              <a:gd name="T91" fmla="*/ 2147483646 h 19580"/>
              <a:gd name="T92" fmla="*/ 2147483646 w 13694"/>
              <a:gd name="T93" fmla="*/ 2147483646 h 19580"/>
              <a:gd name="T94" fmla="*/ 2147483646 w 13694"/>
              <a:gd name="T95" fmla="*/ 2147483646 h 19580"/>
              <a:gd name="T96" fmla="*/ 2147483646 w 13694"/>
              <a:gd name="T97" fmla="*/ 2147483646 h 1958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3694"/>
              <a:gd name="T148" fmla="*/ 0 h 19580"/>
              <a:gd name="T149" fmla="*/ 13694 w 13694"/>
              <a:gd name="T150" fmla="*/ 19580 h 1958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3694" h="19580" extrusionOk="0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lnTo>
                  <a:pt x="59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027" name="Shape 185"/>
          <p:cNvSpPr>
            <a:spLocks/>
          </p:cNvSpPr>
          <p:nvPr userDrawn="1"/>
        </p:nvSpPr>
        <p:spPr bwMode="auto">
          <a:xfrm flipH="1">
            <a:off x="7874000" y="5970588"/>
            <a:ext cx="1284288" cy="338137"/>
          </a:xfrm>
          <a:custGeom>
            <a:avLst/>
            <a:gdLst>
              <a:gd name="T0" fmla="*/ 2147483646 w 43001"/>
              <a:gd name="T1" fmla="*/ 2147483646 h 11352"/>
              <a:gd name="T2" fmla="*/ 2147483646 w 43001"/>
              <a:gd name="T3" fmla="*/ 2147483646 h 11352"/>
              <a:gd name="T4" fmla="*/ 2147483646 w 43001"/>
              <a:gd name="T5" fmla="*/ 2147483646 h 11352"/>
              <a:gd name="T6" fmla="*/ 2147483646 w 43001"/>
              <a:gd name="T7" fmla="*/ 2147483646 h 11352"/>
              <a:gd name="T8" fmla="*/ 2147483646 w 43001"/>
              <a:gd name="T9" fmla="*/ 2147483646 h 11352"/>
              <a:gd name="T10" fmla="*/ 2147483646 w 43001"/>
              <a:gd name="T11" fmla="*/ 2147483646 h 11352"/>
              <a:gd name="T12" fmla="*/ 2147483646 w 43001"/>
              <a:gd name="T13" fmla="*/ 2147483646 h 11352"/>
              <a:gd name="T14" fmla="*/ 2147483646 w 43001"/>
              <a:gd name="T15" fmla="*/ 2147483646 h 11352"/>
              <a:gd name="T16" fmla="*/ 2147483646 w 43001"/>
              <a:gd name="T17" fmla="*/ 2147483646 h 11352"/>
              <a:gd name="T18" fmla="*/ 2147483646 w 43001"/>
              <a:gd name="T19" fmla="*/ 2147483646 h 11352"/>
              <a:gd name="T20" fmla="*/ 2147483646 w 43001"/>
              <a:gd name="T21" fmla="*/ 2147483646 h 11352"/>
              <a:gd name="T22" fmla="*/ 2147483646 w 43001"/>
              <a:gd name="T23" fmla="*/ 2147483646 h 11352"/>
              <a:gd name="T24" fmla="*/ 2147483646 w 43001"/>
              <a:gd name="T25" fmla="*/ 2147483646 h 11352"/>
              <a:gd name="T26" fmla="*/ 0 w 43001"/>
              <a:gd name="T27" fmla="*/ 2147483646 h 11352"/>
              <a:gd name="T28" fmla="*/ 2147483646 w 43001"/>
              <a:gd name="T29" fmla="*/ 2147483646 h 11352"/>
              <a:gd name="T30" fmla="*/ 2147483646 w 43001"/>
              <a:gd name="T31" fmla="*/ 2147483646 h 11352"/>
              <a:gd name="T32" fmla="*/ 2147483646 w 43001"/>
              <a:gd name="T33" fmla="*/ 2147483646 h 11352"/>
              <a:gd name="T34" fmla="*/ 2147483646 w 43001"/>
              <a:gd name="T35" fmla="*/ 2147483646 h 11352"/>
              <a:gd name="T36" fmla="*/ 2147483646 w 43001"/>
              <a:gd name="T37" fmla="*/ 2147483646 h 11352"/>
              <a:gd name="T38" fmla="*/ 2147483646 w 43001"/>
              <a:gd name="T39" fmla="*/ 2147483646 h 11352"/>
              <a:gd name="T40" fmla="*/ 2147483646 w 43001"/>
              <a:gd name="T41" fmla="*/ 2147483646 h 11352"/>
              <a:gd name="T42" fmla="*/ 2147483646 w 43001"/>
              <a:gd name="T43" fmla="*/ 2147483646 h 11352"/>
              <a:gd name="T44" fmla="*/ 2147483646 w 43001"/>
              <a:gd name="T45" fmla="*/ 2147483646 h 11352"/>
              <a:gd name="T46" fmla="*/ 2147483646 w 43001"/>
              <a:gd name="T47" fmla="*/ 2147483646 h 11352"/>
              <a:gd name="T48" fmla="*/ 2147483646 w 43001"/>
              <a:gd name="T49" fmla="*/ 2147483646 h 11352"/>
              <a:gd name="T50" fmla="*/ 2147483646 w 43001"/>
              <a:gd name="T51" fmla="*/ 2147483646 h 11352"/>
              <a:gd name="T52" fmla="*/ 2147483646 w 43001"/>
              <a:gd name="T53" fmla="*/ 2147483646 h 11352"/>
              <a:gd name="T54" fmla="*/ 2147483646 w 43001"/>
              <a:gd name="T55" fmla="*/ 2147483646 h 11352"/>
              <a:gd name="T56" fmla="*/ 2147483646 w 43001"/>
              <a:gd name="T57" fmla="*/ 2147483646 h 11352"/>
              <a:gd name="T58" fmla="*/ 2147483646 w 43001"/>
              <a:gd name="T59" fmla="*/ 2147483646 h 11352"/>
              <a:gd name="T60" fmla="*/ 2147483646 w 43001"/>
              <a:gd name="T61" fmla="*/ 2147483646 h 11352"/>
              <a:gd name="T62" fmla="*/ 2147483646 w 43001"/>
              <a:gd name="T63" fmla="*/ 2147483646 h 11352"/>
              <a:gd name="T64" fmla="*/ 2147483646 w 43001"/>
              <a:gd name="T65" fmla="*/ 2147483646 h 11352"/>
              <a:gd name="T66" fmla="*/ 2147483646 w 43001"/>
              <a:gd name="T67" fmla="*/ 2147483646 h 11352"/>
              <a:gd name="T68" fmla="*/ 2147483646 w 43001"/>
              <a:gd name="T69" fmla="*/ 2147483646 h 11352"/>
              <a:gd name="T70" fmla="*/ 2147483646 w 43001"/>
              <a:gd name="T71" fmla="*/ 2147483646 h 11352"/>
              <a:gd name="T72" fmla="*/ 2147483646 w 43001"/>
              <a:gd name="T73" fmla="*/ 2147483646 h 11352"/>
              <a:gd name="T74" fmla="*/ 2147483646 w 43001"/>
              <a:gd name="T75" fmla="*/ 2147483646 h 11352"/>
              <a:gd name="T76" fmla="*/ 2147483646 w 43001"/>
              <a:gd name="T77" fmla="*/ 2147483646 h 11352"/>
              <a:gd name="T78" fmla="*/ 2147483646 w 43001"/>
              <a:gd name="T79" fmla="*/ 2147483646 h 11352"/>
              <a:gd name="T80" fmla="*/ 2147483646 w 43001"/>
              <a:gd name="T81" fmla="*/ 2147483646 h 11352"/>
              <a:gd name="T82" fmla="*/ 2147483646 w 43001"/>
              <a:gd name="T83" fmla="*/ 2147483646 h 11352"/>
              <a:gd name="T84" fmla="*/ 2147483646 w 43001"/>
              <a:gd name="T85" fmla="*/ 2147483646 h 11352"/>
              <a:gd name="T86" fmla="*/ 2147483646 w 43001"/>
              <a:gd name="T87" fmla="*/ 2147483646 h 11352"/>
              <a:gd name="T88" fmla="*/ 2147483646 w 43001"/>
              <a:gd name="T89" fmla="*/ 2147483646 h 113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3001"/>
              <a:gd name="T136" fmla="*/ 0 h 11352"/>
              <a:gd name="T137" fmla="*/ 43001 w 43001"/>
              <a:gd name="T138" fmla="*/ 11352 h 113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3001" h="11352" extrusionOk="0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lnTo>
                  <a:pt x="2546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b="0" i="0" u="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graphicFrame>
        <p:nvGraphicFramePr>
          <p:cNvPr id="1030" name="Object 2"/>
          <p:cNvGraphicFramePr>
            <a:graphicFrameLocks noChangeAspect="1"/>
          </p:cNvGraphicFramePr>
          <p:nvPr userDrawn="1"/>
        </p:nvGraphicFramePr>
        <p:xfrm>
          <a:off x="-14288" y="-26988"/>
          <a:ext cx="9194801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15" imgW="1523810" imgH="114286" progId="">
                  <p:embed/>
                </p:oleObj>
              </mc:Choice>
              <mc:Fallback>
                <p:oleObj r:id="rId15" imgW="1523810" imgH="1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-26988"/>
                        <a:ext cx="9194801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2C92F8E-C717-4284-8CDC-415DD07F6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44"/>
          <p:cNvSpPr>
            <a:spLocks noChangeArrowheads="1"/>
          </p:cNvSpPr>
          <p:nvPr/>
        </p:nvSpPr>
        <p:spPr bwMode="gray">
          <a:xfrm>
            <a:off x="0" y="990600"/>
            <a:ext cx="9144000" cy="79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9" name="Rectangle 44"/>
          <p:cNvSpPr>
            <a:spLocks noChangeArrowheads="1"/>
          </p:cNvSpPr>
          <p:nvPr userDrawn="1"/>
        </p:nvSpPr>
        <p:spPr bwMode="gray">
          <a:xfrm>
            <a:off x="4763" y="6302375"/>
            <a:ext cx="9144000" cy="793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pic>
        <p:nvPicPr>
          <p:cNvPr id="15" name="Shape 92"/>
          <p:cNvPicPr preferRelativeResize="0"/>
          <p:nvPr userDrawn="1"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6718" y="6030502"/>
            <a:ext cx="566850" cy="566850"/>
          </a:xfrm>
          <a:prstGeom prst="ellipse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0" u="none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39925"/>
            <a:ext cx="80772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Thị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giác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máy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tính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nâng</a:t>
            </a: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cao</a:t>
            </a:r>
            <a:endParaRPr lang="en-US" sz="3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6407150" y="2830513"/>
            <a:ext cx="2736850" cy="381000"/>
          </a:xfrm>
        </p:spPr>
        <p:txBody>
          <a:bodyPr/>
          <a:lstStyle/>
          <a:p>
            <a:r>
              <a:rPr lang="en-US" altLang="en-US" smtClean="0"/>
              <a:t>CS331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366D00-D8DE-4395-A580-8DD7E7A1E1FE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 smtClean="0"/>
          </a:p>
        </p:txBody>
      </p:sp>
      <p:pic>
        <p:nvPicPr>
          <p:cNvPr id="11" name="Shape 1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8144" y="3284984"/>
            <a:ext cx="2664296" cy="26642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213" y="6515100"/>
            <a:ext cx="18354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Mai </a:t>
            </a:r>
            <a:r>
              <a:rPr lang="en-US" sz="1400" dirty="0" err="1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Tiến</a:t>
            </a: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 </a:t>
            </a:r>
            <a:r>
              <a:rPr lang="en-US" sz="1400" dirty="0" err="1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Dũng</a:t>
            </a:r>
            <a:r>
              <a:rPr lang="en-US" sz="1400" dirty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  </a:t>
            </a:r>
            <a:r>
              <a:rPr lang="en-US" sz="1400" dirty="0" smtClean="0">
                <a:solidFill>
                  <a:schemeClr val="accent3">
                    <a:lumMod val="85000"/>
                  </a:schemeClr>
                </a:solidFill>
                <a:latin typeface="Arial" charset="0"/>
              </a:rPr>
              <a:t>2023</a:t>
            </a:r>
          </a:p>
          <a:p>
            <a:pPr>
              <a:defRPr/>
            </a:pPr>
            <a:endParaRPr lang="en-US" sz="1400" dirty="0">
              <a:solidFill>
                <a:schemeClr val="accent3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581024" y="4233863"/>
            <a:ext cx="5647159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Bài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tập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1 – </a:t>
            </a:r>
            <a:b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Bài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toán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phân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loại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1)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Feature histogram</a:t>
            </a:r>
          </a:p>
          <a:p>
            <a:pPr marL="457200" lvl="1" indent="0">
              <a:buNone/>
            </a:pPr>
            <a:r>
              <a:rPr lang="en-US" sz="1400" dirty="0" err="1" smtClean="0"/>
              <a:t>image_paths</a:t>
            </a:r>
            <a:r>
              <a:rPr lang="en-US" sz="1400" dirty="0" smtClean="0"/>
              <a:t> = list(</a:t>
            </a:r>
            <a:r>
              <a:rPr lang="en-US" sz="1400" dirty="0" err="1" smtClean="0"/>
              <a:t>paths.list_images</a:t>
            </a:r>
            <a:r>
              <a:rPr lang="en-US" sz="1400" dirty="0" smtClean="0"/>
              <a:t>('./caltech101'))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data = []</a:t>
            </a:r>
          </a:p>
          <a:p>
            <a:pPr marL="457200" lvl="1" indent="0">
              <a:buNone/>
            </a:pPr>
            <a:r>
              <a:rPr lang="en-US" sz="1400" dirty="0" smtClean="0"/>
              <a:t>labels = []</a:t>
            </a:r>
          </a:p>
          <a:p>
            <a:pPr marL="457200" lvl="1" indent="0">
              <a:buNone/>
            </a:pPr>
            <a:r>
              <a:rPr lang="en-US" sz="1400" dirty="0" smtClean="0"/>
              <a:t>for </a:t>
            </a:r>
            <a:r>
              <a:rPr lang="en-US" sz="1400" dirty="0" err="1" smtClean="0"/>
              <a:t>img_path</a:t>
            </a:r>
            <a:r>
              <a:rPr lang="en-US" sz="1400" dirty="0" smtClean="0"/>
              <a:t> in </a:t>
            </a:r>
            <a:r>
              <a:rPr lang="en-US" sz="1400" dirty="0" err="1" smtClean="0"/>
              <a:t>tqdm</a:t>
            </a:r>
            <a:r>
              <a:rPr lang="en-US" sz="1400" dirty="0" smtClean="0"/>
              <a:t>(</a:t>
            </a:r>
            <a:r>
              <a:rPr lang="en-US" sz="1400" dirty="0" err="1" smtClean="0"/>
              <a:t>image_paths</a:t>
            </a:r>
            <a:r>
              <a:rPr lang="en-US" sz="1400" dirty="0" smtClean="0"/>
              <a:t>):</a:t>
            </a:r>
          </a:p>
          <a:p>
            <a:pPr marL="457200" lvl="1" indent="0">
              <a:buNone/>
            </a:pPr>
            <a:r>
              <a:rPr lang="en-US" sz="1400" dirty="0" smtClean="0"/>
              <a:t>    label = </a:t>
            </a:r>
            <a:r>
              <a:rPr lang="en-US" sz="1400" dirty="0" err="1" smtClean="0"/>
              <a:t>img_path.split</a:t>
            </a:r>
            <a:r>
              <a:rPr lang="en-US" sz="1400" dirty="0" smtClean="0"/>
              <a:t>(</a:t>
            </a:r>
            <a:r>
              <a:rPr lang="en-US" sz="1400" dirty="0" err="1" smtClean="0"/>
              <a:t>os.path.sep</a:t>
            </a:r>
            <a:r>
              <a:rPr lang="en-US" sz="1400" dirty="0" smtClean="0"/>
              <a:t>)[-2]</a:t>
            </a:r>
          </a:p>
          <a:p>
            <a:pPr marL="457200" lvl="1" indent="0">
              <a:buNone/>
            </a:pPr>
            <a:r>
              <a:rPr lang="en-US" sz="1400" dirty="0" smtClean="0"/>
              <a:t>    if label == "</a:t>
            </a:r>
            <a:r>
              <a:rPr lang="en-US" sz="1400" dirty="0" err="1" smtClean="0"/>
              <a:t>BACKGROUND_Google</a:t>
            </a:r>
            <a:r>
              <a:rPr lang="en-US" sz="1400" dirty="0" smtClean="0"/>
              <a:t>":</a:t>
            </a:r>
          </a:p>
          <a:p>
            <a:pPr marL="457200" lvl="1" indent="0">
              <a:buNone/>
            </a:pPr>
            <a:r>
              <a:rPr lang="en-US" sz="1400" dirty="0" smtClean="0"/>
              <a:t>        continue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img</a:t>
            </a:r>
            <a:r>
              <a:rPr lang="en-US" sz="1400" dirty="0" smtClean="0"/>
              <a:t> = cv2.imread(</a:t>
            </a:r>
            <a:r>
              <a:rPr lang="en-US" sz="1400" dirty="0" err="1" smtClean="0"/>
              <a:t>img_path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img</a:t>
            </a:r>
            <a:r>
              <a:rPr lang="en-US" sz="1400" dirty="0" smtClean="0"/>
              <a:t> = cv2.cvtColor(</a:t>
            </a:r>
            <a:r>
              <a:rPr lang="en-US" sz="1400" dirty="0" err="1" smtClean="0"/>
              <a:t>img</a:t>
            </a:r>
            <a:r>
              <a:rPr lang="en-US" sz="1400" dirty="0" smtClean="0"/>
              <a:t>, cv2.COLOR_BGR2GRAY)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hist</a:t>
            </a:r>
            <a:r>
              <a:rPr lang="en-US" sz="1400" dirty="0" smtClean="0"/>
              <a:t> = cv2.calcHist([</a:t>
            </a:r>
            <a:r>
              <a:rPr lang="en-US" sz="1400" dirty="0" err="1" smtClean="0"/>
              <a:t>img</a:t>
            </a:r>
            <a:r>
              <a:rPr lang="en-US" sz="1400" dirty="0" smtClean="0"/>
              <a:t>], [0], None, [256], [0, 256])</a:t>
            </a:r>
          </a:p>
          <a:p>
            <a:pPr marL="457200" lvl="1" indent="0">
              <a:buNone/>
            </a:pPr>
            <a:r>
              <a:rPr lang="en-US" sz="1400" dirty="0" smtClean="0"/>
              <a:t>    size = </a:t>
            </a:r>
            <a:r>
              <a:rPr lang="en-US" sz="1400" dirty="0" err="1" smtClean="0"/>
              <a:t>img.shape</a:t>
            </a:r>
            <a:r>
              <a:rPr lang="en-US" sz="1400" dirty="0" smtClean="0"/>
              <a:t>[0]*</a:t>
            </a:r>
            <a:r>
              <a:rPr lang="en-US" sz="1400" dirty="0" err="1" smtClean="0"/>
              <a:t>img.shape</a:t>
            </a:r>
            <a:r>
              <a:rPr lang="en-US" sz="1400" dirty="0" smtClean="0"/>
              <a:t>[1]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hist</a:t>
            </a:r>
            <a:r>
              <a:rPr lang="en-US" sz="1400" dirty="0" smtClean="0"/>
              <a:t> = </a:t>
            </a:r>
            <a:r>
              <a:rPr lang="en-US" sz="1400" dirty="0" err="1" smtClean="0"/>
              <a:t>hist</a:t>
            </a:r>
            <a:r>
              <a:rPr lang="en-US" sz="1400" dirty="0" smtClean="0"/>
              <a:t>/size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data.append</a:t>
            </a:r>
            <a:r>
              <a:rPr lang="en-US" sz="1400" dirty="0" smtClean="0"/>
              <a:t>(</a:t>
            </a:r>
            <a:r>
              <a:rPr lang="en-US" sz="1400" dirty="0" err="1" smtClean="0"/>
              <a:t>hist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labels.append</a:t>
            </a:r>
            <a:r>
              <a:rPr lang="en-US" sz="1400" dirty="0" smtClean="0"/>
              <a:t>(label)</a:t>
            </a:r>
          </a:p>
          <a:p>
            <a:pPr marL="457200" lvl="1" indent="0">
              <a:buNone/>
            </a:pPr>
            <a:r>
              <a:rPr lang="en-US" sz="1400" dirty="0" smtClean="0"/>
              <a:t>    </a:t>
            </a:r>
          </a:p>
          <a:p>
            <a:pPr marL="457200" lvl="1" indent="0">
              <a:buNone/>
            </a:pPr>
            <a:r>
              <a:rPr lang="en-US" sz="1400" dirty="0" smtClean="0"/>
              <a:t>data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(data)</a:t>
            </a:r>
          </a:p>
          <a:p>
            <a:pPr marL="457200" lvl="1" indent="0">
              <a:buNone/>
            </a:pPr>
            <a:r>
              <a:rPr lang="en-US" sz="1400" dirty="0" smtClean="0"/>
              <a:t>labels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(labels)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34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label</a:t>
            </a:r>
          </a:p>
          <a:p>
            <a:pPr marL="457200" lvl="1" indent="0">
              <a:buNone/>
            </a:pPr>
            <a:r>
              <a:rPr lang="en-US" sz="1600" dirty="0" err="1" smtClean="0"/>
              <a:t>lb</a:t>
            </a:r>
            <a:r>
              <a:rPr lang="en-US" sz="1600" dirty="0" smtClean="0"/>
              <a:t> = </a:t>
            </a:r>
            <a:r>
              <a:rPr lang="en-US" sz="1600" dirty="0" err="1" smtClean="0"/>
              <a:t>LabelEncoder</a:t>
            </a:r>
            <a:r>
              <a:rPr lang="en-US" sz="1600" dirty="0" smtClean="0"/>
              <a:t>()</a:t>
            </a:r>
          </a:p>
          <a:p>
            <a:pPr marL="457200" lvl="1" indent="0">
              <a:buNone/>
            </a:pPr>
            <a:r>
              <a:rPr lang="en-US" sz="1600" dirty="0" smtClean="0"/>
              <a:t>labels = </a:t>
            </a:r>
            <a:r>
              <a:rPr lang="en-US" sz="1600" dirty="0" err="1" smtClean="0"/>
              <a:t>lb.fit_transform</a:t>
            </a:r>
            <a:r>
              <a:rPr lang="en-US" sz="1600" dirty="0" smtClean="0"/>
              <a:t>(labels)</a:t>
            </a:r>
          </a:p>
          <a:p>
            <a:pPr marL="457200" lvl="1" indent="0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f"Total</a:t>
            </a:r>
            <a:r>
              <a:rPr lang="en-US" sz="1600" dirty="0" smtClean="0"/>
              <a:t> Number of Classes: {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lb.classes</a:t>
            </a:r>
            <a:r>
              <a:rPr lang="en-US" sz="1600" dirty="0" smtClean="0"/>
              <a:t>_)}")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44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train, </a:t>
            </a:r>
            <a:r>
              <a:rPr lang="en-US" dirty="0" err="1" smtClean="0"/>
              <a:t>val</a:t>
            </a:r>
            <a:r>
              <a:rPr lang="en-US" dirty="0" smtClean="0"/>
              <a:t>, test  </a:t>
            </a:r>
          </a:p>
          <a:p>
            <a:pPr marL="457200" lvl="1" indent="0">
              <a:buNone/>
            </a:pPr>
            <a:r>
              <a:rPr lang="en-US" sz="1600" dirty="0" err="1" smtClean="0"/>
              <a:t>train_ratio</a:t>
            </a:r>
            <a:r>
              <a:rPr lang="en-US" sz="1600" dirty="0" smtClean="0"/>
              <a:t> = 0.6</a:t>
            </a:r>
          </a:p>
          <a:p>
            <a:pPr marL="457200" lvl="1" indent="0">
              <a:buNone/>
            </a:pPr>
            <a:r>
              <a:rPr lang="en-US" sz="1600" dirty="0" err="1" smtClean="0"/>
              <a:t>validation_ratio</a:t>
            </a:r>
            <a:r>
              <a:rPr lang="en-US" sz="1600" dirty="0" smtClean="0"/>
              <a:t> = 0.2</a:t>
            </a:r>
          </a:p>
          <a:p>
            <a:pPr marL="457200" lvl="1" indent="0">
              <a:buNone/>
            </a:pPr>
            <a:r>
              <a:rPr lang="en-US" sz="1600" dirty="0" err="1" smtClean="0"/>
              <a:t>test_ratio</a:t>
            </a:r>
            <a:r>
              <a:rPr lang="en-US" sz="1600" dirty="0" smtClean="0"/>
              <a:t> = 0.2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</a:t>
            </a:r>
            <a:r>
              <a:rPr lang="en-US" sz="1600" dirty="0" smtClean="0"/>
              <a:t> =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(data, labels, </a:t>
            </a:r>
            <a:r>
              <a:rPr lang="en-US" sz="1600" dirty="0" err="1" smtClean="0"/>
              <a:t>test_size</a:t>
            </a:r>
            <a:r>
              <a:rPr lang="en-US" sz="1600" dirty="0" smtClean="0"/>
              <a:t>=1 - </a:t>
            </a:r>
            <a:r>
              <a:rPr lang="en-US" sz="1600" dirty="0" err="1" smtClean="0"/>
              <a:t>train_ratio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r>
              <a:rPr lang="en-US" sz="1600" dirty="0" err="1" smtClean="0"/>
              <a:t>x_val</a:t>
            </a:r>
            <a:r>
              <a:rPr lang="en-US" sz="1600" dirty="0" smtClean="0"/>
              <a:t>, </a:t>
            </a:r>
            <a:r>
              <a:rPr lang="en-US" sz="1600" dirty="0" err="1" smtClean="0"/>
              <a:t>x_test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y_val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</a:t>
            </a:r>
            <a:r>
              <a:rPr lang="en-US" sz="1600" dirty="0" smtClean="0"/>
              <a:t> =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(</a:t>
            </a:r>
            <a:r>
              <a:rPr lang="en-US" sz="1600" dirty="0" err="1" smtClean="0"/>
              <a:t>x_test</a:t>
            </a:r>
            <a:r>
              <a:rPr lang="en-US" sz="1600" dirty="0" smtClean="0"/>
              <a:t>, </a:t>
            </a:r>
            <a:r>
              <a:rPr lang="en-US" sz="1600" dirty="0" err="1" smtClean="0"/>
              <a:t>y_test</a:t>
            </a:r>
            <a:r>
              <a:rPr lang="en-US" sz="1600" dirty="0" smtClean="0"/>
              <a:t>, </a:t>
            </a:r>
            <a:r>
              <a:rPr lang="en-US" sz="1600" dirty="0" err="1" smtClean="0"/>
              <a:t>test_size</a:t>
            </a:r>
            <a:r>
              <a:rPr lang="en-US" sz="1600" dirty="0" smtClean="0"/>
              <a:t>=</a:t>
            </a:r>
            <a:r>
              <a:rPr lang="en-US" sz="1600" dirty="0" err="1" smtClean="0"/>
              <a:t>test_ratio</a:t>
            </a:r>
            <a:r>
              <a:rPr lang="en-US" sz="1600" dirty="0" smtClean="0"/>
              <a:t>/(</a:t>
            </a:r>
            <a:r>
              <a:rPr lang="en-US" sz="1600" dirty="0" err="1" smtClean="0"/>
              <a:t>test_ratio</a:t>
            </a:r>
            <a:r>
              <a:rPr lang="en-US" sz="1600" dirty="0" smtClean="0"/>
              <a:t> + </a:t>
            </a:r>
            <a:r>
              <a:rPr lang="en-US" sz="1600" dirty="0" err="1" smtClean="0"/>
              <a:t>validation_ratio</a:t>
            </a:r>
            <a:r>
              <a:rPr lang="en-US" sz="1600" dirty="0" smtClean="0"/>
              <a:t>))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err="1" smtClean="0"/>
              <a:t>x_train</a:t>
            </a:r>
            <a:r>
              <a:rPr lang="en-US" sz="1600" dirty="0" smtClean="0"/>
              <a:t> = </a:t>
            </a:r>
            <a:r>
              <a:rPr lang="en-US" sz="1600" dirty="0" err="1" smtClean="0"/>
              <a:t>x_train.reshape</a:t>
            </a:r>
            <a:r>
              <a:rPr lang="en-US" sz="1600" dirty="0" smtClean="0"/>
              <a:t>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x_train</a:t>
            </a:r>
            <a:r>
              <a:rPr lang="en-US" sz="1600" dirty="0" smtClean="0"/>
              <a:t>), 256)</a:t>
            </a:r>
          </a:p>
          <a:p>
            <a:pPr marL="457200" lvl="1" indent="0">
              <a:buNone/>
            </a:pPr>
            <a:r>
              <a:rPr lang="en-US" sz="1600" dirty="0" err="1" smtClean="0"/>
              <a:t>x_val</a:t>
            </a:r>
            <a:r>
              <a:rPr lang="en-US" sz="1600" dirty="0" smtClean="0"/>
              <a:t> = </a:t>
            </a:r>
            <a:r>
              <a:rPr lang="en-US" sz="1600" dirty="0" err="1" smtClean="0"/>
              <a:t>x_val.reshape</a:t>
            </a:r>
            <a:r>
              <a:rPr lang="en-US" sz="1600" dirty="0" smtClean="0"/>
              <a:t>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x_val</a:t>
            </a:r>
            <a:r>
              <a:rPr lang="en-US" sz="1600" dirty="0" smtClean="0"/>
              <a:t>), 256)</a:t>
            </a:r>
          </a:p>
          <a:p>
            <a:pPr marL="457200" lvl="1" indent="0">
              <a:buNone/>
            </a:pPr>
            <a:r>
              <a:rPr lang="en-US" sz="1600" dirty="0" err="1" smtClean="0"/>
              <a:t>x_test</a:t>
            </a:r>
            <a:r>
              <a:rPr lang="en-US" sz="1600" dirty="0" smtClean="0"/>
              <a:t> = </a:t>
            </a:r>
            <a:r>
              <a:rPr lang="en-US" sz="1600" dirty="0" err="1" smtClean="0"/>
              <a:t>x_test.reshape</a:t>
            </a:r>
            <a:r>
              <a:rPr lang="en-US" sz="1600" dirty="0" smtClean="0"/>
              <a:t>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x_test</a:t>
            </a:r>
            <a:r>
              <a:rPr lang="en-US" sz="1600" dirty="0" smtClean="0"/>
              <a:t>), 256)</a:t>
            </a:r>
          </a:p>
          <a:p>
            <a:pPr marL="457200" lvl="1" indent="0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x_train</a:t>
            </a:r>
            <a:r>
              <a:rPr lang="en-US" sz="1600" dirty="0" smtClean="0"/>
              <a:t>))</a:t>
            </a:r>
          </a:p>
          <a:p>
            <a:pPr marL="457200" lvl="1" indent="0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x_val</a:t>
            </a:r>
            <a:r>
              <a:rPr lang="en-US" sz="1600" dirty="0" smtClean="0"/>
              <a:t>))</a:t>
            </a:r>
          </a:p>
          <a:p>
            <a:pPr marL="457200" lvl="1" indent="0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x_test</a:t>
            </a:r>
            <a:r>
              <a:rPr lang="en-US" sz="1600" dirty="0" smtClean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44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err="1" smtClean="0"/>
              <a:t>best_score</a:t>
            </a:r>
            <a:r>
              <a:rPr lang="en-US" sz="1600" dirty="0" smtClean="0"/>
              <a:t> = 0</a:t>
            </a:r>
          </a:p>
          <a:p>
            <a:pPr marL="457200" lvl="1" indent="0">
              <a:buNone/>
            </a:pPr>
            <a:r>
              <a:rPr lang="en-US" sz="1600" dirty="0" err="1" smtClean="0"/>
              <a:t>best_k</a:t>
            </a:r>
            <a:r>
              <a:rPr lang="en-US" sz="1600" dirty="0" smtClean="0"/>
              <a:t> = 0</a:t>
            </a:r>
          </a:p>
          <a:p>
            <a:pPr marL="457200" lvl="1" indent="0">
              <a:buNone/>
            </a:pPr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range(1,6):</a:t>
            </a:r>
          </a:p>
          <a:p>
            <a:pPr marL="457200" lvl="1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knn</a:t>
            </a:r>
            <a:r>
              <a:rPr lang="en-US" sz="1600" dirty="0" smtClean="0"/>
              <a:t> = </a:t>
            </a:r>
            <a:r>
              <a:rPr lang="en-US" sz="1600" dirty="0" err="1" smtClean="0"/>
              <a:t>KNeighborsClassifier</a:t>
            </a:r>
            <a:r>
              <a:rPr lang="en-US" sz="1600" dirty="0" smtClean="0"/>
              <a:t>(</a:t>
            </a:r>
            <a:r>
              <a:rPr lang="en-US" sz="1600" dirty="0" err="1" smtClean="0"/>
              <a:t>n_neighbors</a:t>
            </a:r>
            <a:r>
              <a:rPr lang="en-US" sz="1600" dirty="0" smtClean="0"/>
              <a:t>=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knn.fit</a:t>
            </a:r>
            <a:r>
              <a:rPr lang="en-US" sz="1600" dirty="0" smtClean="0"/>
              <a:t>(</a:t>
            </a:r>
            <a:r>
              <a:rPr lang="en-US" sz="1600" dirty="0" err="1" smtClean="0"/>
              <a:t>x_train</a:t>
            </a:r>
            <a:r>
              <a:rPr lang="en-US" sz="1600" dirty="0" smtClean="0"/>
              <a:t>, </a:t>
            </a:r>
            <a:r>
              <a:rPr lang="en-US" sz="1600" dirty="0" err="1" smtClean="0"/>
              <a:t>y_train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r>
              <a:rPr lang="en-US" sz="1600" dirty="0" smtClean="0"/>
              <a:t>    score = </a:t>
            </a:r>
            <a:r>
              <a:rPr lang="en-US" sz="1600" dirty="0" err="1" smtClean="0"/>
              <a:t>knn.score</a:t>
            </a:r>
            <a:r>
              <a:rPr lang="en-US" sz="1600" dirty="0" smtClean="0"/>
              <a:t>(</a:t>
            </a:r>
            <a:r>
              <a:rPr lang="en-US" sz="1600" dirty="0" err="1" smtClean="0"/>
              <a:t>x_val</a:t>
            </a:r>
            <a:r>
              <a:rPr lang="en-US" sz="1600" dirty="0" smtClean="0"/>
              <a:t>, </a:t>
            </a:r>
            <a:r>
              <a:rPr lang="en-US" sz="1600" dirty="0" err="1" smtClean="0"/>
              <a:t>y_val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r>
              <a:rPr lang="en-US" sz="1600" dirty="0" smtClean="0"/>
              <a:t>    if score &gt; </a:t>
            </a:r>
            <a:r>
              <a:rPr lang="en-US" sz="1600" dirty="0" err="1" smtClean="0"/>
              <a:t>best_score</a:t>
            </a:r>
            <a:r>
              <a:rPr lang="en-US" sz="1600" dirty="0" smtClean="0"/>
              <a:t>:</a:t>
            </a:r>
          </a:p>
          <a:p>
            <a:pPr marL="457200" lvl="1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best_score</a:t>
            </a:r>
            <a:r>
              <a:rPr lang="en-US" sz="1600" dirty="0" smtClean="0"/>
              <a:t> = score</a:t>
            </a:r>
          </a:p>
          <a:p>
            <a:pPr marL="457200" lvl="1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best_k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    print(</a:t>
            </a:r>
            <a:r>
              <a:rPr lang="en-US" sz="1600" dirty="0" err="1" smtClean="0"/>
              <a:t>f'KNN</a:t>
            </a:r>
            <a:r>
              <a:rPr lang="en-US" sz="1600" dirty="0" smtClean="0"/>
              <a:t> with k={</a:t>
            </a:r>
            <a:r>
              <a:rPr lang="en-US" sz="1600" dirty="0" err="1" smtClean="0"/>
              <a:t>i</a:t>
            </a:r>
            <a:r>
              <a:rPr lang="en-US" sz="1600" dirty="0" smtClean="0"/>
              <a:t>}: {score}')</a:t>
            </a:r>
          </a:p>
          <a:p>
            <a:pPr marL="457200" lvl="1" indent="0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f"Best</a:t>
            </a:r>
            <a:r>
              <a:rPr lang="en-US" sz="1600" dirty="0" smtClean="0"/>
              <a:t> score = {</a:t>
            </a:r>
            <a:r>
              <a:rPr lang="en-US" sz="1600" dirty="0" err="1" smtClean="0"/>
              <a:t>best_score</a:t>
            </a:r>
            <a:r>
              <a:rPr lang="en-US" sz="1600" dirty="0" smtClean="0"/>
              <a:t>} with k = {</a:t>
            </a:r>
            <a:r>
              <a:rPr lang="en-US" sz="1600" dirty="0" err="1" smtClean="0"/>
              <a:t>best_k</a:t>
            </a:r>
            <a:r>
              <a:rPr lang="en-US" sz="1600" dirty="0" smtClean="0"/>
              <a:t>}")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2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06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dataset </a:t>
            </a:r>
            <a:r>
              <a:rPr lang="en-US" altLang="en-US" dirty="0" smtClean="0"/>
              <a:t>Caltech101 (</a:t>
            </a:r>
            <a:r>
              <a:rPr lang="en-US" altLang="en-US" dirty="0" err="1" smtClean="0"/>
              <a:t>hoặc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hơn</a:t>
            </a:r>
            <a:r>
              <a:rPr lang="en-US" altLang="en-US" dirty="0" smtClean="0"/>
              <a:t> 2 class)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endParaRPr lang="en-US" altLang="en-US" dirty="0" smtClean="0"/>
          </a:p>
          <a:p>
            <a:r>
              <a:rPr lang="en-US" altLang="en-US" dirty="0" err="1" smtClean="0"/>
              <a:t>Tỷ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</a:t>
            </a:r>
            <a:r>
              <a:rPr lang="en-US" altLang="en-US" dirty="0" smtClean="0"/>
              <a:t> chia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train:val</a:t>
            </a:r>
            <a:r>
              <a:rPr lang="en-US" altLang="en-US" dirty="0" smtClean="0"/>
              <a:t>: test = 60%:20%:20%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1</a:t>
            </a:r>
          </a:p>
          <a:p>
            <a:r>
              <a:rPr lang="en-US" altLang="en-US" dirty="0" err="1" smtClean="0"/>
              <a:t>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KNN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testvới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k </a:t>
            </a:r>
            <a:r>
              <a:rPr lang="en-US" altLang="en-US" dirty="0" err="1" smtClean="0"/>
              <a:t>lần</a:t>
            </a:r>
            <a:r>
              <a:rPr lang="en-US" altLang="en-US" dirty="0" smtClean="0"/>
              <a:t> lượt</a:t>
            </a:r>
            <a:r>
              <a:rPr lang="en-US" altLang="en-US" dirty="0"/>
              <a:t>:</a:t>
            </a:r>
            <a:r>
              <a:rPr lang="en-US" altLang="en-US" dirty="0" smtClean="0"/>
              <a:t>1,2,3,4,5</a:t>
            </a:r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20601"/>
              </p:ext>
            </p:extLst>
          </p:nvPr>
        </p:nvGraphicFramePr>
        <p:xfrm>
          <a:off x="971600" y="3362960"/>
          <a:ext cx="69847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29">
                  <a:extLst>
                    <a:ext uri="{9D8B030D-6E8A-4147-A177-3AD203B41FA5}">
                      <a16:colId xmlns:a16="http://schemas.microsoft.com/office/drawing/2014/main" val="2657164475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1002956441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856826650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3923222070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559968673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360884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0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Acc_val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7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Acc_test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2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3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2</a:t>
            </a:r>
          </a:p>
          <a:p>
            <a:r>
              <a:rPr lang="en-US" altLang="en-US" dirty="0" err="1" smtClean="0"/>
              <a:t>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SVC (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C=1), </a:t>
            </a:r>
          </a:p>
          <a:p>
            <a:r>
              <a:rPr lang="en-US" altLang="en-US" dirty="0" err="1" smtClean="0"/>
              <a:t>Tính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test</a:t>
            </a:r>
          </a:p>
          <a:p>
            <a:r>
              <a:rPr lang="en-US" altLang="en-US" dirty="0" err="1" smtClean="0"/>
              <a:t>Tính</a:t>
            </a:r>
            <a:r>
              <a:rPr lang="en-US" altLang="en-US" dirty="0" smtClean="0"/>
              <a:t> Precision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lớp</a:t>
            </a:r>
            <a:r>
              <a:rPr lang="en-US" altLang="en-US" dirty="0" smtClean="0"/>
              <a:t> (class)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181475"/>
            <a:ext cx="3876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3</a:t>
            </a:r>
          </a:p>
          <a:p>
            <a:r>
              <a:rPr lang="en-US" altLang="en-US" dirty="0" err="1" smtClean="0"/>
              <a:t>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SVC (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C=1), </a:t>
            </a:r>
          </a:p>
          <a:p>
            <a:pPr lvl="1"/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lược</a:t>
            </a:r>
            <a:r>
              <a:rPr lang="en-US" altLang="en-US" dirty="0" smtClean="0"/>
              <a:t> 1 vs 1:</a:t>
            </a:r>
          </a:p>
          <a:p>
            <a:pPr lvl="2"/>
            <a:r>
              <a:rPr lang="en-US" altLang="en-US" dirty="0" err="1" smtClean="0"/>
              <a:t>Tính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test</a:t>
            </a:r>
          </a:p>
          <a:p>
            <a:pPr lvl="2"/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support vector</a:t>
            </a:r>
          </a:p>
          <a:p>
            <a:pPr lvl="2"/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ma </a:t>
            </a:r>
            <a:r>
              <a:rPr lang="en-US" altLang="en-US" dirty="0" err="1"/>
              <a:t>trận</a:t>
            </a:r>
            <a:r>
              <a:rPr lang="en-US" altLang="en-US" dirty="0"/>
              <a:t> Confusion</a:t>
            </a:r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204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4</a:t>
            </a:r>
          </a:p>
          <a:p>
            <a:r>
              <a:rPr lang="en-US" altLang="en-US" dirty="0" err="1" smtClean="0"/>
              <a:t>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SVC (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C=1), </a:t>
            </a:r>
          </a:p>
          <a:p>
            <a:pPr lvl="1"/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lược</a:t>
            </a:r>
            <a:r>
              <a:rPr lang="en-US" altLang="en-US" dirty="0" smtClean="0"/>
              <a:t> 1 vs rest:</a:t>
            </a:r>
          </a:p>
          <a:p>
            <a:pPr lvl="2"/>
            <a:r>
              <a:rPr lang="en-US" altLang="en-US" dirty="0" err="1" smtClean="0"/>
              <a:t>Tính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test</a:t>
            </a:r>
          </a:p>
          <a:p>
            <a:pPr lvl="2"/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support vector</a:t>
            </a:r>
          </a:p>
          <a:p>
            <a:pPr lvl="2"/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thị</a:t>
            </a:r>
            <a:r>
              <a:rPr lang="en-US" altLang="en-US" dirty="0" smtClean="0"/>
              <a:t> ma </a:t>
            </a:r>
            <a:r>
              <a:rPr lang="en-US" altLang="en-US" dirty="0" err="1" smtClean="0"/>
              <a:t>trận</a:t>
            </a:r>
            <a:r>
              <a:rPr lang="en-US" altLang="en-US" dirty="0" smtClean="0"/>
              <a:t> Confusion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69743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/>
              <a:t>5</a:t>
            </a:r>
            <a:endParaRPr lang="en-US" altLang="en-US" dirty="0" smtClean="0"/>
          </a:p>
          <a:p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SVC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C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Accuracy </a:t>
            </a:r>
            <a:r>
              <a:rPr lang="en-US" altLang="en-US" dirty="0" err="1" smtClean="0"/>
              <a:t>tốt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nhất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92BDAB-45F1-4F5C-8ED2-3AD1672476B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1143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sz="1600" dirty="0" smtClean="0"/>
              <a:t>import torch</a:t>
            </a:r>
          </a:p>
          <a:p>
            <a:pPr lvl="1"/>
            <a:r>
              <a:rPr lang="en-US" sz="1600" dirty="0" smtClean="0"/>
              <a:t>import </a:t>
            </a:r>
            <a:r>
              <a:rPr lang="en-US" sz="1600" dirty="0" err="1" smtClean="0"/>
              <a:t>torchvision</a:t>
            </a:r>
            <a:endParaRPr lang="en-US" sz="1600" dirty="0" smtClean="0"/>
          </a:p>
          <a:p>
            <a:pPr lvl="1"/>
            <a:r>
              <a:rPr lang="en-US" sz="1600" dirty="0" smtClean="0"/>
              <a:t>from </a:t>
            </a:r>
            <a:r>
              <a:rPr lang="en-US" sz="1600" dirty="0" err="1" smtClean="0"/>
              <a:t>torchvision</a:t>
            </a:r>
            <a:r>
              <a:rPr lang="en-US" sz="1600" dirty="0" smtClean="0"/>
              <a:t> import datasets</a:t>
            </a:r>
          </a:p>
          <a:p>
            <a:pPr lvl="1"/>
            <a:r>
              <a:rPr lang="en-US" sz="1600" dirty="0" smtClean="0"/>
              <a:t>from </a:t>
            </a:r>
            <a:r>
              <a:rPr lang="en-US" sz="1600" dirty="0" err="1" smtClean="0"/>
              <a:t>imutils</a:t>
            </a:r>
            <a:r>
              <a:rPr lang="en-US" sz="1600" dirty="0" smtClean="0"/>
              <a:t> import paths</a:t>
            </a:r>
          </a:p>
          <a:p>
            <a:pPr lvl="1"/>
            <a:r>
              <a:rPr lang="en-US" sz="1600" dirty="0" smtClean="0"/>
              <a:t>from </a:t>
            </a:r>
            <a:r>
              <a:rPr lang="en-US" sz="1600" dirty="0" err="1" smtClean="0"/>
              <a:t>tqdm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tqdm</a:t>
            </a:r>
            <a:endParaRPr lang="en-US" sz="1600" dirty="0" smtClean="0"/>
          </a:p>
          <a:p>
            <a:pPr lvl="1"/>
            <a:r>
              <a:rPr lang="en-US" sz="1600" dirty="0" smtClean="0"/>
              <a:t>from </a:t>
            </a:r>
            <a:r>
              <a:rPr lang="en-US" sz="1600" dirty="0" err="1" smtClean="0"/>
              <a:t>sklearn.model_selection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train_test_split</a:t>
            </a:r>
            <a:endParaRPr lang="en-US" sz="1600" dirty="0" smtClean="0"/>
          </a:p>
          <a:p>
            <a:pPr lvl="1"/>
            <a:r>
              <a:rPr lang="en-US" sz="1600" dirty="0" smtClean="0"/>
              <a:t>from </a:t>
            </a:r>
            <a:r>
              <a:rPr lang="en-US" sz="1600" dirty="0" err="1" smtClean="0"/>
              <a:t>sklearn.preprocessing</a:t>
            </a:r>
            <a:r>
              <a:rPr lang="en-US" sz="1600" dirty="0" smtClean="0"/>
              <a:t> import </a:t>
            </a:r>
            <a:r>
              <a:rPr lang="en-US" sz="1600" dirty="0" err="1" smtClean="0"/>
              <a:t>LabelEncoder</a:t>
            </a:r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import </a:t>
            </a:r>
            <a:r>
              <a:rPr lang="en-US" sz="1600" dirty="0" err="1" smtClean="0"/>
              <a:t>os</a:t>
            </a:r>
            <a:endParaRPr lang="en-US" sz="1600" dirty="0" smtClean="0"/>
          </a:p>
          <a:p>
            <a:pPr lvl="1"/>
            <a:r>
              <a:rPr lang="en-US" sz="1600" dirty="0" smtClean="0"/>
              <a:t>import cv2</a:t>
            </a:r>
          </a:p>
          <a:p>
            <a:pPr lvl="1"/>
            <a:r>
              <a:rPr lang="en-US" sz="1600" dirty="0" smtClean="0"/>
              <a:t>import </a:t>
            </a:r>
            <a:r>
              <a:rPr lang="en-US" sz="1600" dirty="0" err="1" smtClean="0"/>
              <a:t>numpy</a:t>
            </a:r>
            <a:r>
              <a:rPr lang="en-US" sz="1600" dirty="0" smtClean="0"/>
              <a:t> as np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9670"/>
            <a:ext cx="8435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https://notebook.community/tensorflow/docs-l10n/site/en-snapshot/datasets/overview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dataset</a:t>
            </a:r>
          </a:p>
          <a:p>
            <a:pPr marL="457200" lvl="1" indent="0">
              <a:buNone/>
            </a:pPr>
            <a:r>
              <a:rPr lang="en-US" sz="1600" dirty="0" err="1" smtClean="0"/>
              <a:t>data_path</a:t>
            </a:r>
            <a:r>
              <a:rPr lang="en-US" sz="1600" dirty="0" smtClean="0"/>
              <a:t>='./'</a:t>
            </a:r>
          </a:p>
          <a:p>
            <a:pPr marL="457200" lvl="1" indent="0">
              <a:buNone/>
            </a:pPr>
            <a:r>
              <a:rPr lang="en-US" sz="1600" dirty="0" smtClean="0"/>
              <a:t>dataset =  datasets.Caltech101(</a:t>
            </a:r>
            <a:r>
              <a:rPr lang="en-US" sz="1600" dirty="0" err="1" smtClean="0"/>
              <a:t>data_path</a:t>
            </a:r>
            <a:r>
              <a:rPr lang="en-US" sz="1600" dirty="0" smtClean="0"/>
              <a:t>, download=True)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7EF1F-966E-4607-BBA3-38E478B6F2E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913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ị giác máy tính nâng cao&amp;quot;&quot;/&gt;&lt;property id=&quot;20307&quot; value=&quot;256&quot;/&gt;&lt;/object&gt;&lt;object type=&quot;3&quot; unique_id=&quot;48610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49425&quot;&gt;&lt;property id=&quot;20148&quot; value=&quot;5&quot;/&gt;&lt;property id=&quot;20300&quot; value=&quot;Slide 3 - &amp;quot;Nội dung&amp;quot;&quot;/&gt;&lt;property id=&quot;20307&quot; value=&quot;258&quot;/&gt;&lt;/object&gt;&lt;object type=&quot;3&quot; unique_id=&quot;49426&quot;&gt;&lt;property id=&quot;20148&quot; value=&quot;5&quot;/&gt;&lt;property id=&quot;20300&quot; value=&quot;Slide 4 - &amp;quot;Nội dung&amp;quot;&quot;/&gt;&lt;property id=&quot;20307&quot; value=&quot;259&quot;/&gt;&lt;/object&gt;&lt;object type=&quot;3&quot; unique_id=&quot;49427&quot;&gt;&lt;property id=&quot;20148&quot; value=&quot;5&quot;/&gt;&lt;property id=&quot;20300&quot; value=&quot;Slide 5 - &amp;quot;Nội dung&amp;quot;&quot;/&gt;&lt;property id=&quot;20307&quot; value=&quot;260&quot;/&gt;&lt;/object&gt;&lt;object type=&quot;3&quot; unique_id=&quot;49428&quot;&gt;&lt;property id=&quot;20148&quot; value=&quot;5&quot;/&gt;&lt;property id=&quot;20300&quot; value=&quot;Slide 6 - &amp;quot;Nội dung&amp;quot;&quot;/&gt;&lt;property id=&quot;20307&quot; value=&quot;261&quot;/&gt;&lt;/object&gt;&lt;object type=&quot;3&quot; unique_id=&quot;49429&quot;&gt;&lt;property id=&quot;20148&quot; value=&quot;5&quot;/&gt;&lt;property id=&quot;20300&quot; value=&quot;Slide 8 - &amp;quot;Một số gợi ý&amp;quot;&quot;/&gt;&lt;property id=&quot;20307&quot; value=&quot;262&quot;/&gt;&lt;/object&gt;&lt;object type=&quot;3&quot; unique_id=&quot;49430&quot;&gt;&lt;property id=&quot;20148&quot; value=&quot;5&quot;/&gt;&lt;property id=&quot;20300&quot; value=&quot;Slide 9 - &amp;quot;Một số gợi ý&amp;quot;&quot;/&gt;&lt;property id=&quot;20307&quot; value=&quot;263&quot;/&gt;&lt;/object&gt;&lt;object type=&quot;3&quot; unique_id=&quot;49431&quot;&gt;&lt;property id=&quot;20148&quot; value=&quot;5&quot;/&gt;&lt;property id=&quot;20300&quot; value=&quot;Slide 10 - &amp;quot;Một số gợi ý&amp;quot;&quot;/&gt;&lt;property id=&quot;20307&quot; value=&quot;264&quot;/&gt;&lt;/object&gt;&lt;object type=&quot;3&quot; unique_id=&quot;49432&quot;&gt;&lt;property id=&quot;20148&quot; value=&quot;5&quot;/&gt;&lt;property id=&quot;20300&quot; value=&quot;Slide 11 - &amp;quot;Một số gợi ý&amp;quot;&quot;/&gt;&lt;property id=&quot;20307&quot; value=&quot;265&quot;/&gt;&lt;/object&gt;&lt;object type=&quot;3&quot; unique_id=&quot;49433&quot;&gt;&lt;property id=&quot;20148&quot; value=&quot;5&quot;/&gt;&lt;property id=&quot;20300&quot; value=&quot;Slide 12 - &amp;quot;Một số gợi ý&amp;quot;&quot;/&gt;&lt;property id=&quot;20307&quot; value=&quot;266&quot;/&gt;&lt;/object&gt;&lt;object type=&quot;3&quot; unique_id=&quot;49434&quot;&gt;&lt;property id=&quot;20148&quot; value=&quot;5&quot;/&gt;&lt;property id=&quot;20300&quot; value=&quot;Slide 13 - &amp;quot;Một số gợi ý&amp;quot;&quot;/&gt;&lt;property id=&quot;20307&quot; value=&quot;267&quot;/&gt;&lt;/object&gt;&lt;object type=&quot;3&quot; unique_id=&quot;49488&quot;&gt;&lt;property id=&quot;20148&quot; value=&quot;5&quot;/&gt;&lt;property id=&quot;20300&quot; value=&quot;Slide 14&quot;/&gt;&lt;property id=&quot;20307&quot; value=&quot;268&quot;/&gt;&lt;/object&gt;&lt;object type=&quot;3&quot; unique_id=&quot;49535&quot;&gt;&lt;property id=&quot;20148&quot; value=&quot;5&quot;/&gt;&lt;property id=&quot;20300&quot; value=&quot;Slide 7 - &amp;quot;Nội dung&amp;quot;&quot;/&gt;&lt;property id=&quot;20307&quot; value=&quot;269&quot;/&gt;&lt;/object&gt;&lt;/object&gt;&lt;object type=&quot;8&quot; unique_id=&quot;1014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4EE6"/>
        </a:accent1>
        <a:accent2>
          <a:srgbClr val="69BFF9"/>
        </a:accent2>
        <a:accent3>
          <a:srgbClr val="FFFFFF"/>
        </a:accent3>
        <a:accent4>
          <a:srgbClr val="000000"/>
        </a:accent4>
        <a:accent5>
          <a:srgbClr val="BBB2F0"/>
        </a:accent5>
        <a:accent6>
          <a:srgbClr val="5EADE2"/>
        </a:accent6>
        <a:hlink>
          <a:srgbClr val="D17FB6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FB049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D99F41"/>
        </a:accent6>
        <a:hlink>
          <a:srgbClr val="7476DC"/>
        </a:hlink>
        <a:folHlink>
          <a:srgbClr val="9AC6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cdb2004186l</Template>
  <TotalTime>570</TotalTime>
  <Words>553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Thị giác máy tính nâng cao</vt:lpstr>
      <vt:lpstr>Nội dung</vt:lpstr>
      <vt:lpstr>Nội dung</vt:lpstr>
      <vt:lpstr>Nội dung</vt:lpstr>
      <vt:lpstr>Nội dung</vt:lpstr>
      <vt:lpstr>Nội dung</vt:lpstr>
      <vt:lpstr>Nội dung</vt:lpstr>
      <vt:lpstr>Một số gợi ý</vt:lpstr>
      <vt:lpstr>Một số gợi ý</vt:lpstr>
      <vt:lpstr>Một số gợi ý</vt:lpstr>
      <vt:lpstr>Một số gợi ý</vt:lpstr>
      <vt:lpstr>Một số gợi ý</vt:lpstr>
      <vt:lpstr>Một số gợi ý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Mai Tien Dung</cp:lastModifiedBy>
  <cp:revision>30</cp:revision>
  <dcterms:created xsi:type="dcterms:W3CDTF">2015-11-29T04:24:14Z</dcterms:created>
  <dcterms:modified xsi:type="dcterms:W3CDTF">2023-09-25T04:56:03Z</dcterms:modified>
</cp:coreProperties>
</file>