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341" r:id="rId2"/>
    <p:sldId id="343" r:id="rId3"/>
    <p:sldId id="344" r:id="rId4"/>
    <p:sldId id="345" r:id="rId5"/>
    <p:sldId id="346" r:id="rId6"/>
    <p:sldId id="348" r:id="rId7"/>
    <p:sldId id="321" r:id="rId8"/>
    <p:sldId id="383" r:id="rId9"/>
    <p:sldId id="384" r:id="rId10"/>
    <p:sldId id="385" r:id="rId11"/>
    <p:sldId id="386" r:id="rId12"/>
    <p:sldId id="387" r:id="rId13"/>
    <p:sldId id="329" r:id="rId14"/>
    <p:sldId id="331" r:id="rId15"/>
    <p:sldId id="389" r:id="rId16"/>
  </p:sldIdLst>
  <p:sldSz cx="9144000" cy="5143500" type="screen16x9"/>
  <p:notesSz cx="6858000" cy="9144000"/>
  <p:embeddedFontLst>
    <p:embeddedFont>
      <p:font typeface="Nunito" panose="020B0604020202020204" charset="-93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9966"/>
    <a:srgbClr val="006600"/>
    <a:srgbClr val="006400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73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369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61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497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450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However, spatial relationship, different intensity distribution features seem to be more essential.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7166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391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46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0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56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smtClean="0"/>
              <a:t>, which can be probability scores indicating the likelihood of belonging to a specific tumor class.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866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13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21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04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38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75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/CVPR2023/html/Jain_A_Data-Based_Perspective_on_Transfer_Learning_CVPR_2023_paper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adryLab/data-transfe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625900" y="943069"/>
            <a:ext cx="5892201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bg2"/>
                </a:solidFill>
                <a:latin typeface="+mj-lt"/>
              </a:rPr>
              <a:t>A Data-Based Perspective on Transfer Learning</a:t>
            </a:r>
            <a:endParaRPr sz="3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609137" y="2452255"/>
            <a:ext cx="59089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/>
              <a:t>MIT </a:t>
            </a:r>
          </a:p>
          <a:p>
            <a:pPr algn="ctr"/>
            <a:r>
              <a:rPr lang="en-US" sz="1800" b="1" i="1" dirty="0"/>
              <a:t>Conference on Computer Vision and Pattern Recognition (CVPR), 2023, pp. </a:t>
            </a:r>
            <a:r>
              <a:rPr lang="en-US" sz="1800" b="1" i="1" dirty="0" smtClean="0"/>
              <a:t>3613-3622</a:t>
            </a:r>
          </a:p>
          <a:p>
            <a:pPr algn="ctr"/>
            <a:r>
              <a:rPr lang="en-US" sz="1800" b="1" i="1" dirty="0" smtClean="0"/>
              <a:t>Top Paper </a:t>
            </a:r>
            <a:endParaRPr lang="en-US" sz="1800" b="1" i="1" dirty="0"/>
          </a:p>
          <a:p>
            <a:pPr algn="ctr"/>
            <a:r>
              <a:rPr lang="en-US" i="1" dirty="0"/>
              <a:t>Discover how transfer learning can boost your model's performance by leveraging knowledge from pre-trained datasets.</a:t>
            </a:r>
          </a:p>
          <a:p>
            <a:pPr algn="ctr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4271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83673" y="731494"/>
            <a:ext cx="712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Capability 2: Debugging the failures of a transferred model</a:t>
            </a:r>
            <a:r>
              <a:rPr lang="en-US" sz="1600" dirty="0"/>
              <a:t>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1436" y="3775627"/>
            <a:ext cx="700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easoning </a:t>
            </a:r>
            <a:r>
              <a:rPr lang="en-US" dirty="0"/>
              <a:t>about the </a:t>
            </a:r>
            <a:r>
              <a:rPr lang="en-US" dirty="0">
                <a:solidFill>
                  <a:srgbClr val="FF0000"/>
                </a:solidFill>
              </a:rPr>
              <a:t>mistakes of the transferred model</a:t>
            </a:r>
            <a:r>
              <a:rPr lang="en-US" dirty="0"/>
              <a:t> caused by </a:t>
            </a:r>
            <a:r>
              <a:rPr lang="en-US" dirty="0">
                <a:solidFill>
                  <a:srgbClr val="FF0000"/>
                </a:solidFill>
              </a:rPr>
              <a:t>specific classes</a:t>
            </a:r>
            <a:r>
              <a:rPr lang="en-US" dirty="0"/>
              <a:t> in the </a:t>
            </a:r>
            <a:r>
              <a:rPr lang="en-US" dirty="0">
                <a:solidFill>
                  <a:srgbClr val="FF0000"/>
                </a:solidFill>
              </a:rPr>
              <a:t>source dataset</a:t>
            </a:r>
            <a:r>
              <a:rPr lang="en-US" dirty="0"/>
              <a:t>. By identifying classes that </a:t>
            </a:r>
            <a:r>
              <a:rPr lang="en-US" b="1" dirty="0"/>
              <a:t>negatively influence model predictions</a:t>
            </a:r>
            <a:r>
              <a:rPr lang="en-US" dirty="0"/>
              <a:t>, the framework aids in debugging model failures and improving prediction </a:t>
            </a:r>
            <a:r>
              <a:rPr lang="en-US" dirty="0" smtClean="0"/>
              <a:t>accuracy.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183" y="1114869"/>
            <a:ext cx="3554215" cy="26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83673" y="731494"/>
            <a:ext cx="712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Capability 3: Detecting data leakage and misleading source example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417" y="1285462"/>
            <a:ext cx="70034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</a:t>
            </a:r>
            <a:r>
              <a:rPr lang="en-US" dirty="0"/>
              <a:t>capabilities of the framework is </a:t>
            </a:r>
            <a:r>
              <a:rPr lang="en-US" b="1" dirty="0"/>
              <a:t>pinpointing transfer learning brittleness</a:t>
            </a:r>
            <a:r>
              <a:rPr lang="en-US" dirty="0"/>
              <a:t>. By detecting </a:t>
            </a:r>
            <a:r>
              <a:rPr lang="en-US" dirty="0">
                <a:solidFill>
                  <a:srgbClr val="FF0000"/>
                </a:solidFill>
              </a:rPr>
              <a:t>pathologies</a:t>
            </a:r>
            <a:r>
              <a:rPr lang="en-US" dirty="0"/>
              <a:t> such as </a:t>
            </a:r>
            <a:r>
              <a:rPr lang="en-US" dirty="0">
                <a:solidFill>
                  <a:srgbClr val="FF0000"/>
                </a:solidFill>
              </a:rPr>
              <a:t>data leakage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misleading examples</a:t>
            </a:r>
            <a:r>
              <a:rPr lang="en-US" dirty="0"/>
              <a:t> in the source dataset, the framework helps in addressing issues that can hinder transfer learning </a:t>
            </a:r>
            <a:r>
              <a:rPr lang="en-US" dirty="0" smtClean="0"/>
              <a:t>performance. 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Automatic </a:t>
            </a:r>
            <a:r>
              <a:rPr lang="en-US" dirty="0"/>
              <a:t>analysis of how subsets of the source dataset impact downstream behavior. This capability provides </a:t>
            </a:r>
            <a:r>
              <a:rPr lang="en-US" dirty="0">
                <a:solidFill>
                  <a:srgbClr val="FF0000"/>
                </a:solidFill>
              </a:rPr>
              <a:t>insights into which subsets</a:t>
            </a:r>
            <a:r>
              <a:rPr lang="en-US" dirty="0"/>
              <a:t> positively contribute to transfer learning performance and which ones have a negative </a:t>
            </a:r>
            <a:r>
              <a:rPr lang="en-US" dirty="0" smtClean="0"/>
              <a:t>impact.</a:t>
            </a:r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Comprehensive </a:t>
            </a:r>
            <a:r>
              <a:rPr lang="en-US" dirty="0"/>
              <a:t>set of capabilities </a:t>
            </a:r>
            <a:r>
              <a:rPr lang="en-US" dirty="0" smtClean="0"/>
              <a:t>for measuring</a:t>
            </a:r>
            <a:r>
              <a:rPr lang="en-US" dirty="0"/>
              <a:t>, analyzing, and optimizing the impact of the source dataset's composition on transfer learning performance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83673" y="731494"/>
            <a:ext cx="712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Capability 3: Detecting data leakage and misleading source example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859" y="1166474"/>
            <a:ext cx="5050505" cy="3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53269" y="3672701"/>
            <a:ext cx="6430538" cy="632571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2134079"/>
            <a:ext cx="6430538" cy="856916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23532" y="670979"/>
            <a:ext cx="6430538" cy="95410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14"/>
          <p:cNvSpPr txBox="1"/>
          <p:nvPr/>
        </p:nvSpPr>
        <p:spPr>
          <a:xfrm>
            <a:off x="93539" y="156526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Research Finding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663" y="2148162"/>
            <a:ext cx="1895705" cy="892097"/>
          </a:xfrm>
          <a:prstGeom prst="rect">
            <a:avLst/>
          </a:prstGeom>
          <a:solidFill>
            <a:schemeClr val="tx1"/>
          </a:solidFill>
          <a:ln w="3810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4881" y="2226800"/>
            <a:ext cx="1691269" cy="734819"/>
          </a:xfrm>
          <a:prstGeom prst="rect">
            <a:avLst/>
          </a:prstGeom>
          <a:solidFill>
            <a:schemeClr val="tx1"/>
          </a:solidFill>
          <a:ln w="28575">
            <a:solidFill>
              <a:srgbClr val="3399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663" y="2323773"/>
            <a:ext cx="189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Conclusion</a:t>
            </a:r>
            <a:endParaRPr lang="en-US" sz="2400" dirty="0"/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483006" y="670979"/>
            <a:ext cx="6371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Significance of Source Dataset </a:t>
            </a:r>
            <a:r>
              <a:rPr lang="en-US" b="1" dirty="0" smtClean="0"/>
              <a:t>Composition: </a:t>
            </a:r>
            <a:r>
              <a:rPr lang="en-US" dirty="0"/>
              <a:t>highlights the </a:t>
            </a:r>
            <a:r>
              <a:rPr lang="en-US" dirty="0">
                <a:solidFill>
                  <a:schemeClr val="accent6"/>
                </a:solidFill>
              </a:rPr>
              <a:t>critical role of the source dataset's composition</a:t>
            </a:r>
            <a:r>
              <a:rPr lang="en-US" dirty="0"/>
              <a:t> in influencing transfer learning </a:t>
            </a:r>
            <a:r>
              <a:rPr lang="en-US" dirty="0" smtClean="0"/>
              <a:t>performance.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0702" y="2193205"/>
            <a:ext cx="6371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Framework for Data-Based </a:t>
            </a:r>
            <a:r>
              <a:rPr lang="en-US" b="1" dirty="0" smtClean="0"/>
              <a:t>Analysis: </a:t>
            </a:r>
            <a:r>
              <a:rPr lang="en-US" dirty="0" smtClean="0"/>
              <a:t>a </a:t>
            </a:r>
            <a:r>
              <a:rPr lang="en-US" dirty="0"/>
              <a:t>novel </a:t>
            </a:r>
            <a:r>
              <a:rPr lang="en-US" dirty="0" smtClean="0"/>
              <a:t>framework that </a:t>
            </a:r>
            <a:r>
              <a:rPr lang="en-US" dirty="0"/>
              <a:t>automatically identifying influential </a:t>
            </a:r>
            <a:r>
              <a:rPr lang="en-US" dirty="0" smtClean="0"/>
              <a:t>data points</a:t>
            </a:r>
            <a:r>
              <a:rPr lang="en-US" dirty="0"/>
              <a:t>, detecting pathologies </a:t>
            </a:r>
            <a:r>
              <a:rPr lang="en-US" dirty="0" smtClean="0"/>
              <a:t>of </a:t>
            </a:r>
            <a:r>
              <a:rPr lang="en-US" dirty="0"/>
              <a:t>the dataset, the framework provides </a:t>
            </a:r>
            <a:r>
              <a:rPr lang="en-US" dirty="0">
                <a:solidFill>
                  <a:schemeClr val="accent6"/>
                </a:solidFill>
              </a:rPr>
              <a:t>valuable insights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improving model predictions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468137" y="3672805"/>
            <a:ext cx="6371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Practical Implications for Transfer Learning</a:t>
            </a:r>
            <a:r>
              <a:rPr lang="en-US" dirty="0" smtClean="0"/>
              <a:t>: mitigate </a:t>
            </a:r>
            <a:r>
              <a:rPr lang="en-US" dirty="0"/>
              <a:t>transfer learning </a:t>
            </a:r>
            <a:r>
              <a:rPr lang="en-US" dirty="0">
                <a:solidFill>
                  <a:schemeClr val="accent6"/>
                </a:solidFill>
              </a:rPr>
              <a:t>brittleness</a:t>
            </a:r>
            <a:r>
              <a:rPr lang="en-US" dirty="0"/>
              <a:t> and improve model accuracy on a variety of target tasks.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483006" y="3742765"/>
            <a:ext cx="6371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3" idx="3"/>
            <a:endCxn id="10" idx="1"/>
          </p:cNvCxnSpPr>
          <p:nvPr/>
        </p:nvCxnSpPr>
        <p:spPr>
          <a:xfrm flipV="1">
            <a:off x="2018368" y="1148033"/>
            <a:ext cx="405164" cy="1406573"/>
          </a:xfrm>
          <a:prstGeom prst="straightConnector1">
            <a:avLst/>
          </a:prstGeom>
          <a:ln w="28575">
            <a:solidFill>
              <a:srgbClr val="33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14" idx="1"/>
          </p:cNvCxnSpPr>
          <p:nvPr/>
        </p:nvCxnSpPr>
        <p:spPr>
          <a:xfrm>
            <a:off x="2018368" y="2554606"/>
            <a:ext cx="420032" cy="7931"/>
          </a:xfrm>
          <a:prstGeom prst="straightConnector1">
            <a:avLst/>
          </a:prstGeom>
          <a:ln w="28575">
            <a:solidFill>
              <a:srgbClr val="33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3"/>
            <a:endCxn id="15" idx="1"/>
          </p:cNvCxnSpPr>
          <p:nvPr/>
        </p:nvCxnSpPr>
        <p:spPr>
          <a:xfrm>
            <a:off x="2018368" y="2554606"/>
            <a:ext cx="434901" cy="1434381"/>
          </a:xfrm>
          <a:prstGeom prst="straightConnector1">
            <a:avLst/>
          </a:prstGeom>
          <a:ln w="28575">
            <a:solidFill>
              <a:srgbClr val="33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Recom</a:t>
            </a: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endation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672196" y="433510"/>
            <a:ext cx="379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New Insight Finding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68036" y="1177636"/>
            <a:ext cx="7822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How to apply the framework for measuring and analyzing the role of </a:t>
            </a:r>
            <a:r>
              <a:rPr lang="en-US" sz="1800" dirty="0" smtClean="0">
                <a:solidFill>
                  <a:srgbClr val="FF0000"/>
                </a:solidFill>
              </a:rPr>
              <a:t>target dataset composition</a:t>
            </a:r>
            <a:r>
              <a:rPr lang="en-US" sz="1800" dirty="0" smtClean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Why we choose the paper to read? The hidden intrinsic of paper!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17876" y="2775395"/>
            <a:ext cx="7523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Saachi</a:t>
            </a:r>
            <a:r>
              <a:rPr lang="en-US" sz="1000" dirty="0" smtClean="0"/>
              <a:t> </a:t>
            </a:r>
            <a:r>
              <a:rPr lang="en-US" sz="1000" dirty="0"/>
              <a:t>Jain, </a:t>
            </a:r>
            <a:r>
              <a:rPr lang="en-US" sz="1000" dirty="0" err="1"/>
              <a:t>Hadi</a:t>
            </a:r>
            <a:r>
              <a:rPr lang="en-US" sz="1000" dirty="0"/>
              <a:t> Salman, </a:t>
            </a:r>
            <a:r>
              <a:rPr lang="en-US" sz="1000" dirty="0" err="1"/>
              <a:t>Alaa</a:t>
            </a:r>
            <a:r>
              <a:rPr lang="en-US" sz="1000" dirty="0"/>
              <a:t> </a:t>
            </a:r>
            <a:r>
              <a:rPr lang="en-US" sz="1000" dirty="0" err="1"/>
              <a:t>Khaddaj</a:t>
            </a:r>
            <a:r>
              <a:rPr lang="en-US" sz="1000" dirty="0"/>
              <a:t>, Eric Wong, Sung Min Park, </a:t>
            </a:r>
            <a:r>
              <a:rPr lang="en-US" sz="1000" dirty="0" err="1"/>
              <a:t>Aleksander</a:t>
            </a:r>
            <a:r>
              <a:rPr lang="en-US" sz="1000" dirty="0"/>
              <a:t> </a:t>
            </a:r>
            <a:r>
              <a:rPr lang="en-US" sz="1000" dirty="0" err="1"/>
              <a:t>Mądry</a:t>
            </a:r>
            <a:r>
              <a:rPr lang="en-US" sz="1000" dirty="0"/>
              <a:t> - </a:t>
            </a:r>
            <a:r>
              <a:rPr lang="en-US" sz="1000" b="1" dirty="0"/>
              <a:t>MIT</a:t>
            </a:r>
            <a:r>
              <a:rPr lang="en-US" sz="1000" dirty="0"/>
              <a:t> </a:t>
            </a:r>
            <a:br>
              <a:rPr lang="en-US" sz="1000" dirty="0"/>
            </a:br>
            <a:r>
              <a:rPr lang="en-US" sz="1000" dirty="0"/>
              <a:t>Title: </a:t>
            </a:r>
            <a:r>
              <a:rPr lang="en-US" sz="1000" b="1" dirty="0"/>
              <a:t>A Data-Based Perspective on Transfer Learning</a:t>
            </a:r>
            <a:r>
              <a:rPr lang="en-US" sz="1000" dirty="0"/>
              <a:t> </a:t>
            </a:r>
            <a:br>
              <a:rPr lang="en-US" sz="1000" dirty="0"/>
            </a:br>
            <a:r>
              <a:rPr lang="en-US" sz="1000" dirty="0"/>
              <a:t>Proceedings of the IEEE/CVF Conference on Computer Vision and Pattern Recognition (CVPR), 2023, pp. 3613-3622 (</a:t>
            </a:r>
            <a:r>
              <a:rPr lang="en-US" sz="1000" dirty="0">
                <a:hlinkClick r:id="rId3"/>
              </a:rPr>
              <a:t>https://openaccess.thecvf.com/content/CVPR2023/html/Jain_A_Data-Based_Perspective_on_Transfer_Learning_CVPR_2023_paper.html</a:t>
            </a:r>
            <a:r>
              <a:rPr lang="en-US" sz="1000" dirty="0"/>
              <a:t>) </a:t>
            </a:r>
            <a:br>
              <a:rPr lang="en-US" sz="1000" dirty="0"/>
            </a:br>
            <a:r>
              <a:rPr lang="en-US" sz="1000" dirty="0"/>
              <a:t>Code: </a:t>
            </a:r>
            <a:r>
              <a:rPr lang="en-US" sz="1000" dirty="0">
                <a:hlinkClick r:id="rId4"/>
              </a:rPr>
              <a:t>https://</a:t>
            </a:r>
            <a:r>
              <a:rPr lang="en-US" sz="1000" dirty="0" smtClean="0">
                <a:hlinkClick r:id="rId4"/>
              </a:rPr>
              <a:t>github.com/MadryLab/data-transfer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i="1" dirty="0"/>
              <a:t>Transfer </a:t>
            </a:r>
            <a:r>
              <a:rPr lang="en-US" sz="1000" i="1" dirty="0" smtClean="0"/>
              <a:t>learning, Data composition, Source dataset, Downstream performance, Data leakage, Detrimental </a:t>
            </a:r>
            <a:r>
              <a:rPr lang="en-US" sz="1000" i="1" dirty="0"/>
              <a:t>data </a:t>
            </a:r>
            <a:r>
              <a:rPr lang="en-US" sz="1000" i="1" dirty="0" smtClean="0"/>
              <a:t>points, Model failures, Data analysis, Source </a:t>
            </a:r>
            <a:r>
              <a:rPr lang="en-US" sz="1000" i="1" dirty="0"/>
              <a:t>dataset </a:t>
            </a:r>
            <a:r>
              <a:rPr lang="en-US" sz="1000" i="1" dirty="0" smtClean="0"/>
              <a:t>composition, Transfer </a:t>
            </a:r>
            <a:r>
              <a:rPr lang="en-US" sz="1000" i="1" dirty="0"/>
              <a:t>learning brittleness</a:t>
            </a:r>
          </a:p>
        </p:txBody>
      </p:sp>
    </p:spTree>
    <p:extLst>
      <p:ext uri="{BB962C8B-B14F-4D97-AF65-F5344CB8AC3E}">
        <p14:creationId xmlns:p14="http://schemas.microsoft.com/office/powerpoint/2010/main" val="37773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Discussion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565688" y="1147019"/>
            <a:ext cx="424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Good Question Good Answer</a:t>
            </a:r>
            <a:endParaRPr lang="en-US" sz="2400" dirty="0"/>
          </a:p>
        </p:txBody>
      </p:sp>
      <p:sp>
        <p:nvSpPr>
          <p:cNvPr id="7" name="Google Shape;18415;p72"/>
          <p:cNvSpPr txBox="1">
            <a:spLocks/>
          </p:cNvSpPr>
          <p:nvPr/>
        </p:nvSpPr>
        <p:spPr>
          <a:xfrm>
            <a:off x="2085313" y="2038854"/>
            <a:ext cx="5208900" cy="124590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en-US" sz="6600" b="1" dirty="0" smtClean="0">
                <a:solidFill>
                  <a:schemeClr val="bg2"/>
                </a:solidFill>
              </a:rPr>
              <a:t>THANKS</a:t>
            </a:r>
            <a:endParaRPr lang="en-US" sz="6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79150" y="372000"/>
            <a:ext cx="3061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Table of Contents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https://cdn.gamma.app/6vyl3gj1mmaj7bg/generated-images/kZ6oMa3Q6uZ0p-y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848" y="371999"/>
            <a:ext cx="3460461" cy="444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59482" y="143399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307221"/>
            <a:ext cx="370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Why it matters?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0264" y="829042"/>
            <a:ext cx="7003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Transfer learning:</a:t>
            </a:r>
            <a:r>
              <a:rPr lang="en-US" sz="1200" dirty="0"/>
              <a:t> </a:t>
            </a:r>
            <a:r>
              <a:rPr lang="en-US" sz="1200" dirty="0" smtClean="0"/>
              <a:t>enables </a:t>
            </a:r>
            <a:r>
              <a:rPr lang="en-US" sz="1200" dirty="0"/>
              <a:t>us to adapt a model trained on a </a:t>
            </a:r>
            <a:r>
              <a:rPr lang="en-US" sz="1200" dirty="0">
                <a:solidFill>
                  <a:srgbClr val="FF0000"/>
                </a:solidFill>
              </a:rPr>
              <a:t>source dataset</a:t>
            </a:r>
            <a:r>
              <a:rPr lang="en-US" sz="1200" dirty="0"/>
              <a:t> </a:t>
            </a:r>
            <a:r>
              <a:rPr lang="en-US" sz="1200" dirty="0" smtClean="0"/>
              <a:t>to perform </a:t>
            </a:r>
            <a:r>
              <a:rPr lang="en-US" sz="1200" dirty="0"/>
              <a:t>better on a </a:t>
            </a:r>
            <a:r>
              <a:rPr lang="en-US" sz="1200" dirty="0" smtClean="0">
                <a:solidFill>
                  <a:srgbClr val="FF0000"/>
                </a:solidFill>
              </a:rPr>
              <a:t>downstream </a:t>
            </a:r>
            <a:r>
              <a:rPr lang="en-US" sz="1200" dirty="0">
                <a:solidFill>
                  <a:srgbClr val="FF0000"/>
                </a:solidFill>
              </a:rPr>
              <a:t>target task</a:t>
            </a:r>
            <a:r>
              <a:rPr lang="en-US" sz="1200" dirty="0"/>
              <a:t>. </a:t>
            </a:r>
            <a:r>
              <a:rPr lang="en-US" sz="1200" dirty="0" smtClean="0"/>
              <a:t>Despite </a:t>
            </a:r>
            <a:r>
              <a:rPr lang="en-US" sz="1200" dirty="0"/>
              <a:t>its successes, however, it is still </a:t>
            </a:r>
            <a:r>
              <a:rPr lang="en-US" sz="1200" b="1" dirty="0">
                <a:solidFill>
                  <a:srgbClr val="FF0000"/>
                </a:solidFill>
              </a:rPr>
              <a:t>not clear</a:t>
            </a:r>
            <a:r>
              <a:rPr lang="en-US" sz="1200" dirty="0"/>
              <a:t> what the drivers of </a:t>
            </a:r>
            <a:r>
              <a:rPr lang="en-US" sz="1200" dirty="0">
                <a:solidFill>
                  <a:srgbClr val="FF0000"/>
                </a:solidFill>
              </a:rPr>
              <a:t>performance gains</a:t>
            </a:r>
            <a:r>
              <a:rPr lang="en-US" sz="1200" dirty="0"/>
              <a:t> brought by </a:t>
            </a:r>
            <a:r>
              <a:rPr lang="en-US" sz="1200" dirty="0" smtClean="0"/>
              <a:t>transfer learning </a:t>
            </a:r>
            <a:r>
              <a:rPr lang="en-US" sz="1200" dirty="0"/>
              <a:t>actually </a:t>
            </a:r>
            <a:r>
              <a:rPr lang="en-US" sz="1200" dirty="0" smtClean="0"/>
              <a:t>are? 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203393" y="4001804"/>
            <a:ext cx="276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Model Improve Based</a:t>
            </a:r>
            <a:r>
              <a:rPr lang="en-US" sz="1200" dirty="0"/>
              <a:t>: </a:t>
            </a:r>
            <a:r>
              <a:rPr lang="en-US" sz="1200" dirty="0" smtClean="0"/>
              <a:t>Various robust backbone </a:t>
            </a:r>
            <a:r>
              <a:rPr lang="en-US" sz="1200" dirty="0"/>
              <a:t>models have been </a:t>
            </a:r>
            <a:r>
              <a:rPr lang="en-US" sz="1200" dirty="0" smtClean="0"/>
              <a:t>developed: </a:t>
            </a:r>
            <a:r>
              <a:rPr lang="en-US" sz="1200" dirty="0" err="1" smtClean="0"/>
              <a:t>ResNet</a:t>
            </a:r>
            <a:r>
              <a:rPr lang="en-US" sz="1200" dirty="0" smtClean="0"/>
              <a:t>, </a:t>
            </a:r>
            <a:r>
              <a:rPr lang="en-US" sz="1200" dirty="0" err="1" smtClean="0"/>
              <a:t>Unet</a:t>
            </a:r>
            <a:r>
              <a:rPr lang="en-US" sz="1200" dirty="0" smtClean="0"/>
              <a:t>, Yolo, etc. 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201358" y="3987338"/>
            <a:ext cx="2872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Data Improve Based</a:t>
            </a:r>
            <a:r>
              <a:rPr lang="en-US" sz="1200" dirty="0">
                <a:solidFill>
                  <a:srgbClr val="FF0000"/>
                </a:solidFill>
              </a:rPr>
              <a:t>: 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Increases the </a:t>
            </a:r>
            <a:r>
              <a:rPr lang="en-US" sz="1200" b="1" dirty="0">
                <a:solidFill>
                  <a:srgbClr val="FF0000"/>
                </a:solidFill>
              </a:rPr>
              <a:t>generality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of the trained 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</a:rPr>
              <a:t>dataset (source dataset or target task dataset).</a:t>
            </a:r>
            <a:endParaRPr 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AutoShape 2" descr="Structure detail of YOLOv3.It uses Darknet-53 as the backbone network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400270" cy="340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Representation of the YOLOv5 architecture with its three main parts: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25" y="1552279"/>
            <a:ext cx="2327520" cy="237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58" y="1555677"/>
            <a:ext cx="2453278" cy="237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150" y="1189463"/>
            <a:ext cx="4192850" cy="2914186"/>
          </a:xfrm>
          <a:prstGeom prst="rect">
            <a:avLst/>
          </a:prstGeom>
          <a:solidFill>
            <a:schemeClr val="tx1"/>
          </a:solidFill>
          <a:ln w="38100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14"/>
          <p:cNvSpPr txBox="1"/>
          <p:nvPr/>
        </p:nvSpPr>
        <p:spPr>
          <a:xfrm>
            <a:off x="379150" y="372000"/>
            <a:ext cx="411107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How to improve dataset? 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79150" y="1265134"/>
            <a:ext cx="419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Target task dataset</a:t>
            </a:r>
            <a:r>
              <a:rPr lang="en-US" sz="2400" dirty="0" smtClean="0"/>
              <a:t>: 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53483" y="1865744"/>
            <a:ext cx="4036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</a:t>
            </a:r>
            <a:r>
              <a:rPr lang="en-US" sz="1600" dirty="0" smtClean="0"/>
              <a:t>Augmentation: but, it </a:t>
            </a:r>
            <a:r>
              <a:rPr lang="en-US" sz="1600" dirty="0"/>
              <a:t>can cause </a:t>
            </a:r>
            <a:r>
              <a:rPr lang="en-US" sz="1600" dirty="0">
                <a:solidFill>
                  <a:srgbClr val="FF0000"/>
                </a:solidFill>
              </a:rPr>
              <a:t>unnecessary bias</a:t>
            </a:r>
            <a:r>
              <a:rPr lang="en-US" sz="1600" dirty="0"/>
              <a:t> because </a:t>
            </a:r>
            <a:r>
              <a:rPr lang="en-US" sz="1600" dirty="0" smtClean="0"/>
              <a:t>these dataset </a:t>
            </a:r>
            <a:r>
              <a:rPr lang="en-US" sz="1600" dirty="0"/>
              <a:t>is often </a:t>
            </a:r>
            <a:r>
              <a:rPr lang="en-US" sz="1600" dirty="0">
                <a:solidFill>
                  <a:srgbClr val="FF0000"/>
                </a:solidFill>
              </a:rPr>
              <a:t>very </a:t>
            </a:r>
            <a:r>
              <a:rPr lang="en-US" sz="1600" dirty="0" smtClean="0">
                <a:solidFill>
                  <a:srgbClr val="FF0000"/>
                </a:solidFill>
              </a:rPr>
              <a:t>small.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1189463"/>
            <a:ext cx="4192850" cy="2914186"/>
          </a:xfrm>
          <a:prstGeom prst="rect">
            <a:avLst/>
          </a:prstGeom>
          <a:solidFill>
            <a:schemeClr val="tx1"/>
          </a:solidFill>
          <a:ln w="38100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245725"/>
            <a:ext cx="419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Source Dataset</a:t>
            </a:r>
            <a:r>
              <a:rPr lang="en-US" sz="2400" dirty="0" smtClean="0"/>
              <a:t>: 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53776" y="1865744"/>
            <a:ext cx="4029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Increasing</a:t>
            </a:r>
            <a:r>
              <a:rPr lang="en-US" sz="1600" dirty="0"/>
              <a:t> the </a:t>
            </a:r>
            <a:r>
              <a:rPr lang="en-US" sz="1600" dirty="0">
                <a:solidFill>
                  <a:srgbClr val="FF0000"/>
                </a:solidFill>
              </a:rPr>
              <a:t>size of the source </a:t>
            </a:r>
            <a:r>
              <a:rPr lang="en-US" sz="1600" dirty="0" smtClean="0">
                <a:solidFill>
                  <a:srgbClr val="FF0000"/>
                </a:solidFill>
              </a:rPr>
              <a:t>dataset</a:t>
            </a:r>
            <a:r>
              <a:rPr lang="en-US" sz="1600" dirty="0" smtClean="0"/>
              <a:t> </a:t>
            </a:r>
            <a:r>
              <a:rPr lang="en-US" sz="1600" dirty="0"/>
              <a:t>is often a good </a:t>
            </a:r>
            <a:r>
              <a:rPr lang="en-US" sz="1600" dirty="0" smtClean="0"/>
              <a:t>way, </a:t>
            </a:r>
            <a:r>
              <a:rPr lang="en-US" sz="1600" dirty="0"/>
              <a:t>but it is challenging in practice because of data collection problems.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9150" y="1746619"/>
            <a:ext cx="83857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60242" y="313788"/>
            <a:ext cx="484906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The aim of research project? 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573482" y="1176077"/>
            <a:ext cx="370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>
                    <a:lumMod val="10000"/>
                  </a:schemeClr>
                </a:solidFill>
              </a:rPr>
              <a:t>Novel Approach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: Why don’t </a:t>
            </a:r>
            <a:r>
              <a:rPr lang="en-US" sz="2000" b="1" dirty="0" smtClean="0">
                <a:solidFill>
                  <a:srgbClr val="FF0000"/>
                </a:solidFill>
              </a:rPr>
              <a:t>remove some subsets to improve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the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source dataset instead of increasing the size?</a:t>
            </a: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8525" y="2746282"/>
            <a:ext cx="4096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800" b="1" dirty="0" smtClean="0"/>
              <a:t>Question</a:t>
            </a:r>
            <a:r>
              <a:rPr lang="en-US" sz="1800" dirty="0" smtClean="0"/>
              <a:t>: </a:t>
            </a:r>
            <a:r>
              <a:rPr lang="en-US" sz="1800" i="1" dirty="0"/>
              <a:t>How can we pinpoint the exact impact of the source dataset in transfer learning?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8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08267" y="293233"/>
            <a:ext cx="425680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Proposal – Contribution 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296331" y="768954"/>
            <a:ext cx="406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Data-Based Framework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0692" y="1459429"/>
            <a:ext cx="3151776" cy="1611113"/>
            <a:chOff x="431483" y="2291814"/>
            <a:chExt cx="3151776" cy="1611113"/>
          </a:xfrm>
        </p:grpSpPr>
        <p:sp>
          <p:nvSpPr>
            <p:cNvPr id="8" name="Rectangle 7"/>
            <p:cNvSpPr/>
            <p:nvPr/>
          </p:nvSpPr>
          <p:spPr>
            <a:xfrm>
              <a:off x="431484" y="2291814"/>
              <a:ext cx="3151775" cy="161111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1483" y="2435650"/>
              <a:ext cx="31517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 robust </a:t>
              </a:r>
              <a:r>
                <a:rPr lang="en-US" sz="1600" dirty="0"/>
                <a:t>framework for </a:t>
              </a:r>
              <a:r>
                <a:rPr lang="en-US" sz="1600" dirty="0">
                  <a:solidFill>
                    <a:srgbClr val="FF0000"/>
                  </a:solidFill>
                </a:rPr>
                <a:t>measuring and analyzing</a:t>
              </a:r>
              <a:r>
                <a:rPr lang="en-US" sz="1600" dirty="0"/>
                <a:t> </a:t>
              </a:r>
              <a:r>
                <a:rPr lang="en-US" sz="1600" dirty="0" smtClean="0"/>
                <a:t>the impact </a:t>
              </a:r>
              <a:r>
                <a:rPr lang="en-US" sz="1600" dirty="0"/>
                <a:t>of </a:t>
              </a:r>
              <a:r>
                <a:rPr lang="en-US" sz="1600" dirty="0" smtClean="0"/>
                <a:t>the </a:t>
              </a:r>
              <a:r>
                <a:rPr lang="en-US" sz="1600" dirty="0" smtClean="0">
                  <a:solidFill>
                    <a:srgbClr val="FF0000"/>
                  </a:solidFill>
                </a:rPr>
                <a:t>source </a:t>
              </a:r>
              <a:r>
                <a:rPr lang="en-US" sz="1600" dirty="0">
                  <a:solidFill>
                    <a:srgbClr val="FF0000"/>
                  </a:solidFill>
                </a:rPr>
                <a:t>dataset’s composition</a:t>
              </a:r>
              <a:r>
                <a:rPr lang="en-US" sz="1600" dirty="0"/>
                <a:t> on transfer learning performance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99102" y="1272760"/>
            <a:ext cx="3557070" cy="1984447"/>
            <a:chOff x="4192858" y="1606246"/>
            <a:chExt cx="3557070" cy="1984447"/>
          </a:xfrm>
        </p:grpSpPr>
        <p:sp>
          <p:nvSpPr>
            <p:cNvPr id="9" name="Rectangle 8"/>
            <p:cNvSpPr/>
            <p:nvPr/>
          </p:nvSpPr>
          <p:spPr>
            <a:xfrm>
              <a:off x="4192859" y="1606246"/>
              <a:ext cx="3486614" cy="198444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92858" y="1792915"/>
              <a:ext cx="355707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 particular, our framework allows </a:t>
              </a:r>
              <a:endParaRPr lang="en-US" sz="1600" dirty="0" smtClean="0"/>
            </a:p>
            <a:p>
              <a:r>
                <a:rPr lang="en-US" sz="1600" dirty="0" smtClean="0"/>
                <a:t>us to study </a:t>
              </a:r>
              <a:r>
                <a:rPr lang="en-US" sz="1600" dirty="0">
                  <a:solidFill>
                    <a:srgbClr val="FF0000"/>
                  </a:solidFill>
                </a:rPr>
                <a:t>how the quality</a:t>
              </a:r>
              <a:r>
                <a:rPr lang="en-US" sz="1600" dirty="0"/>
                <a:t> of the transfer learning model’s predictions changes when </a:t>
              </a:r>
              <a:r>
                <a:rPr lang="en-US" sz="1600" dirty="0">
                  <a:solidFill>
                    <a:srgbClr val="FF0000"/>
                  </a:solidFill>
                </a:rPr>
                <a:t>subsets</a:t>
              </a:r>
              <a:r>
                <a:rPr lang="en-US" sz="1600" dirty="0"/>
                <a:t> of the source </a:t>
              </a:r>
              <a:r>
                <a:rPr lang="en-US" sz="1600" dirty="0" smtClean="0"/>
                <a:t>dataset are </a:t>
              </a:r>
              <a:r>
                <a:rPr lang="en-US" sz="1600" dirty="0" smtClean="0">
                  <a:solidFill>
                    <a:srgbClr val="FF0000"/>
                  </a:solidFill>
                </a:rPr>
                <a:t>removed</a:t>
              </a:r>
              <a:r>
                <a:rPr lang="en-US" sz="1600" dirty="0" smtClean="0"/>
                <a:t>?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44540" y="3756888"/>
            <a:ext cx="4312777" cy="863825"/>
            <a:chOff x="2044540" y="3610722"/>
            <a:chExt cx="4312777" cy="863825"/>
          </a:xfrm>
        </p:grpSpPr>
        <p:sp>
          <p:nvSpPr>
            <p:cNvPr id="10" name="Rectangle 9"/>
            <p:cNvSpPr/>
            <p:nvPr/>
          </p:nvSpPr>
          <p:spPr>
            <a:xfrm>
              <a:off x="2044540" y="3610722"/>
              <a:ext cx="4312777" cy="86382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79" y="3622005"/>
              <a:ext cx="40276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</a:t>
              </a:r>
              <a:r>
                <a:rPr lang="en-US" sz="1600" b="1" dirty="0" smtClean="0"/>
                <a:t>utomatically</a:t>
              </a:r>
              <a:r>
                <a:rPr lang="en-US" sz="1600" dirty="0" smtClean="0"/>
                <a:t> </a:t>
              </a:r>
              <a:r>
                <a:rPr lang="en-US" sz="1600" dirty="0">
                  <a:solidFill>
                    <a:srgbClr val="FF0000"/>
                  </a:solidFill>
                </a:rPr>
                <a:t>find subsets</a:t>
              </a:r>
              <a:r>
                <a:rPr lang="en-US" sz="1600" dirty="0"/>
                <a:t> of the source dataset </a:t>
              </a:r>
              <a:r>
                <a:rPr lang="en-US" sz="1600" dirty="0" smtClean="0"/>
                <a:t>that - </a:t>
              </a:r>
              <a:r>
                <a:rPr lang="en-US" sz="1600" dirty="0" smtClean="0">
                  <a:solidFill>
                    <a:srgbClr val="FF0000"/>
                  </a:solidFill>
                </a:rPr>
                <a:t>positively or negatively</a:t>
              </a:r>
              <a:r>
                <a:rPr lang="en-US" sz="1600" dirty="0" smtClean="0"/>
                <a:t> -impact </a:t>
              </a:r>
              <a:r>
                <a:rPr lang="en-US" sz="1600" dirty="0"/>
                <a:t>downstream behavior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3828585" y="2103863"/>
            <a:ext cx="988742" cy="394009"/>
          </a:xfrm>
          <a:prstGeom prst="rightArrow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 Arrow 21"/>
          <p:cNvSpPr/>
          <p:nvPr/>
        </p:nvSpPr>
        <p:spPr>
          <a:xfrm rot="10800000">
            <a:off x="6602492" y="3341487"/>
            <a:ext cx="727575" cy="1121358"/>
          </a:xfrm>
          <a:prstGeom prst="bentArrow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Proposal Features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0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Features of framework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41763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7691" y="1537855"/>
            <a:ext cx="69064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Pinpoint</a:t>
            </a:r>
            <a:r>
              <a:rPr lang="en-US" sz="1600" dirty="0"/>
              <a:t> what parts of the source dataset are </a:t>
            </a:r>
            <a:r>
              <a:rPr lang="en-US" sz="1600" dirty="0">
                <a:solidFill>
                  <a:srgbClr val="FF0000"/>
                </a:solidFill>
              </a:rPr>
              <a:t>most utilized</a:t>
            </a:r>
            <a:r>
              <a:rPr lang="en-US" sz="1600" dirty="0"/>
              <a:t> by the downstream task. </a:t>
            </a:r>
            <a:br>
              <a:rPr lang="en-US" sz="1600" dirty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Automatically extract </a:t>
            </a:r>
            <a:r>
              <a:rPr lang="en-US" sz="1600" dirty="0" smtClean="0"/>
              <a:t>“</a:t>
            </a:r>
            <a:r>
              <a:rPr lang="en-US" sz="1600" b="1" dirty="0" smtClean="0"/>
              <a:t>granular subpopulations</a:t>
            </a:r>
            <a:r>
              <a:rPr lang="en-US" sz="1600" dirty="0" smtClean="0"/>
              <a:t>” </a:t>
            </a:r>
            <a:r>
              <a:rPr lang="en-US" sz="1600" dirty="0"/>
              <a:t>in the </a:t>
            </a:r>
            <a:r>
              <a:rPr lang="en-US" sz="1600" dirty="0">
                <a:solidFill>
                  <a:srgbClr val="FF0000"/>
                </a:solidFill>
              </a:rPr>
              <a:t>target dataset </a:t>
            </a:r>
            <a:r>
              <a:rPr lang="en-US" sz="1600" dirty="0"/>
              <a:t>through projection of the </a:t>
            </a:r>
            <a:r>
              <a:rPr lang="en-US" sz="1600" dirty="0" smtClean="0"/>
              <a:t>fine grained </a:t>
            </a:r>
            <a:r>
              <a:rPr lang="en-US" sz="1600" dirty="0">
                <a:solidFill>
                  <a:srgbClr val="FF0000"/>
                </a:solidFill>
              </a:rPr>
              <a:t>labels</a:t>
            </a:r>
            <a:r>
              <a:rPr lang="en-US" sz="1600" dirty="0"/>
              <a:t> of the </a:t>
            </a:r>
            <a:r>
              <a:rPr lang="en-US" sz="1600" dirty="0">
                <a:solidFill>
                  <a:srgbClr val="FF0000"/>
                </a:solidFill>
              </a:rPr>
              <a:t>source dataset</a:t>
            </a:r>
            <a:r>
              <a:rPr lang="en-US" sz="1600" dirty="0"/>
              <a:t>. </a:t>
            </a:r>
            <a:br>
              <a:rPr lang="en-US" sz="1600" dirty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Remove detrimental data</a:t>
            </a:r>
            <a:r>
              <a:rPr lang="en-US" sz="1600" dirty="0"/>
              <a:t> from the </a:t>
            </a:r>
            <a:r>
              <a:rPr lang="en-US" sz="1600" dirty="0">
                <a:solidFill>
                  <a:srgbClr val="FF0000"/>
                </a:solidFill>
              </a:rPr>
              <a:t>source dataset</a:t>
            </a:r>
            <a:r>
              <a:rPr lang="en-US" sz="1600" dirty="0"/>
              <a:t> to improve transfer learning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2171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60242" y="313788"/>
            <a:ext cx="484906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Proposal Pipeline  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00" y="929311"/>
            <a:ext cx="7516274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83673" y="731494"/>
            <a:ext cx="7121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Capability 1: Extracting target subpopulations by projecting source class labels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6854" y="4194315"/>
            <a:ext cx="700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the identification of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granular subpopulations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in the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target dataset</a:t>
            </a:r>
            <a:r>
              <a:rPr lang="en-US" dirty="0"/>
              <a:t> by projecting fine-grained labels from the source </a:t>
            </a:r>
            <a:r>
              <a:rPr lang="en-US" dirty="0" smtClean="0"/>
              <a:t>dataset.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72" y="1370344"/>
            <a:ext cx="6155009" cy="28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7722</TotalTime>
  <Words>662</Words>
  <Application>Microsoft Office PowerPoint</Application>
  <PresentationFormat>On-screen Show (16:9)</PresentationFormat>
  <Paragraphs>80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Nunito</vt:lpstr>
      <vt:lpstr>Arial</vt:lpstr>
      <vt:lpstr>Calibri</vt:lpstr>
      <vt:lpstr>Wingdings</vt:lpstr>
      <vt:lpstr>Shift</vt:lpstr>
      <vt:lpstr>A Data-Based Perspective on Transfer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Backpropagetion in CNNs</dc:title>
  <dc:creator>Admin</dc:creator>
  <cp:lastModifiedBy>Admin</cp:lastModifiedBy>
  <cp:revision>224</cp:revision>
  <dcterms:modified xsi:type="dcterms:W3CDTF">2024-08-25T02:21:41Z</dcterms:modified>
</cp:coreProperties>
</file>