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13" r:id="rId4"/>
  </p:sldMasterIdLst>
  <p:notesMasterIdLst>
    <p:notesMasterId r:id="rId19"/>
  </p:notesMasterIdLst>
  <p:sldIdLst>
    <p:sldId id="256" r:id="rId5"/>
    <p:sldId id="258" r:id="rId6"/>
    <p:sldId id="259" r:id="rId7"/>
    <p:sldId id="260" r:id="rId8"/>
    <p:sldId id="261" r:id="rId9"/>
    <p:sldId id="262" r:id="rId10"/>
    <p:sldId id="266" r:id="rId11"/>
    <p:sldId id="267" r:id="rId12"/>
    <p:sldId id="269" r:id="rId13"/>
    <p:sldId id="272" r:id="rId14"/>
    <p:sldId id="273" r:id="rId15"/>
    <p:sldId id="274" r:id="rId16"/>
    <p:sldId id="265" r:id="rId17"/>
    <p:sldId id="27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Microsoft Yahei" panose="020B0503020204020204" pitchFamily="34" charset="-122"/>
      <p:regular r:id="rId28"/>
      <p:bold r:id="rId29"/>
    </p:embeddedFont>
    <p:embeddedFont>
      <p:font typeface="Oi"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E071E-3863-4434-B26A-A9BFC603B3CF}">
  <a:tblStyle styleId="{5F5E071E-3863-4434-B26A-A9BFC603B3C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45" autoAdjust="0"/>
  </p:normalViewPr>
  <p:slideViewPr>
    <p:cSldViewPr snapToGrid="0">
      <p:cViewPr varScale="1">
        <p:scale>
          <a:sx n="93" d="100"/>
          <a:sy n="93" d="100"/>
        </p:scale>
        <p:origin x="293"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043030" y="1497229"/>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2675797" y="460818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MSV: 2020603414</a:t>
            </a:r>
            <a:endParaRPr sz="2800" b="1" i="0" u="none" strike="noStrike" cap="none">
              <a:solidFill>
                <a:schemeClr val="dk1"/>
              </a:solidFill>
              <a:latin typeface="Arial"/>
              <a:ea typeface="Arial"/>
              <a:cs typeface="Arial"/>
              <a:sym typeface="Arial"/>
            </a:endParaRPr>
          </a:p>
        </p:txBody>
      </p:sp>
      <p:sp>
        <p:nvSpPr>
          <p:cNvPr id="467" name="Google Shape;467;p1"/>
          <p:cNvSpPr txBox="1"/>
          <p:nvPr/>
        </p:nvSpPr>
        <p:spPr>
          <a:xfrm>
            <a:off x="2675797" y="51577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GVHD: TS Vũ Đình Minh</a:t>
            </a:r>
            <a:endParaRPr sz="2800" b="1" i="0" u="none" strike="noStrike" cap="none">
              <a:solidFill>
                <a:schemeClr val="dk1"/>
              </a:solidFill>
              <a:latin typeface="Arial"/>
              <a:ea typeface="Arial"/>
              <a:cs typeface="Arial"/>
              <a:sym typeface="Arial"/>
            </a:endParaRPr>
          </a:p>
        </p:txBody>
      </p:sp>
      <p:sp>
        <p:nvSpPr>
          <p:cNvPr id="468" name="Google Shape;468;p1"/>
          <p:cNvSpPr txBox="1"/>
          <p:nvPr/>
        </p:nvSpPr>
        <p:spPr>
          <a:xfrm>
            <a:off x="2675797" y="397316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Sinh viên thực hiện: </a:t>
            </a:r>
            <a:r>
              <a:rPr lang="en-US" sz="2800" b="1">
                <a:solidFill>
                  <a:schemeClr val="dk1"/>
                </a:solidFill>
              </a:rPr>
              <a:t>Nguyễn Hồng Quân</a:t>
            </a:r>
            <a:endParaRPr sz="2800" b="1" i="0" u="none" strike="noStrike" cap="none">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29 tháng 5 năm 2024</a:t>
            </a:r>
            <a:endParaRPr sz="1400" b="0" i="0" u="none" strike="noStrike" cap="none">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2182095" y="4074678"/>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3.png" descr="A red and white flag&#10;&#10;Description automatically generated with low confidence">
            <a:extLst>
              <a:ext uri="{FF2B5EF4-FFF2-40B4-BE49-F238E27FC236}">
                <a16:creationId xmlns:a16="http://schemas.microsoft.com/office/drawing/2014/main" id="{ECFE0040-D8CB-53C8-B112-9E287C418CBE}"/>
              </a:ext>
            </a:extLst>
          </p:cNvPr>
          <p:cNvPicPr/>
          <p:nvPr/>
        </p:nvPicPr>
        <p:blipFill>
          <a:blip r:embed="rId3"/>
          <a:srcRect/>
          <a:stretch>
            <a:fillRect/>
          </a:stretch>
        </p:blipFill>
        <p:spPr>
          <a:xfrm>
            <a:off x="252638" y="193084"/>
            <a:ext cx="1751260" cy="1577350"/>
          </a:xfrm>
          <a:prstGeom prst="rect">
            <a:avLst/>
          </a:prstGeom>
        </p:spPr>
      </p:pic>
      <p:sp>
        <p:nvSpPr>
          <p:cNvPr id="2" name="Google Shape;486;p2">
            <a:extLst>
              <a:ext uri="{FF2B5EF4-FFF2-40B4-BE49-F238E27FC236}">
                <a16:creationId xmlns:a16="http://schemas.microsoft.com/office/drawing/2014/main" id="{1B4EC8F8-C219-FA28-61BA-367D9EFA7EB7}"/>
              </a:ext>
            </a:extLst>
          </p:cNvPr>
          <p:cNvSpPr txBox="1"/>
          <p:nvPr/>
        </p:nvSpPr>
        <p:spPr>
          <a:xfrm>
            <a:off x="552449" y="2465646"/>
            <a:ext cx="11582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ED1C2A"/>
                </a:solidFill>
                <a:latin typeface="Calibri"/>
                <a:ea typeface="Calibri"/>
                <a:cs typeface="Calibri"/>
                <a:sym typeface="Calibri"/>
              </a:rPr>
              <a:t>ĐỀ TÀI: XÂY DỰNG </a:t>
            </a:r>
            <a:r>
              <a:rPr lang="en-US" sz="3600" b="1">
                <a:solidFill>
                  <a:srgbClr val="ED1C2A"/>
                </a:solidFill>
                <a:latin typeface="Calibri"/>
                <a:ea typeface="Calibri"/>
                <a:cs typeface="Calibri"/>
                <a:sym typeface="Calibri"/>
              </a:rPr>
              <a:t>ỨNG DỤNG WEB HỖ TRỢ QUẢN TRỊ ĐẶT LỊCH KHÁM BÁC SĨ BẰNG ASP.NET VÀ MÔ HÌNH MVC</a:t>
            </a:r>
            <a:endParaRPr sz="3600" b="1" i="0" u="none" strike="noStrike" cap="none">
              <a:solidFill>
                <a:srgbClr val="ED1C2A"/>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05 :</a:t>
            </a:r>
            <a:endParaRPr sz="4800" b="0" i="0" u="none" strike="noStrike" cap="none">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a:solidFill>
                    <a:schemeClr val="dk1"/>
                  </a:solidFill>
                </a:rPr>
                <a:t>KẾT QUẢ ĐẠT ĐƯỢC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ĐỀ TÀI</a:t>
              </a:r>
              <a:endParaRPr sz="4800" b="0" i="0" u="none" strike="noStrike" cap="none">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Kết quả</a:t>
            </a:r>
            <a:endParaRPr sz="2400" b="0" i="0" u="none" strike="noStrike" cap="none">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5" name="Rectangle: Diagonal Corners Rounded 4">
            <a:extLst>
              <a:ext uri="{FF2B5EF4-FFF2-40B4-BE49-F238E27FC236}">
                <a16:creationId xmlns:a16="http://schemas.microsoft.com/office/drawing/2014/main" id="{33D1A640-8B76-F6D1-4741-14D8B9AA5302}"/>
              </a:ext>
            </a:extLst>
          </p:cNvPr>
          <p:cNvSpPr/>
          <p:nvPr/>
        </p:nvSpPr>
        <p:spPr>
          <a:xfrm>
            <a:off x="2393003" y="1381328"/>
            <a:ext cx="8171233" cy="45612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Đáp ứng được nhu cầu sử dụng cơ bản của người dùng. </a:t>
            </a:r>
          </a:p>
        </p:txBody>
      </p:sp>
      <p:sp>
        <p:nvSpPr>
          <p:cNvPr id="6" name="Rectangle: Diagonal Corners Rounded 5">
            <a:extLst>
              <a:ext uri="{FF2B5EF4-FFF2-40B4-BE49-F238E27FC236}">
                <a16:creationId xmlns:a16="http://schemas.microsoft.com/office/drawing/2014/main" id="{60A5B117-0377-EA11-DD4D-8DDD4CC2B299}"/>
              </a:ext>
            </a:extLst>
          </p:cNvPr>
          <p:cNvSpPr/>
          <p:nvPr/>
        </p:nvSpPr>
        <p:spPr>
          <a:xfrm>
            <a:off x="2379651" y="2093568"/>
            <a:ext cx="8171234" cy="61914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50000"/>
              </a:lnSpc>
              <a:spcBef>
                <a:spcPts val="400"/>
              </a:spcBef>
              <a:spcAft>
                <a:spcPts val="400"/>
              </a:spcAft>
            </a:pPr>
            <a:r>
              <a:rPr lang="en-US" sz="1800">
                <a:solidFill>
                  <a:schemeClr val="bg1"/>
                </a:solidFill>
                <a:effectLst/>
                <a:latin typeface="Times New Roman" panose="02020603050405020304" pitchFamily="18" charset="0"/>
                <a:ea typeface="Calibri" panose="020F0502020204030204" pitchFamily="34" charset="0"/>
              </a:rPr>
              <a:t>Sử dụng thành thạo và hiệu quả cơ sở dữ liệu SQL để lưu trữ dữ liệu cho ứng dụng. </a:t>
            </a:r>
            <a:endParaRPr lang="en-US" sz="1800" spc="15">
              <a:solidFill>
                <a:schemeClr val="bg1"/>
              </a:solidFill>
              <a:effectLst/>
              <a:latin typeface="Times New Roman" panose="02020603050405020304" pitchFamily="18" charset="0"/>
              <a:ea typeface="Calibri" panose="020F0502020204030204" pitchFamily="34" charset="0"/>
            </a:endParaRPr>
          </a:p>
        </p:txBody>
      </p:sp>
      <p:sp>
        <p:nvSpPr>
          <p:cNvPr id="2" name="Rectangle: Diagonal Corners Rounded 1">
            <a:extLst>
              <a:ext uri="{FF2B5EF4-FFF2-40B4-BE49-F238E27FC236}">
                <a16:creationId xmlns:a16="http://schemas.microsoft.com/office/drawing/2014/main" id="{A8DB9C9B-9F86-751C-5E29-4A5B8C584D7B}"/>
              </a:ext>
            </a:extLst>
          </p:cNvPr>
          <p:cNvSpPr/>
          <p:nvPr/>
        </p:nvSpPr>
        <p:spPr>
          <a:xfrm>
            <a:off x="2393004" y="3050386"/>
            <a:ext cx="8171232" cy="47575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Giao diện dễ sử dụng, bắt mắt người dùng.                              </a:t>
            </a:r>
          </a:p>
        </p:txBody>
      </p:sp>
      <p:sp>
        <p:nvSpPr>
          <p:cNvPr id="3" name="Rectangle: Diagonal Corners Rounded 2">
            <a:extLst>
              <a:ext uri="{FF2B5EF4-FFF2-40B4-BE49-F238E27FC236}">
                <a16:creationId xmlns:a16="http://schemas.microsoft.com/office/drawing/2014/main" id="{386F96E7-EA96-1668-4852-AD8D751516AD}"/>
              </a:ext>
            </a:extLst>
          </p:cNvPr>
          <p:cNvSpPr/>
          <p:nvPr/>
        </p:nvSpPr>
        <p:spPr>
          <a:xfrm>
            <a:off x="2393004" y="3863815"/>
            <a:ext cx="8171232" cy="87526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a:latin typeface="Times New Roman" panose="02020603050405020304" pitchFamily="18" charset="0"/>
                <a:cs typeface="Times New Roman" panose="02020603050405020304" pitchFamily="18" charset="0"/>
              </a:rPr>
              <a:t>Hiểu rõ về cách thức mô hình MVC hoạt động và cách tổ chức mã nguồn theo mô hình này.</a:t>
            </a:r>
            <a:endParaRPr lang="en-US" sz="18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Diagonal Corners Rounded 7">
            <a:extLst>
              <a:ext uri="{FF2B5EF4-FFF2-40B4-BE49-F238E27FC236}">
                <a16:creationId xmlns:a16="http://schemas.microsoft.com/office/drawing/2014/main" id="{BB69486B-D129-4A2C-AE81-F6F00BE043F0}"/>
              </a:ext>
            </a:extLst>
          </p:cNvPr>
          <p:cNvSpPr/>
          <p:nvPr/>
        </p:nvSpPr>
        <p:spPr>
          <a:xfrm>
            <a:off x="2393004" y="5019993"/>
            <a:ext cx="8171232" cy="484243"/>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latin typeface="Times New Roman" panose="02020603050405020304" pitchFamily="18" charset="0"/>
                <a:ea typeface="Calibri" panose="020F0502020204030204" pitchFamily="34" charset="0"/>
              </a:rPr>
              <a:t>Phát triển kỹ kiểm thử tự động bằng Katalon</a:t>
            </a:r>
            <a:endParaRPr lang="en-US" sz="1800" spc="15">
              <a:solidFill>
                <a:schemeClr val="bg1"/>
              </a:solidFill>
              <a:effectLst/>
              <a:latin typeface="Times New Roman" panose="02020603050405020304" pitchFamily="18" charset="0"/>
              <a:ea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P spid="3"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293006"/>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119352" y="1913299"/>
              <a:ext cx="4648200" cy="817309"/>
            </a:xfrm>
            <a:prstGeom prst="rect">
              <a:avLst/>
            </a:prstGeom>
            <a:noFill/>
            <a:ln>
              <a:noFill/>
            </a:ln>
          </p:spPr>
          <p:txBody>
            <a:bodyPr spcFirstLastPara="1" wrap="square" lIns="91425" tIns="45700" rIns="91425" bIns="45700" anchor="t" anchorCtr="0">
              <a:spAutoFit/>
            </a:bodyPr>
            <a:lstStyle/>
            <a:p>
              <a:pPr lvl="0" algn="just">
                <a:buSzPts val="1600"/>
              </a:pPr>
              <a:r>
                <a:rPr lang="en-US" sz="1800" b="0" i="0" u="none" strike="noStrike" cap="none">
                  <a:solidFill>
                    <a:schemeClr val="lt1"/>
                  </a:solidFill>
                  <a:latin typeface="Arial"/>
                  <a:ea typeface="Arial"/>
                  <a:cs typeface="Arial"/>
                  <a:sym typeface="Arial"/>
                </a:rPr>
                <a:t>Phát triển thêm nhiều chức năng của website như: </a:t>
              </a:r>
              <a:r>
                <a:rPr lang="en-US" sz="1800" b="0" i="0" u="none" strike="noStrike" cap="none">
                  <a:solidFill>
                    <a:schemeClr val="bg1"/>
                  </a:solidFill>
                  <a:latin typeface="Arial"/>
                  <a:ea typeface="Arial"/>
                  <a:cs typeface="Arial"/>
                  <a:sym typeface="Arial"/>
                </a:rPr>
                <a:t>t</a:t>
              </a:r>
              <a:r>
                <a:rPr lang="en-US" sz="1800">
                  <a:solidFill>
                    <a:schemeClr val="bg1"/>
                  </a:solidFill>
                </a:rPr>
                <a:t>ích hợp hệ thống thanh toán trực tuyến , Chatbot</a:t>
              </a:r>
              <a:endParaRPr sz="1800" b="0" i="0" u="none" strike="noStrike" cap="none">
                <a:solidFill>
                  <a:schemeClr val="bg1"/>
                </a:solidFill>
                <a:latin typeface="Oi"/>
                <a:ea typeface="Oi"/>
                <a:cs typeface="Oi"/>
                <a:sym typeface="Oi"/>
              </a:endParaRPr>
            </a:p>
          </p:txBody>
        </p:sp>
      </p:grpSp>
      <p:grpSp>
        <p:nvGrpSpPr>
          <p:cNvPr id="928" name="Google Shape;928;p19"/>
          <p:cNvGrpSpPr/>
          <p:nvPr/>
        </p:nvGrpSpPr>
        <p:grpSpPr>
          <a:xfrm>
            <a:off x="3335337" y="2868613"/>
            <a:ext cx="8323262" cy="1398550"/>
            <a:chOff x="3679825" y="3198812"/>
            <a:chExt cx="8323262" cy="952501"/>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2"/>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485900"/>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74864" y="4392720"/>
            <a:ext cx="4648200" cy="923289"/>
          </a:xfrm>
          <a:prstGeom prst="rect">
            <a:avLst/>
          </a:prstGeom>
          <a:noFill/>
          <a:ln>
            <a:noFill/>
          </a:ln>
        </p:spPr>
        <p:txBody>
          <a:bodyPr spcFirstLastPara="1" wrap="square" lIns="91425" tIns="45700" rIns="91425" bIns="45700" anchor="t" anchorCtr="0">
            <a:spAutoFit/>
          </a:bodyPr>
          <a:lstStyle/>
          <a:p>
            <a:pPr algn="just">
              <a:buSzPts val="1800"/>
            </a:pPr>
            <a:r>
              <a:rPr lang="en-US" sz="1800">
                <a:solidFill>
                  <a:schemeClr val="lt1"/>
                </a:solidFill>
              </a:rPr>
              <a:t>Phát triển phiên bản mobile/tablet và thiết kế luồng đồng bộ dữ liệu giữa các phiên bản</a:t>
            </a:r>
            <a:endParaRPr lang="en-US" sz="1800">
              <a:solidFill>
                <a:schemeClr val="lt1"/>
              </a:solidFill>
              <a:latin typeface="Oi"/>
              <a:ea typeface="Oi"/>
              <a:cs typeface="Oi"/>
              <a:sym typeface="Oi"/>
            </a:endParaRPr>
          </a:p>
        </p:txBody>
      </p:sp>
      <p:sp>
        <p:nvSpPr>
          <p:cNvPr id="941" name="Google Shape;941;p19"/>
          <p:cNvSpPr txBox="1"/>
          <p:nvPr/>
        </p:nvSpPr>
        <p:spPr>
          <a:xfrm>
            <a:off x="6629400" y="2906534"/>
            <a:ext cx="4648200"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a:t>
            </a:r>
            <a:endParaRPr sz="1800" b="0" i="0" u="none" strike="noStrike" cap="none">
              <a:solidFill>
                <a:schemeClr val="lt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8"/>
                                        </p:tgtEl>
                                        <p:attrNameLst>
                                          <p:attrName>style.visibility</p:attrName>
                                        </p:attrNameLst>
                                      </p:cBhvr>
                                      <p:to>
                                        <p:strVal val="visible"/>
                                      </p:to>
                                    </p:set>
                                    <p:anim calcmode="lin" valueType="num">
                                      <p:cBhvr additive="base">
                                        <p:cTn id="13" dur="500" fill="hold"/>
                                        <p:tgtEl>
                                          <p:spTgt spid="928"/>
                                        </p:tgtEl>
                                        <p:attrNameLst>
                                          <p:attrName>ppt_x</p:attrName>
                                        </p:attrNameLst>
                                      </p:cBhvr>
                                      <p:tavLst>
                                        <p:tav tm="0">
                                          <p:val>
                                            <p:strVal val="#ppt_x"/>
                                          </p:val>
                                        </p:tav>
                                        <p:tav tm="100000">
                                          <p:val>
                                            <p:strVal val="#ppt_x"/>
                                          </p:val>
                                        </p:tav>
                                      </p:tavLst>
                                    </p:anim>
                                    <p:anim calcmode="lin" valueType="num">
                                      <p:cBhvr additive="base">
                                        <p:cTn id="14" dur="500" fill="hold"/>
                                        <p:tgtEl>
                                          <p:spTgt spid="9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anim calcmode="lin" valueType="num">
                                      <p:cBhvr additive="base">
                                        <p:cTn id="19" dur="500" fill="hold"/>
                                        <p:tgtEl>
                                          <p:spTgt spid="934"/>
                                        </p:tgtEl>
                                        <p:attrNameLst>
                                          <p:attrName>ppt_x</p:attrName>
                                        </p:attrNameLst>
                                      </p:cBhvr>
                                      <p:tavLst>
                                        <p:tav tm="0">
                                          <p:val>
                                            <p:strVal val="#ppt_x"/>
                                          </p:val>
                                        </p:tav>
                                        <p:tav tm="100000">
                                          <p:val>
                                            <p:strVal val="#ppt_x"/>
                                          </p:val>
                                        </p:tav>
                                      </p:tavLst>
                                    </p:anim>
                                    <p:anim calcmode="lin" valueType="num">
                                      <p:cBhvr additive="base">
                                        <p:cTn id="20"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04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867401" y="2495347"/>
            <a:ext cx="4937098" cy="2914853"/>
            <a:chOff x="5894486" y="1770109"/>
            <a:chExt cx="5259520" cy="365051"/>
          </a:xfrm>
        </p:grpSpPr>
        <p:sp>
          <p:nvSpPr>
            <p:cNvPr id="736" name="Google Shape;736;p10"/>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a:solidFill>
                    <a:schemeClr val="dk1"/>
                  </a:solidFill>
                </a:rPr>
                <a:t>DEMO SẢN PHẨM</a:t>
              </a:r>
              <a:endParaRPr sz="1400" b="0" i="0" u="none" strike="noStrike" cap="none">
                <a:solidFill>
                  <a:srgbClr val="000000"/>
                </a:solidFill>
                <a:latin typeface="Arial"/>
                <a:ea typeface="Arial"/>
                <a:cs typeface="Arial"/>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8" name="Google Shape;738;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0"/>
          <p:cNvSpPr/>
          <p:nvPr/>
        </p:nvSpPr>
        <p:spPr>
          <a:xfrm>
            <a:off x="3097568" y="4290063"/>
            <a:ext cx="5996863"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1026" name="Picture 2" descr="500+ hình ảnh thank you cute với nhiều phong cách và kiểu dáng khác nhau">
            <a:extLst>
              <a:ext uri="{FF2B5EF4-FFF2-40B4-BE49-F238E27FC236}">
                <a16:creationId xmlns:a16="http://schemas.microsoft.com/office/drawing/2014/main" id="{599CE483-60F1-B712-8589-63EDDD59B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227" y="873684"/>
            <a:ext cx="3853546" cy="3416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rot="-5400000">
            <a:off x="5084476" y="2049931"/>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3" name="Google Shape;523;p3"/>
          <p:cNvGrpSpPr/>
          <p:nvPr/>
        </p:nvGrpSpPr>
        <p:grpSpPr>
          <a:xfrm rot="-5400000">
            <a:off x="5090640" y="318753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6136794" y="4564128"/>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8"/>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4</a:t>
              </a:r>
              <a:endParaRPr sz="1400" b="0" i="0" u="none" strike="noStrike" cap="none">
                <a:solidFill>
                  <a:srgbClr val="000000"/>
                </a:solidFill>
                <a:latin typeface="Arial"/>
                <a:ea typeface="Arial"/>
                <a:cs typeface="Arial"/>
                <a:sym typeface="Arial"/>
              </a:endParaRPr>
            </a:p>
          </p:txBody>
        </p:sp>
      </p:grpSp>
      <p:sp>
        <p:nvSpPr>
          <p:cNvPr id="538" name="Google Shape;538;p3"/>
          <p:cNvSpPr/>
          <p:nvPr/>
        </p:nvSpPr>
        <p:spPr>
          <a:xfrm>
            <a:off x="786028" y="478865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Demo sản phẩm</a:t>
            </a:r>
            <a:endParaRPr sz="2400" b="0" i="0" u="none" strike="noStrike" cap="none">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5111109" y="4399606"/>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780338" y="4596401"/>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Kết quả và hướng phát triển</a:t>
            </a:r>
            <a:r>
              <a:rPr lang="en-US" sz="2400" b="0" i="0" u="none" strike="noStrike" cap="none">
                <a:solidFill>
                  <a:srgbClr val="3F3F3F"/>
                </a:solidFill>
                <a:latin typeface="Times New Roman"/>
                <a:ea typeface="Times New Roman"/>
                <a:cs typeface="Times New Roman"/>
                <a:sym typeface="Times New Roman"/>
              </a:rPr>
              <a:t> </a:t>
            </a:r>
            <a:endParaRPr sz="2400" b="0" i="0" u="none" strike="noStrike" cap="none">
              <a:solidFill>
                <a:srgbClr val="3F3F3F"/>
              </a:solidFill>
              <a:latin typeface="Times New Roman"/>
              <a:ea typeface="Times New Roman"/>
              <a:cs typeface="Times New Roman"/>
              <a:sym typeface="Times New Roman"/>
            </a:endParaRPr>
          </a:p>
        </p:txBody>
      </p:sp>
      <p:sp>
        <p:nvSpPr>
          <p:cNvPr id="544" name="Google Shape;544;p3"/>
          <p:cNvSpPr/>
          <p:nvPr/>
        </p:nvSpPr>
        <p:spPr>
          <a:xfrm>
            <a:off x="780338" y="2390978"/>
            <a:ext cx="495714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Phân tích thiết kế hệ thống</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3"/>
                                        </p:tgtEl>
                                        <p:attrNameLst>
                                          <p:attrName>style.visibility</p:attrName>
                                        </p:attrNameLst>
                                      </p:cBhvr>
                                      <p:to>
                                        <p:strVal val="visible"/>
                                      </p:to>
                                    </p:set>
                                    <p:animEffect transition="in" filter="fade">
                                      <p:cBhvr>
                                        <p:cTn id="29" dur="500"/>
                                        <p:tgtEl>
                                          <p:spTgt spid="5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8"/>
                                        </p:tgtEl>
                                        <p:attrNameLst>
                                          <p:attrName>style.visibility</p:attrName>
                                        </p:attrNameLst>
                                      </p:cBhvr>
                                      <p:to>
                                        <p:strVal val="visible"/>
                                      </p:to>
                                    </p:set>
                                    <p:animEffect transition="in" filter="fade">
                                      <p:cBhvr>
                                        <p:cTn id="38"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4382364" y="2646589"/>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84AE895E-0476-A6F8-EAC6-E3BAE13AEDE9}"/>
              </a:ext>
            </a:extLst>
          </p:cNvPr>
          <p:cNvSpPr txBox="1"/>
          <p:nvPr/>
        </p:nvSpPr>
        <p:spPr>
          <a:xfrm>
            <a:off x="591385" y="1474787"/>
            <a:ext cx="6639503" cy="3080074"/>
          </a:xfrm>
          <a:prstGeom prst="rect">
            <a:avLst/>
          </a:prstGeom>
          <a:noFill/>
        </p:spPr>
        <p:txBody>
          <a:bodyPr wrap="square">
            <a:spAutoFit/>
          </a:bodyPr>
          <a:lstStyle/>
          <a:p>
            <a:pPr algn="just">
              <a:lnSpc>
                <a:spcPct val="120000"/>
              </a:lnSpc>
              <a:buSzPts val="2000"/>
            </a:pPr>
            <a:r>
              <a:rPr lang="vi-VN" sz="2000">
                <a:latin typeface="Times New Roman" panose="02020603050405020304" pitchFamily="18" charset="0"/>
                <a:ea typeface="Times New Roman" panose="02020603050405020304" pitchFamily="18" charset="0"/>
              </a:rPr>
              <a:t>Hiện tại </a:t>
            </a:r>
            <a:r>
              <a:rPr lang="en-US" sz="2000">
                <a:latin typeface="Times New Roman" panose="02020603050405020304" pitchFamily="18" charset="0"/>
                <a:ea typeface="Times New Roman" panose="02020603050405020304" pitchFamily="18" charset="0"/>
              </a:rPr>
              <a:t>h</a:t>
            </a:r>
            <a:r>
              <a:rPr lang="vi-VN" sz="2000">
                <a:latin typeface="Times New Roman" panose="02020603050405020304" pitchFamily="18" charset="0"/>
                <a:ea typeface="Times New Roman" panose="02020603050405020304" pitchFamily="18" charset="0"/>
              </a:rPr>
              <a:t>ệ thống hỗ trợ đặt lịch khám thực hiện việc quản lý bệnh nhân còn thủ</a:t>
            </a:r>
            <a:r>
              <a:rPr lang="vi-VN" sz="2000" spc="5">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công nên việc quản lý bệnh nhân gặp nhiều khó khăn, tốn thời gian và nhân lực.</a:t>
            </a:r>
            <a:r>
              <a:rPr lang="en-US" sz="2000">
                <a:latin typeface="Times New Roman" panose="02020603050405020304" pitchFamily="18" charset="0"/>
                <a:ea typeface="Times New Roman" panose="02020603050405020304" pitchFamily="18" charset="0"/>
              </a:rPr>
              <a:t>Ứng dụng website TA Hopital có</a:t>
            </a:r>
            <a:r>
              <a:rPr lang="vi-VN" sz="2000">
                <a:latin typeface="Times New Roman" panose="02020603050405020304" pitchFamily="18" charset="0"/>
                <a:ea typeface="Times New Roman" panose="02020603050405020304" pitchFamily="18" charset="0"/>
              </a:rPr>
              <a:t> giải quyết các khó khăn của việc quản lý bệnh nhân tại</a:t>
            </a:r>
            <a:r>
              <a:rPr lang="vi-VN" sz="2000" spc="5">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Bệnh viện, đáp ứng nhu cầu xử lý các chức năng nghiệp vụ trong quá trình thực</a:t>
            </a:r>
            <a:r>
              <a:rPr lang="vi-VN" sz="2000" spc="5">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hiện</a:t>
            </a:r>
            <a:r>
              <a:rPr lang="vi-VN" sz="2000" spc="-10">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hoạt</a:t>
            </a:r>
            <a:r>
              <a:rPr lang="vi-VN" sz="2000" spc="-5">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động</a:t>
            </a:r>
            <a:r>
              <a:rPr lang="vi-VN" sz="2000" spc="-5">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quản</a:t>
            </a:r>
            <a:r>
              <a:rPr lang="vi-VN" sz="2000" spc="-10">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lý</a:t>
            </a:r>
            <a:r>
              <a:rPr lang="vi-VN" sz="2000" spc="5">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bệnh</a:t>
            </a:r>
            <a:r>
              <a:rPr lang="vi-VN" sz="2000" spc="-5">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nhân</a:t>
            </a:r>
            <a:r>
              <a:rPr lang="vi-VN" sz="2000" spc="-5">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tại</a:t>
            </a:r>
            <a:r>
              <a:rPr lang="vi-VN" sz="2000" spc="-10">
                <a:latin typeface="Times New Roman" panose="02020603050405020304" pitchFamily="18" charset="0"/>
                <a:ea typeface="Times New Roman" panose="02020603050405020304" pitchFamily="18" charset="0"/>
              </a:rPr>
              <a:t> </a:t>
            </a:r>
            <a:r>
              <a:rPr lang="vi-VN" sz="2000">
                <a:latin typeface="Times New Roman" panose="02020603050405020304" pitchFamily="18" charset="0"/>
                <a:ea typeface="Times New Roman" panose="02020603050405020304" pitchFamily="18" charset="0"/>
              </a:rPr>
              <a:t>Hệ thống hỗ trợ đặt lịch khám.</a:t>
            </a:r>
            <a:endParaRPr lang="en-US" sz="2000">
              <a:latin typeface="Times New Roman" panose="02020603050405020304" pitchFamily="18" charset="0"/>
              <a:ea typeface="Times New Roman" panose="02020603050405020304" pitchFamily="18" charset="0"/>
            </a:endParaRPr>
          </a:p>
          <a:p>
            <a:pPr lvl="0" algn="just">
              <a:lnSpc>
                <a:spcPct val="120000"/>
              </a:lnSpc>
              <a:buSzPts val="2000"/>
            </a:pPr>
            <a:endParaRPr lang="en-US" sz="2400" b="0" i="0" u="none" strike="noStrike" cap="none">
              <a:solidFill>
                <a:schemeClr val="tx1"/>
              </a:solidFill>
              <a:latin typeface="+mj-lt"/>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CCB7E895-39AF-4067-B221-41D69EBB32D3}"/>
              </a:ext>
            </a:extLst>
          </p:cNvPr>
          <p:cNvPicPr>
            <a:picLocks noChangeAspect="1"/>
          </p:cNvPicPr>
          <p:nvPr/>
        </p:nvPicPr>
        <p:blipFill>
          <a:blip r:embed="rId3"/>
          <a:stretch>
            <a:fillRect/>
          </a:stretch>
        </p:blipFill>
        <p:spPr>
          <a:xfrm>
            <a:off x="7690284" y="1087782"/>
            <a:ext cx="4156992" cy="49267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Calibri"/>
                <a:ea typeface="Calibri"/>
                <a:cs typeface="Calibri"/>
                <a:sym typeface="Calibri"/>
              </a:rPr>
              <a:t>LÝ DO CHỌN ĐỀ TÀI</a:t>
            </a:r>
            <a:endParaRPr sz="2400" b="0" i="0" u="none" strike="noStrike" cap="none">
              <a:solidFill>
                <a:schemeClr val="accent1"/>
              </a:solidFill>
              <a:sym typeface="Arial"/>
            </a:endParaRPr>
          </a:p>
        </p:txBody>
      </p:sp>
      <p:grpSp>
        <p:nvGrpSpPr>
          <p:cNvPr id="593" name="Google Shape;593;p6"/>
          <p:cNvGrpSpPr/>
          <p:nvPr/>
        </p:nvGrpSpPr>
        <p:grpSpPr>
          <a:xfrm>
            <a:off x="7456338" y="1162193"/>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148848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Giúp tối ưu hóa chi phí, nâng cao hiệu quả khám ch</a:t>
              </a:r>
              <a:r>
                <a:rPr lang="en-US" sz="2000" b="1">
                  <a:solidFill>
                    <a:schemeClr val="dk1"/>
                  </a:solidFill>
                  <a:latin typeface="Times New Roman"/>
                  <a:ea typeface="Times New Roman"/>
                  <a:cs typeface="Times New Roman"/>
                  <a:sym typeface="Times New Roman"/>
                </a:rPr>
                <a:t>ữa bệnh</a:t>
              </a:r>
              <a:r>
                <a:rPr lang="en-US" sz="2000" b="1" i="0" u="none" strike="noStrike" cap="none">
                  <a:solidFill>
                    <a:schemeClr val="dk1"/>
                  </a:solidFill>
                  <a:latin typeface="Times New Roman"/>
                  <a:ea typeface="Times New Roman"/>
                  <a:cs typeface="Times New Roman"/>
                  <a:sym typeface="Times New Roman"/>
                </a:rPr>
                <a:t>. Dễ dàng quản lý, kiểm soát được bệnh nhân</a:t>
              </a:r>
              <a:endParaRPr sz="2000" b="1" i="0" u="none" strike="noStrike" cap="none">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1555306" y="1304816"/>
            <a:ext cx="3439785" cy="3703297"/>
            <a:chOff x="7971474" y="2277493"/>
            <a:chExt cx="3150057" cy="3379338"/>
          </a:xfrm>
        </p:grpSpPr>
        <p:sp>
          <p:nvSpPr>
            <p:cNvPr id="602" name="Google Shape;602;p6"/>
            <p:cNvSpPr/>
            <p:nvPr/>
          </p:nvSpPr>
          <p:spPr>
            <a:xfrm>
              <a:off x="8016381"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194256" y="3490008"/>
              <a:ext cx="2689700" cy="1769335"/>
            </a:xfrm>
            <a:prstGeom prst="rect">
              <a:avLst/>
            </a:prstGeom>
            <a:noFill/>
            <a:ln>
              <a:noFill/>
            </a:ln>
          </p:spPr>
          <p:txBody>
            <a:bodyPr spcFirstLastPara="1" wrap="square" lIns="91425" tIns="45700" rIns="91425" bIns="45700" anchor="t" anchorCtr="0">
              <a:spAutoFit/>
            </a:bodyPr>
            <a:lstStyle/>
            <a:p>
              <a:pPr algn="ctr">
                <a:buSzPts val="2000"/>
              </a:pPr>
              <a:r>
                <a:rPr lang="en-US" sz="2000" b="1">
                  <a:latin typeface="Times New Roman" panose="02020603050405020304" pitchFamily="18" charset="0"/>
                  <a:cs typeface="Times New Roman" panose="02020603050405020304" pitchFamily="18" charset="0"/>
                </a:rPr>
                <a:t>N</a:t>
              </a:r>
              <a:r>
                <a:rPr lang="vi-VN" sz="2000" b="1">
                  <a:latin typeface="Times New Roman" panose="02020603050405020304" pitchFamily="18" charset="0"/>
                  <a:cs typeface="Times New Roman" panose="02020603050405020304" pitchFamily="18" charset="0"/>
                </a:rPr>
                <a:t>hắc nhở bệnh nhân đến tái khám theo định kỳ , theo lịch hẹn của bác sĩ hoặc trực tiếp tư vấn cho bệnh nhân</a:t>
              </a:r>
              <a:endParaRPr lang="en-US" sz="2000" b="1">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9651" y="2930928"/>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9" name="Google Shape;609;p6">
            <a:extLst>
              <a:ext uri="{FF2B5EF4-FFF2-40B4-BE49-F238E27FC236}">
                <a16:creationId xmlns:a16="http://schemas.microsoft.com/office/drawing/2014/main" id="{59C81F2D-7F2F-4AE2-9A1B-B23F5B28822B}"/>
              </a:ext>
            </a:extLst>
          </p:cNvPr>
          <p:cNvGrpSpPr/>
          <p:nvPr/>
        </p:nvGrpSpPr>
        <p:grpSpPr>
          <a:xfrm>
            <a:off x="1108229" y="5158457"/>
            <a:ext cx="9743804" cy="1015622"/>
            <a:chOff x="1061986" y="4966692"/>
            <a:chExt cx="9743804" cy="1015622"/>
          </a:xfrm>
        </p:grpSpPr>
        <p:sp>
          <p:nvSpPr>
            <p:cNvPr id="30" name="Google Shape;610;p6">
              <a:extLst>
                <a:ext uri="{FF2B5EF4-FFF2-40B4-BE49-F238E27FC236}">
                  <a16:creationId xmlns:a16="http://schemas.microsoft.com/office/drawing/2014/main" id="{15131F55-A34F-4B68-B531-1E19C675F22C}"/>
                </a:ext>
              </a:extLst>
            </p:cNvPr>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 name="Google Shape;611;p6">
              <a:extLst>
                <a:ext uri="{FF2B5EF4-FFF2-40B4-BE49-F238E27FC236}">
                  <a16:creationId xmlns:a16="http://schemas.microsoft.com/office/drawing/2014/main" id="{75CBC346-E0E3-4DFC-9EF2-C98D8B5DBCC4}"/>
                </a:ext>
              </a:extLst>
            </p:cNvPr>
            <p:cNvSpPr txBox="1"/>
            <p:nvPr/>
          </p:nvSpPr>
          <p:spPr>
            <a:xfrm>
              <a:off x="2274483" y="4966692"/>
              <a:ext cx="8531307" cy="101562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“Xây dựng hệ thống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hỗ trợ quản trị đặt lịch khám bác sĩ</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là việc cần thiết để giúp bệnh</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hiện đại hóa quy trình quản lý bệnh nhân, giảm độ phức tạp nghiệp vụ từ đó tiết kiệm được nguồn lực và chi phí cho việc vận hành bệnh viện</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1"/>
                                        </p:tgtEl>
                                        <p:attrNameLst>
                                          <p:attrName>style.visibility</p:attrName>
                                        </p:attrNameLst>
                                      </p:cBhvr>
                                      <p:to>
                                        <p:strVal val="visible"/>
                                      </p:to>
                                    </p:set>
                                    <p:anim calcmode="lin" valueType="num">
                                      <p:cBhvr additive="base">
                                        <p:cTn id="7" dur="1000" fill="hold"/>
                                        <p:tgtEl>
                                          <p:spTgt spid="601"/>
                                        </p:tgtEl>
                                        <p:attrNameLst>
                                          <p:attrName>ppt_x</p:attrName>
                                        </p:attrNameLst>
                                      </p:cBhvr>
                                      <p:tavLst>
                                        <p:tav tm="0">
                                          <p:val>
                                            <p:strVal val="#ppt_x"/>
                                          </p:val>
                                        </p:tav>
                                        <p:tav tm="100000">
                                          <p:val>
                                            <p:strVal val="#ppt_x"/>
                                          </p:val>
                                        </p:tav>
                                      </p:tavLst>
                                    </p:anim>
                                    <p:anim calcmode="lin" valueType="num">
                                      <p:cBhvr additive="base">
                                        <p:cTn id="8" dur="1000" fill="hold"/>
                                        <p:tgtEl>
                                          <p:spTgt spid="6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
                                        </p:tgtEl>
                                        <p:attrNameLst>
                                          <p:attrName>style.visibility</p:attrName>
                                        </p:attrNameLst>
                                      </p:cBhvr>
                                      <p:to>
                                        <p:strVal val="visible"/>
                                      </p:to>
                                    </p:set>
                                    <p:anim calcmode="lin" valueType="num">
                                      <p:cBhvr additive="base">
                                        <p:cTn id="13" dur="1000" fill="hold"/>
                                        <p:tgtEl>
                                          <p:spTgt spid="593"/>
                                        </p:tgtEl>
                                        <p:attrNameLst>
                                          <p:attrName>ppt_x</p:attrName>
                                        </p:attrNameLst>
                                      </p:cBhvr>
                                      <p:tavLst>
                                        <p:tav tm="0">
                                          <p:val>
                                            <p:strVal val="#ppt_x"/>
                                          </p:val>
                                        </p:tav>
                                        <p:tav tm="100000">
                                          <p:val>
                                            <p:strVal val="#ppt_x"/>
                                          </p:val>
                                        </p:tav>
                                      </p:tavLst>
                                    </p:anim>
                                    <p:anim calcmode="lin" valueType="num">
                                      <p:cBhvr additive="base">
                                        <p:cTn id="14" dur="1000" fill="hold"/>
                                        <p:tgtEl>
                                          <p:spTgt spid="5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Calibri"/>
                <a:ea typeface="Calibri"/>
                <a:cs typeface="Calibri"/>
                <a:sym typeface="Calibri"/>
              </a:rPr>
              <a:t>CÔNG NGHỆ VÀ NGÔN NGỮ SỬ DỤNG</a:t>
            </a:r>
            <a:endParaRPr sz="2400" b="0" i="0" u="none" strike="noStrike" cap="none">
              <a:solidFill>
                <a:schemeClr val="accent1"/>
              </a:solidFil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5A535066-EE57-4263-8A03-ACDEA12D1016}"/>
              </a:ext>
            </a:extLst>
          </p:cNvPr>
          <p:cNvPicPr>
            <a:picLocks noChangeAspect="1"/>
          </p:cNvPicPr>
          <p:nvPr/>
        </p:nvPicPr>
        <p:blipFill>
          <a:blip r:embed="rId3"/>
          <a:stretch>
            <a:fillRect/>
          </a:stretch>
        </p:blipFill>
        <p:spPr>
          <a:xfrm>
            <a:off x="7129601" y="1248187"/>
            <a:ext cx="3456519" cy="2109246"/>
          </a:xfrm>
          <a:prstGeom prst="rect">
            <a:avLst/>
          </a:prstGeom>
        </p:spPr>
      </p:pic>
      <p:pic>
        <p:nvPicPr>
          <p:cNvPr id="6" name="Picture 5" descr="JavaScript là gì? Có vai trò gì? Cách bật JavaScript trên điện thoại -  Thegioididong.com">
            <a:extLst>
              <a:ext uri="{FF2B5EF4-FFF2-40B4-BE49-F238E27FC236}">
                <a16:creationId xmlns:a16="http://schemas.microsoft.com/office/drawing/2014/main" id="{D1893452-27D0-439C-8CAB-7A22DC354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700" y="3428998"/>
            <a:ext cx="3456519" cy="2109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SP.NET-Core-Logo - TechMeet360">
            <a:extLst>
              <a:ext uri="{FF2B5EF4-FFF2-40B4-BE49-F238E27FC236}">
                <a16:creationId xmlns:a16="http://schemas.microsoft.com/office/drawing/2014/main" id="{A5702FA1-882E-4292-9B05-7D78991835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9601" y="3550217"/>
            <a:ext cx="3456519" cy="19880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 Sharp là gì? Ứng dụng của ngôn ngữ lập trình C# | BKHOST">
            <a:extLst>
              <a:ext uri="{FF2B5EF4-FFF2-40B4-BE49-F238E27FC236}">
                <a16:creationId xmlns:a16="http://schemas.microsoft.com/office/drawing/2014/main" id="{A0A1A736-AB24-4014-B223-95D2933E54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700" y="1225855"/>
            <a:ext cx="3456519" cy="1975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476059" y="4422573"/>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grpSp>
      <p:grpSp>
        <p:nvGrpSpPr>
          <p:cNvPr id="764" name="Google Shape;764;p11"/>
          <p:cNvGrpSpPr/>
          <p:nvPr/>
        </p:nvGrpSpPr>
        <p:grpSpPr>
          <a:xfrm>
            <a:off x="7262664" y="2154227"/>
            <a:ext cx="3785400" cy="1034610"/>
            <a:chOff x="7299000" y="3587400"/>
            <a:chExt cx="3785400" cy="1034610"/>
          </a:xfrm>
        </p:grpSpPr>
        <p:sp>
          <p:nvSpPr>
            <p:cNvPr id="765" name="Google Shape;765;p11"/>
            <p:cNvSpPr/>
            <p:nvPr/>
          </p:nvSpPr>
          <p:spPr>
            <a:xfrm>
              <a:off x="7299000" y="39402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Các chức năng quản lý: Quản lý bác sĩ, bệnh nhân, bệnh án,lịch khám , …v..v</a:t>
              </a:r>
              <a:endParaRPr sz="1600" b="0" i="0" u="none" strike="noStrike" cap="none">
                <a:solidFill>
                  <a:schemeClr val="dk1"/>
                </a:solidFill>
                <a:latin typeface="Arial"/>
                <a:ea typeface="Arial"/>
                <a:cs typeface="Arial"/>
                <a:sym typeface="Arial"/>
              </a:endParaRPr>
            </a:p>
          </p:txBody>
        </p:sp>
        <p:sp>
          <p:nvSpPr>
            <p:cNvPr id="766" name="Google Shape;766;p11"/>
            <p:cNvSpPr/>
            <p:nvPr/>
          </p:nvSpPr>
          <p:spPr>
            <a:xfrm>
              <a:off x="7299000" y="3587400"/>
              <a:ext cx="358992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Quản lý website đối với người quản lý</a:t>
              </a:r>
              <a:endParaRPr sz="1600" b="0" i="0" u="none" strike="noStrike" cap="none">
                <a:solidFill>
                  <a:schemeClr val="dk1"/>
                </a:solidFill>
                <a:latin typeface="Arial"/>
                <a:ea typeface="Arial"/>
                <a:cs typeface="Arial"/>
                <a:sym typeface="Arial"/>
              </a:endParaRPr>
            </a:p>
          </p:txBody>
        </p:sp>
      </p:grpSp>
      <p:grpSp>
        <p:nvGrpSpPr>
          <p:cNvPr id="767" name="Google Shape;767;p11"/>
          <p:cNvGrpSpPr/>
          <p:nvPr/>
        </p:nvGrpSpPr>
        <p:grpSpPr>
          <a:xfrm>
            <a:off x="7267699" y="4231773"/>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Nâng cao chất lượng uy tín thương hiệu của </a:t>
              </a:r>
              <a:r>
                <a:rPr lang="en-US" sz="1600">
                  <a:solidFill>
                    <a:srgbClr val="404040"/>
                  </a:solidFill>
                  <a:latin typeface="Calibri"/>
                  <a:ea typeface="Calibri"/>
                  <a:cs typeface="Calibri"/>
                  <a:sym typeface="Calibri"/>
                </a:rPr>
                <a:t>bệnh viện</a:t>
              </a:r>
              <a:r>
                <a:rPr lang="en-US" sz="1600" b="0" i="0" u="none" strike="noStrike" cap="none">
                  <a:solidFill>
                    <a:srgbClr val="404040"/>
                  </a:solidFill>
                  <a:latin typeface="Calibri"/>
                  <a:ea typeface="Calibri"/>
                  <a:cs typeface="Calibri"/>
                  <a:sym typeface="Calibri"/>
                </a:rPr>
                <a:t> đến </a:t>
              </a:r>
              <a:r>
                <a:rPr lang="en-US" sz="1600">
                  <a:solidFill>
                    <a:srgbClr val="404040"/>
                  </a:solidFill>
                  <a:latin typeface="Calibri"/>
                  <a:ea typeface="Calibri"/>
                  <a:cs typeface="Calibri"/>
                  <a:sym typeface="Calibri"/>
                </a:rPr>
                <a:t>bệnh nhân</a:t>
              </a:r>
              <a:r>
                <a:rPr lang="en-US" sz="1600" b="0" i="0" u="none" strike="noStrike" cap="none">
                  <a:solidFill>
                    <a:srgbClr val="404040"/>
                  </a:solidFill>
                  <a:latin typeface="Calibri"/>
                  <a:ea typeface="Calibri"/>
                  <a:cs typeface="Calibri"/>
                  <a:sym typeface="Calibri"/>
                </a:rPr>
                <a:t>.</a:t>
              </a:r>
              <a:endParaRPr sz="1600" b="0" i="0" u="none" strike="noStrike" cap="none">
                <a:solidFill>
                  <a:schemeClr val="dk1"/>
                </a:solidFill>
                <a:latin typeface="Arial"/>
                <a:ea typeface="Arial"/>
                <a:cs typeface="Arial"/>
                <a:sym typeface="Arial"/>
              </a:endParaRPr>
            </a:p>
          </p:txBody>
        </p:sp>
        <p:sp>
          <p:nvSpPr>
            <p:cNvPr id="769" name="Google Shape;769;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a:t>
              </a:r>
              <a:r>
                <a:rPr lang="en-US" sz="1600" b="1">
                  <a:solidFill>
                    <a:srgbClr val="262626"/>
                  </a:solidFill>
                  <a:latin typeface="Calibri"/>
                  <a:ea typeface="Calibri"/>
                  <a:cs typeface="Calibri"/>
                  <a:sym typeface="Calibri"/>
                </a:rPr>
                <a:t>bệnh viện</a:t>
              </a:r>
              <a:endParaRPr sz="1600" b="0" i="0" u="none" strike="noStrike" cap="none">
                <a:solidFill>
                  <a:schemeClr val="dk1"/>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Calibri"/>
                <a:ea typeface="Calibri"/>
                <a:cs typeface="Calibri"/>
                <a:sym typeface="Calibri"/>
              </a:rPr>
              <a:t>MỤC TIÊU ĐỀ TÀI</a:t>
            </a:r>
            <a:endParaRPr sz="2400" b="1" i="0" u="none" strike="noStrike" cap="none">
              <a:solidFill>
                <a:schemeClr val="accent1"/>
              </a:solidFil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72" name="Google Shape;772;p11"/>
          <p:cNvGrpSpPr/>
          <p:nvPr/>
        </p:nvGrpSpPr>
        <p:grpSpPr>
          <a:xfrm>
            <a:off x="6476059" y="2310116"/>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7" name="Google Shape;777;p11"/>
          <p:cNvGrpSpPr/>
          <p:nvPr/>
        </p:nvGrpSpPr>
        <p:grpSpPr>
          <a:xfrm>
            <a:off x="6476059" y="722170"/>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11"/>
          <p:cNvGrpSpPr/>
          <p:nvPr/>
        </p:nvGrpSpPr>
        <p:grpSpPr>
          <a:xfrm>
            <a:off x="7179499" y="538930"/>
            <a:ext cx="3785400" cy="1034250"/>
            <a:chOff x="7299000" y="903960"/>
            <a:chExt cx="3785400" cy="1034250"/>
          </a:xfrm>
        </p:grpSpPr>
        <p:sp>
          <p:nvSpPr>
            <p:cNvPr id="781" name="Google Shape;781;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a:solidFill>
                    <a:srgbClr val="404040"/>
                  </a:solidFill>
                  <a:latin typeface="Calibri"/>
                  <a:ea typeface="Calibri"/>
                  <a:cs typeface="Calibri"/>
                  <a:sym typeface="Calibri"/>
                </a:rPr>
                <a:t>Hỏi đáp với bác sĩ</a:t>
              </a:r>
              <a:r>
                <a:rPr lang="en-US" sz="1600" b="0" i="0" u="none" strike="noStrike" cap="none">
                  <a:solidFill>
                    <a:srgbClr val="404040"/>
                  </a:solidFill>
                  <a:latin typeface="Calibri"/>
                  <a:ea typeface="Calibri"/>
                  <a:cs typeface="Calibri"/>
                  <a:sym typeface="Calibri"/>
                </a:rPr>
                <a:t> dễ dàng với tính năng hỏi đáp online , đăt lịch khám v</a:t>
              </a:r>
              <a:r>
                <a:rPr lang="en-US" sz="1600">
                  <a:solidFill>
                    <a:srgbClr val="404040"/>
                  </a:solidFill>
                  <a:latin typeface="Calibri"/>
                  <a:ea typeface="Calibri"/>
                  <a:cs typeface="Calibri"/>
                  <a:sym typeface="Calibri"/>
                </a:rPr>
                <a:t>ới bác sĩ</a:t>
              </a:r>
              <a:endParaRPr sz="1600" b="0" i="0" u="none" strike="noStrike" cap="none">
                <a:solidFill>
                  <a:schemeClr val="dk1"/>
                </a:solidFill>
                <a:latin typeface="Arial"/>
                <a:ea typeface="Arial"/>
                <a:cs typeface="Arial"/>
                <a:sym typeface="Arial"/>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a:t>
              </a:r>
              <a:r>
                <a:rPr lang="en-US" sz="1800" b="1">
                  <a:solidFill>
                    <a:srgbClr val="262626"/>
                  </a:solidFill>
                  <a:latin typeface="Calibri"/>
                  <a:ea typeface="Calibri"/>
                  <a:cs typeface="Calibri"/>
                  <a:sym typeface="Calibri"/>
                </a:rPr>
                <a:t>ng</a:t>
              </a:r>
              <a:r>
                <a:rPr lang="vi-VN" sz="1800" b="1">
                  <a:solidFill>
                    <a:srgbClr val="262626"/>
                  </a:solidFill>
                  <a:latin typeface="Calibri"/>
                  <a:ea typeface="Calibri"/>
                  <a:cs typeface="Calibri"/>
                  <a:sym typeface="Calibri"/>
                </a:rPr>
                <a:t>ư</a:t>
              </a:r>
              <a:r>
                <a:rPr lang="en-US" sz="1800" b="1">
                  <a:solidFill>
                    <a:srgbClr val="262626"/>
                  </a:solidFill>
                  <a:latin typeface="Calibri"/>
                  <a:ea typeface="Calibri"/>
                  <a:cs typeface="Calibri"/>
                  <a:sym typeface="Calibri"/>
                </a:rPr>
                <a:t>ời dùng</a:t>
              </a: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animEffect transition="in" filter="circle(in)">
                                      <p:cBhvr>
                                        <p:cTn id="7" dur="2000"/>
                                        <p:tgtEl>
                                          <p:spTgt spid="777"/>
                                        </p:tgtEl>
                                      </p:cBhvr>
                                    </p:animEffect>
                                  </p:childTnLst>
                                </p:cTn>
                              </p:par>
                              <p:par>
                                <p:cTn id="8" presetID="6" presetClass="entr" presetSubtype="16"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circle(in)">
                                      <p:cBhvr>
                                        <p:cTn id="10" dur="2000"/>
                                        <p:tgtEl>
                                          <p:spTgt spid="78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64"/>
                                        </p:tgtEl>
                                        <p:attrNameLst>
                                          <p:attrName>style.visibility</p:attrName>
                                        </p:attrNameLst>
                                      </p:cBhvr>
                                      <p:to>
                                        <p:strVal val="visible"/>
                                      </p:to>
                                    </p:set>
                                    <p:animEffect transition="in" filter="circle(in)">
                                      <p:cBhvr>
                                        <p:cTn id="15" dur="2000"/>
                                        <p:tgtEl>
                                          <p:spTgt spid="764"/>
                                        </p:tgtEl>
                                      </p:cBhvr>
                                    </p:animEffect>
                                  </p:childTnLst>
                                </p:cTn>
                              </p:par>
                              <p:par>
                                <p:cTn id="16" presetID="6" presetClass="entr" presetSubtype="16" fill="hold" nodeType="withEffect">
                                  <p:stCondLst>
                                    <p:cond delay="0"/>
                                  </p:stCondLst>
                                  <p:childTnLst>
                                    <p:set>
                                      <p:cBhvr>
                                        <p:cTn id="17" dur="1" fill="hold">
                                          <p:stCondLst>
                                            <p:cond delay="0"/>
                                          </p:stCondLst>
                                        </p:cTn>
                                        <p:tgtEl>
                                          <p:spTgt spid="772"/>
                                        </p:tgtEl>
                                        <p:attrNameLst>
                                          <p:attrName>style.visibility</p:attrName>
                                        </p:attrNameLst>
                                      </p:cBhvr>
                                      <p:to>
                                        <p:strVal val="visible"/>
                                      </p:to>
                                    </p:set>
                                    <p:animEffect transition="in" filter="circle(in)">
                                      <p:cBhvr>
                                        <p:cTn id="18" dur="2000"/>
                                        <p:tgtEl>
                                          <p:spTgt spid="77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61"/>
                                        </p:tgtEl>
                                        <p:attrNameLst>
                                          <p:attrName>style.visibility</p:attrName>
                                        </p:attrNameLst>
                                      </p:cBhvr>
                                      <p:to>
                                        <p:strVal val="visible"/>
                                      </p:to>
                                    </p:set>
                                    <p:animEffect transition="in" filter="circle(in)">
                                      <p:cBhvr>
                                        <p:cTn id="23" dur="2000"/>
                                        <p:tgtEl>
                                          <p:spTgt spid="761"/>
                                        </p:tgtEl>
                                      </p:cBhvr>
                                    </p:animEffect>
                                  </p:childTnLst>
                                </p:cTn>
                              </p:par>
                              <p:par>
                                <p:cTn id="24" presetID="6" presetClass="entr" presetSubtype="16" fill="hold" nodeType="withEffect">
                                  <p:stCondLst>
                                    <p:cond delay="0"/>
                                  </p:stCondLst>
                                  <p:childTnLst>
                                    <p:set>
                                      <p:cBhvr>
                                        <p:cTn id="25" dur="1" fill="hold">
                                          <p:stCondLst>
                                            <p:cond delay="0"/>
                                          </p:stCondLst>
                                        </p:cTn>
                                        <p:tgtEl>
                                          <p:spTgt spid="767"/>
                                        </p:tgtEl>
                                        <p:attrNameLst>
                                          <p:attrName>style.visibility</p:attrName>
                                        </p:attrNameLst>
                                      </p:cBhvr>
                                      <p:to>
                                        <p:strVal val="visible"/>
                                      </p:to>
                                    </p:set>
                                    <p:animEffect transition="in" filter="circle(in)">
                                      <p:cBhvr>
                                        <p:cTn id="26" dur="2000"/>
                                        <p:tgtEl>
                                          <p:spTgt spid="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7527242C-5CF0-400E-BB17-5C2EC5AE8AF6}"/>
              </a:ext>
            </a:extLst>
          </p:cNvPr>
          <p:cNvPicPr>
            <a:picLocks noChangeAspect="1"/>
          </p:cNvPicPr>
          <p:nvPr/>
        </p:nvPicPr>
        <p:blipFill>
          <a:blip r:embed="rId3"/>
          <a:stretch>
            <a:fillRect/>
          </a:stretch>
        </p:blipFill>
        <p:spPr>
          <a:xfrm>
            <a:off x="7324531" y="391886"/>
            <a:ext cx="4496921" cy="5831632"/>
          </a:xfrm>
          <a:prstGeom prst="rect">
            <a:avLst/>
          </a:prstGeom>
        </p:spPr>
      </p:pic>
      <p:graphicFrame>
        <p:nvGraphicFramePr>
          <p:cNvPr id="9" name="Table 8">
            <a:extLst>
              <a:ext uri="{FF2B5EF4-FFF2-40B4-BE49-F238E27FC236}">
                <a16:creationId xmlns:a16="http://schemas.microsoft.com/office/drawing/2014/main" id="{354967C0-BFB2-47EC-A16E-7ED7B93BD7F5}"/>
              </a:ext>
            </a:extLst>
          </p:cNvPr>
          <p:cNvGraphicFramePr>
            <a:graphicFrameLocks noGrp="1"/>
          </p:cNvGraphicFramePr>
          <p:nvPr>
            <p:extLst>
              <p:ext uri="{D42A27DB-BD31-4B8C-83A1-F6EECF244321}">
                <p14:modId xmlns:p14="http://schemas.microsoft.com/office/powerpoint/2010/main" val="187139808"/>
              </p:ext>
            </p:extLst>
          </p:nvPr>
        </p:nvGraphicFramePr>
        <p:xfrm>
          <a:off x="559836" y="1657945"/>
          <a:ext cx="6326156" cy="4047750"/>
        </p:xfrm>
        <a:graphic>
          <a:graphicData uri="http://schemas.openxmlformats.org/drawingml/2006/table">
            <a:tbl>
              <a:tblPr firstRow="1" bandRow="1">
                <a:tableStyleId>{5F5E071E-3863-4434-B26A-A9BFC603B3CF}</a:tableStyleId>
              </a:tblPr>
              <a:tblGrid>
                <a:gridCol w="3163078">
                  <a:extLst>
                    <a:ext uri="{9D8B030D-6E8A-4147-A177-3AD203B41FA5}">
                      <a16:colId xmlns:a16="http://schemas.microsoft.com/office/drawing/2014/main" val="2578492167"/>
                    </a:ext>
                  </a:extLst>
                </a:gridCol>
                <a:gridCol w="3163078">
                  <a:extLst>
                    <a:ext uri="{9D8B030D-6E8A-4147-A177-3AD203B41FA5}">
                      <a16:colId xmlns:a16="http://schemas.microsoft.com/office/drawing/2014/main" val="3113356141"/>
                    </a:ext>
                  </a:extLst>
                </a:gridCol>
              </a:tblGrid>
              <a:tr h="561305">
                <a:tc>
                  <a:txBody>
                    <a:bodyPr/>
                    <a:lstStyle/>
                    <a:p>
                      <a:pPr algn="ctr"/>
                      <a:r>
                        <a:rPr lang="en-US" sz="1800">
                          <a:latin typeface="Times New Roman" panose="02020603050405020304" pitchFamily="18" charset="0"/>
                          <a:cs typeface="Times New Roman" panose="02020603050405020304" pitchFamily="18" charset="0"/>
                        </a:rPr>
                        <a:t>Tên Actor</a:t>
                      </a:r>
                    </a:p>
                  </a:txBody>
                  <a:tcPr anchor="ctr"/>
                </a:tc>
                <a:tc>
                  <a:txBody>
                    <a:bodyPr/>
                    <a:lstStyle/>
                    <a:p>
                      <a:pPr algn="ctr"/>
                      <a:r>
                        <a:rPr lang="en-US" sz="1800">
                          <a:latin typeface="Times New Roman" panose="02020603050405020304" pitchFamily="18" charset="0"/>
                          <a:cs typeface="Times New Roman" panose="02020603050405020304" pitchFamily="18" charset="0"/>
                        </a:rPr>
                        <a:t>Chức năng</a:t>
                      </a:r>
                    </a:p>
                  </a:txBody>
                  <a:tcPr anchor="ctr"/>
                </a:tc>
                <a:extLst>
                  <a:ext uri="{0D108BD9-81ED-4DB2-BD59-A6C34878D82A}">
                    <a16:rowId xmlns:a16="http://schemas.microsoft.com/office/drawing/2014/main" val="431001291"/>
                  </a:ext>
                </a:extLst>
              </a:tr>
              <a:tr h="715783">
                <a:tc>
                  <a:txBody>
                    <a:bodyPr/>
                    <a:lstStyle/>
                    <a:p>
                      <a:pPr algn="ctr"/>
                      <a:endParaRPr lang="en-US" sz="18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800" u="none" strike="noStrike" cap="none">
                          <a:latin typeface="+mj-lt"/>
                        </a:rPr>
                        <a:t>Là người có toàn quyền tương tác với hệ thống, có quyền điều khiển cũng như kiểm soát mọi hoạt động của hệ thống</a:t>
                      </a:r>
                      <a:endParaRPr lang="vi-VN" sz="1800" u="none" strike="noStrike" cap="none">
                        <a:latin typeface="+mj-lt"/>
                        <a:ea typeface="Times New Roman" panose="02020603050405020304"/>
                        <a:cs typeface="Times New Roman" panose="02020603050405020304"/>
                        <a:sym typeface="Times New Roman" panose="02020603050405020304"/>
                      </a:endParaRPr>
                    </a:p>
                    <a:p>
                      <a:pPr algn="ctr"/>
                      <a:endParaRPr lang="en-US" sz="1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20342525"/>
                  </a:ext>
                </a:extLst>
              </a:tr>
              <a:tr h="886408">
                <a:tc>
                  <a:txBody>
                    <a:bodyPr/>
                    <a:lstStyle/>
                    <a:p>
                      <a:endParaRPr lang="en-US"/>
                    </a:p>
                  </a:txBody>
                  <a:tcPr/>
                </a:tc>
                <a:tc>
                  <a:txBody>
                    <a:bodyPr/>
                    <a:lstStyle/>
                    <a:p>
                      <a:r>
                        <a:rPr lang="en-US" sz="1800">
                          <a:latin typeface="Times New Roman" panose="02020603050405020304" pitchFamily="18" charset="0"/>
                          <a:cs typeface="Times New Roman" panose="02020603050405020304" pitchFamily="18" charset="0"/>
                        </a:rPr>
                        <a:t>Bác sĩ là đối t</a:t>
                      </a:r>
                      <a:r>
                        <a:rPr lang="vi-VN" sz="1800">
                          <a:latin typeface="Times New Roman" panose="02020603050405020304" pitchFamily="18" charset="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ợng có thể xác nhận lịch khám , trả lời câu hỏi , đăng bài viết , tạo lịch khám</a:t>
                      </a:r>
                    </a:p>
                  </a:txBody>
                  <a:tcPr/>
                </a:tc>
                <a:extLst>
                  <a:ext uri="{0D108BD9-81ED-4DB2-BD59-A6C34878D82A}">
                    <a16:rowId xmlns:a16="http://schemas.microsoft.com/office/drawing/2014/main" val="362255086"/>
                  </a:ext>
                </a:extLst>
              </a:tr>
              <a:tr h="1109005">
                <a:tc>
                  <a:txBody>
                    <a:bodyPr/>
                    <a:lstStyle/>
                    <a:p>
                      <a:endParaRPr lang="en-US"/>
                    </a:p>
                  </a:txBody>
                  <a:tcPr/>
                </a:tc>
                <a:tc>
                  <a:txBody>
                    <a:bodyPr/>
                    <a:lstStyle/>
                    <a:p>
                      <a:r>
                        <a:rPr lang="en-US" sz="1800">
                          <a:latin typeface="Times New Roman" panose="02020603050405020304" pitchFamily="18" charset="0"/>
                          <a:cs typeface="Times New Roman" panose="02020603050405020304" pitchFamily="18" charset="0"/>
                        </a:rPr>
                        <a:t>Bệnh nhân là đối t</a:t>
                      </a:r>
                      <a:r>
                        <a:rPr lang="vi-VN" sz="1800">
                          <a:latin typeface="Times New Roman" panose="02020603050405020304" pitchFamily="18" charset="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ợng có thể xem thông tin bác sĩ , đặt lịch khám , đặt câu hỏi</a:t>
                      </a:r>
                    </a:p>
                  </a:txBody>
                  <a:tcPr/>
                </a:tc>
                <a:extLst>
                  <a:ext uri="{0D108BD9-81ED-4DB2-BD59-A6C34878D82A}">
                    <a16:rowId xmlns:a16="http://schemas.microsoft.com/office/drawing/2014/main" val="3721478066"/>
                  </a:ext>
                </a:extLst>
              </a:tr>
            </a:tbl>
          </a:graphicData>
        </a:graphic>
      </p:graphicFrame>
      <p:pic>
        <p:nvPicPr>
          <p:cNvPr id="14" name="Google Shape;817;p13">
            <a:extLst>
              <a:ext uri="{FF2B5EF4-FFF2-40B4-BE49-F238E27FC236}">
                <a16:creationId xmlns:a16="http://schemas.microsoft.com/office/drawing/2014/main" id="{8875FD90-C20C-47F8-BFEB-DAE4572C94BC}"/>
              </a:ext>
            </a:extLst>
          </p:cNvPr>
          <p:cNvPicPr preferRelativeResize="0"/>
          <p:nvPr/>
        </p:nvPicPr>
        <p:blipFill rotWithShape="1">
          <a:blip r:embed="rId4"/>
          <a:srcRect/>
          <a:stretch>
            <a:fillRect/>
          </a:stretch>
        </p:blipFill>
        <p:spPr>
          <a:xfrm>
            <a:off x="1745062" y="2466380"/>
            <a:ext cx="775302" cy="917300"/>
          </a:xfrm>
          <a:prstGeom prst="rect">
            <a:avLst/>
          </a:prstGeom>
          <a:noFill/>
          <a:ln>
            <a:noFill/>
          </a:ln>
        </p:spPr>
      </p:pic>
      <p:pic>
        <p:nvPicPr>
          <p:cNvPr id="15" name="Picture 14">
            <a:extLst>
              <a:ext uri="{FF2B5EF4-FFF2-40B4-BE49-F238E27FC236}">
                <a16:creationId xmlns:a16="http://schemas.microsoft.com/office/drawing/2014/main" id="{CD6714E7-E0B5-405A-BD49-82C60E67909F}"/>
              </a:ext>
            </a:extLst>
          </p:cNvPr>
          <p:cNvPicPr>
            <a:picLocks noChangeAspect="1"/>
          </p:cNvPicPr>
          <p:nvPr/>
        </p:nvPicPr>
        <p:blipFill>
          <a:blip r:embed="rId5"/>
          <a:stretch>
            <a:fillRect/>
          </a:stretch>
        </p:blipFill>
        <p:spPr>
          <a:xfrm>
            <a:off x="1756423" y="4713797"/>
            <a:ext cx="752580" cy="795987"/>
          </a:xfrm>
          <a:prstGeom prst="rect">
            <a:avLst/>
          </a:prstGeom>
        </p:spPr>
      </p:pic>
      <p:pic>
        <p:nvPicPr>
          <p:cNvPr id="3" name="Picture 2">
            <a:extLst>
              <a:ext uri="{FF2B5EF4-FFF2-40B4-BE49-F238E27FC236}">
                <a16:creationId xmlns:a16="http://schemas.microsoft.com/office/drawing/2014/main" id="{83DC4257-FDD9-4396-BFD4-0FB1323539C3}"/>
              </a:ext>
            </a:extLst>
          </p:cNvPr>
          <p:cNvPicPr>
            <a:picLocks noChangeAspect="1"/>
          </p:cNvPicPr>
          <p:nvPr/>
        </p:nvPicPr>
        <p:blipFill>
          <a:blip r:embed="rId6"/>
          <a:stretch>
            <a:fillRect/>
          </a:stretch>
        </p:blipFill>
        <p:spPr>
          <a:xfrm>
            <a:off x="1744824" y="3721900"/>
            <a:ext cx="780873" cy="7959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1176</Words>
  <Application>Microsoft Office PowerPoint</Application>
  <PresentationFormat>Widescreen</PresentationFormat>
  <Paragraphs>116</Paragraphs>
  <Slides>14</Slides>
  <Notes>14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Calibri</vt:lpstr>
      <vt:lpstr>Times New Roman</vt:lpstr>
      <vt:lpstr>Microsoft Yahei</vt:lpstr>
      <vt:lpstr>Oi</vt:lpstr>
      <vt:lpstr>Century Gothic</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Admin</cp:lastModifiedBy>
  <cp:revision>91</cp:revision>
  <dcterms:created xsi:type="dcterms:W3CDTF">2017-11-02T08:38:29Z</dcterms:created>
  <dcterms:modified xsi:type="dcterms:W3CDTF">2024-05-25T00:56:18Z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