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175200"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768" y="-46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074C2-495A-4188-B965-6AE784783B34}" type="datetimeFigureOut">
              <a:rPr lang="en-US" smtClean="0"/>
              <a:t>5/25/2024</a:t>
            </a:fld>
            <a:endParaRPr lang="en-US"/>
          </a:p>
        </p:txBody>
      </p:sp>
      <p:sp>
        <p:nvSpPr>
          <p:cNvPr id="4" name="Slide Image Placeholder 3"/>
          <p:cNvSpPr>
            <a:spLocks noGrp="1" noRot="1" noChangeAspect="1"/>
          </p:cNvSpPr>
          <p:nvPr>
            <p:ph type="sldImg" idx="2"/>
          </p:nvPr>
        </p:nvSpPr>
        <p:spPr>
          <a:xfrm>
            <a:off x="2341563" y="1143000"/>
            <a:ext cx="2174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82DF5-178F-453C-B705-536D469AEBED}" type="slidenum">
              <a:rPr lang="en-US" smtClean="0"/>
              <a:t>‹#›</a:t>
            </a:fld>
            <a:endParaRPr lang="en-US"/>
          </a:p>
        </p:txBody>
      </p:sp>
    </p:spTree>
    <p:extLst>
      <p:ext uri="{BB962C8B-B14F-4D97-AF65-F5344CB8AC3E}">
        <p14:creationId xmlns:p14="http://schemas.microsoft.com/office/powerpoint/2010/main" val="2035911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C82DF5-178F-453C-B705-536D469AEBED}" type="slidenum">
              <a:rPr lang="en-US" smtClean="0"/>
              <a:t>1</a:t>
            </a:fld>
            <a:endParaRPr lang="en-US"/>
          </a:p>
        </p:txBody>
      </p:sp>
    </p:spTree>
    <p:extLst>
      <p:ext uri="{BB962C8B-B14F-4D97-AF65-F5344CB8AC3E}">
        <p14:creationId xmlns:p14="http://schemas.microsoft.com/office/powerpoint/2010/main" val="344230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7003597"/>
            <a:ext cx="25648920" cy="14898735"/>
          </a:xfrm>
        </p:spPr>
        <p:txBody>
          <a:bodyPr anchor="b"/>
          <a:lstStyle>
            <a:lvl1pPr algn="ctr">
              <a:defRPr sz="19800"/>
            </a:lvl1pPr>
          </a:lstStyle>
          <a:p>
            <a:r>
              <a:rPr lang="en-US"/>
              <a:t>Click to edit Master title style</a:t>
            </a:r>
            <a:endParaRPr lang="en-US" dirty="0"/>
          </a:p>
        </p:txBody>
      </p:sp>
      <p:sp>
        <p:nvSpPr>
          <p:cNvPr id="3" name="Subtitle 2"/>
          <p:cNvSpPr>
            <a:spLocks noGrp="1"/>
          </p:cNvSpPr>
          <p:nvPr>
            <p:ph type="subTitle" idx="1"/>
          </p:nvPr>
        </p:nvSpPr>
        <p:spPr>
          <a:xfrm>
            <a:off x="3771900" y="22476884"/>
            <a:ext cx="22631400" cy="10332032"/>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62689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42946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94129" y="2278397"/>
            <a:ext cx="6506528"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4546" y="2278397"/>
            <a:ext cx="1914239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131309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56827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8830" y="10668854"/>
            <a:ext cx="26026110" cy="17801211"/>
          </a:xfrm>
        </p:spPr>
        <p:txBody>
          <a:bodyPr anchor="b"/>
          <a:lstStyle>
            <a:lvl1pPr>
              <a:defRPr sz="19800"/>
            </a:lvl1pPr>
          </a:lstStyle>
          <a:p>
            <a:r>
              <a:rPr lang="en-US"/>
              <a:t>Click to edit Master title style</a:t>
            </a:r>
            <a:endParaRPr lang="en-US" dirty="0"/>
          </a:p>
        </p:txBody>
      </p:sp>
      <p:sp>
        <p:nvSpPr>
          <p:cNvPr id="3" name="Text Placeholder 2"/>
          <p:cNvSpPr>
            <a:spLocks noGrp="1"/>
          </p:cNvSpPr>
          <p:nvPr>
            <p:ph type="body" idx="1"/>
          </p:nvPr>
        </p:nvSpPr>
        <p:spPr>
          <a:xfrm>
            <a:off x="2058830" y="28638472"/>
            <a:ext cx="26026110" cy="9361236"/>
          </a:xfrm>
        </p:spPr>
        <p:txBody>
          <a:bodyPr/>
          <a:lstStyle>
            <a:lvl1pPr marL="0" indent="0">
              <a:buNone/>
              <a:defRPr sz="7920">
                <a:solidFill>
                  <a:schemeClr val="tx1">
                    <a:tint val="82000"/>
                  </a:schemeClr>
                </a:solidFill>
              </a:defRPr>
            </a:lvl1pPr>
            <a:lvl2pPr marL="1508760" indent="0">
              <a:buNone/>
              <a:defRPr sz="6600">
                <a:solidFill>
                  <a:schemeClr val="tx1">
                    <a:tint val="82000"/>
                  </a:schemeClr>
                </a:solidFill>
              </a:defRPr>
            </a:lvl2pPr>
            <a:lvl3pPr marL="3017520" indent="0">
              <a:buNone/>
              <a:defRPr sz="5940">
                <a:solidFill>
                  <a:schemeClr val="tx1">
                    <a:tint val="82000"/>
                  </a:schemeClr>
                </a:solidFill>
              </a:defRPr>
            </a:lvl3pPr>
            <a:lvl4pPr marL="4526280" indent="0">
              <a:buNone/>
              <a:defRPr sz="5280">
                <a:solidFill>
                  <a:schemeClr val="tx1">
                    <a:tint val="82000"/>
                  </a:schemeClr>
                </a:solidFill>
              </a:defRPr>
            </a:lvl4pPr>
            <a:lvl5pPr marL="6035040" indent="0">
              <a:buNone/>
              <a:defRPr sz="5280">
                <a:solidFill>
                  <a:schemeClr val="tx1">
                    <a:tint val="82000"/>
                  </a:schemeClr>
                </a:solidFill>
              </a:defRPr>
            </a:lvl5pPr>
            <a:lvl6pPr marL="7543800" indent="0">
              <a:buNone/>
              <a:defRPr sz="5280">
                <a:solidFill>
                  <a:schemeClr val="tx1">
                    <a:tint val="82000"/>
                  </a:schemeClr>
                </a:solidFill>
              </a:defRPr>
            </a:lvl6pPr>
            <a:lvl7pPr marL="9052560" indent="0">
              <a:buNone/>
              <a:defRPr sz="5280">
                <a:solidFill>
                  <a:schemeClr val="tx1">
                    <a:tint val="82000"/>
                  </a:schemeClr>
                </a:solidFill>
              </a:defRPr>
            </a:lvl7pPr>
            <a:lvl8pPr marL="10561320" indent="0">
              <a:buNone/>
              <a:defRPr sz="5280">
                <a:solidFill>
                  <a:schemeClr val="tx1">
                    <a:tint val="82000"/>
                  </a:schemeClr>
                </a:solidFill>
              </a:defRPr>
            </a:lvl8pPr>
            <a:lvl9pPr marL="12070080" indent="0">
              <a:buNone/>
              <a:defRPr sz="52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EE8005-6F6D-492A-BE3A-6FE199EE67F3}"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341821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4545" y="11391985"/>
            <a:ext cx="12824460"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76195" y="11391985"/>
            <a:ext cx="12824460"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EE8005-6F6D-492A-BE3A-6FE199EE67F3}"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36335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8475" y="2278406"/>
            <a:ext cx="26026110"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78479" y="10490535"/>
            <a:ext cx="12765522"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4" name="Content Placeholder 3"/>
          <p:cNvSpPr>
            <a:spLocks noGrp="1"/>
          </p:cNvSpPr>
          <p:nvPr>
            <p:ph sz="half" idx="2"/>
          </p:nvPr>
        </p:nvSpPr>
        <p:spPr>
          <a:xfrm>
            <a:off x="2078479" y="15631784"/>
            <a:ext cx="12765522"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276197" y="10490535"/>
            <a:ext cx="12828390"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6" name="Content Placeholder 5"/>
          <p:cNvSpPr>
            <a:spLocks noGrp="1"/>
          </p:cNvSpPr>
          <p:nvPr>
            <p:ph sz="quarter" idx="4"/>
          </p:nvPr>
        </p:nvSpPr>
        <p:spPr>
          <a:xfrm>
            <a:off x="15276197" y="15631784"/>
            <a:ext cx="12828390"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E8005-6F6D-492A-BE3A-6FE199EE67F3}"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133154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E8005-6F6D-492A-BE3A-6FE199EE67F3}"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67227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E8005-6F6D-492A-BE3A-6FE199EE67F3}"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253048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Content Placeholder 2"/>
          <p:cNvSpPr>
            <a:spLocks noGrp="1"/>
          </p:cNvSpPr>
          <p:nvPr>
            <p:ph idx="1"/>
          </p:nvPr>
        </p:nvSpPr>
        <p:spPr>
          <a:xfrm>
            <a:off x="12828390" y="6161587"/>
            <a:ext cx="15276195" cy="30411646"/>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E1EE8005-6F6D-492A-BE3A-6FE199EE67F3}"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39874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28390" y="6161587"/>
            <a:ext cx="15276195" cy="30411646"/>
          </a:xfrm>
        </p:spPr>
        <p:txBody>
          <a:bodyPr anchor="t"/>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r>
              <a:rPr lang="en-US"/>
              <a:t>Click icon to add picture</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E1EE8005-6F6D-492A-BE3A-6FE199EE67F3}"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t>‹#›</a:t>
            </a:fld>
            <a:endParaRPr lang="en-US"/>
          </a:p>
        </p:txBody>
      </p:sp>
    </p:spTree>
    <p:extLst>
      <p:ext uri="{BB962C8B-B14F-4D97-AF65-F5344CB8AC3E}">
        <p14:creationId xmlns:p14="http://schemas.microsoft.com/office/powerpoint/2010/main" val="99515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4545" y="2278406"/>
            <a:ext cx="26026110"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4545" y="11391985"/>
            <a:ext cx="26026110"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4545" y="39663928"/>
            <a:ext cx="6789420" cy="2278397"/>
          </a:xfrm>
          <a:prstGeom prst="rect">
            <a:avLst/>
          </a:prstGeom>
        </p:spPr>
        <p:txBody>
          <a:bodyPr vert="horz" lIns="91440" tIns="45720" rIns="91440" bIns="45720" rtlCol="0" anchor="ctr"/>
          <a:lstStyle>
            <a:lvl1pPr algn="l">
              <a:defRPr sz="3960">
                <a:solidFill>
                  <a:schemeClr val="tx1">
                    <a:tint val="82000"/>
                  </a:schemeClr>
                </a:solidFill>
              </a:defRPr>
            </a:lvl1pPr>
          </a:lstStyle>
          <a:p>
            <a:fld id="{E1EE8005-6F6D-492A-BE3A-6FE199EE67F3}" type="datetimeFigureOut">
              <a:rPr lang="en-US" smtClean="0"/>
              <a:t>5/25/2024</a:t>
            </a:fld>
            <a:endParaRPr lang="en-US"/>
          </a:p>
        </p:txBody>
      </p:sp>
      <p:sp>
        <p:nvSpPr>
          <p:cNvPr id="5" name="Footer Placeholder 4"/>
          <p:cNvSpPr>
            <a:spLocks noGrp="1"/>
          </p:cNvSpPr>
          <p:nvPr>
            <p:ph type="ftr" sz="quarter" idx="3"/>
          </p:nvPr>
        </p:nvSpPr>
        <p:spPr>
          <a:xfrm>
            <a:off x="9995535" y="39663928"/>
            <a:ext cx="10184130" cy="2278397"/>
          </a:xfrm>
          <a:prstGeom prst="rect">
            <a:avLst/>
          </a:prstGeom>
        </p:spPr>
        <p:txBody>
          <a:bodyPr vert="horz" lIns="91440" tIns="45720" rIns="91440" bIns="45720" rtlCol="0" anchor="ctr"/>
          <a:lstStyle>
            <a:lvl1pPr algn="ctr">
              <a:defRPr sz="39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11235" y="39663928"/>
            <a:ext cx="6789420" cy="2278397"/>
          </a:xfrm>
          <a:prstGeom prst="rect">
            <a:avLst/>
          </a:prstGeom>
        </p:spPr>
        <p:txBody>
          <a:bodyPr vert="horz" lIns="91440" tIns="45720" rIns="91440" bIns="45720" rtlCol="0" anchor="ctr"/>
          <a:lstStyle>
            <a:lvl1pPr algn="r">
              <a:defRPr sz="3960">
                <a:solidFill>
                  <a:schemeClr val="tx1">
                    <a:tint val="82000"/>
                  </a:schemeClr>
                </a:solidFill>
              </a:defRPr>
            </a:lvl1pPr>
          </a:lstStyle>
          <a:p>
            <a:fld id="{1A9C24E7-D10D-4E89-84A2-3395B81C1529}" type="slidenum">
              <a:rPr lang="en-US" smtClean="0"/>
              <a:t>‹#›</a:t>
            </a:fld>
            <a:endParaRPr lang="en-US"/>
          </a:p>
        </p:txBody>
      </p:sp>
    </p:spTree>
    <p:extLst>
      <p:ext uri="{BB962C8B-B14F-4D97-AF65-F5344CB8AC3E}">
        <p14:creationId xmlns:p14="http://schemas.microsoft.com/office/powerpoint/2010/main" val="4220162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 Box 122">
            <a:extLst>
              <a:ext uri="{FF2B5EF4-FFF2-40B4-BE49-F238E27FC236}">
                <a16:creationId xmlns:a16="http://schemas.microsoft.com/office/drawing/2014/main" id="{7F712A1E-55F0-D29A-2511-EA0B1DB04B3C}"/>
              </a:ext>
            </a:extLst>
          </p:cNvPr>
          <p:cNvSpPr txBox="1">
            <a:spLocks noChangeArrowheads="1"/>
          </p:cNvSpPr>
          <p:nvPr/>
        </p:nvSpPr>
        <p:spPr bwMode="auto">
          <a:xfrm>
            <a:off x="5879044" y="802760"/>
            <a:ext cx="22783800" cy="170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5400" b="1">
                <a:solidFill>
                  <a:schemeClr val="accent3">
                    <a:lumMod val="75000"/>
                  </a:schemeClr>
                </a:solidFill>
                <a:latin typeface="Times New Roman" panose="02020603050405020304" pitchFamily="18" charset="0"/>
                <a:cs typeface="Times New Roman" panose="02020603050405020304" pitchFamily="18" charset="0"/>
              </a:rPr>
              <a:t>ĐỒ ÁN TỐT NGHIỆP</a:t>
            </a:r>
            <a:endParaRPr lang="en-US" sz="5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2" name="Text Box 123">
            <a:extLst>
              <a:ext uri="{FF2B5EF4-FFF2-40B4-BE49-F238E27FC236}">
                <a16:creationId xmlns:a16="http://schemas.microsoft.com/office/drawing/2014/main" id="{6FA4064E-E9B4-2061-5A40-2BD8FDF77A37}"/>
              </a:ext>
            </a:extLst>
          </p:cNvPr>
          <p:cNvSpPr txBox="1">
            <a:spLocks noChangeArrowheads="1"/>
          </p:cNvSpPr>
          <p:nvPr/>
        </p:nvSpPr>
        <p:spPr bwMode="auto">
          <a:xfrm>
            <a:off x="9015378" y="0"/>
            <a:ext cx="15590438" cy="151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spcAft>
                <a:spcPts val="600"/>
              </a:spcAft>
            </a:pPr>
            <a:r>
              <a:rPr lang="en-US" sz="4000" b="1">
                <a:solidFill>
                  <a:schemeClr val="tx1">
                    <a:lumMod val="85000"/>
                    <a:lumOff val="15000"/>
                  </a:schemeClr>
                </a:solidFill>
                <a:latin typeface="Times New Roman" panose="02020603050405020304" pitchFamily="18" charset="0"/>
                <a:cs typeface="Times New Roman" panose="02020603050405020304" pitchFamily="18" charset="0"/>
              </a:rPr>
              <a:t>TRƯỜNG ĐẠI HỌC CÔNG NGHIỆP HÀ NỘI</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7A8C9A08-57B6-D451-9B84-0A7A59D1E31E}"/>
              </a:ext>
            </a:extLst>
          </p:cNvPr>
          <p:cNvSpPr/>
          <p:nvPr/>
        </p:nvSpPr>
        <p:spPr>
          <a:xfrm>
            <a:off x="595778" y="5850040"/>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MỤC TIÊU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pic>
        <p:nvPicPr>
          <p:cNvPr id="99" name="Picture 98">
            <a:extLst>
              <a:ext uri="{FF2B5EF4-FFF2-40B4-BE49-F238E27FC236}">
                <a16:creationId xmlns:a16="http://schemas.microsoft.com/office/drawing/2014/main" id="{BA6B994F-2B47-3DF9-CAAD-0B869F5E2FF2}"/>
              </a:ext>
            </a:extLst>
          </p:cNvPr>
          <p:cNvPicPr>
            <a:picLocks noChangeAspect="1"/>
          </p:cNvPicPr>
          <p:nvPr/>
        </p:nvPicPr>
        <p:blipFill>
          <a:blip r:embed="rId3"/>
          <a:stretch>
            <a:fillRect/>
          </a:stretch>
        </p:blipFill>
        <p:spPr>
          <a:xfrm>
            <a:off x="595778" y="686199"/>
            <a:ext cx="3694462" cy="3689885"/>
          </a:xfrm>
          <a:prstGeom prst="rect">
            <a:avLst/>
          </a:prstGeom>
        </p:spPr>
      </p:pic>
      <p:sp>
        <p:nvSpPr>
          <p:cNvPr id="119" name="TextBox 118">
            <a:extLst>
              <a:ext uri="{FF2B5EF4-FFF2-40B4-BE49-F238E27FC236}">
                <a16:creationId xmlns:a16="http://schemas.microsoft.com/office/drawing/2014/main" id="{EE5AB58E-985D-BFB1-FE1D-F59FB45B7154}"/>
              </a:ext>
            </a:extLst>
          </p:cNvPr>
          <p:cNvSpPr txBox="1"/>
          <p:nvPr/>
        </p:nvSpPr>
        <p:spPr>
          <a:xfrm>
            <a:off x="12884005" y="3647181"/>
            <a:ext cx="8773877" cy="1938992"/>
          </a:xfrm>
          <a:prstGeom prst="rect">
            <a:avLst/>
          </a:prstGeom>
          <a:noFill/>
        </p:spPr>
        <p:txBody>
          <a:bodyPr wrap="none" rtlCol="0">
            <a:spAutoFit/>
          </a:bodyPr>
          <a:lstStyle/>
          <a:p>
            <a:pPr algn="ctr"/>
            <a:r>
              <a:rPr lang="en-US" sz="4000">
                <a:latin typeface="Times New Roman" panose="02020603050405020304" pitchFamily="18" charset="0"/>
                <a:cs typeface="Times New Roman" panose="02020603050405020304" pitchFamily="18" charset="0"/>
              </a:rPr>
              <a:t>Sinh viên thực hiện: Nguyễn Hồng Quân</a:t>
            </a:r>
          </a:p>
          <a:p>
            <a:pPr algn="ctr"/>
            <a:r>
              <a:rPr lang="en-US" sz="4000">
                <a:latin typeface="Times New Roman" panose="02020603050405020304" pitchFamily="18" charset="0"/>
                <a:cs typeface="Times New Roman" panose="02020603050405020304" pitchFamily="18" charset="0"/>
              </a:rPr>
              <a:t>Mã sinh viên: 2020603414</a:t>
            </a:r>
          </a:p>
          <a:p>
            <a:pPr algn="ctr"/>
            <a:r>
              <a:rPr lang="en-US" sz="4000">
                <a:latin typeface="Times New Roman" panose="02020603050405020304" pitchFamily="18" charset="0"/>
                <a:cs typeface="Times New Roman" panose="02020603050405020304" pitchFamily="18" charset="0"/>
              </a:rPr>
              <a:t>Giảng viên hướng dẫn: TS.Vũ Đình Minh</a:t>
            </a:r>
          </a:p>
        </p:txBody>
      </p:sp>
      <p:sp>
        <p:nvSpPr>
          <p:cNvPr id="121" name="Rectangle: Rounded Corners 120">
            <a:extLst>
              <a:ext uri="{FF2B5EF4-FFF2-40B4-BE49-F238E27FC236}">
                <a16:creationId xmlns:a16="http://schemas.microsoft.com/office/drawing/2014/main" id="{101A8BFE-870A-72ED-CE0E-B924B56F4A17}"/>
              </a:ext>
            </a:extLst>
          </p:cNvPr>
          <p:cNvSpPr/>
          <p:nvPr/>
        </p:nvSpPr>
        <p:spPr>
          <a:xfrm>
            <a:off x="774906" y="7110370"/>
            <a:ext cx="9095594" cy="765254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Tìm hiểu và sử dụng được công nghệ (C#, ASP.NET, SQL)</a:t>
            </a:r>
          </a:p>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Đặt ra bài toán, phân tích thiết kế ứng dụng theo mô hình MVC</a:t>
            </a:r>
          </a:p>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Xây dựng ứng dụng web nhằm hỗ trợ quản lý bệnh nhân , đặt lịch khám dễ dàng h</a:t>
            </a:r>
            <a:r>
              <a:rPr lang="vi-VN" sz="4000">
                <a:latin typeface="Times New Roman" panose="02020603050405020304" pitchFamily="18" charset="0"/>
                <a:cs typeface="Times New Roman" panose="02020603050405020304" pitchFamily="18" charset="0"/>
              </a:rPr>
              <a:t>ơ</a:t>
            </a:r>
            <a:r>
              <a:rPr lang="en-US" sz="4000">
                <a:latin typeface="Times New Roman" panose="02020603050405020304" pitchFamily="18" charset="0"/>
                <a:cs typeface="Times New Roman" panose="02020603050405020304" pitchFamily="18" charset="0"/>
              </a:rPr>
              <a:t>n</a:t>
            </a:r>
          </a:p>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Lập kế hoạch, thực hiện và báo cáo kiểm thử</a:t>
            </a:r>
          </a:p>
        </p:txBody>
      </p:sp>
      <p:sp>
        <p:nvSpPr>
          <p:cNvPr id="122" name="Rectangle: Rounded Corners 121">
            <a:extLst>
              <a:ext uri="{FF2B5EF4-FFF2-40B4-BE49-F238E27FC236}">
                <a16:creationId xmlns:a16="http://schemas.microsoft.com/office/drawing/2014/main" id="{1D50A1E6-E9F7-0EF1-7064-22AFF03E3F66}"/>
              </a:ext>
            </a:extLst>
          </p:cNvPr>
          <p:cNvSpPr/>
          <p:nvPr/>
        </p:nvSpPr>
        <p:spPr>
          <a:xfrm>
            <a:off x="10782741" y="7069322"/>
            <a:ext cx="9095594" cy="765254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Các hệ thống hỗ trợ quản trị đặt lịch khám bác sĩ </a:t>
            </a:r>
          </a:p>
          <a:p>
            <a:pPr marL="571500" indent="-571500" algn="just">
              <a:buFont typeface="Arial" panose="020B0604020202020204" pitchFamily="34" charset="0"/>
              <a:buChar char="•"/>
            </a:pPr>
            <a:r>
              <a:rPr lang="en-US" sz="4000">
                <a:latin typeface="Times New Roman" panose="02020603050405020304" pitchFamily="18" charset="0"/>
                <a:cs typeface="Times New Roman" panose="02020603050405020304" pitchFamily="18" charset="0"/>
              </a:rPr>
              <a:t>C# , ASP.NET, SQL</a:t>
            </a:r>
          </a:p>
        </p:txBody>
      </p:sp>
      <p:sp>
        <p:nvSpPr>
          <p:cNvPr id="123" name="Rectangle: Rounded Corners 122">
            <a:extLst>
              <a:ext uri="{FF2B5EF4-FFF2-40B4-BE49-F238E27FC236}">
                <a16:creationId xmlns:a16="http://schemas.microsoft.com/office/drawing/2014/main" id="{ADDCD8AE-7A39-5CE8-B691-1FA834AE9540}"/>
              </a:ext>
            </a:extLst>
          </p:cNvPr>
          <p:cNvSpPr/>
          <p:nvPr/>
        </p:nvSpPr>
        <p:spPr>
          <a:xfrm>
            <a:off x="20790576" y="7059471"/>
            <a:ext cx="9095594" cy="765254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4000">
                <a:latin typeface="Times New Roman" panose="02020603050405020304" pitchFamily="18" charset="0"/>
                <a:cs typeface="Times New Roman" panose="02020603050405020304" pitchFamily="18" charset="0"/>
              </a:rPr>
              <a:t>Xây dựng ứng dụng web kết nối giữa bệnh nhân , bác sĩ và website bệnh viện trực tuyến với các chức năng cơ bản bao gồm: quản lý bác sĩ, đặt lịch khám, hỏi đáp online , quản lí bệnh án ,quản lí hỏi đáp, …</a:t>
            </a:r>
          </a:p>
        </p:txBody>
      </p:sp>
      <p:sp>
        <p:nvSpPr>
          <p:cNvPr id="127" name="Rectangle 126">
            <a:extLst>
              <a:ext uri="{FF2B5EF4-FFF2-40B4-BE49-F238E27FC236}">
                <a16:creationId xmlns:a16="http://schemas.microsoft.com/office/drawing/2014/main" id="{29AFCB5D-62B3-88D9-5EEB-0D1E91A6A3A1}"/>
              </a:ext>
            </a:extLst>
          </p:cNvPr>
          <p:cNvSpPr/>
          <p:nvPr/>
        </p:nvSpPr>
        <p:spPr>
          <a:xfrm>
            <a:off x="10726398" y="5901155"/>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ĐỐI TƯỢNG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8" name="Rectangle 127">
            <a:extLst>
              <a:ext uri="{FF2B5EF4-FFF2-40B4-BE49-F238E27FC236}">
                <a16:creationId xmlns:a16="http://schemas.microsoft.com/office/drawing/2014/main" id="{D540C4B8-7AFA-F074-DC5B-0EF95BD373F6}"/>
              </a:ext>
            </a:extLst>
          </p:cNvPr>
          <p:cNvSpPr/>
          <p:nvPr/>
        </p:nvSpPr>
        <p:spPr>
          <a:xfrm>
            <a:off x="20601791" y="5921671"/>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PHẠM VI NGHIÊN CỨU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9" name="Rectangle 128">
            <a:extLst>
              <a:ext uri="{FF2B5EF4-FFF2-40B4-BE49-F238E27FC236}">
                <a16:creationId xmlns:a16="http://schemas.microsoft.com/office/drawing/2014/main" id="{E11CB69E-4B57-D7CB-40B0-41638F8FE438}"/>
              </a:ext>
            </a:extLst>
          </p:cNvPr>
          <p:cNvSpPr/>
          <p:nvPr/>
        </p:nvSpPr>
        <p:spPr>
          <a:xfrm>
            <a:off x="9249567" y="15084736"/>
            <a:ext cx="12105599" cy="127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QUẢ THỰC HIỆN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0" name="Rectangle: Rounded Corners 129">
            <a:extLst>
              <a:ext uri="{FF2B5EF4-FFF2-40B4-BE49-F238E27FC236}">
                <a16:creationId xmlns:a16="http://schemas.microsoft.com/office/drawing/2014/main" id="{EF7DC387-9B57-3C46-15D2-9AF0DD1BC6E4}"/>
              </a:ext>
            </a:extLst>
          </p:cNvPr>
          <p:cNvSpPr/>
          <p:nvPr/>
        </p:nvSpPr>
        <p:spPr>
          <a:xfrm>
            <a:off x="960134" y="17901299"/>
            <a:ext cx="9095594" cy="587211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3200">
                <a:latin typeface="Times New Roman" panose="02020603050405020304" pitchFamily="18" charset="0"/>
                <a:cs typeface="Times New Roman" panose="02020603050405020304" pitchFamily="18" charset="0"/>
              </a:rPr>
              <a:t>Yêu cầu về chức năng:</a:t>
            </a:r>
          </a:p>
          <a:p>
            <a:pPr algn="just"/>
            <a:endParaRPr lang="en-US" sz="3200">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09646EA6-5D9A-8134-5F36-48422404E5EA}"/>
              </a:ext>
            </a:extLst>
          </p:cNvPr>
          <p:cNvSpPr/>
          <p:nvPr/>
        </p:nvSpPr>
        <p:spPr>
          <a:xfrm>
            <a:off x="1074867" y="1657974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YÊU CẦU VỀ HỆ THỐNG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2" name="Rectangle 131">
            <a:extLst>
              <a:ext uri="{FF2B5EF4-FFF2-40B4-BE49-F238E27FC236}">
                <a16:creationId xmlns:a16="http://schemas.microsoft.com/office/drawing/2014/main" id="{CDA5BEE6-C575-6800-A371-92E9EBA96432}"/>
              </a:ext>
            </a:extLst>
          </p:cNvPr>
          <p:cNvSpPr/>
          <p:nvPr/>
        </p:nvSpPr>
        <p:spPr>
          <a:xfrm>
            <a:off x="1251744" y="19332033"/>
            <a:ext cx="2657619" cy="341376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a:latin typeface="Times New Roman" panose="02020603050405020304" pitchFamily="18" charset="0"/>
                <a:cs typeface="Times New Roman" panose="02020603050405020304" pitchFamily="18" charset="0"/>
              </a:rPr>
              <a:t>Bệnh nhân :</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Đăng kí, đăng nhập</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Tìm kiếm sản phẩm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danh sách sản phẩm</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giỏ hàng</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Mua hàng</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thông tin cá nhân</a:t>
            </a: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Xem lịch sử đơn hàng</a:t>
            </a:r>
          </a:p>
        </p:txBody>
      </p:sp>
      <p:sp>
        <p:nvSpPr>
          <p:cNvPr id="133" name="Rectangle 132">
            <a:extLst>
              <a:ext uri="{FF2B5EF4-FFF2-40B4-BE49-F238E27FC236}">
                <a16:creationId xmlns:a16="http://schemas.microsoft.com/office/drawing/2014/main" id="{CACF77E1-A0C4-18FF-4A6B-5E0B0D8CE7A6}"/>
              </a:ext>
            </a:extLst>
          </p:cNvPr>
          <p:cNvSpPr/>
          <p:nvPr/>
        </p:nvSpPr>
        <p:spPr>
          <a:xfrm>
            <a:off x="4207293" y="19331290"/>
            <a:ext cx="2657618" cy="341376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atin typeface="Times New Roman" panose="02020603050405020304" pitchFamily="18" charset="0"/>
                <a:cs typeface="Times New Roman" panose="02020603050405020304" pitchFamily="18" charset="0"/>
              </a:rPr>
              <a:t>Bác sĩ:</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Đăng nhập</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user</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khuyến mãi</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ảnh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loại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đơn hàng</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Thống kê</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chat tư vấn</a:t>
            </a:r>
          </a:p>
        </p:txBody>
      </p:sp>
      <p:sp>
        <p:nvSpPr>
          <p:cNvPr id="134" name="Rectangle: Rounded Corners 133">
            <a:extLst>
              <a:ext uri="{FF2B5EF4-FFF2-40B4-BE49-F238E27FC236}">
                <a16:creationId xmlns:a16="http://schemas.microsoft.com/office/drawing/2014/main" id="{62C8359A-07EE-F352-9241-C5787646770B}"/>
              </a:ext>
            </a:extLst>
          </p:cNvPr>
          <p:cNvSpPr/>
          <p:nvPr/>
        </p:nvSpPr>
        <p:spPr>
          <a:xfrm>
            <a:off x="960134" y="24105355"/>
            <a:ext cx="9095594" cy="3447582"/>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3200">
                <a:latin typeface="Times New Roman" panose="02020603050405020304" pitchFamily="18" charset="0"/>
                <a:cs typeface="Times New Roman" panose="02020603050405020304" pitchFamily="18" charset="0"/>
              </a:rPr>
              <a:t>Yêu cầu phi chức năng:</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Ngôn ngữ trên hệ thống sử dụng tiếng Việt</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Độ tin cậy cao</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Ứng dụng có dung lượng vừa đủ, xử lý nhanh                   </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Thời gian phản hồi nhanh</a:t>
            </a:r>
          </a:p>
          <a:p>
            <a:pPr marL="457200" indent="-45720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Tính khả dụng cao</a:t>
            </a:r>
          </a:p>
        </p:txBody>
      </p:sp>
      <p:sp>
        <p:nvSpPr>
          <p:cNvPr id="135" name="Rectangle: Rounded Corners 134">
            <a:extLst>
              <a:ext uri="{FF2B5EF4-FFF2-40B4-BE49-F238E27FC236}">
                <a16:creationId xmlns:a16="http://schemas.microsoft.com/office/drawing/2014/main" id="{825898CA-1893-424E-5B10-647742690ECE}"/>
              </a:ext>
            </a:extLst>
          </p:cNvPr>
          <p:cNvSpPr/>
          <p:nvPr/>
        </p:nvSpPr>
        <p:spPr>
          <a:xfrm>
            <a:off x="20160124" y="17669112"/>
            <a:ext cx="9114980" cy="1182138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US" sz="3200">
              <a:latin typeface="Times New Roman" panose="02020603050405020304" pitchFamily="18" charset="0"/>
              <a:cs typeface="Times New Roman" panose="02020603050405020304" pitchFamily="18" charset="0"/>
            </a:endParaRPr>
          </a:p>
        </p:txBody>
      </p:sp>
      <p:sp>
        <p:nvSpPr>
          <p:cNvPr id="136" name="Rectangle 135">
            <a:extLst>
              <a:ext uri="{FF2B5EF4-FFF2-40B4-BE49-F238E27FC236}">
                <a16:creationId xmlns:a16="http://schemas.microsoft.com/office/drawing/2014/main" id="{E1F62DD8-7AA3-8868-ABF9-99B3B7ED2591}"/>
              </a:ext>
            </a:extLst>
          </p:cNvPr>
          <p:cNvSpPr/>
          <p:nvPr/>
        </p:nvSpPr>
        <p:spPr>
          <a:xfrm>
            <a:off x="20123167" y="1655133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CƠ SỞ DỮ LIỆU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8" name="Rectangle 137">
            <a:extLst>
              <a:ext uri="{FF2B5EF4-FFF2-40B4-BE49-F238E27FC236}">
                <a16:creationId xmlns:a16="http://schemas.microsoft.com/office/drawing/2014/main" id="{A14715E0-508A-0351-27B1-305EDD1C518B}"/>
              </a:ext>
            </a:extLst>
          </p:cNvPr>
          <p:cNvSpPr/>
          <p:nvPr/>
        </p:nvSpPr>
        <p:spPr>
          <a:xfrm>
            <a:off x="960134" y="29182050"/>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GIAO DIỆN </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9" name="Rectangle: Rounded Corners 138">
            <a:extLst>
              <a:ext uri="{FF2B5EF4-FFF2-40B4-BE49-F238E27FC236}">
                <a16:creationId xmlns:a16="http://schemas.microsoft.com/office/drawing/2014/main" id="{B6CD31BB-05BF-8CC9-C4B6-096F9C75DB8B}"/>
              </a:ext>
            </a:extLst>
          </p:cNvPr>
          <p:cNvSpPr/>
          <p:nvPr/>
        </p:nvSpPr>
        <p:spPr>
          <a:xfrm>
            <a:off x="960134" y="31001342"/>
            <a:ext cx="28315910" cy="729972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endParaRPr lang="en-US">
              <a:latin typeface="Times New Roman" panose="02020603050405020304" pitchFamily="18" charset="0"/>
              <a:cs typeface="Times New Roman" panose="02020603050405020304" pitchFamily="18" charset="0"/>
            </a:endParaRPr>
          </a:p>
        </p:txBody>
      </p:sp>
      <p:sp>
        <p:nvSpPr>
          <p:cNvPr id="148" name="Rectangle: Rounded Corners 147">
            <a:extLst>
              <a:ext uri="{FF2B5EF4-FFF2-40B4-BE49-F238E27FC236}">
                <a16:creationId xmlns:a16="http://schemas.microsoft.com/office/drawing/2014/main" id="{8DA77A6F-AB04-E359-CE8D-43EC68302DBA}"/>
              </a:ext>
            </a:extLst>
          </p:cNvPr>
          <p:cNvSpPr/>
          <p:nvPr/>
        </p:nvSpPr>
        <p:spPr>
          <a:xfrm>
            <a:off x="939808" y="39600554"/>
            <a:ext cx="28295583" cy="2491635"/>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a:latin typeface="Times New Roman" panose="02020603050405020304" pitchFamily="18" charset="0"/>
                <a:cs typeface="Times New Roman" panose="02020603050405020304" pitchFamily="18" charset="0"/>
              </a:rPr>
              <a:t>Đề tài “</a:t>
            </a:r>
            <a:r>
              <a:rPr lang="en-US" sz="3600">
                <a:solidFill>
                  <a:schemeClr val="bg1"/>
                </a:solidFill>
                <a:latin typeface="Times New Roman" panose="02020603050405020304" pitchFamily="18" charset="0"/>
                <a:cs typeface="Times New Roman" panose="02020603050405020304" pitchFamily="18" charset="0"/>
              </a:rPr>
              <a:t>XÂY DỰNG ỨNG DỤNG WEB HỖ TRỢ QUẢN TRỊ ĐẶT LỊCH KHÁM BÁC SĨ BẰNG ASP.NET VÀ MÔ HÌNH MVC</a:t>
            </a:r>
            <a:r>
              <a:rPr lang="en-US" sz="3600">
                <a:latin typeface="Times New Roman" panose="02020603050405020304" pitchFamily="18" charset="0"/>
                <a:cs typeface="Times New Roman" panose="02020603050405020304" pitchFamily="18" charset="0"/>
              </a:rPr>
              <a:t>” đã đáp ứng được nhu cầu sử dụng cơ bản của người dung, giao diện dễ sử dụng, bắt mắt người dùng, áp dụng thành thạo và hiệu quả cơ sở dữ liệu SQL Server, và sử dụng ngôn ngữ ASP.NET để xây dựng chương trình</a:t>
            </a:r>
            <a:r>
              <a:rPr lang="en-US"/>
              <a:t>.</a:t>
            </a:r>
            <a:r>
              <a:rPr lang="en-US" sz="3600">
                <a:latin typeface="Times New Roman" panose="02020603050405020304" pitchFamily="18" charset="0"/>
                <a:cs typeface="Times New Roman" panose="02020603050405020304" pitchFamily="18" charset="0"/>
              </a:rPr>
              <a:t>. Từ đó , giúp bệnh viện </a:t>
            </a:r>
            <a:r>
              <a:rPr lang="vi-VN" sz="3600">
                <a:solidFill>
                  <a:schemeClr val="bg1"/>
                </a:solidFill>
                <a:latin typeface="Times New Roman" panose="02020603050405020304"/>
                <a:ea typeface="Times New Roman" panose="02020603050405020304"/>
                <a:cs typeface="Times New Roman" panose="02020603050405020304"/>
                <a:sym typeface="Times New Roman" panose="02020603050405020304"/>
              </a:rPr>
              <a:t>giúp bệnh hiện đại hóa quy trình quản lý bệnh nhân, giảm độ phức tạp nghiệp vụ từ đó tiết kiệm được nguồn lực và chi phí cho việc vận hành bệnh viện.  </a:t>
            </a:r>
          </a:p>
          <a:p>
            <a:endParaRPr lang="en-US" sz="3600">
              <a:latin typeface="Times New Roman" panose="02020603050405020304" pitchFamily="18" charset="0"/>
              <a:cs typeface="Times New Roman" panose="02020603050405020304" pitchFamily="18" charset="0"/>
            </a:endParaRPr>
          </a:p>
        </p:txBody>
      </p:sp>
      <p:sp>
        <p:nvSpPr>
          <p:cNvPr id="149" name="Rectangle 148">
            <a:extLst>
              <a:ext uri="{FF2B5EF4-FFF2-40B4-BE49-F238E27FC236}">
                <a16:creationId xmlns:a16="http://schemas.microsoft.com/office/drawing/2014/main" id="{BABE6F58-2FE2-928E-0716-16FCB7FD4329}"/>
              </a:ext>
            </a:extLst>
          </p:cNvPr>
          <p:cNvSpPr/>
          <p:nvPr/>
        </p:nvSpPr>
        <p:spPr>
          <a:xfrm>
            <a:off x="10511632" y="38474298"/>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LUẬN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6D4BE5D-03E6-4EF9-C8B7-374466965232}"/>
              </a:ext>
            </a:extLst>
          </p:cNvPr>
          <p:cNvSpPr txBox="1"/>
          <p:nvPr/>
        </p:nvSpPr>
        <p:spPr>
          <a:xfrm>
            <a:off x="8863672" y="2326675"/>
            <a:ext cx="18412285" cy="1323439"/>
          </a:xfrm>
          <a:prstGeom prst="rect">
            <a:avLst/>
          </a:prstGeom>
          <a:noFill/>
        </p:spPr>
        <p:txBody>
          <a:bodyPr wrap="none" rtlCol="0">
            <a:spAutoFit/>
          </a:bodyPr>
          <a:lstStyle/>
          <a:p>
            <a:r>
              <a:rPr lang="en-US" sz="4000" b="1">
                <a:solidFill>
                  <a:schemeClr val="tx1">
                    <a:lumMod val="85000"/>
                    <a:lumOff val="15000"/>
                  </a:schemeClr>
                </a:solidFill>
                <a:latin typeface="Times New Roman" panose="02020603050405020304" pitchFamily="18" charset="0"/>
                <a:cs typeface="Times New Roman" panose="02020603050405020304" pitchFamily="18" charset="0"/>
              </a:rPr>
              <a:t>XÂY DỰNG ỨNG DỤNG WEB HỖ TRỢ QUẢN TRỊ ĐẶT LỊCH KHÁM BÁC SĨ </a:t>
            </a:r>
          </a:p>
          <a:p>
            <a:pPr algn="ctr"/>
            <a:r>
              <a:rPr lang="en-US" sz="4000" b="1">
                <a:solidFill>
                  <a:schemeClr val="tx1">
                    <a:lumMod val="85000"/>
                    <a:lumOff val="15000"/>
                  </a:schemeClr>
                </a:solidFill>
                <a:latin typeface="Times New Roman" panose="02020603050405020304" pitchFamily="18" charset="0"/>
                <a:cs typeface="Times New Roman" panose="02020603050405020304" pitchFamily="18" charset="0"/>
              </a:rPr>
              <a:t>BẰNG ASP.NET VÀ MÔ HÌNH MVC</a:t>
            </a:r>
          </a:p>
        </p:txBody>
      </p:sp>
      <p:sp>
        <p:nvSpPr>
          <p:cNvPr id="3" name="Rectangle 2">
            <a:extLst>
              <a:ext uri="{FF2B5EF4-FFF2-40B4-BE49-F238E27FC236}">
                <a16:creationId xmlns:a16="http://schemas.microsoft.com/office/drawing/2014/main" id="{C7A9C513-120F-94C8-7135-CF23F2228C14}"/>
              </a:ext>
            </a:extLst>
          </p:cNvPr>
          <p:cNvSpPr/>
          <p:nvPr/>
        </p:nvSpPr>
        <p:spPr>
          <a:xfrm>
            <a:off x="10600376" y="18130227"/>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PHÂN TÍCH BÀI TOÁN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60BA517-F63C-59E1-9A20-EA19CC30EB49}"/>
              </a:ext>
            </a:extLst>
          </p:cNvPr>
          <p:cNvSpPr/>
          <p:nvPr/>
        </p:nvSpPr>
        <p:spPr>
          <a:xfrm>
            <a:off x="10524099" y="19521055"/>
            <a:ext cx="9095594" cy="11043523"/>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230505" algn="just">
              <a:lnSpc>
                <a:spcPct val="150000"/>
              </a:lnSpc>
            </a:pPr>
            <a:r>
              <a:rPr lang="en-US" sz="2000" spc="15">
                <a:solidFill>
                  <a:schemeClr val="bg1"/>
                </a:solidFill>
                <a:effectLst/>
                <a:latin typeface="Times New Roman" panose="02020603050405020304" pitchFamily="18" charset="0"/>
                <a:ea typeface="Calibri" panose="020F0502020204030204" pitchFamily="34" charset="0"/>
              </a:rPr>
              <a:t>Mặc dù ứng dụng </a:t>
            </a:r>
            <a:r>
              <a:rPr lang="en-US" sz="2000" spc="15">
                <a:solidFill>
                  <a:schemeClr val="bg1"/>
                </a:solidFill>
                <a:latin typeface="Times New Roman" panose="02020603050405020304" pitchFamily="18" charset="0"/>
                <a:ea typeface="Calibri" panose="020F0502020204030204" pitchFamily="34" charset="0"/>
              </a:rPr>
              <a:t>web đăt lịch khám</a:t>
            </a:r>
            <a:r>
              <a:rPr lang="en-US" sz="2000" spc="15">
                <a:solidFill>
                  <a:schemeClr val="bg1"/>
                </a:solidFill>
                <a:effectLst/>
                <a:latin typeface="Times New Roman" panose="02020603050405020304" pitchFamily="18" charset="0"/>
                <a:ea typeface="Calibri" panose="020F0502020204030204" pitchFamily="34" charset="0"/>
              </a:rPr>
              <a:t> đã trở thành một công cụ hữu ích trong việc kết nối </a:t>
            </a:r>
            <a:r>
              <a:rPr lang="en-US" sz="2000" spc="15">
                <a:solidFill>
                  <a:schemeClr val="bg1"/>
                </a:solidFill>
                <a:latin typeface="Times New Roman" panose="02020603050405020304" pitchFamily="18" charset="0"/>
                <a:ea typeface="Calibri" panose="020F0502020204030204" pitchFamily="34" charset="0"/>
              </a:rPr>
              <a:t>bác sĩ</a:t>
            </a:r>
            <a:r>
              <a:rPr lang="en-US" sz="2000" spc="15">
                <a:solidFill>
                  <a:schemeClr val="bg1"/>
                </a:solidFill>
                <a:effectLst/>
                <a:latin typeface="Times New Roman" panose="02020603050405020304" pitchFamily="18" charset="0"/>
                <a:ea typeface="Calibri" panose="020F0502020204030204" pitchFamily="34" charset="0"/>
              </a:rPr>
              <a:t> và </a:t>
            </a:r>
            <a:r>
              <a:rPr lang="en-US" sz="2000" spc="15">
                <a:solidFill>
                  <a:schemeClr val="bg1"/>
                </a:solidFill>
                <a:latin typeface="Times New Roman" panose="02020603050405020304" pitchFamily="18" charset="0"/>
                <a:ea typeface="Calibri" panose="020F0502020204030204" pitchFamily="34" charset="0"/>
              </a:rPr>
              <a:t>bệnh nhân</a:t>
            </a:r>
            <a:r>
              <a:rPr lang="en-US" sz="2000" spc="15">
                <a:solidFill>
                  <a:schemeClr val="bg1"/>
                </a:solidFill>
                <a:effectLst/>
                <a:latin typeface="Times New Roman" panose="02020603050405020304" pitchFamily="18" charset="0"/>
                <a:ea typeface="Calibri" panose="020F0502020204030204" pitchFamily="34" charset="0"/>
              </a:rPr>
              <a:t>, tuy nhiên vẫn còn một số vấn đề mà ứng dụng cần đối mặt và giải quyết:</a:t>
            </a:r>
          </a:p>
          <a:p>
            <a:pPr marL="8001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Chất lượng dịch vụ: Đảm bảo rằng bệnh nhân nhận được dịch vụ đúng như mong đợi. Việc chọn và quản lý thông tin bác sĩ, kiểm tra các lịch hẹn trước khi xác nhận và cung cấp thông tin chi tiết về từng bác sĩ và dịch vụ khám giúp đảm bảo rằng bệnh nhân nhận được dịch vụ chất l</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ợng cao.</a:t>
            </a:r>
          </a:p>
          <a:p>
            <a:pPr marL="8001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Phương thức thanh toán: Đảm bảo rằng ứng dụng cung cấp các phương thức thanh toán an toàn và tiện lợi như thẻ tín dụng, chuyển khoản ngân hàng hoặc thanh toán khi đến khám. Điều này giúp tạo sự tin tưởng và tiện lợi cho bệnh nhân khi đặt lịch hẹn trực tuyến.</a:t>
            </a:r>
          </a:p>
          <a:p>
            <a:pPr marL="8001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Quản lý lịch hẹn và xử lý thông tin: Việc quản lý lịch hẹn và xử lý thông tin cũng đòi hỏi sự quan tâm đặc biệt. Đảm bảo rằng lịch hẹn được sắp xếp hợp lý, thông tin bệnh nhân và bác sĩ được bảo mật và quản lý một cách hiệu quả. Cung cấp dịch vụ quản lý lịch hẹn nhanh chóng và đáng tin cậy để đáp ứng nhu cầu và sự hài lòng của bệnh nhân.</a:t>
            </a:r>
          </a:p>
          <a:p>
            <a:pPr marL="8001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Xây dựng niềm tin: Trong lĩnh vực y tế, niềm tin và sự hài lòng của bệnh nhân là rất quan trọng. Cần xem xét chiến lược xây dựng niềm tin với bệnh nhân thông qua việc cung cấp thông tin chi tiết về dịch vụ, đánh giá từ các bệnh nhân khác và hỗ trợ chăm sóc khách hàng một cách chuyên nghiệp.</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br>
              <a:rPr lang="en-US" sz="2000"/>
            </a:br>
            <a:endParaRPr lang="en-US" sz="2000" spc="15">
              <a:solidFill>
                <a:schemeClr val="bg1"/>
              </a:solidFill>
              <a:latin typeface="Times New Roman" panose="02020603050405020304" pitchFamily="18" charset="0"/>
              <a:ea typeface="Calibri" panose="020F0502020204030204" pitchFamily="34" charset="0"/>
            </a:endParaRPr>
          </a:p>
        </p:txBody>
      </p:sp>
      <p:pic>
        <p:nvPicPr>
          <p:cNvPr id="7" name="Picture 6">
            <a:extLst>
              <a:ext uri="{FF2B5EF4-FFF2-40B4-BE49-F238E27FC236}">
                <a16:creationId xmlns:a16="http://schemas.microsoft.com/office/drawing/2014/main" id="{83D3A7BC-59DB-48DF-B29F-D320CFF0A653}"/>
              </a:ext>
            </a:extLst>
          </p:cNvPr>
          <p:cNvPicPr>
            <a:picLocks noChangeAspect="1"/>
          </p:cNvPicPr>
          <p:nvPr/>
        </p:nvPicPr>
        <p:blipFill rotWithShape="1">
          <a:blip r:embed="rId4"/>
          <a:srcRect t="2102" r="-452" b="22595"/>
          <a:stretch/>
        </p:blipFill>
        <p:spPr>
          <a:xfrm>
            <a:off x="22111581" y="17808198"/>
            <a:ext cx="5281547" cy="11373851"/>
          </a:xfrm>
          <a:prstGeom prst="rect">
            <a:avLst/>
          </a:prstGeom>
        </p:spPr>
      </p:pic>
      <p:sp>
        <p:nvSpPr>
          <p:cNvPr id="44" name="Rectangle 43">
            <a:extLst>
              <a:ext uri="{FF2B5EF4-FFF2-40B4-BE49-F238E27FC236}">
                <a16:creationId xmlns:a16="http://schemas.microsoft.com/office/drawing/2014/main" id="{3FE627D2-E45E-41DB-BCA8-9BBF447A1AF5}"/>
              </a:ext>
            </a:extLst>
          </p:cNvPr>
          <p:cNvSpPr/>
          <p:nvPr/>
        </p:nvSpPr>
        <p:spPr>
          <a:xfrm>
            <a:off x="7156522" y="19319716"/>
            <a:ext cx="2657618" cy="341376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atin typeface="Times New Roman" panose="02020603050405020304" pitchFamily="18" charset="0"/>
                <a:cs typeface="Times New Roman" panose="02020603050405020304" pitchFamily="18" charset="0"/>
              </a:rPr>
              <a:t>Quản trị viên:</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Đăng nhập</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bác sĩ</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khuyến mãi</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ảnh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loại sản phẩm</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đơn hàng</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Thống kê</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chat tư vấn</a:t>
            </a:r>
          </a:p>
        </p:txBody>
      </p:sp>
      <p:pic>
        <p:nvPicPr>
          <p:cNvPr id="6" name="Picture 5">
            <a:extLst>
              <a:ext uri="{FF2B5EF4-FFF2-40B4-BE49-F238E27FC236}">
                <a16:creationId xmlns:a16="http://schemas.microsoft.com/office/drawing/2014/main" id="{2A349B5F-F61D-49F7-BBDC-8B4AB80D7039}"/>
              </a:ext>
            </a:extLst>
          </p:cNvPr>
          <p:cNvPicPr>
            <a:picLocks noChangeAspect="1"/>
          </p:cNvPicPr>
          <p:nvPr/>
        </p:nvPicPr>
        <p:blipFill>
          <a:blip r:embed="rId5"/>
          <a:stretch>
            <a:fillRect/>
          </a:stretch>
        </p:blipFill>
        <p:spPr>
          <a:xfrm>
            <a:off x="2326530" y="31930948"/>
            <a:ext cx="3584577" cy="5365290"/>
          </a:xfrm>
          <a:prstGeom prst="rect">
            <a:avLst/>
          </a:prstGeom>
        </p:spPr>
      </p:pic>
      <p:pic>
        <p:nvPicPr>
          <p:cNvPr id="40" name="Picture 39">
            <a:extLst>
              <a:ext uri="{FF2B5EF4-FFF2-40B4-BE49-F238E27FC236}">
                <a16:creationId xmlns:a16="http://schemas.microsoft.com/office/drawing/2014/main" id="{3115C283-9F66-4D40-889E-5F7ED2C7E8E7}"/>
              </a:ext>
            </a:extLst>
          </p:cNvPr>
          <p:cNvPicPr>
            <a:picLocks noChangeAspect="1"/>
          </p:cNvPicPr>
          <p:nvPr/>
        </p:nvPicPr>
        <p:blipFill>
          <a:blip r:embed="rId6"/>
          <a:stretch>
            <a:fillRect/>
          </a:stretch>
        </p:blipFill>
        <p:spPr>
          <a:xfrm>
            <a:off x="6811627" y="31958142"/>
            <a:ext cx="3584578" cy="5373738"/>
          </a:xfrm>
          <a:prstGeom prst="rect">
            <a:avLst/>
          </a:prstGeom>
        </p:spPr>
      </p:pic>
      <p:pic>
        <p:nvPicPr>
          <p:cNvPr id="9" name="Picture 8">
            <a:extLst>
              <a:ext uri="{FF2B5EF4-FFF2-40B4-BE49-F238E27FC236}">
                <a16:creationId xmlns:a16="http://schemas.microsoft.com/office/drawing/2014/main" id="{8D5E2D9E-659F-490A-8C0C-B7911716DB02}"/>
              </a:ext>
            </a:extLst>
          </p:cNvPr>
          <p:cNvPicPr>
            <a:picLocks noChangeAspect="1"/>
          </p:cNvPicPr>
          <p:nvPr/>
        </p:nvPicPr>
        <p:blipFill>
          <a:blip r:embed="rId7"/>
          <a:stretch>
            <a:fillRect/>
          </a:stretch>
        </p:blipFill>
        <p:spPr>
          <a:xfrm>
            <a:off x="11198198" y="32037874"/>
            <a:ext cx="3584578" cy="5294006"/>
          </a:xfrm>
          <a:prstGeom prst="rect">
            <a:avLst/>
          </a:prstGeom>
        </p:spPr>
      </p:pic>
      <p:pic>
        <p:nvPicPr>
          <p:cNvPr id="10" name="Picture 9">
            <a:extLst>
              <a:ext uri="{FF2B5EF4-FFF2-40B4-BE49-F238E27FC236}">
                <a16:creationId xmlns:a16="http://schemas.microsoft.com/office/drawing/2014/main" id="{5F16A1A3-D4AF-4806-BC32-89C29999AB2E}"/>
              </a:ext>
            </a:extLst>
          </p:cNvPr>
          <p:cNvPicPr>
            <a:picLocks noChangeAspect="1"/>
          </p:cNvPicPr>
          <p:nvPr/>
        </p:nvPicPr>
        <p:blipFill>
          <a:blip r:embed="rId8"/>
          <a:stretch>
            <a:fillRect/>
          </a:stretch>
        </p:blipFill>
        <p:spPr>
          <a:xfrm>
            <a:off x="15649960" y="31966589"/>
            <a:ext cx="3584578" cy="5414773"/>
          </a:xfrm>
          <a:prstGeom prst="rect">
            <a:avLst/>
          </a:prstGeom>
        </p:spPr>
      </p:pic>
      <p:pic>
        <p:nvPicPr>
          <p:cNvPr id="11" name="Picture 10">
            <a:extLst>
              <a:ext uri="{FF2B5EF4-FFF2-40B4-BE49-F238E27FC236}">
                <a16:creationId xmlns:a16="http://schemas.microsoft.com/office/drawing/2014/main" id="{3E45ECCF-CEA6-4F9A-9C4A-53FED0686DC7}"/>
              </a:ext>
            </a:extLst>
          </p:cNvPr>
          <p:cNvPicPr>
            <a:picLocks noChangeAspect="1"/>
          </p:cNvPicPr>
          <p:nvPr/>
        </p:nvPicPr>
        <p:blipFill>
          <a:blip r:embed="rId9"/>
          <a:stretch>
            <a:fillRect/>
          </a:stretch>
        </p:blipFill>
        <p:spPr>
          <a:xfrm>
            <a:off x="20123167" y="31966589"/>
            <a:ext cx="3584578" cy="5414773"/>
          </a:xfrm>
          <a:prstGeom prst="rect">
            <a:avLst/>
          </a:prstGeom>
        </p:spPr>
      </p:pic>
      <p:pic>
        <p:nvPicPr>
          <p:cNvPr id="12" name="Picture 11">
            <a:extLst>
              <a:ext uri="{FF2B5EF4-FFF2-40B4-BE49-F238E27FC236}">
                <a16:creationId xmlns:a16="http://schemas.microsoft.com/office/drawing/2014/main" id="{8EB4D6D5-A190-409F-A212-08B0342FF715}"/>
              </a:ext>
            </a:extLst>
          </p:cNvPr>
          <p:cNvPicPr>
            <a:picLocks noChangeAspect="1"/>
          </p:cNvPicPr>
          <p:nvPr/>
        </p:nvPicPr>
        <p:blipFill>
          <a:blip r:embed="rId10"/>
          <a:stretch>
            <a:fillRect/>
          </a:stretch>
        </p:blipFill>
        <p:spPr>
          <a:xfrm>
            <a:off x="24596374" y="31966590"/>
            <a:ext cx="3584578" cy="5294006"/>
          </a:xfrm>
          <a:prstGeom prst="rect">
            <a:avLst/>
          </a:prstGeom>
        </p:spPr>
      </p:pic>
    </p:spTree>
    <p:extLst>
      <p:ext uri="{BB962C8B-B14F-4D97-AF65-F5344CB8AC3E}">
        <p14:creationId xmlns:p14="http://schemas.microsoft.com/office/powerpoint/2010/main" val="3116086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581</TotalTime>
  <Words>824</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Cuong</dc:creator>
  <cp:lastModifiedBy>Admin</cp:lastModifiedBy>
  <cp:revision>41</cp:revision>
  <dcterms:created xsi:type="dcterms:W3CDTF">2024-05-21T01:55:50Z</dcterms:created>
  <dcterms:modified xsi:type="dcterms:W3CDTF">2024-05-25T01:04:23Z</dcterms:modified>
</cp:coreProperties>
</file>