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e65c76b7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e65c76b7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e65c76b7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e65c76b7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65c76b7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65c76b7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vi"/>
              <a:t>các thuật toán khác</a:t>
            </a:r>
            <a:endParaRPr/>
          </a:p>
          <a:p>
            <a:pPr indent="-298450" lvl="0" marL="457200" rtl="0" algn="l">
              <a:spcBef>
                <a:spcPts val="0"/>
              </a:spcBef>
              <a:spcAft>
                <a:spcPts val="0"/>
              </a:spcAft>
              <a:buSzPts val="1100"/>
              <a:buAutoNum type="arabicPeriod"/>
            </a:pPr>
            <a:r>
              <a:rPr lang="vi"/>
              <a:t>round robin, gởi đều</a:t>
            </a:r>
            <a:endParaRPr/>
          </a:p>
          <a:p>
            <a:pPr indent="-298450" lvl="0" marL="457200" rtl="0" algn="l">
              <a:spcBef>
                <a:spcPts val="0"/>
              </a:spcBef>
              <a:spcAft>
                <a:spcPts val="0"/>
              </a:spcAft>
              <a:buSzPts val="1100"/>
              <a:buAutoNum type="arabicPeriod"/>
            </a:pPr>
            <a:r>
              <a:rPr lang="vi"/>
              <a:t>least connection, gởi đến request ít nhất, tất cả máy chủ có cùng số request</a:t>
            </a:r>
            <a:endParaRPr/>
          </a:p>
          <a:p>
            <a:pPr indent="-298450" lvl="0" marL="457200" rtl="0" algn="l">
              <a:spcBef>
                <a:spcPts val="0"/>
              </a:spcBef>
              <a:spcAft>
                <a:spcPts val="0"/>
              </a:spcAft>
              <a:buSzPts val="1100"/>
              <a:buAutoNum type="arabicPeriod"/>
            </a:pPr>
            <a:r>
              <a:rPr lang="vi"/>
              <a:t>least time. cao cấp hơn 2.ngoài việc tính toán đến số lượng request mà máy chủ đó đang phục vụ mà còn tính tới thời gian phản hồi trung bình cho các request trong quá khứ.</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vi"/>
              <a:t>theo document của golang : ReverseProxy là một HTTP Handler nhận một yêu cầu đến và gửi nó đến một máy chủ khác, ủy quyền trả lời phản hồi cho máy khách.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e65c76b7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e65c76b7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7fa2adc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7fa2adc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b0c3e32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b0c3e32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e65c76b7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e65c76b7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65c76b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65c76b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e65c76b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e65c76b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e65c76b7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e65c76b7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65c76b7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65c76b7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e65c76b7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e65c76b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65c76b7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65c76b7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e65c76b7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e65c76b7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49100" y="538875"/>
            <a:ext cx="7688100" cy="10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Kiến trúc</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82725" y="1805375"/>
            <a:ext cx="3663550" cy="2834100"/>
          </a:xfrm>
          <a:prstGeom prst="rect">
            <a:avLst/>
          </a:prstGeom>
          <a:noFill/>
          <a:ln>
            <a:noFill/>
          </a:ln>
        </p:spPr>
      </p:pic>
      <p:pic>
        <p:nvPicPr>
          <p:cNvPr id="89" name="Google Shape;89;p13"/>
          <p:cNvPicPr preferRelativeResize="0"/>
          <p:nvPr/>
        </p:nvPicPr>
        <p:blipFill>
          <a:blip r:embed="rId4">
            <a:alphaModFix/>
          </a:blip>
          <a:stretch>
            <a:fillRect/>
          </a:stretch>
        </p:blipFill>
        <p:spPr>
          <a:xfrm>
            <a:off x="4498325" y="1805375"/>
            <a:ext cx="3838875" cy="2623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p:nvPr/>
        </p:nvSpPr>
        <p:spPr>
          <a:xfrm>
            <a:off x="0" y="3355350"/>
            <a:ext cx="587400" cy="5874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988750" y="3438150"/>
            <a:ext cx="896700" cy="6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nvSpPr>
        <p:spPr>
          <a:xfrm>
            <a:off x="982450" y="3438150"/>
            <a:ext cx="90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Load balancer</a:t>
            </a:r>
            <a:endParaRPr>
              <a:latin typeface="Lato"/>
              <a:ea typeface="Lato"/>
              <a:cs typeface="Lato"/>
              <a:sym typeface="Lato"/>
            </a:endParaRPr>
          </a:p>
        </p:txBody>
      </p:sp>
      <p:sp>
        <p:nvSpPr>
          <p:cNvPr id="194" name="Google Shape;194;p22"/>
          <p:cNvSpPr/>
          <p:nvPr/>
        </p:nvSpPr>
        <p:spPr>
          <a:xfrm>
            <a:off x="3452225" y="1853850"/>
            <a:ext cx="8379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nvSpPr>
        <p:spPr>
          <a:xfrm>
            <a:off x="3503125" y="1791750"/>
            <a:ext cx="8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server</a:t>
            </a:r>
            <a:endParaRPr>
              <a:latin typeface="Lato"/>
              <a:ea typeface="Lato"/>
              <a:cs typeface="Lato"/>
              <a:sym typeface="Lato"/>
            </a:endParaRPr>
          </a:p>
        </p:txBody>
      </p:sp>
      <p:sp>
        <p:nvSpPr>
          <p:cNvPr id="196" name="Google Shape;196;p22"/>
          <p:cNvSpPr/>
          <p:nvPr/>
        </p:nvSpPr>
        <p:spPr>
          <a:xfrm>
            <a:off x="5099575" y="1858725"/>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5248150" y="1996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5588325" y="1996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3419700" y="3042588"/>
            <a:ext cx="5874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nvSpPr>
        <p:spPr>
          <a:xfrm>
            <a:off x="3452225" y="3155125"/>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sp>
        <p:nvSpPr>
          <p:cNvPr id="201" name="Google Shape;201;p22"/>
          <p:cNvSpPr/>
          <p:nvPr/>
        </p:nvSpPr>
        <p:spPr>
          <a:xfrm>
            <a:off x="5099575" y="3453900"/>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5280750" y="35914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5620925" y="35914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2"/>
          <p:cNvCxnSpPr>
            <a:stCxn id="191" idx="6"/>
          </p:cNvCxnSpPr>
          <p:nvPr/>
        </p:nvCxnSpPr>
        <p:spPr>
          <a:xfrm>
            <a:off x="587400" y="3649050"/>
            <a:ext cx="373500" cy="1089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2"/>
          <p:cNvCxnSpPr>
            <a:stCxn id="193" idx="3"/>
            <a:endCxn id="195" idx="1"/>
          </p:cNvCxnSpPr>
          <p:nvPr/>
        </p:nvCxnSpPr>
        <p:spPr>
          <a:xfrm flipH="1" rot="10800000">
            <a:off x="1885450" y="2099550"/>
            <a:ext cx="1617600" cy="16464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2"/>
          <p:cNvCxnSpPr>
            <a:stCxn id="193" idx="3"/>
            <a:endCxn id="200" idx="1"/>
          </p:cNvCxnSpPr>
          <p:nvPr/>
        </p:nvCxnSpPr>
        <p:spPr>
          <a:xfrm flipH="1" rot="10800000">
            <a:off x="1885450" y="3355350"/>
            <a:ext cx="1566900" cy="3906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22"/>
          <p:cNvSpPr/>
          <p:nvPr/>
        </p:nvSpPr>
        <p:spPr>
          <a:xfrm>
            <a:off x="1142525" y="1594425"/>
            <a:ext cx="1113300" cy="68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nvSpPr>
        <p:spPr>
          <a:xfrm>
            <a:off x="1297138" y="1728250"/>
            <a:ext cx="75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latin typeface="Lato"/>
                <a:ea typeface="Lato"/>
                <a:cs typeface="Lato"/>
                <a:sym typeface="Lato"/>
              </a:rPr>
              <a:t>metadata </a:t>
            </a:r>
            <a:endParaRPr sz="1000">
              <a:latin typeface="Lato"/>
              <a:ea typeface="Lato"/>
              <a:cs typeface="Lato"/>
              <a:sym typeface="Lato"/>
            </a:endParaRPr>
          </a:p>
          <a:p>
            <a:pPr indent="0" lvl="0" marL="0" rtl="0" algn="l">
              <a:spcBef>
                <a:spcPts val="0"/>
              </a:spcBef>
              <a:spcAft>
                <a:spcPts val="0"/>
              </a:spcAft>
              <a:buNone/>
            </a:pPr>
            <a:r>
              <a:rPr lang="vi" sz="1000">
                <a:latin typeface="Lato"/>
                <a:ea typeface="Lato"/>
                <a:cs typeface="Lato"/>
                <a:sym typeface="Lato"/>
              </a:rPr>
              <a:t>server</a:t>
            </a:r>
            <a:endParaRPr sz="1000">
              <a:latin typeface="Lato"/>
              <a:ea typeface="Lato"/>
              <a:cs typeface="Lato"/>
              <a:sym typeface="Lato"/>
            </a:endParaRPr>
          </a:p>
        </p:txBody>
      </p:sp>
      <p:sp>
        <p:nvSpPr>
          <p:cNvPr id="209" name="Google Shape;209;p22"/>
          <p:cNvSpPr/>
          <p:nvPr/>
        </p:nvSpPr>
        <p:spPr>
          <a:xfrm>
            <a:off x="6531075" y="1858725"/>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6679650" y="1996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7019825" y="1996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6520813" y="3453900"/>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6669388" y="35914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7009563" y="35914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7942075" y="3453888"/>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8090650" y="3591438"/>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8430825" y="3591438"/>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7890125" y="1853838"/>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8038700" y="1991388"/>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8378875" y="1991388"/>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a:stCxn id="195" idx="3"/>
            <a:endCxn id="222" idx="1"/>
          </p:cNvCxnSpPr>
          <p:nvPr/>
        </p:nvCxnSpPr>
        <p:spPr>
          <a:xfrm>
            <a:off x="4341025" y="2099550"/>
            <a:ext cx="580200" cy="9603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2"/>
          <p:cNvCxnSpPr>
            <a:stCxn id="200" idx="3"/>
            <a:endCxn id="222" idx="1"/>
          </p:cNvCxnSpPr>
          <p:nvPr/>
        </p:nvCxnSpPr>
        <p:spPr>
          <a:xfrm flipH="1" rot="10800000">
            <a:off x="4039625" y="3059725"/>
            <a:ext cx="881700" cy="2955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2"/>
          <p:cNvCxnSpPr>
            <a:endCxn id="209" idx="1"/>
          </p:cNvCxnSpPr>
          <p:nvPr/>
        </p:nvCxnSpPr>
        <p:spPr>
          <a:xfrm>
            <a:off x="6002475" y="2135475"/>
            <a:ext cx="528600" cy="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2"/>
          <p:cNvCxnSpPr>
            <a:stCxn id="209" idx="3"/>
            <a:endCxn id="218" idx="1"/>
          </p:cNvCxnSpPr>
          <p:nvPr/>
        </p:nvCxnSpPr>
        <p:spPr>
          <a:xfrm flipH="1" rot="10800000">
            <a:off x="7434075" y="2130675"/>
            <a:ext cx="456000" cy="48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2"/>
          <p:cNvCxnSpPr>
            <a:stCxn id="201" idx="3"/>
            <a:endCxn id="212" idx="1"/>
          </p:cNvCxnSpPr>
          <p:nvPr/>
        </p:nvCxnSpPr>
        <p:spPr>
          <a:xfrm>
            <a:off x="6002575" y="3730650"/>
            <a:ext cx="518100" cy="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2"/>
          <p:cNvCxnSpPr>
            <a:stCxn id="212" idx="3"/>
            <a:endCxn id="215" idx="1"/>
          </p:cNvCxnSpPr>
          <p:nvPr/>
        </p:nvCxnSpPr>
        <p:spPr>
          <a:xfrm>
            <a:off x="7423813" y="3730650"/>
            <a:ext cx="518400" cy="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2"/>
          <p:cNvSpPr/>
          <p:nvPr/>
        </p:nvSpPr>
        <p:spPr>
          <a:xfrm>
            <a:off x="4921200" y="1688325"/>
            <a:ext cx="1239000" cy="27429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nvSpPr>
        <p:spPr>
          <a:xfrm>
            <a:off x="5026950" y="4431225"/>
            <a:ext cx="10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  Việt Nam</a:t>
            </a:r>
            <a:endParaRPr>
              <a:latin typeface="Lato"/>
              <a:ea typeface="Lato"/>
              <a:cs typeface="Lato"/>
              <a:sym typeface="Lato"/>
            </a:endParaRPr>
          </a:p>
        </p:txBody>
      </p:sp>
      <p:sp>
        <p:nvSpPr>
          <p:cNvPr id="229" name="Google Shape;229;p22"/>
          <p:cNvSpPr/>
          <p:nvPr/>
        </p:nvSpPr>
        <p:spPr>
          <a:xfrm>
            <a:off x="6376950" y="1688325"/>
            <a:ext cx="1239000" cy="27429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txBox="1"/>
          <p:nvPr/>
        </p:nvSpPr>
        <p:spPr>
          <a:xfrm>
            <a:off x="6487050" y="4431225"/>
            <a:ext cx="10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  Singapore</a:t>
            </a:r>
            <a:endParaRPr>
              <a:latin typeface="Lato"/>
              <a:ea typeface="Lato"/>
              <a:cs typeface="Lato"/>
              <a:sym typeface="Lato"/>
            </a:endParaRPr>
          </a:p>
        </p:txBody>
      </p:sp>
      <p:sp>
        <p:nvSpPr>
          <p:cNvPr id="231" name="Google Shape;231;p22"/>
          <p:cNvSpPr/>
          <p:nvPr/>
        </p:nvSpPr>
        <p:spPr>
          <a:xfrm>
            <a:off x="7784450" y="1688325"/>
            <a:ext cx="1239000" cy="27429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txBox="1"/>
          <p:nvPr/>
        </p:nvSpPr>
        <p:spPr>
          <a:xfrm>
            <a:off x="8129275" y="4431225"/>
            <a:ext cx="5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Mỹ</a:t>
            </a:r>
            <a:endParaRPr>
              <a:latin typeface="Lato"/>
              <a:ea typeface="Lato"/>
              <a:cs typeface="Lato"/>
              <a:sym typeface="Lato"/>
            </a:endParaRPr>
          </a:p>
        </p:txBody>
      </p:sp>
      <p:sp>
        <p:nvSpPr>
          <p:cNvPr id="233" name="Google Shape;233;p22"/>
          <p:cNvSpPr txBox="1"/>
          <p:nvPr/>
        </p:nvSpPr>
        <p:spPr>
          <a:xfrm>
            <a:off x="6376950" y="1234150"/>
            <a:ext cx="14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replica server</a:t>
            </a:r>
            <a:endParaRPr>
              <a:latin typeface="Lato"/>
              <a:ea typeface="Lato"/>
              <a:cs typeface="Lato"/>
              <a:sym typeface="Lato"/>
            </a:endParaRPr>
          </a:p>
        </p:txBody>
      </p:sp>
      <p:sp>
        <p:nvSpPr>
          <p:cNvPr id="234" name="Google Shape;234;p22"/>
          <p:cNvSpPr txBox="1"/>
          <p:nvPr/>
        </p:nvSpPr>
        <p:spPr>
          <a:xfrm>
            <a:off x="262750" y="0"/>
            <a:ext cx="522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Lato"/>
                <a:ea typeface="Lato"/>
                <a:cs typeface="Lato"/>
                <a:sym typeface="Lato"/>
              </a:rPr>
              <a:t>Tạo ra những con server replica ở các địa điểm khác </a:t>
            </a:r>
            <a:endParaRPr sz="1600">
              <a:latin typeface="Lato"/>
              <a:ea typeface="Lato"/>
              <a:cs typeface="Lato"/>
              <a:sym typeface="Lato"/>
            </a:endParaRPr>
          </a:p>
        </p:txBody>
      </p:sp>
      <p:sp>
        <p:nvSpPr>
          <p:cNvPr id="235" name="Google Shape;235;p22"/>
          <p:cNvSpPr/>
          <p:nvPr/>
        </p:nvSpPr>
        <p:spPr>
          <a:xfrm>
            <a:off x="3419700" y="4303100"/>
            <a:ext cx="5874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txBox="1"/>
          <p:nvPr/>
        </p:nvSpPr>
        <p:spPr>
          <a:xfrm>
            <a:off x="3452225" y="4379750"/>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cxnSp>
        <p:nvCxnSpPr>
          <p:cNvPr id="237" name="Google Shape;237;p22"/>
          <p:cNvCxnSpPr>
            <a:stCxn id="193" idx="3"/>
            <a:endCxn id="236" idx="1"/>
          </p:cNvCxnSpPr>
          <p:nvPr/>
        </p:nvCxnSpPr>
        <p:spPr>
          <a:xfrm>
            <a:off x="1885450" y="3745950"/>
            <a:ext cx="1566900" cy="8340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2"/>
          <p:cNvCxnSpPr>
            <a:stCxn id="236" idx="3"/>
            <a:endCxn id="222" idx="1"/>
          </p:cNvCxnSpPr>
          <p:nvPr/>
        </p:nvCxnSpPr>
        <p:spPr>
          <a:xfrm flipH="1" rot="10800000">
            <a:off x="4039625" y="3059750"/>
            <a:ext cx="881700" cy="15201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2"/>
          <p:cNvCxnSpPr>
            <a:stCxn id="207" idx="3"/>
            <a:endCxn id="195" idx="1"/>
          </p:cNvCxnSpPr>
          <p:nvPr/>
        </p:nvCxnSpPr>
        <p:spPr>
          <a:xfrm>
            <a:off x="2255825" y="1934625"/>
            <a:ext cx="1247400" cy="1650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22"/>
          <p:cNvCxnSpPr>
            <a:stCxn id="207" idx="3"/>
            <a:endCxn id="200" idx="1"/>
          </p:cNvCxnSpPr>
          <p:nvPr/>
        </p:nvCxnSpPr>
        <p:spPr>
          <a:xfrm>
            <a:off x="2255825" y="1934625"/>
            <a:ext cx="1196400" cy="14205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2"/>
          <p:cNvCxnSpPr>
            <a:stCxn id="207" idx="3"/>
            <a:endCxn id="236" idx="1"/>
          </p:cNvCxnSpPr>
          <p:nvPr/>
        </p:nvCxnSpPr>
        <p:spPr>
          <a:xfrm>
            <a:off x="2255825" y="1934625"/>
            <a:ext cx="1196400" cy="2645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idx="1" type="body"/>
          </p:nvPr>
        </p:nvSpPr>
        <p:spPr>
          <a:xfrm>
            <a:off x="729450" y="1485100"/>
            <a:ext cx="7688700" cy="28548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Tạo ra những con server replica trên các địa điểm khác nhau.</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Những server này được đồng bộ từ server chính, theo một cơ chế nhất định</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Nếu như request đến database không được phản hồi, API sẽ hỏi lại metadata, metadata sẽ cho biết database thay thế</a:t>
            </a:r>
            <a:endParaRPr sz="16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idx="1" type="body"/>
          </p:nvPr>
        </p:nvSpPr>
        <p:spPr>
          <a:xfrm>
            <a:off x="727650" y="1441200"/>
            <a:ext cx="7688700" cy="354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AutoNum type="arabicPeriod"/>
            </a:pPr>
            <a:r>
              <a:rPr b="1" lang="vi" sz="1800">
                <a:solidFill>
                  <a:srgbClr val="000000"/>
                </a:solidFill>
                <a:latin typeface="Arial"/>
                <a:ea typeface="Arial"/>
                <a:cs typeface="Arial"/>
                <a:sym typeface="Arial"/>
              </a:rPr>
              <a:t>Load Balancer (cân bằng tải)</a:t>
            </a:r>
            <a:endParaRPr b="1" sz="16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vi" sz="1700">
                <a:solidFill>
                  <a:srgbClr val="000000"/>
                </a:solidFill>
                <a:latin typeface="Arial"/>
                <a:ea typeface="Arial"/>
                <a:cs typeface="Arial"/>
                <a:sym typeface="Arial"/>
              </a:rPr>
              <a:t>Ứng dụng tương tự : Nginx Plus</a:t>
            </a:r>
            <a:endParaRPr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vi" sz="1700">
                <a:solidFill>
                  <a:srgbClr val="000000"/>
                </a:solidFill>
                <a:latin typeface="Arial"/>
                <a:ea typeface="Arial"/>
                <a:cs typeface="Arial"/>
                <a:sym typeface="Arial"/>
              </a:rPr>
              <a:t>Ngôn ngữ lập trình: nodejs</a:t>
            </a:r>
            <a:endParaRPr sz="17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rPr lang="vi" sz="1700">
                <a:solidFill>
                  <a:srgbClr val="000000"/>
                </a:solidFill>
                <a:latin typeface="Arial"/>
                <a:ea typeface="Arial"/>
                <a:cs typeface="Arial"/>
                <a:sym typeface="Arial"/>
              </a:rPr>
              <a:t>+ thư viện : http-proxy</a:t>
            </a:r>
            <a:endParaRPr sz="17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rgbClr val="000000"/>
              </a:buClr>
              <a:buSzPts val="1700"/>
              <a:buFont typeface="Arial"/>
              <a:buChar char="-"/>
            </a:pPr>
            <a:r>
              <a:rPr lang="vi" sz="1700">
                <a:solidFill>
                  <a:srgbClr val="000000"/>
                </a:solidFill>
                <a:latin typeface="Arial"/>
                <a:ea typeface="Arial"/>
                <a:cs typeface="Arial"/>
                <a:sym typeface="Arial"/>
              </a:rPr>
              <a:t>Thuật toán cân bằng: Least connection, với thuật toán này LB sẽ điều hướng request đến server đang có ít request nhất, nhờ đó mà bảo đảm các server không bị mất cân bằng và phục vụ số request bằng nhau.</a:t>
            </a:r>
            <a:endParaRPr sz="1700">
              <a:solidFill>
                <a:srgbClr val="000000"/>
              </a:solidFill>
              <a:latin typeface="Arial"/>
              <a:ea typeface="Arial"/>
              <a:cs typeface="Arial"/>
              <a:sym typeface="Arial"/>
            </a:endParaRPr>
          </a:p>
        </p:txBody>
      </p:sp>
      <p:sp>
        <p:nvSpPr>
          <p:cNvPr id="252" name="Google Shape;252;p24"/>
          <p:cNvSpPr txBox="1"/>
          <p:nvPr>
            <p:ph type="title"/>
          </p:nvPr>
        </p:nvSpPr>
        <p:spPr>
          <a:xfrm>
            <a:off x="158025" y="0"/>
            <a:ext cx="8030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40"/>
              <a:t>III.</a:t>
            </a:r>
            <a:r>
              <a:rPr lang="vi" sz="2040"/>
              <a:t> Công nghệ</a:t>
            </a:r>
            <a:endParaRPr sz="20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idx="1" type="body"/>
          </p:nvPr>
        </p:nvSpPr>
        <p:spPr>
          <a:xfrm>
            <a:off x="769525" y="631425"/>
            <a:ext cx="1533600" cy="4008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1200"/>
              </a:spcAft>
              <a:buNone/>
            </a:pPr>
            <a:r>
              <a:rPr b="1" lang="vi" sz="1670">
                <a:solidFill>
                  <a:srgbClr val="000000"/>
                </a:solidFill>
                <a:latin typeface="Arial"/>
                <a:ea typeface="Arial"/>
                <a:cs typeface="Arial"/>
                <a:sym typeface="Arial"/>
              </a:rPr>
              <a:t>2. </a:t>
            </a:r>
            <a:r>
              <a:rPr b="1" lang="vi" sz="1670">
                <a:solidFill>
                  <a:srgbClr val="000000"/>
                </a:solidFill>
                <a:latin typeface="Arial"/>
                <a:ea typeface="Arial"/>
                <a:cs typeface="Arial"/>
                <a:sym typeface="Arial"/>
              </a:rPr>
              <a:t>API server</a:t>
            </a:r>
            <a:endParaRPr b="1" sz="125">
              <a:solidFill>
                <a:srgbClr val="000000"/>
              </a:solidFill>
              <a:latin typeface="Arial"/>
              <a:ea typeface="Arial"/>
              <a:cs typeface="Arial"/>
              <a:sym typeface="Arial"/>
            </a:endParaRPr>
          </a:p>
        </p:txBody>
      </p:sp>
      <p:sp>
        <p:nvSpPr>
          <p:cNvPr id="258" name="Google Shape;258;p25"/>
          <p:cNvSpPr/>
          <p:nvPr/>
        </p:nvSpPr>
        <p:spPr>
          <a:xfrm>
            <a:off x="3564775" y="2444925"/>
            <a:ext cx="1406100" cy="8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txBox="1"/>
          <p:nvPr/>
        </p:nvSpPr>
        <p:spPr>
          <a:xfrm>
            <a:off x="3762025" y="2651925"/>
            <a:ext cx="10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 server</a:t>
            </a:r>
            <a:endParaRPr>
              <a:latin typeface="Lato"/>
              <a:ea typeface="Lato"/>
              <a:cs typeface="Lato"/>
              <a:sym typeface="Lato"/>
            </a:endParaRPr>
          </a:p>
        </p:txBody>
      </p:sp>
      <p:sp>
        <p:nvSpPr>
          <p:cNvPr id="260" name="Google Shape;260;p25"/>
          <p:cNvSpPr/>
          <p:nvPr/>
        </p:nvSpPr>
        <p:spPr>
          <a:xfrm>
            <a:off x="5821900" y="2047525"/>
            <a:ext cx="838800" cy="524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txBox="1"/>
          <p:nvPr/>
        </p:nvSpPr>
        <p:spPr>
          <a:xfrm>
            <a:off x="5821900" y="2171425"/>
            <a:ext cx="10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 Auth DB</a:t>
            </a:r>
            <a:endParaRPr>
              <a:latin typeface="Lato"/>
              <a:ea typeface="Lato"/>
              <a:cs typeface="Lato"/>
              <a:sym typeface="Lato"/>
            </a:endParaRPr>
          </a:p>
        </p:txBody>
      </p:sp>
      <p:cxnSp>
        <p:nvCxnSpPr>
          <p:cNvPr id="262" name="Google Shape;262;p25"/>
          <p:cNvCxnSpPr>
            <a:stCxn id="258" idx="3"/>
            <a:endCxn id="261" idx="1"/>
          </p:cNvCxnSpPr>
          <p:nvPr/>
        </p:nvCxnSpPr>
        <p:spPr>
          <a:xfrm flipH="1" rot="10800000">
            <a:off x="4970875" y="2371425"/>
            <a:ext cx="851100" cy="4806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25"/>
          <p:cNvCxnSpPr>
            <a:stCxn id="258" idx="3"/>
            <a:endCxn id="261" idx="1"/>
          </p:cNvCxnSpPr>
          <p:nvPr/>
        </p:nvCxnSpPr>
        <p:spPr>
          <a:xfrm flipH="1" rot="10800000">
            <a:off x="4970875" y="2371425"/>
            <a:ext cx="851100" cy="4806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25"/>
          <p:cNvCxnSpPr>
            <a:stCxn id="261" idx="1"/>
            <a:endCxn id="258" idx="3"/>
          </p:cNvCxnSpPr>
          <p:nvPr/>
        </p:nvCxnSpPr>
        <p:spPr>
          <a:xfrm flipH="1">
            <a:off x="4970800" y="2371525"/>
            <a:ext cx="851100" cy="4806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25"/>
          <p:cNvSpPr/>
          <p:nvPr/>
        </p:nvSpPr>
        <p:spPr>
          <a:xfrm>
            <a:off x="5871225" y="2972625"/>
            <a:ext cx="838800" cy="400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txBox="1"/>
          <p:nvPr/>
        </p:nvSpPr>
        <p:spPr>
          <a:xfrm>
            <a:off x="5945200" y="3052800"/>
            <a:ext cx="7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Cache</a:t>
            </a:r>
            <a:endParaRPr>
              <a:latin typeface="Lato"/>
              <a:ea typeface="Lato"/>
              <a:cs typeface="Lato"/>
              <a:sym typeface="Lato"/>
            </a:endParaRPr>
          </a:p>
        </p:txBody>
      </p:sp>
      <p:cxnSp>
        <p:nvCxnSpPr>
          <p:cNvPr id="267" name="Google Shape;267;p25"/>
          <p:cNvCxnSpPr>
            <a:stCxn id="258" idx="3"/>
            <a:endCxn id="266" idx="1"/>
          </p:cNvCxnSpPr>
          <p:nvPr/>
        </p:nvCxnSpPr>
        <p:spPr>
          <a:xfrm>
            <a:off x="4970875" y="2852025"/>
            <a:ext cx="974400" cy="4008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5"/>
          <p:cNvCxnSpPr>
            <a:stCxn id="266" idx="1"/>
            <a:endCxn id="258" idx="3"/>
          </p:cNvCxnSpPr>
          <p:nvPr/>
        </p:nvCxnSpPr>
        <p:spPr>
          <a:xfrm rot="10800000">
            <a:off x="4970800" y="2852100"/>
            <a:ext cx="974400" cy="4008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25"/>
          <p:cNvSpPr/>
          <p:nvPr/>
        </p:nvSpPr>
        <p:spPr>
          <a:xfrm>
            <a:off x="3996400" y="1628150"/>
            <a:ext cx="575700" cy="32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txBox="1"/>
          <p:nvPr/>
        </p:nvSpPr>
        <p:spPr>
          <a:xfrm>
            <a:off x="4054075" y="15884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LB</a:t>
            </a:r>
            <a:endParaRPr>
              <a:latin typeface="Lato"/>
              <a:ea typeface="Lato"/>
              <a:cs typeface="Lato"/>
              <a:sym typeface="Lato"/>
            </a:endParaRPr>
          </a:p>
        </p:txBody>
      </p:sp>
      <p:cxnSp>
        <p:nvCxnSpPr>
          <p:cNvPr id="271" name="Google Shape;271;p25"/>
          <p:cNvCxnSpPr>
            <a:stCxn id="270" idx="2"/>
            <a:endCxn id="258" idx="0"/>
          </p:cNvCxnSpPr>
          <p:nvPr/>
        </p:nvCxnSpPr>
        <p:spPr>
          <a:xfrm>
            <a:off x="4267825" y="1988600"/>
            <a:ext cx="0" cy="4563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5"/>
          <p:cNvCxnSpPr>
            <a:endCxn id="270" idx="0"/>
          </p:cNvCxnSpPr>
          <p:nvPr/>
        </p:nvCxnSpPr>
        <p:spPr>
          <a:xfrm>
            <a:off x="4193725" y="1060700"/>
            <a:ext cx="74100" cy="5277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25"/>
          <p:cNvSpPr txBox="1"/>
          <p:nvPr/>
        </p:nvSpPr>
        <p:spPr>
          <a:xfrm>
            <a:off x="568800" y="1863750"/>
            <a:ext cx="27111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vi" sz="1600">
                <a:latin typeface="Lato"/>
                <a:ea typeface="Lato"/>
                <a:cs typeface="Lato"/>
                <a:sym typeface="Lato"/>
              </a:rPr>
              <a:t>Ngôn ngữ lập trình nodejs</a:t>
            </a:r>
            <a:endParaRPr sz="1600">
              <a:latin typeface="Lato"/>
              <a:ea typeface="Lato"/>
              <a:cs typeface="Lato"/>
              <a:sym typeface="Lato"/>
            </a:endParaRPr>
          </a:p>
          <a:p>
            <a:pPr indent="0" lvl="0" marL="0" rtl="0" algn="l">
              <a:lnSpc>
                <a:spcPct val="150000"/>
              </a:lnSpc>
              <a:spcBef>
                <a:spcPts val="0"/>
              </a:spcBef>
              <a:spcAft>
                <a:spcPts val="0"/>
              </a:spcAft>
              <a:buNone/>
            </a:pPr>
            <a:r>
              <a:rPr lang="vi" sz="1600">
                <a:latin typeface="Lato"/>
                <a:ea typeface="Lato"/>
                <a:cs typeface="Lato"/>
                <a:sym typeface="Lato"/>
              </a:rPr>
              <a:t>Auth DB: postgresql</a:t>
            </a:r>
            <a:endParaRPr sz="1600">
              <a:latin typeface="Lato"/>
              <a:ea typeface="Lato"/>
              <a:cs typeface="Lato"/>
              <a:sym typeface="Lato"/>
            </a:endParaRPr>
          </a:p>
          <a:p>
            <a:pPr indent="0" lvl="0" marL="0" rtl="0" algn="l">
              <a:lnSpc>
                <a:spcPct val="150000"/>
              </a:lnSpc>
              <a:spcBef>
                <a:spcPts val="0"/>
              </a:spcBef>
              <a:spcAft>
                <a:spcPts val="0"/>
              </a:spcAft>
              <a:buNone/>
            </a:pPr>
            <a:r>
              <a:rPr lang="vi" sz="1600">
                <a:latin typeface="Lato"/>
                <a:ea typeface="Lato"/>
                <a:cs typeface="Lato"/>
                <a:sym typeface="Lato"/>
              </a:rPr>
              <a:t>restAPI</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632650" y="592525"/>
            <a:ext cx="3772500" cy="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1940"/>
              <a:t>3. </a:t>
            </a:r>
            <a:r>
              <a:rPr lang="vi" sz="1940"/>
              <a:t>metadata server</a:t>
            </a:r>
            <a:endParaRPr sz="1940"/>
          </a:p>
        </p:txBody>
      </p:sp>
      <p:sp>
        <p:nvSpPr>
          <p:cNvPr id="279" name="Google Shape;279;p26"/>
          <p:cNvSpPr txBox="1"/>
          <p:nvPr>
            <p:ph idx="1" type="body"/>
          </p:nvPr>
        </p:nvSpPr>
        <p:spPr>
          <a:xfrm>
            <a:off x="729450" y="2078875"/>
            <a:ext cx="2840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700"/>
              <a:t>Dùng nodejs</a:t>
            </a:r>
            <a:endParaRPr sz="1700"/>
          </a:p>
          <a:p>
            <a:pPr indent="0" lvl="0" marL="0" rtl="0" algn="l">
              <a:spcBef>
                <a:spcPts val="1200"/>
              </a:spcBef>
              <a:spcAft>
                <a:spcPts val="1200"/>
              </a:spcAft>
              <a:buNone/>
            </a:pPr>
            <a:r>
              <a:rPr lang="vi" sz="1700"/>
              <a:t>Database: mongo db</a:t>
            </a:r>
            <a:endParaRPr sz="1700"/>
          </a:p>
        </p:txBody>
      </p:sp>
      <p:sp>
        <p:nvSpPr>
          <p:cNvPr id="280" name="Google Shape;280;p26"/>
          <p:cNvSpPr txBox="1"/>
          <p:nvPr/>
        </p:nvSpPr>
        <p:spPr>
          <a:xfrm>
            <a:off x="3848550" y="1887975"/>
            <a:ext cx="4925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Bucket</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_id: “88fq4381jf48345491”</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user : nguyenbao</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data: {</a:t>
            </a:r>
            <a:endParaRPr>
              <a:latin typeface="Lato"/>
              <a:ea typeface="Lato"/>
              <a:cs typeface="Lato"/>
              <a:sym typeface="Lato"/>
            </a:endParaRPr>
          </a:p>
          <a:p>
            <a:pPr indent="0" lvl="0" marL="457200" rtl="0" algn="l">
              <a:spcBef>
                <a:spcPts val="0"/>
              </a:spcBef>
              <a:spcAft>
                <a:spcPts val="0"/>
              </a:spcAft>
              <a:buNone/>
            </a:pPr>
            <a:r>
              <a:rPr lang="vi">
                <a:latin typeface="Lato"/>
                <a:ea typeface="Lato"/>
                <a:cs typeface="Lato"/>
                <a:sym typeface="Lato"/>
              </a:rPr>
              <a:t>	folder1: {</a:t>
            </a:r>
            <a:endParaRPr>
              <a:latin typeface="Lato"/>
              <a:ea typeface="Lato"/>
              <a:cs typeface="Lato"/>
              <a:sym typeface="Lato"/>
            </a:endParaRPr>
          </a:p>
          <a:p>
            <a:pPr indent="0" lvl="0" marL="457200" rtl="0" algn="l">
              <a:spcBef>
                <a:spcPts val="0"/>
              </a:spcBef>
              <a:spcAft>
                <a:spcPts val="0"/>
              </a:spcAft>
              <a:buNone/>
            </a:pPr>
            <a:r>
              <a:rPr lang="vi">
                <a:latin typeface="Lato"/>
                <a:ea typeface="Lato"/>
                <a:cs typeface="Lato"/>
                <a:sym typeface="Lato"/>
              </a:rPr>
              <a:t>		name : file1.txt</a:t>
            </a:r>
            <a:endParaRPr>
              <a:latin typeface="Lato"/>
              <a:ea typeface="Lato"/>
              <a:cs typeface="Lato"/>
              <a:sym typeface="Lato"/>
            </a:endParaRPr>
          </a:p>
          <a:p>
            <a:pPr indent="0" lvl="0" marL="457200" rtl="0" algn="l">
              <a:spcBef>
                <a:spcPts val="0"/>
              </a:spcBef>
              <a:spcAft>
                <a:spcPts val="0"/>
              </a:spcAft>
              <a:buNone/>
            </a:pPr>
            <a:r>
              <a:rPr lang="vi">
                <a:latin typeface="Lato"/>
                <a:ea typeface="Lato"/>
                <a:cs typeface="Lato"/>
                <a:sym typeface="Lato"/>
              </a:rPr>
              <a:t>		whewe : ……………...//block storage</a:t>
            </a:r>
            <a:endParaRPr>
              <a:latin typeface="Lato"/>
              <a:ea typeface="Lato"/>
              <a:cs typeface="Lato"/>
              <a:sym typeface="Lato"/>
            </a:endParaRPr>
          </a:p>
          <a:p>
            <a:pPr indent="457200" lvl="0" marL="457200" rtl="0" algn="l">
              <a:spcBef>
                <a:spcPts val="0"/>
              </a:spcBef>
              <a:spcAft>
                <a:spcPts val="0"/>
              </a:spcAft>
              <a:buNone/>
            </a:pPr>
            <a:r>
              <a:rPr lang="vi">
                <a:latin typeface="Lato"/>
                <a:ea typeface="Lato"/>
                <a:cs typeface="Lato"/>
                <a:sym typeface="Lato"/>
              </a:rPr>
              <a:t>}</a:t>
            </a:r>
            <a:endParaRPr>
              <a:latin typeface="Lato"/>
              <a:ea typeface="Lato"/>
              <a:cs typeface="Lato"/>
              <a:sym typeface="Lato"/>
            </a:endParaRPr>
          </a:p>
          <a:p>
            <a:pPr indent="0" lvl="0" marL="457200" rtl="0" algn="l">
              <a:spcBef>
                <a:spcPts val="0"/>
              </a:spcBef>
              <a:spcAft>
                <a:spcPts val="0"/>
              </a:spcAft>
              <a:buNone/>
            </a:pPr>
            <a:r>
              <a:rPr lang="vi">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6" name="Google Shape;28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99250" y="0"/>
            <a:ext cx="3097500" cy="5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940"/>
              <a:t>I</a:t>
            </a:r>
            <a:r>
              <a:rPr lang="vi" sz="1940"/>
              <a:t>. Yêu cầu kiến trúc </a:t>
            </a:r>
            <a:endParaRPr sz="1940"/>
          </a:p>
        </p:txBody>
      </p:sp>
      <p:sp>
        <p:nvSpPr>
          <p:cNvPr id="95" name="Google Shape;95;p14"/>
          <p:cNvSpPr txBox="1"/>
          <p:nvPr>
            <p:ph idx="1" type="body"/>
          </p:nvPr>
        </p:nvSpPr>
        <p:spPr>
          <a:xfrm>
            <a:off x="1006000" y="1450950"/>
            <a:ext cx="7688700" cy="3183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vi" sz="1940">
                <a:solidFill>
                  <a:schemeClr val="dk2"/>
                </a:solidFill>
                <a:latin typeface="Arial"/>
                <a:ea typeface="Arial"/>
                <a:cs typeface="Arial"/>
                <a:sym typeface="Arial"/>
              </a:rPr>
              <a:t>Những yêu cầu đòi hỏi kiến trúc của hệ thống phải đáp ứng được</a:t>
            </a:r>
            <a:endParaRPr sz="194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840">
              <a:solidFill>
                <a:schemeClr val="dk2"/>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vi" sz="2000">
                <a:solidFill>
                  <a:srgbClr val="000000"/>
                </a:solidFill>
                <a:latin typeface="Arial"/>
                <a:ea typeface="Arial"/>
                <a:cs typeface="Arial"/>
                <a:sym typeface="Arial"/>
              </a:rPr>
              <a:t>Đảm bảo dữ liệu an toàn</a:t>
            </a:r>
            <a:r>
              <a:rPr lang="vi" sz="2000">
                <a:solidFill>
                  <a:srgbClr val="000000"/>
                </a:solidFill>
                <a:latin typeface="Arial"/>
                <a:ea typeface="Arial"/>
                <a:cs typeface="Arial"/>
                <a:sym typeface="Arial"/>
              </a:rPr>
              <a:t> 99.9999999%</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vi" sz="2000">
                <a:solidFill>
                  <a:srgbClr val="000000"/>
                </a:solidFill>
                <a:latin typeface="Arial"/>
                <a:ea typeface="Arial"/>
                <a:cs typeface="Arial"/>
                <a:sym typeface="Arial"/>
              </a:rPr>
              <a:t>Tính sẵn sàng, chịu tải tốt 99.99%</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vi" sz="2000">
                <a:solidFill>
                  <a:srgbClr val="000000"/>
                </a:solidFill>
                <a:latin typeface="Arial"/>
                <a:ea typeface="Arial"/>
                <a:cs typeface="Arial"/>
                <a:sym typeface="Arial"/>
              </a:rPr>
              <a:t>Nhất quán</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AutoNum type="arabicPeriod"/>
            </a:pPr>
            <a:r>
              <a:rPr lang="vi" sz="2000">
                <a:solidFill>
                  <a:srgbClr val="000000"/>
                </a:solidFill>
                <a:latin typeface="Arial"/>
                <a:ea typeface="Arial"/>
                <a:cs typeface="Arial"/>
                <a:sym typeface="Arial"/>
              </a:rPr>
              <a:t>Có khả năng mở rộng)</a:t>
            </a:r>
            <a:endParaRPr sz="2000">
              <a:solidFill>
                <a:srgbClr val="000000"/>
              </a:solidFill>
              <a:latin typeface="Arial"/>
              <a:ea typeface="Arial"/>
              <a:cs typeface="Arial"/>
              <a:sym typeface="Arial"/>
            </a:endParaRPr>
          </a:p>
        </p:txBody>
      </p:sp>
      <p:pic>
        <p:nvPicPr>
          <p:cNvPr id="96" name="Google Shape;96;p14"/>
          <p:cNvPicPr preferRelativeResize="0"/>
          <p:nvPr/>
        </p:nvPicPr>
        <p:blipFill>
          <a:blip r:embed="rId3">
            <a:alphaModFix/>
          </a:blip>
          <a:stretch>
            <a:fillRect/>
          </a:stretch>
        </p:blipFill>
        <p:spPr>
          <a:xfrm>
            <a:off x="5712825" y="2050000"/>
            <a:ext cx="3130850" cy="262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729450" y="1412100"/>
            <a:ext cx="7688700" cy="292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sz="1600">
                <a:solidFill>
                  <a:srgbClr val="000000"/>
                </a:solidFill>
                <a:latin typeface="Arial"/>
                <a:ea typeface="Arial"/>
                <a:cs typeface="Arial"/>
                <a:sym typeface="Arial"/>
              </a:rPr>
              <a:t>1</a:t>
            </a:r>
            <a:r>
              <a:rPr lang="vi" sz="1500">
                <a:solidFill>
                  <a:srgbClr val="000000"/>
                </a:solidFill>
                <a:latin typeface="Arial"/>
                <a:ea typeface="Arial"/>
                <a:cs typeface="Arial"/>
                <a:sym typeface="Arial"/>
              </a:rPr>
              <a:t>. Durability</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vi" sz="1500">
                <a:solidFill>
                  <a:srgbClr val="000000"/>
                </a:solidFill>
                <a:latin typeface="Arial"/>
                <a:ea typeface="Arial"/>
                <a:cs typeface="Arial"/>
                <a:sym typeface="Arial"/>
              </a:rPr>
              <a:t>Đây là yếu tố đầu tiên và cũng là quan trọng nhất của hệ thống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Đảm bảo rằng không bao giờ xảy ra chuyện mất dữ liệu được đưa lên hệ thống</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vi" sz="1600">
                <a:solidFill>
                  <a:srgbClr val="000000"/>
                </a:solidFill>
                <a:latin typeface="Arial"/>
                <a:ea typeface="Arial"/>
                <a:cs typeface="Arial"/>
                <a:sym typeface="Arial"/>
              </a:rPr>
              <a:t>2. Availability</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Là tính sẵn sàng, 99.99% các request phải được trả về</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Những hệ thống chịu tải thấp không thể đáp ứng được → kiến trúc hợp lý</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Kiến trúc có cơ chế tốt, để có thể chuyển sever ngay</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9450" y="1335075"/>
            <a:ext cx="7688700" cy="30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500">
                <a:solidFill>
                  <a:srgbClr val="000000"/>
                </a:solidFill>
                <a:latin typeface="Arial"/>
                <a:ea typeface="Arial"/>
                <a:cs typeface="Arial"/>
                <a:sym typeface="Arial"/>
              </a:rPr>
              <a:t>3. Multi-tenancy</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vi" sz="1500">
                <a:solidFill>
                  <a:srgbClr val="000000"/>
                </a:solidFill>
                <a:latin typeface="Arial"/>
                <a:ea typeface="Arial"/>
                <a:cs typeface="Arial"/>
                <a:sym typeface="Arial"/>
              </a:rPr>
              <a:t>Tính nhất quán, điều này có nghĩa là: khi một người sử dụng dịch vụ họ không quan tâm bên dưới như thế nào (1 sever hay nhiều , dữ liệu ở đâu,...)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Chỉ cần vào một địa chỉ duy nhất.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vi" sz="1600">
                <a:solidFill>
                  <a:srgbClr val="000000"/>
                </a:solidFill>
                <a:latin typeface="Arial"/>
                <a:ea typeface="Arial"/>
                <a:cs typeface="Arial"/>
                <a:sym typeface="Arial"/>
              </a:rPr>
              <a:t>4. Scalable (Có thể mở rộng)</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Kiến trúc của bạn phải sẵn sàng cho việc mở rộng</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9275" y="2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a:t>
            </a:r>
            <a:r>
              <a:rPr lang="vi"/>
              <a:t> Kiến trúc High level</a:t>
            </a:r>
            <a:endParaRPr/>
          </a:p>
        </p:txBody>
      </p:sp>
      <p:sp>
        <p:nvSpPr>
          <p:cNvPr id="112" name="Google Shape;112;p17"/>
          <p:cNvSpPr txBox="1"/>
          <p:nvPr>
            <p:ph idx="1" type="body"/>
          </p:nvPr>
        </p:nvSpPr>
        <p:spPr>
          <a:xfrm>
            <a:off x="4371150" y="1499750"/>
            <a:ext cx="4481700" cy="382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Arial"/>
              <a:buChar char="-"/>
            </a:pPr>
            <a:r>
              <a:rPr lang="vi" sz="1700">
                <a:solidFill>
                  <a:srgbClr val="000000"/>
                </a:solidFill>
                <a:latin typeface="Arial"/>
                <a:ea typeface="Arial"/>
                <a:cs typeface="Arial"/>
                <a:sym typeface="Arial"/>
              </a:rPr>
              <a:t>Đây là kiến trúc đơn giản nhất mà ta có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vi" sz="1700">
                <a:solidFill>
                  <a:srgbClr val="000000"/>
                </a:solidFill>
                <a:latin typeface="Arial"/>
                <a:ea typeface="Arial"/>
                <a:cs typeface="Arial"/>
                <a:sym typeface="Arial"/>
              </a:rPr>
              <a:t>Được cài đặt toàn bộ trên 1 server</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vi" sz="1700">
                <a:solidFill>
                  <a:srgbClr val="000000"/>
                </a:solidFill>
                <a:latin typeface="Arial"/>
                <a:ea typeface="Arial"/>
                <a:cs typeface="Arial"/>
                <a:sym typeface="Arial"/>
              </a:rPr>
              <a:t>Lập trình theo mô hình mvc, 3 lớp,...</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vi" sz="1700">
                <a:solidFill>
                  <a:srgbClr val="000000"/>
                </a:solidFill>
                <a:latin typeface="Arial"/>
                <a:ea typeface="Arial"/>
                <a:cs typeface="Arial"/>
                <a:sym typeface="Arial"/>
              </a:rPr>
              <a:t>→ Mô hình không khả thi nếu có số lượng người dùng vượt quá khả năng chịu tải của server.</a:t>
            </a:r>
            <a:endParaRPr sz="1700">
              <a:solidFill>
                <a:srgbClr val="000000"/>
              </a:solidFill>
              <a:latin typeface="Arial"/>
              <a:ea typeface="Arial"/>
              <a:cs typeface="Arial"/>
              <a:sym typeface="Arial"/>
            </a:endParaRPr>
          </a:p>
          <a:p>
            <a:pPr indent="0" lvl="0" marL="0" rtl="0" algn="l">
              <a:spcBef>
                <a:spcPts val="1200"/>
              </a:spcBef>
              <a:spcAft>
                <a:spcPts val="1200"/>
              </a:spcAft>
              <a:buNone/>
            </a:pPr>
            <a:r>
              <a:rPr lang="vi" sz="1700">
                <a:solidFill>
                  <a:srgbClr val="000000"/>
                </a:solidFill>
                <a:latin typeface="Arial"/>
                <a:ea typeface="Arial"/>
                <a:cs typeface="Arial"/>
                <a:sym typeface="Arial"/>
              </a:rPr>
              <a:t>→ Chỉ phù hợp với những website nhỏ, có lượng truy cập thấp.</a:t>
            </a:r>
            <a:endParaRPr sz="1700">
              <a:solidFill>
                <a:srgbClr val="000000"/>
              </a:solidFill>
              <a:latin typeface="Arial"/>
              <a:ea typeface="Arial"/>
              <a:cs typeface="Arial"/>
              <a:sym typeface="Arial"/>
            </a:endParaRPr>
          </a:p>
        </p:txBody>
      </p:sp>
      <p:sp>
        <p:nvSpPr>
          <p:cNvPr id="113" name="Google Shape;113;p17"/>
          <p:cNvSpPr/>
          <p:nvPr/>
        </p:nvSpPr>
        <p:spPr>
          <a:xfrm>
            <a:off x="205150" y="2592500"/>
            <a:ext cx="587400" cy="5874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1885300" y="2359250"/>
            <a:ext cx="1711200" cy="10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771750" y="25512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3153125" y="25512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3153125" y="295700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2761450" y="295700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nvSpPr>
        <p:spPr>
          <a:xfrm>
            <a:off x="2122375" y="2685275"/>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cxnSp>
        <p:nvCxnSpPr>
          <p:cNvPr id="120" name="Google Shape;120;p17"/>
          <p:cNvCxnSpPr>
            <a:stCxn id="113" idx="6"/>
            <a:endCxn id="114" idx="1"/>
          </p:cNvCxnSpPr>
          <p:nvPr/>
        </p:nvCxnSpPr>
        <p:spPr>
          <a:xfrm>
            <a:off x="792550" y="2886200"/>
            <a:ext cx="1092900" cy="2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1" type="body"/>
          </p:nvPr>
        </p:nvSpPr>
        <p:spPr>
          <a:xfrm>
            <a:off x="3984400" y="2009000"/>
            <a:ext cx="4902000" cy="19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Nâng cấp hơn kiến trúc đầu tiên. Ta tăng số lượng server lên và dùng một con server cân bằng tải (Load Balance) để phân chia truy cập từ người dùng đến các máy chủ khác nhau.</a:t>
            </a:r>
            <a:endParaRPr sz="1600">
              <a:solidFill>
                <a:srgbClr val="000000"/>
              </a:solidFill>
              <a:latin typeface="Arial"/>
              <a:ea typeface="Arial"/>
              <a:cs typeface="Arial"/>
              <a:sym typeface="Arial"/>
            </a:endParaRPr>
          </a:p>
          <a:p>
            <a:pPr indent="0" lvl="0" marL="457200" rtl="0" algn="l">
              <a:spcBef>
                <a:spcPts val="1200"/>
              </a:spcBef>
              <a:spcAft>
                <a:spcPts val="1200"/>
              </a:spcAft>
              <a:buNone/>
            </a:pPr>
            <a:r>
              <a:t/>
            </a:r>
            <a:endParaRPr sz="1600"/>
          </a:p>
        </p:txBody>
      </p:sp>
      <p:sp>
        <p:nvSpPr>
          <p:cNvPr id="126" name="Google Shape;126;p18"/>
          <p:cNvSpPr/>
          <p:nvPr/>
        </p:nvSpPr>
        <p:spPr>
          <a:xfrm>
            <a:off x="206125" y="2584475"/>
            <a:ext cx="587400" cy="5874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121050" y="2539025"/>
            <a:ext cx="896700" cy="6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txBox="1"/>
          <p:nvPr/>
        </p:nvSpPr>
        <p:spPr>
          <a:xfrm>
            <a:off x="1163125" y="2570375"/>
            <a:ext cx="85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Load balancer</a:t>
            </a:r>
            <a:endParaRPr>
              <a:latin typeface="Lato"/>
              <a:ea typeface="Lato"/>
              <a:cs typeface="Lato"/>
              <a:sym typeface="Lato"/>
            </a:endParaRPr>
          </a:p>
        </p:txBody>
      </p:sp>
      <p:sp>
        <p:nvSpPr>
          <p:cNvPr id="129" name="Google Shape;129;p18"/>
          <p:cNvSpPr/>
          <p:nvPr/>
        </p:nvSpPr>
        <p:spPr>
          <a:xfrm>
            <a:off x="2489425" y="3534550"/>
            <a:ext cx="14124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180000" y="367210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3520175" y="367210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2521950" y="3611200"/>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sp>
        <p:nvSpPr>
          <p:cNvPr id="133" name="Google Shape;133;p18"/>
          <p:cNvSpPr/>
          <p:nvPr/>
        </p:nvSpPr>
        <p:spPr>
          <a:xfrm>
            <a:off x="2489425" y="2822200"/>
            <a:ext cx="14124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3180000" y="29597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520175" y="2959750"/>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2521950" y="2898850"/>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sp>
        <p:nvSpPr>
          <p:cNvPr id="137" name="Google Shape;137;p18"/>
          <p:cNvSpPr/>
          <p:nvPr/>
        </p:nvSpPr>
        <p:spPr>
          <a:xfrm>
            <a:off x="2489425" y="2085725"/>
            <a:ext cx="14124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180000" y="2223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3520175" y="2223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nvSpPr>
        <p:spPr>
          <a:xfrm>
            <a:off x="2521950" y="2162375"/>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cxnSp>
        <p:nvCxnSpPr>
          <p:cNvPr id="141" name="Google Shape;141;p18"/>
          <p:cNvCxnSpPr>
            <a:stCxn id="126" idx="6"/>
            <a:endCxn id="128" idx="1"/>
          </p:cNvCxnSpPr>
          <p:nvPr/>
        </p:nvCxnSpPr>
        <p:spPr>
          <a:xfrm>
            <a:off x="793525" y="2878175"/>
            <a:ext cx="369600" cy="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8"/>
          <p:cNvCxnSpPr>
            <a:stCxn id="128" idx="3"/>
            <a:endCxn id="140" idx="1"/>
          </p:cNvCxnSpPr>
          <p:nvPr/>
        </p:nvCxnSpPr>
        <p:spPr>
          <a:xfrm flipH="1" rot="10800000">
            <a:off x="2017825" y="2362475"/>
            <a:ext cx="504000" cy="5157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8"/>
          <p:cNvCxnSpPr>
            <a:stCxn id="128" idx="3"/>
            <a:endCxn id="136" idx="1"/>
          </p:cNvCxnSpPr>
          <p:nvPr/>
        </p:nvCxnSpPr>
        <p:spPr>
          <a:xfrm>
            <a:off x="2017825" y="2878175"/>
            <a:ext cx="504000" cy="2208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8"/>
          <p:cNvCxnSpPr>
            <a:stCxn id="128" idx="3"/>
            <a:endCxn id="132" idx="1"/>
          </p:cNvCxnSpPr>
          <p:nvPr/>
        </p:nvCxnSpPr>
        <p:spPr>
          <a:xfrm>
            <a:off x="2017825" y="2878175"/>
            <a:ext cx="504000" cy="93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729450" y="1464375"/>
            <a:ext cx="7688700" cy="28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vi" sz="1600"/>
              <a:t>→ </a:t>
            </a:r>
            <a:r>
              <a:rPr lang="vi" sz="1600">
                <a:solidFill>
                  <a:srgbClr val="000000"/>
                </a:solidFill>
                <a:latin typeface="Arial"/>
                <a:ea typeface="Arial"/>
                <a:cs typeface="Arial"/>
                <a:sym typeface="Arial"/>
              </a:rPr>
              <a:t>Đã có khả năng chịu tải , tuy nhiên những vấn đề khác phát sinh</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ví dụ bạn vào lập tài khoản tại máy chủ A, nhưng hôm sau được phân vào máy chủ B → không thấy tài khoản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mô hình này chỉ phù hợp cho những website có lượng truy cập lớn, nhưng không có nhiều tính năng  (phimmoi, vnexpess,...)</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1" type="body"/>
          </p:nvPr>
        </p:nvSpPr>
        <p:spPr>
          <a:xfrm>
            <a:off x="724950" y="1186175"/>
            <a:ext cx="7403700" cy="400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1200"/>
              </a:spcAft>
              <a:buSzPts val="1018"/>
              <a:buNone/>
            </a:pPr>
            <a:r>
              <a:rPr lang="vi" sz="1679"/>
              <a:t>→ </a:t>
            </a:r>
            <a:r>
              <a:rPr lang="vi" sz="1679">
                <a:solidFill>
                  <a:srgbClr val="000000"/>
                </a:solidFill>
                <a:latin typeface="Arial"/>
                <a:ea typeface="Arial"/>
                <a:cs typeface="Arial"/>
                <a:sym typeface="Arial"/>
              </a:rPr>
              <a:t>Tách server thành 2 phần riêng là API và Storage </a:t>
            </a:r>
            <a:endParaRPr sz="1679">
              <a:solidFill>
                <a:srgbClr val="000000"/>
              </a:solidFill>
              <a:latin typeface="Arial"/>
              <a:ea typeface="Arial"/>
              <a:cs typeface="Arial"/>
              <a:sym typeface="Arial"/>
            </a:endParaRPr>
          </a:p>
        </p:txBody>
      </p:sp>
      <p:sp>
        <p:nvSpPr>
          <p:cNvPr id="155" name="Google Shape;155;p20"/>
          <p:cNvSpPr/>
          <p:nvPr/>
        </p:nvSpPr>
        <p:spPr>
          <a:xfrm>
            <a:off x="435525" y="2898375"/>
            <a:ext cx="587400" cy="5874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1507400" y="2851875"/>
            <a:ext cx="896700" cy="6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nvSpPr>
        <p:spPr>
          <a:xfrm>
            <a:off x="1579475" y="2886350"/>
            <a:ext cx="11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Load balancer</a:t>
            </a:r>
            <a:endParaRPr>
              <a:latin typeface="Lato"/>
              <a:ea typeface="Lato"/>
              <a:cs typeface="Lato"/>
              <a:sym typeface="Lato"/>
            </a:endParaRPr>
          </a:p>
        </p:txBody>
      </p:sp>
      <p:sp>
        <p:nvSpPr>
          <p:cNvPr id="158" name="Google Shape;158;p20"/>
          <p:cNvSpPr/>
          <p:nvPr/>
        </p:nvSpPr>
        <p:spPr>
          <a:xfrm>
            <a:off x="3452225" y="1853850"/>
            <a:ext cx="5874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txBox="1"/>
          <p:nvPr/>
        </p:nvSpPr>
        <p:spPr>
          <a:xfrm>
            <a:off x="3452225" y="1935375"/>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sp>
        <p:nvSpPr>
          <p:cNvPr id="160" name="Google Shape;160;p20"/>
          <p:cNvSpPr/>
          <p:nvPr/>
        </p:nvSpPr>
        <p:spPr>
          <a:xfrm>
            <a:off x="5027125" y="1858725"/>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5175700" y="1996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5515875" y="1996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3419700" y="3622725"/>
            <a:ext cx="5874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3452225" y="3699375"/>
            <a:ext cx="5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API</a:t>
            </a:r>
            <a:endParaRPr>
              <a:latin typeface="Lato"/>
              <a:ea typeface="Lato"/>
              <a:cs typeface="Lato"/>
              <a:sym typeface="Lato"/>
            </a:endParaRPr>
          </a:p>
        </p:txBody>
      </p:sp>
      <p:sp>
        <p:nvSpPr>
          <p:cNvPr id="165" name="Google Shape;165;p20"/>
          <p:cNvSpPr/>
          <p:nvPr/>
        </p:nvSpPr>
        <p:spPr>
          <a:xfrm>
            <a:off x="5027125" y="3622725"/>
            <a:ext cx="903000" cy="5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208300" y="3760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5548475" y="3760275"/>
            <a:ext cx="237000" cy="278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0"/>
          <p:cNvCxnSpPr>
            <a:stCxn id="155" idx="6"/>
            <a:endCxn id="156" idx="1"/>
          </p:cNvCxnSpPr>
          <p:nvPr/>
        </p:nvCxnSpPr>
        <p:spPr>
          <a:xfrm>
            <a:off x="1022925" y="3192075"/>
            <a:ext cx="4845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0"/>
          <p:cNvCxnSpPr>
            <a:endCxn id="159" idx="1"/>
          </p:cNvCxnSpPr>
          <p:nvPr/>
        </p:nvCxnSpPr>
        <p:spPr>
          <a:xfrm flipH="1" rot="10800000">
            <a:off x="2402525" y="2135475"/>
            <a:ext cx="1049700" cy="9915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0"/>
          <p:cNvCxnSpPr>
            <a:endCxn id="164" idx="1"/>
          </p:cNvCxnSpPr>
          <p:nvPr/>
        </p:nvCxnSpPr>
        <p:spPr>
          <a:xfrm>
            <a:off x="2414825" y="3235875"/>
            <a:ext cx="1037400" cy="66360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p20"/>
          <p:cNvSpPr/>
          <p:nvPr/>
        </p:nvSpPr>
        <p:spPr>
          <a:xfrm>
            <a:off x="3249325" y="2674825"/>
            <a:ext cx="1049700" cy="68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3249325" y="2775113"/>
            <a:ext cx="826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100">
                <a:latin typeface="Lato"/>
                <a:ea typeface="Lato"/>
                <a:cs typeface="Lato"/>
                <a:sym typeface="Lato"/>
              </a:rPr>
              <a:t>metadata server</a:t>
            </a:r>
            <a:endParaRPr sz="1100">
              <a:latin typeface="Lato"/>
              <a:ea typeface="Lato"/>
              <a:cs typeface="Lato"/>
              <a:sym typeface="Lato"/>
            </a:endParaRPr>
          </a:p>
        </p:txBody>
      </p:sp>
      <p:cxnSp>
        <p:nvCxnSpPr>
          <p:cNvPr id="173" name="Google Shape;173;p20"/>
          <p:cNvCxnSpPr>
            <a:stCxn id="159" idx="3"/>
            <a:endCxn id="160" idx="1"/>
          </p:cNvCxnSpPr>
          <p:nvPr/>
        </p:nvCxnSpPr>
        <p:spPr>
          <a:xfrm>
            <a:off x="4039625" y="2135475"/>
            <a:ext cx="987600" cy="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0"/>
          <p:cNvCxnSpPr>
            <a:stCxn id="164" idx="3"/>
            <a:endCxn id="165" idx="1"/>
          </p:cNvCxnSpPr>
          <p:nvPr/>
        </p:nvCxnSpPr>
        <p:spPr>
          <a:xfrm>
            <a:off x="4039625" y="3899475"/>
            <a:ext cx="987600" cy="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0"/>
          <p:cNvCxnSpPr>
            <a:stCxn id="159" idx="3"/>
            <a:endCxn id="165" idx="1"/>
          </p:cNvCxnSpPr>
          <p:nvPr/>
        </p:nvCxnSpPr>
        <p:spPr>
          <a:xfrm>
            <a:off x="4039625" y="2135475"/>
            <a:ext cx="987600" cy="17640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0"/>
          <p:cNvCxnSpPr>
            <a:stCxn id="164" idx="3"/>
            <a:endCxn id="160" idx="1"/>
          </p:cNvCxnSpPr>
          <p:nvPr/>
        </p:nvCxnSpPr>
        <p:spPr>
          <a:xfrm flipH="1" rot="10800000">
            <a:off x="4039625" y="2135475"/>
            <a:ext cx="987600" cy="17640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0"/>
          <p:cNvCxnSpPr>
            <a:stCxn id="171" idx="0"/>
            <a:endCxn id="158" idx="2"/>
          </p:cNvCxnSpPr>
          <p:nvPr/>
        </p:nvCxnSpPr>
        <p:spPr>
          <a:xfrm rot="10800000">
            <a:off x="3745975" y="2407225"/>
            <a:ext cx="28200" cy="2676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0"/>
          <p:cNvCxnSpPr>
            <a:stCxn id="158" idx="2"/>
            <a:endCxn id="171" idx="0"/>
          </p:cNvCxnSpPr>
          <p:nvPr/>
        </p:nvCxnSpPr>
        <p:spPr>
          <a:xfrm>
            <a:off x="3745925" y="2407350"/>
            <a:ext cx="28200" cy="2676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0"/>
          <p:cNvCxnSpPr>
            <a:stCxn id="171" idx="2"/>
            <a:endCxn id="163" idx="0"/>
          </p:cNvCxnSpPr>
          <p:nvPr/>
        </p:nvCxnSpPr>
        <p:spPr>
          <a:xfrm flipH="1">
            <a:off x="3713275" y="3355225"/>
            <a:ext cx="60900" cy="2676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0"/>
          <p:cNvCxnSpPr>
            <a:stCxn id="163" idx="0"/>
            <a:endCxn id="171" idx="2"/>
          </p:cNvCxnSpPr>
          <p:nvPr/>
        </p:nvCxnSpPr>
        <p:spPr>
          <a:xfrm flipH="1" rot="10800000">
            <a:off x="3713400" y="3355125"/>
            <a:ext cx="60900" cy="2676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0"/>
          <p:cNvSpPr/>
          <p:nvPr/>
        </p:nvSpPr>
        <p:spPr>
          <a:xfrm>
            <a:off x="3982325" y="2862050"/>
            <a:ext cx="253500" cy="302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727650" y="1340200"/>
            <a:ext cx="7688700" cy="397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Metadata server: Đây là 1 microservice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Nó một cơ sở dữ liệu lưu trữ lại file nào nằm ở server nào</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request diễn ra như thế nào: từ api server sẽ gửi một request đến metadata, meta trả về kết quả là server dữ liệu nào.</a:t>
            </a:r>
            <a:endParaRPr sz="1600">
              <a:solidFill>
                <a:srgbClr val="000000"/>
              </a:solidFill>
              <a:latin typeface="Arial"/>
              <a:ea typeface="Arial"/>
              <a:cs typeface="Arial"/>
              <a:sym typeface="Arial"/>
            </a:endParaRPr>
          </a:p>
          <a:p>
            <a:pPr indent="0" lvl="0" marL="457200" rtl="0" algn="l">
              <a:spcBef>
                <a:spcPts val="1200"/>
              </a:spcBef>
              <a:spcAft>
                <a:spcPts val="0"/>
              </a:spcAft>
              <a:buNone/>
            </a:pPr>
            <a:r>
              <a:rPr lang="vi" sz="1600">
                <a:solidFill>
                  <a:srgbClr val="000000"/>
                </a:solidFill>
                <a:latin typeface="Arial"/>
                <a:ea typeface="Arial"/>
                <a:cs typeface="Arial"/>
                <a:sym typeface="Arial"/>
              </a:rPr>
              <a:t>→ trả lời được các yêu cầu 2,3,4</a:t>
            </a:r>
            <a:endParaRPr sz="1600">
              <a:solidFill>
                <a:srgbClr val="000000"/>
              </a:solidFill>
              <a:latin typeface="Arial"/>
              <a:ea typeface="Arial"/>
              <a:cs typeface="Arial"/>
              <a:sym typeface="Arial"/>
            </a:endParaRPr>
          </a:p>
          <a:p>
            <a:pPr indent="-330200" lvl="0" marL="914400" rtl="0" algn="l">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Hệ thống có khả năng chịu tải lớn</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Multi-tenancy</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Có khả năng mở rộng</a:t>
            </a:r>
            <a:endParaRPr sz="1600">
              <a:solidFill>
                <a:srgbClr val="000000"/>
              </a:solidFill>
              <a:latin typeface="Arial"/>
              <a:ea typeface="Arial"/>
              <a:cs typeface="Arial"/>
              <a:sym typeface="Arial"/>
            </a:endParaRPr>
          </a:p>
          <a:p>
            <a:pPr indent="457200" lvl="0" marL="0" rtl="0" algn="l">
              <a:spcBef>
                <a:spcPts val="1200"/>
              </a:spcBef>
              <a:spcAft>
                <a:spcPts val="1200"/>
              </a:spcAft>
              <a:buNone/>
            </a:pPr>
            <a:r>
              <a:rPr lang="vi" sz="1600">
                <a:solidFill>
                  <a:srgbClr val="000000"/>
                </a:solidFill>
                <a:latin typeface="Arial"/>
                <a:ea typeface="Arial"/>
                <a:cs typeface="Arial"/>
                <a:sym typeface="Arial"/>
              </a:rPr>
              <a:t>→ Nhưng server database chết sẽ mất dữ liệu</a:t>
            </a:r>
            <a:endParaRPr sz="16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