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Nunito-italic.fntdata"/><Relationship Id="rId10" Type="http://schemas.openxmlformats.org/officeDocument/2006/relationships/font" Target="fonts/Nunito-bold.fntdata"/><Relationship Id="rId12" Type="http://schemas.openxmlformats.org/officeDocument/2006/relationships/font" Target="fonts/Nunito-boldItalic.fntdata"/><Relationship Id="rId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11567e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11567e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11567ec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11567ec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311700" y="744575"/>
            <a:ext cx="8520600" cy="2244600"/>
          </a:xfrm>
          <a:prstGeom prst="rect">
            <a:avLst/>
          </a:prstGeom>
          <a:noFill/>
          <a:ln>
            <a:noFill/>
          </a:ln>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b="1" lang="vi" sz="3800">
                <a:solidFill>
                  <a:srgbClr val="AF7B51"/>
                </a:solidFill>
                <a:latin typeface="Nunito"/>
                <a:ea typeface="Nunito"/>
                <a:cs typeface="Nunito"/>
                <a:sym typeface="Nunito"/>
              </a:rPr>
              <a:t>Đồ án công nghệ phần mềm</a:t>
            </a:r>
            <a:endParaRPr b="1" sz="3800">
              <a:solidFill>
                <a:srgbClr val="AF7B51"/>
              </a:solidFill>
              <a:latin typeface="Nunito"/>
              <a:ea typeface="Nunito"/>
              <a:cs typeface="Nunito"/>
              <a:sym typeface="Nunito"/>
            </a:endParaRPr>
          </a:p>
          <a:p>
            <a:pPr indent="0" lvl="0" marL="0" rtl="0" algn="ctr">
              <a:spcBef>
                <a:spcPts val="0"/>
              </a:spcBef>
              <a:spcAft>
                <a:spcPts val="0"/>
              </a:spcAft>
              <a:buNone/>
            </a:pPr>
            <a:r>
              <a:rPr b="1" lang="vi" sz="4200">
                <a:solidFill>
                  <a:srgbClr val="AF7B51"/>
                </a:solidFill>
                <a:latin typeface="Nunito"/>
                <a:ea typeface="Nunito"/>
                <a:cs typeface="Nunito"/>
                <a:sym typeface="Nunito"/>
              </a:rPr>
              <a:t>Coding Standards</a:t>
            </a:r>
            <a:endParaRPr b="1" sz="4200">
              <a:solidFill>
                <a:srgbClr val="AF7B51"/>
              </a:solidFill>
              <a:latin typeface="Nunito"/>
              <a:ea typeface="Nunito"/>
              <a:cs typeface="Nunito"/>
              <a:sym typeface="Nunito"/>
            </a:endParaRPr>
          </a:p>
          <a:p>
            <a:pPr indent="0" lvl="0" marL="0" rtl="0" algn="ctr">
              <a:spcBef>
                <a:spcPts val="0"/>
              </a:spcBef>
              <a:spcAft>
                <a:spcPts val="0"/>
              </a:spcAft>
              <a:buNone/>
            </a:pPr>
            <a:r>
              <a:t/>
            </a:r>
            <a:endParaRPr sz="4755">
              <a:solidFill>
                <a:srgbClr val="AF7B51"/>
              </a:solidFill>
              <a:latin typeface="Nunito"/>
              <a:ea typeface="Nunito"/>
              <a:cs typeface="Nunito"/>
              <a:sym typeface="Nunito"/>
            </a:endParaRPr>
          </a:p>
          <a:p>
            <a:pPr indent="0" lvl="0" marL="0" rtl="0" algn="ctr">
              <a:lnSpc>
                <a:spcPct val="115000"/>
              </a:lnSpc>
              <a:spcBef>
                <a:spcPts val="0"/>
              </a:spcBef>
              <a:spcAft>
                <a:spcPts val="0"/>
              </a:spcAft>
              <a:buNone/>
            </a:pPr>
            <a:r>
              <a:rPr b="1" lang="vi" sz="1533">
                <a:solidFill>
                  <a:srgbClr val="AF7B51"/>
                </a:solidFill>
                <a:latin typeface="Times New Roman"/>
                <a:ea typeface="Times New Roman"/>
                <a:cs typeface="Times New Roman"/>
                <a:sym typeface="Times New Roman"/>
              </a:rPr>
              <a:t>GVHD: Thầy Ngô Huy Biên</a:t>
            </a:r>
            <a:endParaRPr sz="5088">
              <a:solidFill>
                <a:srgbClr val="AF7B51"/>
              </a:solidFill>
              <a:latin typeface="Nunito"/>
              <a:ea typeface="Nunito"/>
              <a:cs typeface="Nunito"/>
              <a:sym typeface="Nunito"/>
            </a:endParaRPr>
          </a:p>
        </p:txBody>
      </p:sp>
      <p:sp>
        <p:nvSpPr>
          <p:cNvPr id="129" name="Google Shape;129;p13"/>
          <p:cNvSpPr txBox="1"/>
          <p:nvPr/>
        </p:nvSpPr>
        <p:spPr>
          <a:xfrm>
            <a:off x="820000" y="33787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vi" sz="1600">
                <a:solidFill>
                  <a:srgbClr val="AF7B51"/>
                </a:solidFill>
                <a:latin typeface="Calibri"/>
                <a:ea typeface="Calibri"/>
                <a:cs typeface="Calibri"/>
                <a:sym typeface="Calibri"/>
              </a:rPr>
              <a:t>Nhóm 1 K3-Capstone</a:t>
            </a:r>
            <a:endParaRPr sz="1600">
              <a:solidFill>
                <a:srgbClr val="AF7B5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subTitle"/>
          </p:nvPr>
        </p:nvSpPr>
        <p:spPr>
          <a:xfrm>
            <a:off x="805800" y="1053175"/>
            <a:ext cx="4362000" cy="3001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vi">
                <a:solidFill>
                  <a:srgbClr val="000000"/>
                </a:solidFill>
                <a:latin typeface="Arial"/>
                <a:ea typeface="Arial"/>
                <a:cs typeface="Arial"/>
                <a:sym typeface="Arial"/>
              </a:rPr>
              <a:t>Nhóm sử dụng chuẩn ESLINT để thể hiện chuẩn của mã nguồn vì ESlint là một linter dành cho ngôn ngữ lập trình JavaScript được viết bằng Node.js. ESlint thực sự rất hữu dụng bởi vì JavaScript là một ngôn ngữ thông dịch và được dịch trực tiếp thành mã máy, rất nhiều lỗi chỉ có thể phát hiện được trong thời gian chạy project.</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p:txBody>
      </p:sp>
      <p:pic>
        <p:nvPicPr>
          <p:cNvPr id="135" name="Google Shape;135;p14"/>
          <p:cNvPicPr preferRelativeResize="0"/>
          <p:nvPr/>
        </p:nvPicPr>
        <p:blipFill>
          <a:blip r:embed="rId3">
            <a:alphaModFix/>
          </a:blip>
          <a:stretch>
            <a:fillRect/>
          </a:stretch>
        </p:blipFill>
        <p:spPr>
          <a:xfrm>
            <a:off x="5332300" y="1774125"/>
            <a:ext cx="3181350" cy="61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subTitle"/>
          </p:nvPr>
        </p:nvSpPr>
        <p:spPr>
          <a:xfrm>
            <a:off x="805800" y="1053175"/>
            <a:ext cx="4362000" cy="30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1B1B1B"/>
                </a:solidFill>
                <a:highlight>
                  <a:srgbClr val="FFFFFF"/>
                </a:highlight>
                <a:latin typeface="Arial"/>
                <a:ea typeface="Arial"/>
                <a:cs typeface="Arial"/>
                <a:sym typeface="Arial"/>
              </a:rPr>
              <a:t>Những lỗi ESlint có thể bắt bao gồm:</a:t>
            </a:r>
            <a:endParaRPr b="1">
              <a:solidFill>
                <a:srgbClr val="1B1B1B"/>
              </a:solidFill>
              <a:highlight>
                <a:srgbClr val="FFFFFF"/>
              </a:highlight>
              <a:latin typeface="Arial"/>
              <a:ea typeface="Arial"/>
              <a:cs typeface="Arial"/>
              <a:sym typeface="Arial"/>
            </a:endParaRPr>
          </a:p>
          <a:p>
            <a:pPr indent="-330200" lvl="0" marL="457200" rtl="0" algn="l">
              <a:lnSpc>
                <a:spcPct val="115000"/>
              </a:lnSpc>
              <a:spcBef>
                <a:spcPts val="1400"/>
              </a:spcBef>
              <a:spcAft>
                <a:spcPts val="0"/>
              </a:spcAft>
              <a:buClr>
                <a:srgbClr val="1B1B1B"/>
              </a:buClr>
              <a:buSzPts val="1600"/>
              <a:buFont typeface="Arial"/>
              <a:buChar char="●"/>
            </a:pPr>
            <a:r>
              <a:rPr lang="vi">
                <a:solidFill>
                  <a:srgbClr val="1B1B1B"/>
                </a:solidFill>
                <a:highlight>
                  <a:srgbClr val="FFFFFF"/>
                </a:highlight>
                <a:latin typeface="Arial"/>
                <a:ea typeface="Arial"/>
                <a:cs typeface="Arial"/>
                <a:sym typeface="Arial"/>
              </a:rPr>
              <a:t>Tránh lỗi lặp vô tận trong các vòng lặp.</a:t>
            </a:r>
            <a:endParaRPr>
              <a:solidFill>
                <a:srgbClr val="1B1B1B"/>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B1B1B"/>
              </a:buClr>
              <a:buSzPts val="1600"/>
              <a:buFont typeface="Arial"/>
              <a:buChar char="●"/>
            </a:pPr>
            <a:r>
              <a:rPr lang="vi">
                <a:solidFill>
                  <a:srgbClr val="1B1B1B"/>
                </a:solidFill>
                <a:highlight>
                  <a:srgbClr val="FFFFFF"/>
                </a:highlight>
                <a:latin typeface="Arial"/>
                <a:ea typeface="Arial"/>
                <a:cs typeface="Arial"/>
                <a:sym typeface="Arial"/>
              </a:rPr>
              <a:t>Đảm bảo tất cả các method getter đều trả về cái gì đó.</a:t>
            </a:r>
            <a:endParaRPr>
              <a:solidFill>
                <a:srgbClr val="1B1B1B"/>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B1B1B"/>
              </a:buClr>
              <a:buSzPts val="1600"/>
              <a:buFont typeface="Arial"/>
              <a:buChar char="●"/>
            </a:pPr>
            <a:r>
              <a:rPr lang="vi">
                <a:solidFill>
                  <a:srgbClr val="1B1B1B"/>
                </a:solidFill>
                <a:highlight>
                  <a:srgbClr val="FFFFFF"/>
                </a:highlight>
                <a:latin typeface="Arial"/>
                <a:ea typeface="Arial"/>
                <a:cs typeface="Arial"/>
                <a:sym typeface="Arial"/>
              </a:rPr>
              <a:t>Ngăn chặn cú pháp console.log và những cú pháp tương tự.</a:t>
            </a:r>
            <a:endParaRPr>
              <a:solidFill>
                <a:srgbClr val="1B1B1B"/>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B1B1B"/>
              </a:buClr>
              <a:buSzPts val="1600"/>
              <a:buFont typeface="Arial"/>
              <a:buChar char="●"/>
            </a:pPr>
            <a:r>
              <a:rPr lang="vi">
                <a:solidFill>
                  <a:srgbClr val="1B1B1B"/>
                </a:solidFill>
                <a:highlight>
                  <a:srgbClr val="FFFFFF"/>
                </a:highlight>
                <a:latin typeface="Arial"/>
                <a:ea typeface="Arial"/>
                <a:cs typeface="Arial"/>
                <a:sym typeface="Arial"/>
              </a:rPr>
              <a:t>Kiểm tra trung lặp case trong switch.</a:t>
            </a:r>
            <a:endParaRPr>
              <a:solidFill>
                <a:srgbClr val="1B1B1B"/>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B1B1B"/>
              </a:buClr>
              <a:buSzPts val="1600"/>
              <a:buFont typeface="Arial"/>
              <a:buChar char="●"/>
            </a:pPr>
            <a:r>
              <a:rPr lang="vi">
                <a:solidFill>
                  <a:srgbClr val="1B1B1B"/>
                </a:solidFill>
                <a:highlight>
                  <a:srgbClr val="FFFFFF"/>
                </a:highlight>
                <a:latin typeface="Arial"/>
                <a:ea typeface="Arial"/>
                <a:cs typeface="Arial"/>
                <a:sym typeface="Arial"/>
              </a:rPr>
              <a:t>Kiểm tra các mã trông thể truy cập.</a:t>
            </a:r>
            <a:endParaRPr>
              <a:solidFill>
                <a:srgbClr val="1B1B1B"/>
              </a:solidFill>
              <a:highlight>
                <a:srgbClr val="FFFFFF"/>
              </a:highlight>
              <a:latin typeface="Arial"/>
              <a:ea typeface="Arial"/>
              <a:cs typeface="Arial"/>
              <a:sym typeface="Arial"/>
            </a:endParaRPr>
          </a:p>
          <a:p>
            <a:pPr indent="-330200" lvl="0" marL="457200" rtl="0" algn="l">
              <a:lnSpc>
                <a:spcPct val="115000"/>
              </a:lnSpc>
              <a:spcBef>
                <a:spcPts val="0"/>
              </a:spcBef>
              <a:spcAft>
                <a:spcPts val="0"/>
              </a:spcAft>
              <a:buClr>
                <a:srgbClr val="1B1B1B"/>
              </a:buClr>
              <a:buSzPts val="1600"/>
              <a:buFont typeface="Arial"/>
              <a:buChar char="●"/>
            </a:pPr>
            <a:r>
              <a:rPr lang="vi">
                <a:solidFill>
                  <a:srgbClr val="1B1B1B"/>
                </a:solidFill>
                <a:highlight>
                  <a:srgbClr val="FFFFFF"/>
                </a:highlight>
                <a:latin typeface="Arial"/>
                <a:ea typeface="Arial"/>
                <a:cs typeface="Arial"/>
                <a:sym typeface="Arial"/>
              </a:rPr>
              <a:t>Kiểm tra tính hợp lệ của JSDoc. </a:t>
            </a:r>
            <a:endParaRPr>
              <a:solidFill>
                <a:srgbClr val="1B1B1B"/>
              </a:solidFill>
              <a:highlight>
                <a:srgbClr val="FFFFFF"/>
              </a:highlight>
              <a:latin typeface="Arial"/>
              <a:ea typeface="Arial"/>
              <a:cs typeface="Arial"/>
              <a:sym typeface="Arial"/>
            </a:endParaRPr>
          </a:p>
          <a:p>
            <a:pPr indent="0" lvl="0" marL="0" rtl="0" algn="l">
              <a:spcBef>
                <a:spcPts val="700"/>
              </a:spcBef>
              <a:spcAft>
                <a:spcPts val="0"/>
              </a:spcAft>
              <a:buNone/>
            </a:pPr>
            <a:r>
              <a:t/>
            </a:r>
            <a:endParaRPr>
              <a:solidFill>
                <a:srgbClr val="1B1B1B"/>
              </a:solidFill>
              <a:highlight>
                <a:srgbClr val="FFFFFF"/>
              </a:highlight>
              <a:latin typeface="Arial"/>
              <a:ea typeface="Arial"/>
              <a:cs typeface="Arial"/>
              <a:sym typeface="Arial"/>
            </a:endParaRPr>
          </a:p>
        </p:txBody>
      </p:sp>
      <p:pic>
        <p:nvPicPr>
          <p:cNvPr id="141" name="Google Shape;141;p15"/>
          <p:cNvPicPr preferRelativeResize="0"/>
          <p:nvPr/>
        </p:nvPicPr>
        <p:blipFill>
          <a:blip r:embed="rId3">
            <a:alphaModFix/>
          </a:blip>
          <a:stretch>
            <a:fillRect/>
          </a:stretch>
        </p:blipFill>
        <p:spPr>
          <a:xfrm>
            <a:off x="5034675" y="747825"/>
            <a:ext cx="3671400" cy="36118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