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6356a21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6356a21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1219339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31219339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3f23b60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3f23b6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3f23b60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83f23b60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3f23b6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83f23b6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121933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3121933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1219339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1219339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3f23b6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3f23b6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31219339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31219339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6356a21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6356a21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6356a21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6356a21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356a21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356a21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talon.com/download/"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15575" y="1578400"/>
            <a:ext cx="5539200" cy="15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1400"/>
              <a:t>Giải thích các công cụ, sản phẩm, mã nguồn nhóm đã sử dụng để kiểm soát chất lượng đồ án, bao gồm nhưng không giới hạn: Definition of Done, Coding Standards, Automated UI Design Testing, Unit Tests, Automated End-To-End Testing.</a:t>
            </a:r>
            <a:endParaRPr sz="1400"/>
          </a:p>
          <a:p>
            <a:pPr indent="0" lvl="0" marL="0" rtl="0" algn="l">
              <a:spcBef>
                <a:spcPts val="0"/>
              </a:spcBef>
              <a:spcAft>
                <a:spcPts val="0"/>
              </a:spcAft>
              <a:buSzPts val="990"/>
              <a:buNone/>
            </a:pPr>
            <a:r>
              <a:t/>
            </a:r>
            <a:endParaRPr sz="1400"/>
          </a:p>
        </p:txBody>
      </p:sp>
      <p:sp>
        <p:nvSpPr>
          <p:cNvPr id="135" name="Google Shape;135;p13"/>
          <p:cNvSpPr txBox="1"/>
          <p:nvPr>
            <p:ph idx="1" type="subTitle"/>
          </p:nvPr>
        </p:nvSpPr>
        <p:spPr>
          <a:xfrm>
            <a:off x="4572000" y="3504100"/>
            <a:ext cx="3470700" cy="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ĐỒ ÁN CÔNG NGHỆ PHẦN MỀM</a:t>
            </a:r>
            <a:endParaRPr>
              <a:latin typeface="Arial"/>
              <a:ea typeface="Arial"/>
              <a:cs typeface="Arial"/>
              <a:sym typeface="Arial"/>
            </a:endParaRPr>
          </a:p>
          <a:p>
            <a:pPr indent="0" lvl="0" marL="0" rtl="0" algn="l">
              <a:spcBef>
                <a:spcPts val="0"/>
              </a:spcBef>
              <a:spcAft>
                <a:spcPts val="0"/>
              </a:spcAft>
              <a:buNone/>
            </a:pPr>
            <a:r>
              <a:rPr lang="vi">
                <a:latin typeface="Arial"/>
                <a:ea typeface="Arial"/>
                <a:cs typeface="Arial"/>
                <a:sym typeface="Arial"/>
              </a:rPr>
              <a:t>NHÓM 1</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1297500" y="538850"/>
            <a:ext cx="7038900" cy="85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Katalon hỗ trợ kết hợp kiểm thử vào pipelines của quá trình CI/CD giúp hệ thống có thể tự động kiểm thử mỗi khi có code được commit lên branch trên hệ thống quản lý mã nguồn</a:t>
            </a:r>
            <a:endParaRPr>
              <a:latin typeface="Arial"/>
              <a:ea typeface="Arial"/>
              <a:cs typeface="Arial"/>
              <a:sym typeface="Arial"/>
            </a:endParaRPr>
          </a:p>
        </p:txBody>
      </p:sp>
      <p:pic>
        <p:nvPicPr>
          <p:cNvPr id="192" name="Google Shape;192;p22"/>
          <p:cNvPicPr preferRelativeResize="0"/>
          <p:nvPr/>
        </p:nvPicPr>
        <p:blipFill>
          <a:blip r:embed="rId3">
            <a:alphaModFix/>
          </a:blip>
          <a:stretch>
            <a:fillRect/>
          </a:stretch>
        </p:blipFill>
        <p:spPr>
          <a:xfrm>
            <a:off x="590400" y="1884274"/>
            <a:ext cx="7963201" cy="234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113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vi"/>
              <a:t>4. Unit Tests</a:t>
            </a:r>
            <a:endParaRPr b="1" i="1"/>
          </a:p>
        </p:txBody>
      </p:sp>
      <p:sp>
        <p:nvSpPr>
          <p:cNvPr id="198" name="Google Shape;198;p23"/>
          <p:cNvSpPr txBox="1"/>
          <p:nvPr>
            <p:ph idx="1" type="body"/>
          </p:nvPr>
        </p:nvSpPr>
        <p:spPr>
          <a:xfrm>
            <a:off x="1297500" y="685800"/>
            <a:ext cx="7038900" cy="37929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vi">
                <a:latin typeface="Arial"/>
                <a:ea typeface="Arial"/>
                <a:cs typeface="Arial"/>
                <a:sym typeface="Arial"/>
              </a:rPr>
              <a:t>Jest là một thư viện testing được tạo bởi facebook. Nó được tạo ra với mục tiêu ban đầu là cho reactjs, nhưng nó đã vượt xa những nhu cầu ban đầu, để trở thành một thư viện testing cho javascript một cách hoàn chỉnh</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vi">
                <a:latin typeface="Arial"/>
                <a:ea typeface="Arial"/>
                <a:cs typeface="Arial"/>
                <a:sym typeface="Arial"/>
              </a:rPr>
              <a:t>Công cụ: Jest</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vi">
                <a:latin typeface="Arial"/>
                <a:ea typeface="Arial"/>
                <a:cs typeface="Arial"/>
                <a:sym typeface="Arial"/>
              </a:rPr>
              <a:t>Cài đặt: </a:t>
            </a:r>
            <a:r>
              <a:rPr lang="vi" sz="1400">
                <a:latin typeface="Arial"/>
                <a:ea typeface="Arial"/>
                <a:cs typeface="Arial"/>
                <a:sym typeface="Arial"/>
              </a:rPr>
              <a:t>npm install --save-dev @nestjs/testing</a:t>
            </a:r>
            <a:endParaRPr sz="1400">
              <a:latin typeface="Arial"/>
              <a:ea typeface="Arial"/>
              <a:cs typeface="Arial"/>
              <a:sym typeface="Arial"/>
            </a:endParaRPr>
          </a:p>
          <a:p>
            <a:pPr indent="-311150" lvl="0" marL="457200" rtl="0" algn="l">
              <a:spcBef>
                <a:spcPts val="1200"/>
              </a:spcBef>
              <a:spcAft>
                <a:spcPts val="0"/>
              </a:spcAft>
              <a:buSzPts val="1300"/>
              <a:buFont typeface="Arial"/>
              <a:buChar char="➢"/>
            </a:pPr>
            <a:r>
              <a:rPr lang="vi">
                <a:latin typeface="Arial"/>
                <a:ea typeface="Arial"/>
                <a:cs typeface="Arial"/>
                <a:sym typeface="Arial"/>
              </a:rPr>
              <a:t>File config </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vi">
                <a:latin typeface="Arial"/>
                <a:ea typeface="Arial"/>
                <a:cs typeface="Arial"/>
                <a:sym typeface="Arial"/>
              </a:rPr>
              <a:t>Cách sử dụng: import các đối tượng cần test, khai báo và gán giá trị cho đầu vào, kiểm tra đầu ra có giống kết quả mong muốn hay không</a:t>
            </a:r>
            <a:r>
              <a:rPr lang="vi">
                <a:latin typeface="Arial"/>
                <a:ea typeface="Arial"/>
                <a:cs typeface="Arial"/>
                <a:sym typeface="Arial"/>
              </a:rPr>
              <a:t>.</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pic>
        <p:nvPicPr>
          <p:cNvPr id="199" name="Google Shape;199;p23"/>
          <p:cNvPicPr preferRelativeResize="0"/>
          <p:nvPr/>
        </p:nvPicPr>
        <p:blipFill>
          <a:blip r:embed="rId3">
            <a:alphaModFix/>
          </a:blip>
          <a:stretch>
            <a:fillRect/>
          </a:stretch>
        </p:blipFill>
        <p:spPr>
          <a:xfrm>
            <a:off x="5600950" y="1905775"/>
            <a:ext cx="3156875" cy="135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4"/>
          <p:cNvPicPr preferRelativeResize="0"/>
          <p:nvPr/>
        </p:nvPicPr>
        <p:blipFill>
          <a:blip r:embed="rId3">
            <a:alphaModFix/>
          </a:blip>
          <a:stretch>
            <a:fillRect/>
          </a:stretch>
        </p:blipFill>
        <p:spPr>
          <a:xfrm>
            <a:off x="573225" y="152400"/>
            <a:ext cx="3266927" cy="4838700"/>
          </a:xfrm>
          <a:prstGeom prst="rect">
            <a:avLst/>
          </a:prstGeom>
          <a:noFill/>
          <a:ln>
            <a:noFill/>
          </a:ln>
        </p:spPr>
      </p:pic>
      <p:pic>
        <p:nvPicPr>
          <p:cNvPr id="205" name="Google Shape;205;p24"/>
          <p:cNvPicPr preferRelativeResize="0"/>
          <p:nvPr/>
        </p:nvPicPr>
        <p:blipFill>
          <a:blip r:embed="rId4">
            <a:alphaModFix/>
          </a:blip>
          <a:stretch>
            <a:fillRect/>
          </a:stretch>
        </p:blipFill>
        <p:spPr>
          <a:xfrm>
            <a:off x="4213002" y="152400"/>
            <a:ext cx="431698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Contents</a:t>
            </a:r>
            <a:endParaRPr/>
          </a:p>
        </p:txBody>
      </p:sp>
      <p:sp>
        <p:nvSpPr>
          <p:cNvPr id="141" name="Google Shape;141;p14"/>
          <p:cNvSpPr txBox="1"/>
          <p:nvPr>
            <p:ph idx="1" type="body"/>
          </p:nvPr>
        </p:nvSpPr>
        <p:spPr>
          <a:xfrm>
            <a:off x="1297500" y="1340425"/>
            <a:ext cx="7038900" cy="3138300"/>
          </a:xfrm>
          <a:prstGeom prst="rect">
            <a:avLst/>
          </a:prstGeom>
        </p:spPr>
        <p:txBody>
          <a:bodyPr anchorCtr="0" anchor="t" bIns="91425" lIns="91425" spcFirstLastPara="1" rIns="91425" wrap="square" tIns="91425">
            <a:normAutofit/>
          </a:bodyPr>
          <a:lstStyle/>
          <a:p>
            <a:pPr indent="-349250" lvl="0" marL="457200" rtl="0" algn="l">
              <a:spcBef>
                <a:spcPts val="1000"/>
              </a:spcBef>
              <a:spcAft>
                <a:spcPts val="0"/>
              </a:spcAft>
              <a:buSzPts val="1900"/>
              <a:buChar char="➔"/>
            </a:pPr>
            <a:r>
              <a:rPr lang="vi" sz="1900"/>
              <a:t>Definition of Done</a:t>
            </a:r>
            <a:endParaRPr sz="1900"/>
          </a:p>
          <a:p>
            <a:pPr indent="-349250" lvl="0" marL="457200" rtl="0" algn="l">
              <a:spcBef>
                <a:spcPts val="1200"/>
              </a:spcBef>
              <a:spcAft>
                <a:spcPts val="0"/>
              </a:spcAft>
              <a:buSzPts val="1900"/>
              <a:buChar char="➔"/>
            </a:pPr>
            <a:r>
              <a:rPr lang="vi" sz="1900"/>
              <a:t>Coding </a:t>
            </a:r>
            <a:r>
              <a:rPr lang="vi" sz="1900"/>
              <a:t>Standards</a:t>
            </a:r>
            <a:endParaRPr sz="1900"/>
          </a:p>
          <a:p>
            <a:pPr indent="-349250" lvl="0" marL="457200" rtl="0" algn="l">
              <a:spcBef>
                <a:spcPts val="1000"/>
              </a:spcBef>
              <a:spcAft>
                <a:spcPts val="0"/>
              </a:spcAft>
              <a:buSzPts val="1900"/>
              <a:buChar char="➔"/>
            </a:pPr>
            <a:r>
              <a:rPr lang="vi" sz="1900"/>
              <a:t>Automated UI Design Testing</a:t>
            </a:r>
            <a:endParaRPr sz="1900"/>
          </a:p>
          <a:p>
            <a:pPr indent="-349250" lvl="0" marL="457200" rtl="0" algn="l">
              <a:spcBef>
                <a:spcPts val="1000"/>
              </a:spcBef>
              <a:spcAft>
                <a:spcPts val="0"/>
              </a:spcAft>
              <a:buSzPts val="1900"/>
              <a:buChar char="➔"/>
            </a:pPr>
            <a:r>
              <a:rPr lang="vi" sz="1900"/>
              <a:t>Unit Tests</a:t>
            </a:r>
            <a:endParaRPr sz="1900"/>
          </a:p>
          <a:p>
            <a:pPr indent="0" lvl="0" marL="457200" rtl="0" algn="l">
              <a:spcBef>
                <a:spcPts val="10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lnSpc>
                <a:spcPct val="115000"/>
              </a:lnSpc>
              <a:spcBef>
                <a:spcPts val="1000"/>
              </a:spcBef>
              <a:spcAft>
                <a:spcPts val="0"/>
              </a:spcAft>
              <a:buSzPts val="2400"/>
              <a:buFont typeface="Lato"/>
              <a:buAutoNum type="arabicPeriod"/>
            </a:pPr>
            <a:r>
              <a:rPr b="1" i="1" lang="vi">
                <a:latin typeface="Lato"/>
                <a:ea typeface="Lato"/>
                <a:cs typeface="Lato"/>
                <a:sym typeface="Lato"/>
              </a:rPr>
              <a:t>Definition of Done</a:t>
            </a:r>
            <a:endParaRPr b="1" i="1">
              <a:latin typeface="Arial"/>
              <a:ea typeface="Arial"/>
              <a:cs typeface="Arial"/>
              <a:sym typeface="Arial"/>
            </a:endParaRPr>
          </a:p>
        </p:txBody>
      </p:sp>
      <p:sp>
        <p:nvSpPr>
          <p:cNvPr id="147" name="Google Shape;147;p15"/>
          <p:cNvSpPr txBox="1"/>
          <p:nvPr>
            <p:ph idx="1" type="body"/>
          </p:nvPr>
        </p:nvSpPr>
        <p:spPr>
          <a:xfrm>
            <a:off x="1297500" y="1006425"/>
            <a:ext cx="7038900" cy="34722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Font typeface="Arial"/>
              <a:buChar char="➢"/>
            </a:pPr>
            <a:r>
              <a:rPr lang="vi" sz="1600">
                <a:latin typeface="Arial"/>
                <a:ea typeface="Arial"/>
                <a:cs typeface="Arial"/>
                <a:sym typeface="Arial"/>
              </a:rPr>
              <a:t>Định nghĩa hoàn thành (Definition of Done) là một danh sách kiểm tra các hoạt động cần thiết để đánh giá khi nào công việc thực sự hoàn thành.</a:t>
            </a:r>
            <a:endParaRPr sz="1600">
              <a:latin typeface="Arial"/>
              <a:ea typeface="Arial"/>
              <a:cs typeface="Arial"/>
              <a:sym typeface="Arial"/>
            </a:endParaRPr>
          </a:p>
          <a:p>
            <a:pPr indent="-330200" lvl="1" marL="914400" rtl="0" algn="l">
              <a:spcBef>
                <a:spcPts val="1200"/>
              </a:spcBef>
              <a:spcAft>
                <a:spcPts val="0"/>
              </a:spcAft>
              <a:buSzPts val="1600"/>
              <a:buFont typeface="Arial"/>
              <a:buChar char="○"/>
            </a:pPr>
            <a:r>
              <a:rPr lang="vi" sz="1600">
                <a:latin typeface="Arial"/>
                <a:ea typeface="Arial"/>
                <a:cs typeface="Arial"/>
                <a:sym typeface="Arial"/>
              </a:rPr>
              <a:t>Tính năng chạy được, hoàn thành user story</a:t>
            </a:r>
            <a:endParaRPr sz="1600">
              <a:latin typeface="Arial"/>
              <a:ea typeface="Arial"/>
              <a:cs typeface="Arial"/>
              <a:sym typeface="Arial"/>
            </a:endParaRPr>
          </a:p>
          <a:p>
            <a:pPr indent="-330200" lvl="1" marL="914400" rtl="0" algn="l">
              <a:spcBef>
                <a:spcPts val="1200"/>
              </a:spcBef>
              <a:spcAft>
                <a:spcPts val="0"/>
              </a:spcAft>
              <a:buSzPts val="1600"/>
              <a:buFont typeface="Arial"/>
              <a:buChar char="○"/>
            </a:pPr>
            <a:r>
              <a:rPr lang="vi" sz="1600">
                <a:latin typeface="Arial"/>
                <a:ea typeface="Arial"/>
                <a:cs typeface="Arial"/>
                <a:sym typeface="Arial"/>
              </a:rPr>
              <a:t>Source code tuân theo Coding </a:t>
            </a:r>
            <a:r>
              <a:rPr lang="vi" sz="1600">
                <a:latin typeface="Arial"/>
                <a:ea typeface="Arial"/>
                <a:cs typeface="Arial"/>
                <a:sym typeface="Arial"/>
              </a:rPr>
              <a:t>Standards</a:t>
            </a:r>
            <a:endParaRPr sz="1600">
              <a:latin typeface="Arial"/>
              <a:ea typeface="Arial"/>
              <a:cs typeface="Arial"/>
              <a:sym typeface="Arial"/>
            </a:endParaRPr>
          </a:p>
          <a:p>
            <a:pPr indent="-330200" lvl="1" marL="914400" rtl="0" algn="l">
              <a:spcBef>
                <a:spcPts val="1200"/>
              </a:spcBef>
              <a:spcAft>
                <a:spcPts val="0"/>
              </a:spcAft>
              <a:buSzPts val="1600"/>
              <a:buFont typeface="Arial"/>
              <a:buChar char="○"/>
            </a:pPr>
            <a:r>
              <a:rPr lang="vi" sz="1600">
                <a:latin typeface="Arial"/>
                <a:ea typeface="Arial"/>
                <a:cs typeface="Arial"/>
                <a:sym typeface="Arial"/>
              </a:rPr>
              <a:t>Source code đã được review bởi team lead và các thành viên trong nhóm</a:t>
            </a:r>
            <a:endParaRPr sz="1600">
              <a:latin typeface="Arial"/>
              <a:ea typeface="Arial"/>
              <a:cs typeface="Arial"/>
              <a:sym typeface="Arial"/>
            </a:endParaRPr>
          </a:p>
          <a:p>
            <a:pPr indent="-330200" lvl="1" marL="914400" rtl="0" algn="l">
              <a:spcBef>
                <a:spcPts val="1200"/>
              </a:spcBef>
              <a:spcAft>
                <a:spcPts val="0"/>
              </a:spcAft>
              <a:buSzPts val="1600"/>
              <a:buFont typeface="Arial"/>
              <a:buChar char="○"/>
            </a:pPr>
            <a:r>
              <a:rPr lang="vi" sz="1600">
                <a:latin typeface="Arial"/>
                <a:ea typeface="Arial"/>
                <a:cs typeface="Arial"/>
                <a:sym typeface="Arial"/>
              </a:rPr>
              <a:t>Hoàn thành các Unit Tests</a:t>
            </a:r>
            <a:endParaRPr sz="1600">
              <a:latin typeface="Arial"/>
              <a:ea typeface="Arial"/>
              <a:cs typeface="Arial"/>
              <a:sym typeface="Arial"/>
            </a:endParaRPr>
          </a:p>
          <a:p>
            <a:pPr indent="-330200" lvl="1" marL="914400" rtl="0" algn="l">
              <a:spcBef>
                <a:spcPts val="1200"/>
              </a:spcBef>
              <a:spcAft>
                <a:spcPts val="0"/>
              </a:spcAft>
              <a:buSzPts val="1600"/>
              <a:buFont typeface="Arial"/>
              <a:buChar char="○"/>
            </a:pPr>
            <a:r>
              <a:rPr lang="vi" sz="1600">
                <a:latin typeface="Arial"/>
                <a:ea typeface="Arial"/>
                <a:cs typeface="Arial"/>
                <a:sym typeface="Arial"/>
              </a:rPr>
              <a:t>Passed Automated Testing</a:t>
            </a:r>
            <a:endParaRPr sz="1600">
              <a:latin typeface="Arial"/>
              <a:ea typeface="Arial"/>
              <a:cs typeface="Arial"/>
              <a:sym typeface="Arial"/>
            </a:endParaRPr>
          </a:p>
          <a:p>
            <a:pPr indent="-330200" lvl="1" marL="914400" rtl="0" algn="l">
              <a:spcBef>
                <a:spcPts val="1200"/>
              </a:spcBef>
              <a:spcAft>
                <a:spcPts val="1200"/>
              </a:spcAft>
              <a:buSzPts val="1600"/>
              <a:buFont typeface="Arial"/>
              <a:buChar char="○"/>
            </a:pPr>
            <a:r>
              <a:rPr lang="vi" sz="1600">
                <a:latin typeface="Arial"/>
                <a:ea typeface="Arial"/>
                <a:cs typeface="Arial"/>
                <a:sym typeface="Arial"/>
              </a:rPr>
              <a:t>Deployed </a:t>
            </a:r>
            <a:r>
              <a:rPr lang="vi" sz="1600">
                <a:latin typeface="Arial"/>
                <a:ea typeface="Arial"/>
                <a:cs typeface="Arial"/>
                <a:sym typeface="Arial"/>
              </a:rPr>
              <a:t>successful</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vi"/>
              <a:t>2. Coding Standards</a:t>
            </a:r>
            <a:endParaRPr b="1" i="1"/>
          </a:p>
        </p:txBody>
      </p:sp>
      <p:sp>
        <p:nvSpPr>
          <p:cNvPr id="153" name="Google Shape;153;p16"/>
          <p:cNvSpPr txBox="1"/>
          <p:nvPr>
            <p:ph idx="1" type="body"/>
          </p:nvPr>
        </p:nvSpPr>
        <p:spPr>
          <a:xfrm>
            <a:off x="1297500" y="1053200"/>
            <a:ext cx="7038900" cy="34257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vi">
                <a:latin typeface="Arial"/>
                <a:ea typeface="Arial"/>
                <a:cs typeface="Arial"/>
                <a:sym typeface="Arial"/>
              </a:rPr>
              <a:t>Coding standards: là bộ quy định cách viết code mà các thành viên trong dự án bắt buộc phải tuân theo khi mà phát triển dự án đó.</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vi">
                <a:latin typeface="Arial"/>
                <a:ea typeface="Arial"/>
                <a:cs typeface="Arial"/>
                <a:sym typeface="Arial"/>
              </a:rPr>
              <a:t>Dễ bảo trì, sửa lỗi </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Để người khác hiểu được mã nguồn của mình</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Thống nhất code giữa các thành viên trong nhóm</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Hạn chế conflict khi commit code lên hệ thống quản lý source code (github)</a:t>
            </a:r>
            <a:endParaRPr>
              <a:latin typeface="Arial"/>
              <a:ea typeface="Arial"/>
              <a:cs typeface="Arial"/>
              <a:sym typeface="Arial"/>
            </a:endParaRPr>
          </a:p>
          <a:p>
            <a:pPr indent="0" lvl="0" marL="0" rtl="0" algn="l">
              <a:spcBef>
                <a:spcPts val="1000"/>
              </a:spcBef>
              <a:spcAft>
                <a:spcPts val="0"/>
              </a:spcAft>
              <a:buNone/>
            </a:pPr>
            <a:r>
              <a:rPr lang="vi">
                <a:latin typeface="Arial"/>
                <a:ea typeface="Arial"/>
                <a:cs typeface="Arial"/>
                <a:sym typeface="Arial"/>
              </a:rPr>
              <a:t>Nhóm sử dụng ESLINT để setup cho đồ án và prettier để format code</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Công cụ: eslint, prettier</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File config: .eslintrc.js, .prettierrc</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2767775" y="152400"/>
            <a:ext cx="4108775"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vi">
                <a:latin typeface="Arial"/>
                <a:ea typeface="Arial"/>
                <a:cs typeface="Arial"/>
                <a:sym typeface="Arial"/>
              </a:rPr>
              <a:t>3. Automated UI Testing</a:t>
            </a:r>
            <a:endParaRPr b="1" i="1">
              <a:latin typeface="Arial"/>
              <a:ea typeface="Arial"/>
              <a:cs typeface="Arial"/>
              <a:sym typeface="Arial"/>
            </a:endParaRPr>
          </a:p>
        </p:txBody>
      </p:sp>
      <p:sp>
        <p:nvSpPr>
          <p:cNvPr id="164" name="Google Shape;164;p18"/>
          <p:cNvSpPr txBox="1"/>
          <p:nvPr>
            <p:ph idx="1" type="body"/>
          </p:nvPr>
        </p:nvSpPr>
        <p:spPr>
          <a:xfrm>
            <a:off x="1297500" y="1166750"/>
            <a:ext cx="7038900" cy="34734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Font typeface="Arial"/>
              <a:buChar char="➢"/>
            </a:pPr>
            <a:r>
              <a:rPr lang="vi">
                <a:latin typeface="Arial"/>
                <a:ea typeface="Arial"/>
                <a:cs typeface="Arial"/>
                <a:sym typeface="Arial"/>
              </a:rPr>
              <a:t>Công cụ: Katalon Studio</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Cài đặt: </a:t>
            </a:r>
            <a:r>
              <a:rPr lang="vi" u="sng">
                <a:solidFill>
                  <a:schemeClr val="hlink"/>
                </a:solidFill>
                <a:latin typeface="Arial"/>
                <a:ea typeface="Arial"/>
                <a:cs typeface="Arial"/>
                <a:sym typeface="Arial"/>
                <a:hlinkClick r:id="rId3"/>
              </a:rPr>
              <a:t>https://www.katalon.com/download/</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Ưu điểm</a:t>
            </a:r>
            <a:endParaRPr>
              <a:latin typeface="Arial"/>
              <a:ea typeface="Arial"/>
              <a:cs typeface="Arial"/>
              <a:sym typeface="Arial"/>
            </a:endParaRPr>
          </a:p>
          <a:p>
            <a:pPr indent="-317500" lvl="1" marL="914400" rtl="0" algn="l">
              <a:spcBef>
                <a:spcPts val="1000"/>
              </a:spcBef>
              <a:spcAft>
                <a:spcPts val="0"/>
              </a:spcAft>
              <a:buSzPts val="1400"/>
              <a:buFont typeface="Arial"/>
              <a:buChar char="○"/>
            </a:pPr>
            <a:r>
              <a:rPr lang="vi" sz="1300">
                <a:latin typeface="Arial"/>
                <a:ea typeface="Arial"/>
                <a:cs typeface="Arial"/>
                <a:sym typeface="Arial"/>
              </a:rPr>
              <a:t>Không có phí cấp phép và bảo trì cần thiết (dịch vụ hỗ trợ chuyên dụng có trả phí có sẵn nếu cần). </a:t>
            </a:r>
            <a:endParaRPr sz="1300">
              <a:latin typeface="Arial"/>
              <a:ea typeface="Arial"/>
              <a:cs typeface="Arial"/>
              <a:sym typeface="Arial"/>
            </a:endParaRPr>
          </a:p>
          <a:p>
            <a:pPr indent="-311150" lvl="1" marL="914400" rtl="0" algn="l">
              <a:spcBef>
                <a:spcPts val="1000"/>
              </a:spcBef>
              <a:spcAft>
                <a:spcPts val="0"/>
              </a:spcAft>
              <a:buSzPts val="1300"/>
              <a:buFont typeface="Arial"/>
              <a:buChar char="○"/>
            </a:pPr>
            <a:r>
              <a:rPr lang="vi" sz="1300">
                <a:latin typeface="Arial"/>
                <a:ea typeface="Arial"/>
                <a:cs typeface="Arial"/>
                <a:sym typeface="Arial"/>
              </a:rPr>
              <a:t>Tích hợp các framework và tính năng cần thiết để tạo và thực hiện các trường hợp kiểm thử nhanh. </a:t>
            </a:r>
            <a:endParaRPr sz="1300">
              <a:latin typeface="Arial"/>
              <a:ea typeface="Arial"/>
              <a:cs typeface="Arial"/>
              <a:sym typeface="Arial"/>
            </a:endParaRPr>
          </a:p>
          <a:p>
            <a:pPr indent="-311150" lvl="1" marL="914400" rtl="0" algn="l">
              <a:spcBef>
                <a:spcPts val="1000"/>
              </a:spcBef>
              <a:spcAft>
                <a:spcPts val="0"/>
              </a:spcAft>
              <a:buSzPts val="1300"/>
              <a:buFont typeface="Arial"/>
              <a:buChar char="○"/>
            </a:pPr>
            <a:r>
              <a:rPr lang="vi" sz="1300">
                <a:latin typeface="Arial"/>
                <a:ea typeface="Arial"/>
                <a:cs typeface="Arial"/>
                <a:sym typeface="Arial"/>
              </a:rPr>
              <a:t> Được xây dựng dựa trên Selenium nhưng loại bỏ nhu cầu về các kĩ năng lập trình nâng cao cần thiết cho Selenium.</a:t>
            </a:r>
            <a:endParaRPr sz="1300">
              <a:latin typeface="Arial"/>
              <a:ea typeface="Arial"/>
              <a:cs typeface="Arial"/>
              <a:sym typeface="Arial"/>
            </a:endParaRPr>
          </a:p>
          <a:p>
            <a:pPr indent="0" lvl="0" marL="457200" rtl="0" algn="l">
              <a:spcBef>
                <a:spcPts val="0"/>
              </a:spcBef>
              <a:spcAft>
                <a:spcPts val="1200"/>
              </a:spcAft>
              <a:buNone/>
            </a:pPr>
            <a:r>
              <a:t/>
            </a:r>
            <a:endParaRPr sz="1400">
              <a:latin typeface="Arial"/>
              <a:ea typeface="Arial"/>
              <a:cs typeface="Arial"/>
              <a:sym typeface="Arial"/>
            </a:endParaRPr>
          </a:p>
        </p:txBody>
      </p:sp>
      <p:pic>
        <p:nvPicPr>
          <p:cNvPr id="165" name="Google Shape;165;p18"/>
          <p:cNvPicPr preferRelativeResize="0"/>
          <p:nvPr/>
        </p:nvPicPr>
        <p:blipFill>
          <a:blip r:embed="rId4">
            <a:alphaModFix/>
          </a:blip>
          <a:stretch>
            <a:fillRect/>
          </a:stretch>
        </p:blipFill>
        <p:spPr>
          <a:xfrm>
            <a:off x="5616025" y="459013"/>
            <a:ext cx="3162300" cy="101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97500" y="2616275"/>
            <a:ext cx="4339800" cy="186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1162300" y="1138823"/>
            <a:ext cx="6933252" cy="3768651"/>
          </a:xfrm>
          <a:prstGeom prst="rect">
            <a:avLst/>
          </a:prstGeom>
          <a:noFill/>
          <a:ln>
            <a:noFill/>
          </a:ln>
        </p:spPr>
      </p:pic>
      <p:sp>
        <p:nvSpPr>
          <p:cNvPr id="172" name="Google Shape;172;p19"/>
          <p:cNvSpPr txBox="1"/>
          <p:nvPr/>
        </p:nvSpPr>
        <p:spPr>
          <a:xfrm>
            <a:off x="1181900" y="285000"/>
            <a:ext cx="69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Lato"/>
                <a:ea typeface="Lato"/>
                <a:cs typeface="Lato"/>
                <a:sym typeface="Lato"/>
              </a:rPr>
              <a:t>Giao diện của Katalon Studio</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sz="1300">
                <a:latin typeface="Arial"/>
                <a:ea typeface="Arial"/>
                <a:cs typeface="Arial"/>
                <a:sym typeface="Arial"/>
              </a:rPr>
              <a:t>Viết một test case sử dụng tính năng “Spy Web” được Katalon Studio cung cấp</a:t>
            </a:r>
            <a:endParaRPr sz="1300">
              <a:latin typeface="Arial"/>
              <a:ea typeface="Arial"/>
              <a:cs typeface="Arial"/>
              <a:sym typeface="Arial"/>
            </a:endParaRPr>
          </a:p>
        </p:txBody>
      </p:sp>
      <p:pic>
        <p:nvPicPr>
          <p:cNvPr id="178" name="Google Shape;178;p20"/>
          <p:cNvPicPr preferRelativeResize="0"/>
          <p:nvPr/>
        </p:nvPicPr>
        <p:blipFill>
          <a:blip r:embed="rId3">
            <a:alphaModFix/>
          </a:blip>
          <a:stretch>
            <a:fillRect/>
          </a:stretch>
        </p:blipFill>
        <p:spPr>
          <a:xfrm>
            <a:off x="960675" y="1152975"/>
            <a:ext cx="2654938" cy="3530850"/>
          </a:xfrm>
          <a:prstGeom prst="rect">
            <a:avLst/>
          </a:prstGeom>
          <a:noFill/>
          <a:ln>
            <a:noFill/>
          </a:ln>
        </p:spPr>
      </p:pic>
      <p:pic>
        <p:nvPicPr>
          <p:cNvPr id="179" name="Google Shape;179;p20"/>
          <p:cNvPicPr preferRelativeResize="0"/>
          <p:nvPr/>
        </p:nvPicPr>
        <p:blipFill>
          <a:blip r:embed="rId4">
            <a:alphaModFix/>
          </a:blip>
          <a:stretch>
            <a:fillRect/>
          </a:stretch>
        </p:blipFill>
        <p:spPr>
          <a:xfrm>
            <a:off x="3694538" y="1545900"/>
            <a:ext cx="5223586" cy="2051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1270775" y="391900"/>
            <a:ext cx="7038900" cy="73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Đóng gói tất cả các Test cases và Test Suites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Run Test Suites , quá trình kiểm thử sẽ diễn ra tự động </a:t>
            </a:r>
            <a:endParaRPr>
              <a:latin typeface="Arial"/>
              <a:ea typeface="Arial"/>
              <a:cs typeface="Arial"/>
              <a:sym typeface="Arial"/>
            </a:endParaRPr>
          </a:p>
        </p:txBody>
      </p:sp>
      <p:pic>
        <p:nvPicPr>
          <p:cNvPr id="185" name="Google Shape;185;p21"/>
          <p:cNvPicPr preferRelativeResize="0"/>
          <p:nvPr/>
        </p:nvPicPr>
        <p:blipFill>
          <a:blip r:embed="rId3">
            <a:alphaModFix/>
          </a:blip>
          <a:stretch>
            <a:fillRect/>
          </a:stretch>
        </p:blipFill>
        <p:spPr>
          <a:xfrm>
            <a:off x="1474075" y="1086600"/>
            <a:ext cx="6195876" cy="1803550"/>
          </a:xfrm>
          <a:prstGeom prst="rect">
            <a:avLst/>
          </a:prstGeom>
          <a:noFill/>
          <a:ln>
            <a:noFill/>
          </a:ln>
        </p:spPr>
      </p:pic>
      <p:pic>
        <p:nvPicPr>
          <p:cNvPr id="186" name="Google Shape;186;p21"/>
          <p:cNvPicPr preferRelativeResize="0"/>
          <p:nvPr/>
        </p:nvPicPr>
        <p:blipFill>
          <a:blip r:embed="rId4">
            <a:alphaModFix/>
          </a:blip>
          <a:stretch>
            <a:fillRect/>
          </a:stretch>
        </p:blipFill>
        <p:spPr>
          <a:xfrm>
            <a:off x="3056462" y="2982450"/>
            <a:ext cx="3031078" cy="194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