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5421358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5421358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8363b052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8363b052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8363b052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8363b052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8363b052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8363b052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8363b052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8363b052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8363b052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8363b052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8363b052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8363b052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8363b052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8363b052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8363b052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8363b0523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363b0523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8363b0523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8363b052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8363b052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8363b0523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8363b0523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8363b052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8363b052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8363b052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8363b052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363b0523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363b0523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8363b052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8363b052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8363b0523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8363b0523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8363b052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8363b052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8363b052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8363b052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8363b0523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8363b052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363b0523_0_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b8363b0523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8363b052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8363b052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363b052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363b052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8363b052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8363b052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8363b052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8363b052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8363b052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8363b052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8363b052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8363b052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8363b052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8363b052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742050" y="296467"/>
            <a:ext cx="7659900" cy="8346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742050" y="1264444"/>
            <a:ext cx="7659900" cy="3030000"/>
          </a:xfrm>
          <a:prstGeom prst="rect">
            <a:avLst/>
          </a:prstGeom>
          <a:noFill/>
          <a:ln>
            <a:noFill/>
          </a:ln>
        </p:spPr>
        <p:txBody>
          <a:bodyPr anchorCtr="0" anchor="t" bIns="34275" lIns="68575" spcFirstLastPara="1" rIns="68575" wrap="square" tIns="34275">
            <a:normAutofit/>
          </a:bodyPr>
          <a:lstStyle>
            <a:lvl1pPr indent="-317500" lvl="0" marL="457200" rtl="0" algn="l">
              <a:lnSpc>
                <a:spcPct val="150000"/>
              </a:lnSpc>
              <a:spcBef>
                <a:spcPts val="800"/>
              </a:spcBef>
              <a:spcAft>
                <a:spcPts val="0"/>
              </a:spcAft>
              <a:buSzPts val="1400"/>
              <a:buChar char="●"/>
              <a:defRPr/>
            </a:lvl1pPr>
            <a:lvl2pPr indent="-317500" lvl="1" marL="914400" rtl="0" algn="l">
              <a:lnSpc>
                <a:spcPct val="150000"/>
              </a:lnSpc>
              <a:spcBef>
                <a:spcPts val="1200"/>
              </a:spcBef>
              <a:spcAft>
                <a:spcPts val="0"/>
              </a:spcAft>
              <a:buClr>
                <a:schemeClr val="dk1"/>
              </a:buClr>
              <a:buSzPts val="1400"/>
              <a:buChar char="○"/>
              <a:defRPr/>
            </a:lvl2pPr>
            <a:lvl3pPr indent="-317500" lvl="2" marL="1371600" rtl="0" algn="l">
              <a:lnSpc>
                <a:spcPct val="150000"/>
              </a:lnSpc>
              <a:spcBef>
                <a:spcPts val="1200"/>
              </a:spcBef>
              <a:spcAft>
                <a:spcPts val="0"/>
              </a:spcAft>
              <a:buSzPts val="1400"/>
              <a:buChar char="■"/>
              <a:defRPr/>
            </a:lvl3pPr>
            <a:lvl4pPr indent="-317500" lvl="3" marL="1828800" rtl="0" algn="l">
              <a:lnSpc>
                <a:spcPct val="150000"/>
              </a:lnSpc>
              <a:spcBef>
                <a:spcPts val="1200"/>
              </a:spcBef>
              <a:spcAft>
                <a:spcPts val="0"/>
              </a:spcAft>
              <a:buSzPts val="1400"/>
              <a:buChar char="●"/>
              <a:defRPr/>
            </a:lvl4pPr>
            <a:lvl5pPr indent="-317500" lvl="4" marL="2286000" rtl="0" algn="l">
              <a:lnSpc>
                <a:spcPct val="15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5" name="Google Shape;85;p13"/>
          <p:cNvSpPr txBox="1"/>
          <p:nvPr>
            <p:ph idx="10" type="dt"/>
          </p:nvPr>
        </p:nvSpPr>
        <p:spPr>
          <a:xfrm>
            <a:off x="337500" y="4767876"/>
            <a:ext cx="1320000" cy="3462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6" name="Google Shape;86;p13"/>
          <p:cNvSpPr txBox="1"/>
          <p:nvPr>
            <p:ph idx="11" type="ftr"/>
          </p:nvPr>
        </p:nvSpPr>
        <p:spPr>
          <a:xfrm>
            <a:off x="2065734" y="4768200"/>
            <a:ext cx="5012400" cy="3456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7" name="Google Shape;87;p13"/>
          <p:cNvSpPr txBox="1"/>
          <p:nvPr>
            <p:ph idx="12" type="sldNum"/>
          </p:nvPr>
        </p:nvSpPr>
        <p:spPr>
          <a:xfrm>
            <a:off x="7487100" y="4768200"/>
            <a:ext cx="1320000" cy="3456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entest-tools.com/website-vulnerability-scanning/website-scanner#" TargetMode="Externa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jmeter.apache.org/download_jmeter.cg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Vấn đáp cuối kì</a:t>
            </a:r>
            <a:endParaRPr/>
          </a:p>
        </p:txBody>
      </p:sp>
      <p:sp>
        <p:nvSpPr>
          <p:cNvPr id="93" name="Google Shape;93;p14"/>
          <p:cNvSpPr txBox="1"/>
          <p:nvPr>
            <p:ph idx="1" type="subTitle"/>
          </p:nvPr>
        </p:nvSpPr>
        <p:spPr>
          <a:xfrm>
            <a:off x="729625" y="2318625"/>
            <a:ext cx="7688100" cy="13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t>Giảng viên vấn đáp: Thầy Ngô Ngọc Đăng Khoa</a:t>
            </a:r>
            <a:endParaRPr sz="1800"/>
          </a:p>
          <a:p>
            <a:pPr indent="0" lvl="0" marL="0" rtl="0" algn="l">
              <a:spcBef>
                <a:spcPts val="0"/>
              </a:spcBef>
              <a:spcAft>
                <a:spcPts val="0"/>
              </a:spcAft>
              <a:buNone/>
            </a:pPr>
            <a:r>
              <a:rPr lang="vi" sz="1800"/>
              <a:t>Nhóm 1</a:t>
            </a:r>
            <a:endParaRPr sz="1800"/>
          </a:p>
          <a:p>
            <a:pPr indent="0" lvl="0" marL="0" rtl="0" algn="l">
              <a:spcBef>
                <a:spcPts val="0"/>
              </a:spcBef>
              <a:spcAft>
                <a:spcPts val="0"/>
              </a:spcAft>
              <a:buNone/>
            </a:pPr>
            <a:r>
              <a:rPr lang="vi" sz="1800"/>
              <a:t>Đề tài:  S3</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261175" y="535025"/>
            <a:ext cx="8621674" cy="439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idx="1" type="body"/>
          </p:nvPr>
        </p:nvSpPr>
        <p:spPr>
          <a:xfrm>
            <a:off x="477800" y="1278850"/>
            <a:ext cx="5669100" cy="3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400">
                <a:solidFill>
                  <a:schemeClr val="dk2"/>
                </a:solidFill>
                <a:latin typeface="Arial"/>
                <a:ea typeface="Arial"/>
                <a:cs typeface="Arial"/>
                <a:sym typeface="Arial"/>
              </a:rPr>
              <a:t>*Nhập thuộc tính cho thread:</a:t>
            </a:r>
            <a:endParaRPr b="1" sz="1400">
              <a:solidFill>
                <a:schemeClr val="dk2"/>
              </a:solidFill>
              <a:latin typeface="Arial"/>
              <a:ea typeface="Arial"/>
              <a:cs typeface="Arial"/>
              <a:sym typeface="Arial"/>
            </a:endParaRPr>
          </a:p>
          <a:p>
            <a:pPr indent="0" lvl="0" marL="0" rtl="0" algn="l">
              <a:spcBef>
                <a:spcPts val="1200"/>
              </a:spcBef>
              <a:spcAft>
                <a:spcPts val="0"/>
              </a:spcAft>
              <a:buNone/>
            </a:pPr>
            <a:r>
              <a:rPr lang="vi" sz="1400">
                <a:solidFill>
                  <a:schemeClr val="dk2"/>
                </a:solidFill>
                <a:latin typeface="Arial"/>
                <a:ea typeface="Arial"/>
                <a:cs typeface="Arial"/>
                <a:sym typeface="Arial"/>
              </a:rPr>
              <a:t>-Name: Tên của thread group</a:t>
            </a:r>
            <a:endParaRPr sz="1400">
              <a:solidFill>
                <a:schemeClr val="dk2"/>
              </a:solidFill>
              <a:latin typeface="Arial"/>
              <a:ea typeface="Arial"/>
              <a:cs typeface="Arial"/>
              <a:sym typeface="Arial"/>
            </a:endParaRPr>
          </a:p>
          <a:p>
            <a:pPr indent="0" lvl="0" marL="0" rtl="0" algn="l">
              <a:spcBef>
                <a:spcPts val="1200"/>
              </a:spcBef>
              <a:spcAft>
                <a:spcPts val="0"/>
              </a:spcAft>
              <a:buNone/>
            </a:pPr>
            <a:r>
              <a:rPr lang="vi" sz="1400">
                <a:solidFill>
                  <a:schemeClr val="dk2"/>
                </a:solidFill>
                <a:latin typeface="Arial"/>
                <a:ea typeface="Arial"/>
                <a:cs typeface="Arial"/>
                <a:sym typeface="Arial"/>
              </a:rPr>
              <a:t>-Number of Threads: Có thể nhập nhiều threads để giả lập. Mỗi user độc lập được đại diện bởi mỗi thread vì vậy muốn giả lập với 10 user đồng thời thì cần nhập giá trị 10 cho thuộc tính này.</a:t>
            </a:r>
            <a:endParaRPr sz="1400">
              <a:solidFill>
                <a:schemeClr val="dk2"/>
              </a:solidFill>
              <a:latin typeface="Arial"/>
              <a:ea typeface="Arial"/>
              <a:cs typeface="Arial"/>
              <a:sym typeface="Arial"/>
            </a:endParaRPr>
          </a:p>
          <a:p>
            <a:pPr indent="0" lvl="0" marL="0" rtl="0" algn="l">
              <a:spcBef>
                <a:spcPts val="1200"/>
              </a:spcBef>
              <a:spcAft>
                <a:spcPts val="0"/>
              </a:spcAft>
              <a:buNone/>
            </a:pPr>
            <a:r>
              <a:rPr lang="vi" sz="1400">
                <a:solidFill>
                  <a:schemeClr val="dk2"/>
                </a:solidFill>
                <a:latin typeface="Arial"/>
                <a:ea typeface="Arial"/>
                <a:cs typeface="Arial"/>
                <a:sym typeface="Arial"/>
              </a:rPr>
              <a:t>-Ramp Up Period: Cho biết thời gian đưa ra bởi jmeter để tạo tất cả những thread. Nếu thiết lập 3s tại cho 10 thread thì Jmeter sẽ thực hiện trong 3s để tạo ra 10 thread. Nếu thiết lập giá trị 0 thì tất cả threads có thể được tạo 1 lần.</a:t>
            </a:r>
            <a:endParaRPr sz="1400">
              <a:solidFill>
                <a:schemeClr val="dk2"/>
              </a:solidFill>
              <a:latin typeface="Arial"/>
              <a:ea typeface="Arial"/>
              <a:cs typeface="Arial"/>
              <a:sym typeface="Arial"/>
            </a:endParaRPr>
          </a:p>
          <a:p>
            <a:pPr indent="0" lvl="0" marL="0" rtl="0" algn="l">
              <a:spcBef>
                <a:spcPts val="1200"/>
              </a:spcBef>
              <a:spcAft>
                <a:spcPts val="1200"/>
              </a:spcAft>
              <a:buNone/>
            </a:pPr>
            <a:r>
              <a:rPr lang="vi" sz="1400">
                <a:solidFill>
                  <a:schemeClr val="dk2"/>
                </a:solidFill>
                <a:latin typeface="Arial"/>
                <a:ea typeface="Arial"/>
                <a:cs typeface="Arial"/>
                <a:sym typeface="Arial"/>
              </a:rPr>
              <a:t>-Loop Count: Chọn 1 thì các thread được tạo sẽ thực hiện 1 lần.</a:t>
            </a:r>
            <a:endParaRPr sz="1400">
              <a:solidFill>
                <a:schemeClr val="dk2"/>
              </a:solidFill>
              <a:latin typeface="Arial"/>
              <a:ea typeface="Arial"/>
              <a:cs typeface="Arial"/>
              <a:sym typeface="Arial"/>
            </a:endParaRPr>
          </a:p>
        </p:txBody>
      </p:sp>
      <p:pic>
        <p:nvPicPr>
          <p:cNvPr id="150" name="Google Shape;150;p24"/>
          <p:cNvPicPr preferRelativeResize="0"/>
          <p:nvPr/>
        </p:nvPicPr>
        <p:blipFill>
          <a:blip r:embed="rId3">
            <a:alphaModFix/>
          </a:blip>
          <a:stretch>
            <a:fillRect/>
          </a:stretch>
        </p:blipFill>
        <p:spPr>
          <a:xfrm>
            <a:off x="6146950" y="2049275"/>
            <a:ext cx="2851125" cy="241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Tạo request đến Server</a:t>
            </a:r>
            <a:endParaRPr>
              <a:latin typeface="Arial"/>
              <a:ea typeface="Arial"/>
              <a:cs typeface="Arial"/>
              <a:sym typeface="Arial"/>
            </a:endParaRPr>
          </a:p>
        </p:txBody>
      </p:sp>
      <p:sp>
        <p:nvSpPr>
          <p:cNvPr id="156" name="Google Shape;156;p25"/>
          <p:cNvSpPr txBox="1"/>
          <p:nvPr>
            <p:ph idx="1" type="body"/>
          </p:nvPr>
        </p:nvSpPr>
        <p:spPr>
          <a:xfrm>
            <a:off x="729450" y="1953400"/>
            <a:ext cx="3599400" cy="2923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vi" sz="1400">
                <a:solidFill>
                  <a:srgbClr val="1B1B1B"/>
                </a:solidFill>
                <a:latin typeface="Arial"/>
                <a:ea typeface="Arial"/>
                <a:cs typeface="Arial"/>
                <a:sym typeface="Arial"/>
              </a:rPr>
              <a:t>*HTTP request Default</a:t>
            </a:r>
            <a:endParaRPr b="1" sz="1400">
              <a:solidFill>
                <a:srgbClr val="1B1B1B"/>
              </a:solidFill>
              <a:latin typeface="Arial"/>
              <a:ea typeface="Arial"/>
              <a:cs typeface="Arial"/>
              <a:sym typeface="Arial"/>
            </a:endParaRPr>
          </a:p>
          <a:p>
            <a:pPr indent="0" lvl="0" marL="0" rtl="0" algn="l">
              <a:spcBef>
                <a:spcPts val="1200"/>
              </a:spcBef>
              <a:spcAft>
                <a:spcPts val="0"/>
              </a:spcAft>
              <a:buNone/>
            </a:pPr>
            <a:r>
              <a:rPr lang="vi" sz="1400">
                <a:solidFill>
                  <a:srgbClr val="1B1B1B"/>
                </a:solidFill>
                <a:latin typeface="Arial"/>
                <a:ea typeface="Arial"/>
                <a:cs typeface="Arial"/>
                <a:sym typeface="Arial"/>
              </a:rPr>
              <a:t>-Click chuột phải vàoThread Group, chọn Add -&gt; Config Element -&gt; HTTP Request Defaults.</a:t>
            </a:r>
            <a:endParaRPr sz="1400">
              <a:solidFill>
                <a:srgbClr val="1B1B1B"/>
              </a:solidFill>
              <a:latin typeface="Arial"/>
              <a:ea typeface="Arial"/>
              <a:cs typeface="Arial"/>
              <a:sym typeface="Arial"/>
            </a:endParaRPr>
          </a:p>
          <a:p>
            <a:pPr indent="0" lvl="0" marL="0" rtl="0" algn="l">
              <a:spcBef>
                <a:spcPts val="1200"/>
              </a:spcBef>
              <a:spcAft>
                <a:spcPts val="0"/>
              </a:spcAft>
              <a:buNone/>
            </a:pPr>
            <a:r>
              <a:rPr lang="vi" sz="1400">
                <a:solidFill>
                  <a:srgbClr val="1B1B1B"/>
                </a:solidFill>
                <a:latin typeface="Arial"/>
                <a:ea typeface="Arial"/>
                <a:cs typeface="Arial"/>
                <a:sym typeface="Arial"/>
              </a:rPr>
              <a:t>-</a:t>
            </a:r>
            <a:r>
              <a:rPr lang="vi" sz="1400">
                <a:solidFill>
                  <a:srgbClr val="000000"/>
                </a:solidFill>
                <a:latin typeface="Arial"/>
                <a:ea typeface="Arial"/>
                <a:cs typeface="Arial"/>
                <a:sym typeface="Arial"/>
              </a:rPr>
              <a:t>-Server name of IP: Điền vào Domain hoặc IP trang web mà mình đang cần test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vi" sz="1400">
                <a:solidFill>
                  <a:srgbClr val="000000"/>
                </a:solidFill>
                <a:latin typeface="Arial"/>
                <a:ea typeface="Arial"/>
                <a:cs typeface="Arial"/>
                <a:sym typeface="Arial"/>
              </a:rPr>
              <a:t>-Port Number: Chỉ ra port của web, nếu để trống thì sẽ default là 80</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vi" sz="1400">
                <a:solidFill>
                  <a:srgbClr val="000000"/>
                </a:solidFill>
                <a:latin typeface="Arial"/>
                <a:ea typeface="Arial"/>
                <a:cs typeface="Arial"/>
                <a:sym typeface="Arial"/>
              </a:rPr>
              <a:t>-Protocol: Giao thức được sử dụng là HTTP hoặc HTTPs</a:t>
            </a:r>
            <a:endParaRPr sz="1400">
              <a:solidFill>
                <a:srgbClr val="1B1B1B"/>
              </a:solidFill>
              <a:latin typeface="Arial"/>
              <a:ea typeface="Arial"/>
              <a:cs typeface="Arial"/>
              <a:sym typeface="Arial"/>
            </a:endParaRPr>
          </a:p>
          <a:p>
            <a:pPr indent="0" lvl="0" marL="0" rtl="0" algn="l">
              <a:spcBef>
                <a:spcPts val="1200"/>
              </a:spcBef>
              <a:spcAft>
                <a:spcPts val="1200"/>
              </a:spcAft>
              <a:buNone/>
            </a:pPr>
            <a:r>
              <a:t/>
            </a:r>
            <a:endParaRPr sz="1400">
              <a:solidFill>
                <a:srgbClr val="1B1B1B"/>
              </a:solidFill>
              <a:latin typeface="Arial"/>
              <a:ea typeface="Arial"/>
              <a:cs typeface="Arial"/>
              <a:sym typeface="Arial"/>
            </a:endParaRPr>
          </a:p>
        </p:txBody>
      </p:sp>
      <p:pic>
        <p:nvPicPr>
          <p:cNvPr id="157" name="Google Shape;157;p25"/>
          <p:cNvPicPr preferRelativeResize="0"/>
          <p:nvPr/>
        </p:nvPicPr>
        <p:blipFill>
          <a:blip r:embed="rId3">
            <a:alphaModFix/>
          </a:blip>
          <a:stretch>
            <a:fillRect/>
          </a:stretch>
        </p:blipFill>
        <p:spPr>
          <a:xfrm>
            <a:off x="4401775" y="2083995"/>
            <a:ext cx="4742225" cy="266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6"/>
          <p:cNvPicPr preferRelativeResize="0"/>
          <p:nvPr/>
        </p:nvPicPr>
        <p:blipFill>
          <a:blip r:embed="rId3">
            <a:alphaModFix/>
          </a:blip>
          <a:stretch>
            <a:fillRect/>
          </a:stretch>
        </p:blipFill>
        <p:spPr>
          <a:xfrm>
            <a:off x="152400" y="510700"/>
            <a:ext cx="8565050" cy="4480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1" type="body"/>
          </p:nvPr>
        </p:nvSpPr>
        <p:spPr>
          <a:xfrm>
            <a:off x="727650" y="1260300"/>
            <a:ext cx="7688700" cy="29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400">
                <a:solidFill>
                  <a:srgbClr val="1B1B1B"/>
                </a:solidFill>
                <a:latin typeface="Arial"/>
                <a:ea typeface="Arial"/>
                <a:cs typeface="Arial"/>
                <a:sym typeface="Arial"/>
              </a:rPr>
              <a:t>*HTTP Request</a:t>
            </a:r>
            <a:endParaRPr b="1" sz="1400">
              <a:solidFill>
                <a:srgbClr val="1B1B1B"/>
              </a:solidFill>
              <a:latin typeface="Arial"/>
              <a:ea typeface="Arial"/>
              <a:cs typeface="Arial"/>
              <a:sym typeface="Arial"/>
            </a:endParaRPr>
          </a:p>
          <a:p>
            <a:pPr indent="0" lvl="0" marL="0" rtl="0" algn="l">
              <a:spcBef>
                <a:spcPts val="1200"/>
              </a:spcBef>
              <a:spcAft>
                <a:spcPts val="0"/>
              </a:spcAft>
              <a:buNone/>
            </a:pPr>
            <a:r>
              <a:rPr lang="vi" sz="1400">
                <a:solidFill>
                  <a:srgbClr val="1B1B1B"/>
                </a:solidFill>
                <a:latin typeface="Arial"/>
                <a:ea typeface="Arial"/>
                <a:cs typeface="Arial"/>
                <a:sym typeface="Arial"/>
              </a:rPr>
              <a:t>-Click chuột phải vào Thread Group, chọn Add -&gt; Sampler -&gt; HTTP Request</a:t>
            </a:r>
            <a:endParaRPr sz="1400">
              <a:solidFill>
                <a:srgbClr val="1B1B1B"/>
              </a:solidFill>
              <a:latin typeface="Arial"/>
              <a:ea typeface="Arial"/>
              <a:cs typeface="Arial"/>
              <a:sym typeface="Arial"/>
            </a:endParaRPr>
          </a:p>
          <a:p>
            <a:pPr indent="0" lvl="0" marL="0" rtl="0" algn="l">
              <a:spcBef>
                <a:spcPts val="1200"/>
              </a:spcBef>
              <a:spcAft>
                <a:spcPts val="1200"/>
              </a:spcAft>
              <a:buNone/>
            </a:pPr>
            <a:r>
              <a:t/>
            </a:r>
            <a:endParaRPr sz="1400">
              <a:solidFill>
                <a:srgbClr val="1B1B1B"/>
              </a:solidFill>
              <a:latin typeface="Arial"/>
              <a:ea typeface="Arial"/>
              <a:cs typeface="Arial"/>
              <a:sym typeface="Arial"/>
            </a:endParaRPr>
          </a:p>
        </p:txBody>
      </p:sp>
      <p:pic>
        <p:nvPicPr>
          <p:cNvPr id="168" name="Google Shape;168;p27"/>
          <p:cNvPicPr preferRelativeResize="0"/>
          <p:nvPr/>
        </p:nvPicPr>
        <p:blipFill>
          <a:blip r:embed="rId3">
            <a:alphaModFix/>
          </a:blip>
          <a:stretch>
            <a:fillRect/>
          </a:stretch>
        </p:blipFill>
        <p:spPr>
          <a:xfrm>
            <a:off x="2132800" y="2220300"/>
            <a:ext cx="5237381" cy="292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idx="1" type="body"/>
          </p:nvPr>
        </p:nvSpPr>
        <p:spPr>
          <a:xfrm>
            <a:off x="1008725" y="1348125"/>
            <a:ext cx="7353000" cy="361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000000"/>
                </a:solidFill>
                <a:latin typeface="Arial"/>
                <a:ea typeface="Arial"/>
                <a:cs typeface="Arial"/>
                <a:sym typeface="Arial"/>
              </a:rPr>
              <a:t>-Name: Đặt tên Request.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vi" sz="1400">
                <a:solidFill>
                  <a:srgbClr val="000000"/>
                </a:solidFill>
                <a:latin typeface="Arial"/>
                <a:ea typeface="Arial"/>
                <a:cs typeface="Arial"/>
                <a:sym typeface="Arial"/>
              </a:rPr>
              <a:t>-Server name of IP: Điền vào Domain hoặc IP trang web mà mình đang cần test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vi" sz="1400">
                <a:solidFill>
                  <a:srgbClr val="000000"/>
                </a:solidFill>
                <a:latin typeface="Arial"/>
                <a:ea typeface="Arial"/>
                <a:cs typeface="Arial"/>
                <a:sym typeface="Arial"/>
              </a:rPr>
              <a:t>-Port Number: Chỉ ra port của web, nếu để trống thì sẽ default là 80</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vi" sz="1400">
                <a:solidFill>
                  <a:srgbClr val="000000"/>
                </a:solidFill>
                <a:latin typeface="Arial"/>
                <a:ea typeface="Arial"/>
                <a:cs typeface="Arial"/>
                <a:sym typeface="Arial"/>
              </a:rPr>
              <a:t>-Protocol: Giao thức được sử dụng là HTTP hoặc HTTPs</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vi" sz="1400">
                <a:solidFill>
                  <a:srgbClr val="000000"/>
                </a:solidFill>
                <a:latin typeface="Arial"/>
                <a:ea typeface="Arial"/>
                <a:cs typeface="Arial"/>
                <a:sym typeface="Arial"/>
              </a:rPr>
              <a:t>-Method: Phương thức để các HTTP request. có các method: GET, POST, HEAD, PUSH..</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vi" sz="1400">
                <a:solidFill>
                  <a:srgbClr val="000000"/>
                </a:solidFill>
                <a:latin typeface="Arial"/>
                <a:ea typeface="Arial"/>
                <a:cs typeface="Arial"/>
                <a:sym typeface="Arial"/>
              </a:rPr>
              <a:t>-Path: Đường dẫn các nguồn để xử lý các request</a:t>
            </a:r>
            <a:endParaRPr sz="14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9"/>
          <p:cNvPicPr preferRelativeResize="0"/>
          <p:nvPr/>
        </p:nvPicPr>
        <p:blipFill>
          <a:blip r:embed="rId3">
            <a:alphaModFix/>
          </a:blip>
          <a:stretch>
            <a:fillRect/>
          </a:stretch>
        </p:blipFill>
        <p:spPr>
          <a:xfrm>
            <a:off x="152400" y="522850"/>
            <a:ext cx="8583499" cy="446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Xem kết quả của kịch bản test</a:t>
            </a:r>
            <a:endParaRPr>
              <a:latin typeface="Arial"/>
              <a:ea typeface="Arial"/>
              <a:cs typeface="Arial"/>
              <a:sym typeface="Arial"/>
            </a:endParaRPr>
          </a:p>
        </p:txBody>
      </p:sp>
      <p:sp>
        <p:nvSpPr>
          <p:cNvPr id="184" name="Google Shape;184;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000000"/>
                </a:solidFill>
                <a:latin typeface="Arial"/>
                <a:ea typeface="Arial"/>
                <a:cs typeface="Arial"/>
                <a:sym typeface="Arial"/>
              </a:rPr>
              <a:t>-Chọn Add -&gt; Listener -&gt; View Results in Table</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vi" sz="1400">
                <a:solidFill>
                  <a:srgbClr val="000000"/>
                </a:solidFill>
                <a:latin typeface="Arial"/>
                <a:ea typeface="Arial"/>
                <a:cs typeface="Arial"/>
                <a:sym typeface="Arial"/>
              </a:rPr>
              <a:t>-Trên menu chọn Run hoặc Ctrl R để Start</a:t>
            </a:r>
            <a:endParaRPr sz="14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1"/>
          <p:cNvPicPr preferRelativeResize="0"/>
          <p:nvPr/>
        </p:nvPicPr>
        <p:blipFill>
          <a:blip r:embed="rId3">
            <a:alphaModFix/>
          </a:blip>
          <a:stretch>
            <a:fillRect/>
          </a:stretch>
        </p:blipFill>
        <p:spPr>
          <a:xfrm>
            <a:off x="167975" y="1641550"/>
            <a:ext cx="8808075" cy="3349549"/>
          </a:xfrm>
          <a:prstGeom prst="rect">
            <a:avLst/>
          </a:prstGeom>
          <a:noFill/>
          <a:ln>
            <a:noFill/>
          </a:ln>
        </p:spPr>
      </p:pic>
      <p:sp>
        <p:nvSpPr>
          <p:cNvPr id="190" name="Google Shape;190;p31"/>
          <p:cNvSpPr txBox="1"/>
          <p:nvPr/>
        </p:nvSpPr>
        <p:spPr>
          <a:xfrm>
            <a:off x="802525" y="1241350"/>
            <a:ext cx="79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Kết quả test với number of threads =10, Ram-up period=3, Loop Count=1, tất cả đều thành công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Stress testing</a:t>
            </a:r>
            <a:endParaRPr>
              <a:latin typeface="Arial"/>
              <a:ea typeface="Arial"/>
              <a:cs typeface="Arial"/>
              <a:sym typeface="Arial"/>
            </a:endParaRPr>
          </a:p>
        </p:txBody>
      </p:sp>
      <p:sp>
        <p:nvSpPr>
          <p:cNvPr id="196" name="Google Shape;196;p32"/>
          <p:cNvSpPr txBox="1"/>
          <p:nvPr>
            <p:ph idx="1" type="body"/>
          </p:nvPr>
        </p:nvSpPr>
        <p:spPr>
          <a:xfrm>
            <a:off x="729450" y="1853850"/>
            <a:ext cx="7688700" cy="308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1B1B1B"/>
                </a:solidFill>
                <a:latin typeface="Arial"/>
                <a:ea typeface="Arial"/>
                <a:cs typeface="Arial"/>
                <a:sym typeface="Arial"/>
              </a:rPr>
              <a:t>-Stress testing là một quá trình kiểm tra xem hệ thống hoạt động như thế nào khi quá tải và cách hệ thống phục hồi khi xảy ra lỗi. Là phương pháp để đánh giá tính “mạnh mẽ”của hệ thống.</a:t>
            </a:r>
            <a:endParaRPr sz="1400">
              <a:solidFill>
                <a:srgbClr val="1B1B1B"/>
              </a:solidFill>
              <a:latin typeface="Arial"/>
              <a:ea typeface="Arial"/>
              <a:cs typeface="Arial"/>
              <a:sym typeface="Arial"/>
            </a:endParaRPr>
          </a:p>
          <a:p>
            <a:pPr indent="0" lvl="0" marL="0" rtl="0" algn="l">
              <a:spcBef>
                <a:spcPts val="1200"/>
              </a:spcBef>
              <a:spcAft>
                <a:spcPts val="1200"/>
              </a:spcAft>
              <a:buNone/>
            </a:pPr>
            <a:r>
              <a:rPr lang="vi" sz="1400">
                <a:solidFill>
                  <a:srgbClr val="1B1B1B"/>
                </a:solidFill>
                <a:latin typeface="Arial"/>
                <a:ea typeface="Arial"/>
                <a:cs typeface="Arial"/>
                <a:sym typeface="Arial"/>
              </a:rPr>
              <a:t>-Mục đích: </a:t>
            </a:r>
            <a:r>
              <a:rPr lang="vi" sz="1400">
                <a:solidFill>
                  <a:srgbClr val="1B1B1B"/>
                </a:solidFill>
                <a:latin typeface="Arial"/>
                <a:ea typeface="Arial"/>
                <a:cs typeface="Arial"/>
                <a:sym typeface="Arial"/>
              </a:rPr>
              <a:t>Xác định các xử lý của server khi có lượng truy cập vượt ngưỡng trong một khoản thời gian cụ thể.</a:t>
            </a:r>
            <a:endParaRPr sz="1400">
              <a:solidFill>
                <a:srgbClr val="1B1B1B"/>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latin typeface="Arial"/>
                <a:ea typeface="Arial"/>
                <a:cs typeface="Arial"/>
                <a:sym typeface="Arial"/>
              </a:rPr>
              <a:t>Câu 11</a:t>
            </a:r>
            <a:endParaRPr>
              <a:latin typeface="Arial"/>
              <a:ea typeface="Arial"/>
              <a:cs typeface="Arial"/>
              <a:sym typeface="Arial"/>
            </a:endParaRPr>
          </a:p>
        </p:txBody>
      </p:sp>
      <p:sp>
        <p:nvSpPr>
          <p:cNvPr id="99" name="Google Shape;99;p15"/>
          <p:cNvSpPr txBox="1"/>
          <p:nvPr>
            <p:ph idx="1" type="subTitle"/>
          </p:nvPr>
        </p:nvSpPr>
        <p:spPr>
          <a:xfrm>
            <a:off x="814725" y="2358225"/>
            <a:ext cx="7782000" cy="17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2000">
                <a:solidFill>
                  <a:schemeClr val="dk2"/>
                </a:solidFill>
                <a:latin typeface="Arial"/>
                <a:ea typeface="Arial"/>
                <a:cs typeface="Arial"/>
                <a:sym typeface="Arial"/>
              </a:rPr>
              <a:t>Giải thích các công cụ và sản phẩm nhóm sử dụng để kiểm thử khả năng chịu tải (Load Testing), ngưỡng chịu tải (Stress Testing) và khả năng chống xâm nhập (Penetration Testing) của hệ thống và các kết quả thu được.</a:t>
            </a:r>
            <a:endParaRPr b="1" sz="2000">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Thiết lập lại Thread group</a:t>
            </a:r>
            <a:endParaRPr>
              <a:latin typeface="Arial"/>
              <a:ea typeface="Arial"/>
              <a:cs typeface="Arial"/>
              <a:sym typeface="Arial"/>
            </a:endParaRPr>
          </a:p>
        </p:txBody>
      </p:sp>
      <p:sp>
        <p:nvSpPr>
          <p:cNvPr id="202" name="Google Shape;202;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000000"/>
                </a:solidFill>
                <a:latin typeface="Arial"/>
                <a:ea typeface="Arial"/>
                <a:cs typeface="Arial"/>
                <a:sym typeface="Arial"/>
              </a:rPr>
              <a:t>-Number of Threads : 1000</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vi" sz="1400">
                <a:solidFill>
                  <a:srgbClr val="000000"/>
                </a:solidFill>
                <a:latin typeface="Arial"/>
                <a:ea typeface="Arial"/>
                <a:cs typeface="Arial"/>
                <a:sym typeface="Arial"/>
              </a:rPr>
              <a:t>-Ramp-up period: 10</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vi" sz="1400">
                <a:solidFill>
                  <a:srgbClr val="000000"/>
                </a:solidFill>
                <a:latin typeface="Arial"/>
                <a:ea typeface="Arial"/>
                <a:cs typeface="Arial"/>
                <a:sym typeface="Arial"/>
              </a:rPr>
              <a:t>-Loop Count: 1</a:t>
            </a:r>
            <a:endParaRPr sz="1400">
              <a:solidFill>
                <a:srgbClr val="000000"/>
              </a:solidFill>
              <a:latin typeface="Arial"/>
              <a:ea typeface="Arial"/>
              <a:cs typeface="Arial"/>
              <a:sym typeface="Arial"/>
            </a:endParaRPr>
          </a:p>
        </p:txBody>
      </p:sp>
      <p:pic>
        <p:nvPicPr>
          <p:cNvPr id="203" name="Google Shape;203;p33"/>
          <p:cNvPicPr preferRelativeResize="0"/>
          <p:nvPr/>
        </p:nvPicPr>
        <p:blipFill>
          <a:blip r:embed="rId3">
            <a:alphaModFix/>
          </a:blip>
          <a:stretch>
            <a:fillRect/>
          </a:stretch>
        </p:blipFill>
        <p:spPr>
          <a:xfrm>
            <a:off x="5502600" y="2316800"/>
            <a:ext cx="2680800" cy="186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Chạy và xem kết quả</a:t>
            </a:r>
            <a:endParaRPr>
              <a:latin typeface="Arial"/>
              <a:ea typeface="Arial"/>
              <a:cs typeface="Arial"/>
              <a:sym typeface="Arial"/>
            </a:endParaRPr>
          </a:p>
        </p:txBody>
      </p:sp>
      <p:sp>
        <p:nvSpPr>
          <p:cNvPr id="209" name="Google Shape;209;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000000"/>
                </a:solidFill>
                <a:latin typeface="Arial"/>
                <a:ea typeface="Arial"/>
                <a:cs typeface="Arial"/>
                <a:sym typeface="Arial"/>
              </a:rPr>
              <a:t>-Clear các kết quả đã chạy.</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vi" sz="1400">
                <a:solidFill>
                  <a:srgbClr val="000000"/>
                </a:solidFill>
                <a:latin typeface="Arial"/>
                <a:ea typeface="Arial"/>
                <a:cs typeface="Arial"/>
                <a:sym typeface="Arial"/>
              </a:rPr>
              <a:t>-Thêm Table Results in Tree và Summary Report: chon Add -&gt;  Listener và chọn 2 kết quả</a:t>
            </a:r>
            <a:endParaRPr sz="14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5"/>
          <p:cNvPicPr preferRelativeResize="0"/>
          <p:nvPr/>
        </p:nvPicPr>
        <p:blipFill>
          <a:blip r:embed="rId3">
            <a:alphaModFix/>
          </a:blip>
          <a:stretch>
            <a:fillRect/>
          </a:stretch>
        </p:blipFill>
        <p:spPr>
          <a:xfrm>
            <a:off x="152400" y="1909050"/>
            <a:ext cx="8662976" cy="3082050"/>
          </a:xfrm>
          <a:prstGeom prst="rect">
            <a:avLst/>
          </a:prstGeom>
          <a:noFill/>
          <a:ln>
            <a:noFill/>
          </a:ln>
        </p:spPr>
      </p:pic>
      <p:pic>
        <p:nvPicPr>
          <p:cNvPr id="215" name="Google Shape;215;p35"/>
          <p:cNvPicPr preferRelativeResize="0"/>
          <p:nvPr/>
        </p:nvPicPr>
        <p:blipFill>
          <a:blip r:embed="rId4">
            <a:alphaModFix/>
          </a:blip>
          <a:stretch>
            <a:fillRect/>
          </a:stretch>
        </p:blipFill>
        <p:spPr>
          <a:xfrm>
            <a:off x="545300" y="1052200"/>
            <a:ext cx="7877175" cy="638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Penetration testing</a:t>
            </a:r>
            <a:endParaRPr>
              <a:latin typeface="Arial"/>
              <a:ea typeface="Arial"/>
              <a:cs typeface="Arial"/>
              <a:sym typeface="Arial"/>
            </a:endParaRPr>
          </a:p>
        </p:txBody>
      </p:sp>
      <p:sp>
        <p:nvSpPr>
          <p:cNvPr id="221" name="Google Shape;221;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000000"/>
                </a:solidFill>
                <a:latin typeface="Arial"/>
                <a:ea typeface="Arial"/>
                <a:cs typeface="Arial"/>
                <a:sym typeface="Arial"/>
              </a:rPr>
              <a:t>-Pentest-Tools.com là một công cụ online để thực hiện Penetration Testing.</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vi" sz="1400">
                <a:solidFill>
                  <a:srgbClr val="000000"/>
                </a:solidFill>
                <a:latin typeface="Arial"/>
                <a:ea typeface="Arial"/>
                <a:cs typeface="Arial"/>
                <a:sym typeface="Arial"/>
              </a:rPr>
              <a:t>-Pentest-Tools.com cho phép nhanh chóng phát hiện và báo cáo các lỗ hổng trong các trang web và cơ sở hạ tầng mạng. Nó là công cụ dồn nén mạnh mẽ và được tích hợp chặt chẽ cho phép bạn thực hiện các hoạt động dồn nén dễ dàng hơn, nhanh hơn và hiệu quả hơn.</a:t>
            </a:r>
            <a:endParaRPr sz="14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idx="1" type="body"/>
          </p:nvPr>
        </p:nvSpPr>
        <p:spPr>
          <a:xfrm>
            <a:off x="729450" y="1301075"/>
            <a:ext cx="7490400" cy="30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000000"/>
                </a:solidFill>
                <a:latin typeface="Arial"/>
                <a:ea typeface="Arial"/>
                <a:cs typeface="Arial"/>
                <a:sym typeface="Arial"/>
              </a:rPr>
              <a:t>-Truy cập vào đường link để tiến hành test: </a:t>
            </a:r>
            <a:r>
              <a:rPr lang="vi" sz="1400" u="sng">
                <a:solidFill>
                  <a:schemeClr val="hlink"/>
                </a:solidFill>
                <a:latin typeface="Arial"/>
                <a:ea typeface="Arial"/>
                <a:cs typeface="Arial"/>
                <a:sym typeface="Arial"/>
                <a:hlinkClick r:id="rId3"/>
              </a:rPr>
              <a:t>https://pentest-tools.com/website-vulnerability-scanning/website-scanner#</a:t>
            </a:r>
            <a:endParaRPr sz="1400" u="sng">
              <a:solidFill>
                <a:srgbClr val="0000FF"/>
              </a:solidFill>
              <a:latin typeface="Arial"/>
              <a:ea typeface="Arial"/>
              <a:cs typeface="Arial"/>
              <a:sym typeface="Arial"/>
            </a:endParaRPr>
          </a:p>
          <a:p>
            <a:pPr indent="0" lvl="0" marL="0" rtl="0" algn="l">
              <a:spcBef>
                <a:spcPts val="1200"/>
              </a:spcBef>
              <a:spcAft>
                <a:spcPts val="1200"/>
              </a:spcAft>
              <a:buNone/>
            </a:pPr>
            <a:r>
              <a:rPr lang="vi" sz="1400">
                <a:solidFill>
                  <a:srgbClr val="000000"/>
                </a:solidFill>
                <a:latin typeface="Arial"/>
                <a:ea typeface="Arial"/>
                <a:cs typeface="Arial"/>
                <a:sym typeface="Arial"/>
              </a:rPr>
              <a:t>-Nhập địa chỉ web và tiến hành scan.</a:t>
            </a:r>
            <a:endParaRPr sz="1400">
              <a:solidFill>
                <a:srgbClr val="000000"/>
              </a:solidFill>
              <a:latin typeface="Arial"/>
              <a:ea typeface="Arial"/>
              <a:cs typeface="Arial"/>
              <a:sym typeface="Arial"/>
            </a:endParaRPr>
          </a:p>
        </p:txBody>
      </p:sp>
      <p:pic>
        <p:nvPicPr>
          <p:cNvPr id="227" name="Google Shape;227;p37"/>
          <p:cNvPicPr preferRelativeResize="0"/>
          <p:nvPr/>
        </p:nvPicPr>
        <p:blipFill>
          <a:blip r:embed="rId4">
            <a:alphaModFix/>
          </a:blip>
          <a:stretch>
            <a:fillRect/>
          </a:stretch>
        </p:blipFill>
        <p:spPr>
          <a:xfrm>
            <a:off x="3441175" y="2433475"/>
            <a:ext cx="5240749" cy="2710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idx="1" type="body"/>
          </p:nvPr>
        </p:nvSpPr>
        <p:spPr>
          <a:xfrm>
            <a:off x="729450" y="1288925"/>
            <a:ext cx="7688700" cy="305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400">
                <a:solidFill>
                  <a:srgbClr val="000000"/>
                </a:solidFill>
                <a:latin typeface="Arial"/>
                <a:ea typeface="Arial"/>
                <a:cs typeface="Arial"/>
                <a:sym typeface="Arial"/>
              </a:rPr>
              <a:t>-Kết quả thu được là một file pdf, chứ tất cả nội dung penetration test.</a:t>
            </a:r>
            <a:endParaRPr sz="1400">
              <a:solidFill>
                <a:srgbClr val="000000"/>
              </a:solidFill>
              <a:latin typeface="Arial"/>
              <a:ea typeface="Arial"/>
              <a:cs typeface="Arial"/>
              <a:sym typeface="Arial"/>
            </a:endParaRPr>
          </a:p>
        </p:txBody>
      </p:sp>
      <p:pic>
        <p:nvPicPr>
          <p:cNvPr id="233" name="Google Shape;233;p38"/>
          <p:cNvPicPr preferRelativeResize="0"/>
          <p:nvPr/>
        </p:nvPicPr>
        <p:blipFill>
          <a:blip r:embed="rId3">
            <a:alphaModFix/>
          </a:blip>
          <a:stretch>
            <a:fillRect/>
          </a:stretch>
        </p:blipFill>
        <p:spPr>
          <a:xfrm>
            <a:off x="442900" y="2010888"/>
            <a:ext cx="8258175" cy="21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9" name="Google Shape;239;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0" name="Google Shape;240;p39"/>
          <p:cNvPicPr preferRelativeResize="0"/>
          <p:nvPr/>
        </p:nvPicPr>
        <p:blipFill>
          <a:blip r:embed="rId3">
            <a:alphaModFix/>
          </a:blip>
          <a:stretch>
            <a:fillRect/>
          </a:stretch>
        </p:blipFill>
        <p:spPr>
          <a:xfrm>
            <a:off x="433375" y="583650"/>
            <a:ext cx="8277225" cy="45455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6" name="Google Shape;246;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7" name="Google Shape;247;p40"/>
          <p:cNvPicPr preferRelativeResize="0"/>
          <p:nvPr/>
        </p:nvPicPr>
        <p:blipFill>
          <a:blip r:embed="rId3">
            <a:alphaModFix/>
          </a:blip>
          <a:stretch>
            <a:fillRect/>
          </a:stretch>
        </p:blipFill>
        <p:spPr>
          <a:xfrm>
            <a:off x="438150" y="563513"/>
            <a:ext cx="8267700" cy="4162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41"/>
          <p:cNvPicPr preferRelativeResize="0"/>
          <p:nvPr/>
        </p:nvPicPr>
        <p:blipFill>
          <a:blip r:embed="rId3">
            <a:alphaModFix/>
          </a:blip>
          <a:stretch>
            <a:fillRect/>
          </a:stretch>
        </p:blipFill>
        <p:spPr>
          <a:xfrm>
            <a:off x="547175" y="547175"/>
            <a:ext cx="7782125" cy="4596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pic>
        <p:nvPicPr>
          <p:cNvPr id="257" name="Google Shape;257;p42"/>
          <p:cNvPicPr preferRelativeResize="0"/>
          <p:nvPr/>
        </p:nvPicPr>
        <p:blipFill>
          <a:blip r:embed="rId3">
            <a:alphaModFix/>
          </a:blip>
          <a:stretch>
            <a:fillRect/>
          </a:stretch>
        </p:blipFill>
        <p:spPr>
          <a:xfrm>
            <a:off x="1121575" y="152400"/>
            <a:ext cx="6900829"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9450" y="1337550"/>
            <a:ext cx="76887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900">
                <a:solidFill>
                  <a:srgbClr val="000000"/>
                </a:solidFill>
                <a:latin typeface="Arial"/>
                <a:ea typeface="Arial"/>
                <a:cs typeface="Arial"/>
                <a:sym typeface="Arial"/>
              </a:rPr>
              <a:t>Load Testing và Stress Testing: sử dụng Apache JMeter</a:t>
            </a:r>
            <a:endParaRPr b="1" sz="1900">
              <a:solidFill>
                <a:srgbClr val="000000"/>
              </a:solidFill>
              <a:latin typeface="Arial"/>
              <a:ea typeface="Arial"/>
              <a:cs typeface="Arial"/>
              <a:sym typeface="Arial"/>
            </a:endParaRPr>
          </a:p>
          <a:p>
            <a:pPr indent="0" lvl="0" marL="0" rtl="0" algn="l">
              <a:spcBef>
                <a:spcPts val="1200"/>
              </a:spcBef>
              <a:spcAft>
                <a:spcPts val="1200"/>
              </a:spcAft>
              <a:buNone/>
            </a:pPr>
            <a:r>
              <a:rPr b="1" lang="vi" sz="1900">
                <a:solidFill>
                  <a:srgbClr val="000000"/>
                </a:solidFill>
                <a:latin typeface="Arial"/>
                <a:ea typeface="Arial"/>
                <a:cs typeface="Arial"/>
                <a:sym typeface="Arial"/>
              </a:rPr>
              <a:t>Penetration: sử dụng tool online Pentest-Tools.com</a:t>
            </a:r>
            <a:endParaRPr b="1" sz="19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Apache JMeter</a:t>
            </a:r>
            <a:endParaRPr>
              <a:latin typeface="Arial"/>
              <a:ea typeface="Arial"/>
              <a:cs typeface="Arial"/>
              <a:sym typeface="Arial"/>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400">
                <a:solidFill>
                  <a:schemeClr val="dk2"/>
                </a:solidFill>
                <a:latin typeface="Arial"/>
                <a:ea typeface="Arial"/>
                <a:cs typeface="Arial"/>
                <a:sym typeface="Arial"/>
              </a:rPr>
              <a:t>JMeter</a:t>
            </a:r>
            <a:r>
              <a:rPr lang="vi" sz="1400">
                <a:solidFill>
                  <a:schemeClr val="dk2"/>
                </a:solidFill>
                <a:latin typeface="Arial"/>
                <a:ea typeface="Arial"/>
                <a:cs typeface="Arial"/>
                <a:sym typeface="Arial"/>
              </a:rPr>
              <a:t> là sử dụng để kiểm thử hiệu suất cả về tài nguyên tĩnh và tài nguyên động như các tập tin tĩnh, Java Services, CGI script, đối tượng của ngôn ngữ Java, CSDL, FTP Server,….JMeter cung cấp 1 giao diện người dùng thân thiện dễ sử dụng.</a:t>
            </a:r>
            <a:endParaRPr sz="1400">
              <a:solidFill>
                <a:schemeClr val="dk2"/>
              </a:solidFill>
              <a:latin typeface="Arial"/>
              <a:ea typeface="Arial"/>
              <a:cs typeface="Arial"/>
              <a:sym typeface="Arial"/>
            </a:endParaRPr>
          </a:p>
          <a:p>
            <a:pPr indent="0" lvl="0" marL="0" rtl="0" algn="l">
              <a:spcBef>
                <a:spcPts val="1200"/>
              </a:spcBef>
              <a:spcAft>
                <a:spcPts val="0"/>
              </a:spcAft>
              <a:buNone/>
            </a:pPr>
            <a:r>
              <a:t/>
            </a:r>
            <a:endParaRPr sz="1400">
              <a:solidFill>
                <a:schemeClr val="dk2"/>
              </a:solidFill>
              <a:latin typeface="Arial"/>
              <a:ea typeface="Arial"/>
              <a:cs typeface="Arial"/>
              <a:sym typeface="Arial"/>
            </a:endParaRPr>
          </a:p>
          <a:p>
            <a:pPr indent="0" lvl="0" marL="0" rtl="0" algn="l">
              <a:spcBef>
                <a:spcPts val="1200"/>
              </a:spcBef>
              <a:spcAft>
                <a:spcPts val="1200"/>
              </a:spcAft>
              <a:buNone/>
            </a:pPr>
            <a:r>
              <a:t/>
            </a:r>
            <a:endParaRPr sz="14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Ưu điểm:</a:t>
            </a:r>
            <a:endParaRPr>
              <a:latin typeface="Arial"/>
              <a:ea typeface="Arial"/>
              <a:cs typeface="Arial"/>
              <a:sym typeface="Arial"/>
            </a:endParaRPr>
          </a:p>
        </p:txBody>
      </p:sp>
      <p:sp>
        <p:nvSpPr>
          <p:cNvPr id="116" name="Google Shape;116;p18"/>
          <p:cNvSpPr txBox="1"/>
          <p:nvPr>
            <p:ph idx="1" type="body"/>
          </p:nvPr>
        </p:nvSpPr>
        <p:spPr>
          <a:xfrm>
            <a:off x="729450" y="1945125"/>
            <a:ext cx="8082000" cy="29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chemeClr val="dk2"/>
                </a:solidFill>
                <a:latin typeface="Arial"/>
                <a:ea typeface="Arial"/>
                <a:cs typeface="Arial"/>
                <a:sym typeface="Arial"/>
              </a:rPr>
              <a:t>-Jmeter là một phần mềm mã nguồn mở. Điều này có nghĩa là nó có thể được tải xuống miễn phí.</a:t>
            </a:r>
            <a:endParaRPr sz="1400">
              <a:solidFill>
                <a:schemeClr val="dk2"/>
              </a:solidFill>
              <a:latin typeface="Arial"/>
              <a:ea typeface="Arial"/>
              <a:cs typeface="Arial"/>
              <a:sym typeface="Arial"/>
            </a:endParaRPr>
          </a:p>
          <a:p>
            <a:pPr indent="0" lvl="0" marL="0" rtl="0" algn="l">
              <a:spcBef>
                <a:spcPts val="1200"/>
              </a:spcBef>
              <a:spcAft>
                <a:spcPts val="0"/>
              </a:spcAft>
              <a:buNone/>
            </a:pPr>
            <a:r>
              <a:rPr lang="vi" sz="1400">
                <a:solidFill>
                  <a:schemeClr val="dk2"/>
                </a:solidFill>
                <a:latin typeface="Arial"/>
                <a:ea typeface="Arial"/>
                <a:cs typeface="Arial"/>
                <a:sym typeface="Arial"/>
              </a:rPr>
              <a:t>-</a:t>
            </a:r>
            <a:r>
              <a:rPr lang="vi" sz="1350">
                <a:solidFill>
                  <a:srgbClr val="1B1B1B"/>
                </a:solidFill>
                <a:highlight>
                  <a:srgbClr val="FFFFFF"/>
                </a:highlight>
                <a:latin typeface="Arial"/>
                <a:ea typeface="Arial"/>
                <a:cs typeface="Arial"/>
                <a:sym typeface="Arial"/>
              </a:rPr>
              <a:t>Jmeter được xây dựng và phát triển bởi Stefano Mazzocchi để kiểm thử hiệu năng FTP Server, máy chủ CSDL, Java servlet và các đối tượng.</a:t>
            </a:r>
            <a:endParaRPr sz="1350">
              <a:solidFill>
                <a:srgbClr val="1B1B1B"/>
              </a:solidFill>
              <a:highlight>
                <a:srgbClr val="FFFFFF"/>
              </a:highlight>
              <a:latin typeface="Arial"/>
              <a:ea typeface="Arial"/>
              <a:cs typeface="Arial"/>
              <a:sym typeface="Arial"/>
            </a:endParaRPr>
          </a:p>
          <a:p>
            <a:pPr indent="0" lvl="0" marL="0" rtl="0" algn="l">
              <a:spcBef>
                <a:spcPts val="1200"/>
              </a:spcBef>
              <a:spcAft>
                <a:spcPts val="0"/>
              </a:spcAft>
              <a:buNone/>
            </a:pPr>
            <a:r>
              <a:rPr lang="vi" sz="1350">
                <a:solidFill>
                  <a:srgbClr val="1B1B1B"/>
                </a:solidFill>
                <a:highlight>
                  <a:srgbClr val="FFFFFF"/>
                </a:highlight>
                <a:latin typeface="Arial"/>
                <a:ea typeface="Arial"/>
                <a:cs typeface="Arial"/>
                <a:sym typeface="Arial"/>
              </a:rPr>
              <a:t>-Nó có thể chạy trong mọi hệ điều hành có thể là Window, Linux hoặc Mac.</a:t>
            </a:r>
            <a:endParaRPr sz="1350">
              <a:solidFill>
                <a:srgbClr val="1B1B1B"/>
              </a:solidFill>
              <a:highlight>
                <a:srgbClr val="FFFFFF"/>
              </a:highlight>
              <a:latin typeface="Arial"/>
              <a:ea typeface="Arial"/>
              <a:cs typeface="Arial"/>
              <a:sym typeface="Arial"/>
            </a:endParaRPr>
          </a:p>
          <a:p>
            <a:pPr indent="0" lvl="0" marL="0" rtl="0" algn="l">
              <a:spcBef>
                <a:spcPts val="1200"/>
              </a:spcBef>
              <a:spcAft>
                <a:spcPts val="0"/>
              </a:spcAft>
              <a:buNone/>
            </a:pPr>
            <a:r>
              <a:rPr lang="vi" sz="1350">
                <a:solidFill>
                  <a:srgbClr val="1B1B1B"/>
                </a:solidFill>
                <a:highlight>
                  <a:srgbClr val="FFFFFF"/>
                </a:highlight>
                <a:latin typeface="Arial"/>
                <a:ea typeface="Arial"/>
                <a:cs typeface="Arial"/>
                <a:sym typeface="Arial"/>
              </a:rPr>
              <a:t>-JMeter có thể tạo báo cáo hiệu quả. Kết quả kiểm tra có thể được xem lại bằng cách sử dụng Graph, Chart, and Tree View. Jmeter hỗ trợ các định dạng khác nhau của báo cáo như text, XML, HTML and JSON.</a:t>
            </a:r>
            <a:endParaRPr sz="1350">
              <a:solidFill>
                <a:srgbClr val="1B1B1B"/>
              </a:solidFill>
              <a:highlight>
                <a:srgbClr val="FFFFFF"/>
              </a:highlight>
              <a:latin typeface="Arial"/>
              <a:ea typeface="Arial"/>
              <a:cs typeface="Arial"/>
              <a:sym typeface="Arial"/>
            </a:endParaRPr>
          </a:p>
          <a:p>
            <a:pPr indent="0" lvl="0" marL="0" rtl="0" algn="l">
              <a:spcBef>
                <a:spcPts val="1200"/>
              </a:spcBef>
              <a:spcAft>
                <a:spcPts val="1200"/>
              </a:spcAft>
              <a:buNone/>
            </a:pPr>
            <a:r>
              <a:rPr lang="vi" sz="1350">
                <a:solidFill>
                  <a:srgbClr val="1B1B1B"/>
                </a:solidFill>
                <a:highlight>
                  <a:srgbClr val="FFFFFF"/>
                </a:highlight>
                <a:latin typeface="Arial"/>
                <a:ea typeface="Arial"/>
                <a:cs typeface="Arial"/>
                <a:sym typeface="Arial"/>
              </a:rPr>
              <a:t>-Với Jmeter, người dùng có thể thực hiện bất kỳ loại kiểm thử nào mà bạn muốn. Load Test, Stress Test, Functional Test, Distributed Test, tất cả trong một công cụ</a:t>
            </a:r>
            <a:endParaRPr sz="1350">
              <a:solidFill>
                <a:srgbClr val="1B1B1B"/>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Cài đặt JMeter</a:t>
            </a:r>
            <a:endParaRPr>
              <a:latin typeface="Arial"/>
              <a:ea typeface="Arial"/>
              <a:cs typeface="Arial"/>
              <a:sym typeface="Arial"/>
            </a:endParaRPr>
          </a:p>
        </p:txBody>
      </p:sp>
      <p:sp>
        <p:nvSpPr>
          <p:cNvPr id="122" name="Google Shape;122;p19"/>
          <p:cNvSpPr txBox="1"/>
          <p:nvPr>
            <p:ph idx="1" type="body"/>
          </p:nvPr>
        </p:nvSpPr>
        <p:spPr>
          <a:xfrm>
            <a:off x="899800" y="1853850"/>
            <a:ext cx="6785100" cy="31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400">
                <a:solidFill>
                  <a:schemeClr val="dk2"/>
                </a:solidFill>
                <a:latin typeface="Arial"/>
                <a:ea typeface="Arial"/>
                <a:cs typeface="Arial"/>
                <a:sym typeface="Arial"/>
              </a:rPr>
              <a:t>-Step1: </a:t>
            </a:r>
            <a:r>
              <a:rPr lang="vi" sz="1400">
                <a:solidFill>
                  <a:schemeClr val="dk2"/>
                </a:solidFill>
                <a:latin typeface="Arial"/>
                <a:ea typeface="Arial"/>
                <a:cs typeface="Arial"/>
                <a:sym typeface="Arial"/>
              </a:rPr>
              <a:t>Cài đặt JDK ( Vì JMeter viết bằng Java nên để chạy được JMeter thì chúng ta phải cài đặt JRE hoặc JDK)</a:t>
            </a:r>
            <a:endParaRPr sz="1400">
              <a:solidFill>
                <a:schemeClr val="dk2"/>
              </a:solidFill>
              <a:latin typeface="Arial"/>
              <a:ea typeface="Arial"/>
              <a:cs typeface="Arial"/>
              <a:sym typeface="Arial"/>
            </a:endParaRPr>
          </a:p>
          <a:p>
            <a:pPr indent="0" lvl="0" marL="0" rtl="0" algn="l">
              <a:spcBef>
                <a:spcPts val="1200"/>
              </a:spcBef>
              <a:spcAft>
                <a:spcPts val="0"/>
              </a:spcAft>
              <a:buNone/>
            </a:pPr>
            <a:r>
              <a:rPr b="1" lang="vi" sz="1400">
                <a:solidFill>
                  <a:schemeClr val="dk2"/>
                </a:solidFill>
                <a:latin typeface="Arial"/>
                <a:ea typeface="Arial"/>
                <a:cs typeface="Arial"/>
                <a:sym typeface="Arial"/>
              </a:rPr>
              <a:t>-Step2:</a:t>
            </a:r>
            <a:r>
              <a:rPr lang="vi" sz="1400">
                <a:solidFill>
                  <a:schemeClr val="dk2"/>
                </a:solidFill>
                <a:latin typeface="Arial"/>
                <a:ea typeface="Arial"/>
                <a:cs typeface="Arial"/>
                <a:sym typeface="Arial"/>
              </a:rPr>
              <a:t> Đi đến trang web Apache của JMeter để download: </a:t>
            </a:r>
            <a:r>
              <a:rPr lang="vi" sz="1400" u="sng">
                <a:solidFill>
                  <a:schemeClr val="hlink"/>
                </a:solidFill>
                <a:latin typeface="Arial"/>
                <a:ea typeface="Arial"/>
                <a:cs typeface="Arial"/>
                <a:sym typeface="Arial"/>
                <a:hlinkClick r:id="rId3"/>
              </a:rPr>
              <a:t>https://jmeter.apache.org/download_jmeter.cgi</a:t>
            </a:r>
            <a:endParaRPr sz="1400" u="sng">
              <a:solidFill>
                <a:srgbClr val="0000FF"/>
              </a:solidFill>
              <a:latin typeface="Arial"/>
              <a:ea typeface="Arial"/>
              <a:cs typeface="Arial"/>
              <a:sym typeface="Arial"/>
            </a:endParaRPr>
          </a:p>
          <a:p>
            <a:pPr indent="0" lvl="0" marL="0" rtl="0" algn="l">
              <a:spcBef>
                <a:spcPts val="1200"/>
              </a:spcBef>
              <a:spcAft>
                <a:spcPts val="0"/>
              </a:spcAft>
              <a:buNone/>
            </a:pPr>
            <a:r>
              <a:rPr b="1" lang="vi" sz="1400">
                <a:solidFill>
                  <a:srgbClr val="1B1B1B"/>
                </a:solidFill>
                <a:latin typeface="Arial"/>
                <a:ea typeface="Arial"/>
                <a:cs typeface="Arial"/>
                <a:sym typeface="Arial"/>
              </a:rPr>
              <a:t>-Step3:</a:t>
            </a:r>
            <a:r>
              <a:rPr lang="vi" sz="1400">
                <a:solidFill>
                  <a:srgbClr val="1B1B1B"/>
                </a:solidFill>
                <a:latin typeface="Arial"/>
                <a:ea typeface="Arial"/>
                <a:cs typeface="Arial"/>
                <a:sym typeface="Arial"/>
              </a:rPr>
              <a:t> Giải nén file zip vừa tải về.</a:t>
            </a:r>
            <a:endParaRPr sz="1400">
              <a:solidFill>
                <a:srgbClr val="1B1B1B"/>
              </a:solidFill>
              <a:latin typeface="Arial"/>
              <a:ea typeface="Arial"/>
              <a:cs typeface="Arial"/>
              <a:sym typeface="Arial"/>
            </a:endParaRPr>
          </a:p>
          <a:p>
            <a:pPr indent="0" lvl="0" marL="0" rtl="0" algn="l">
              <a:spcBef>
                <a:spcPts val="1200"/>
              </a:spcBef>
              <a:spcAft>
                <a:spcPts val="1200"/>
              </a:spcAft>
              <a:buNone/>
            </a:pPr>
            <a:r>
              <a:rPr b="1" lang="vi" sz="1400">
                <a:solidFill>
                  <a:srgbClr val="1B1B1B"/>
                </a:solidFill>
                <a:latin typeface="Arial"/>
                <a:ea typeface="Arial"/>
                <a:cs typeface="Arial"/>
                <a:sym typeface="Arial"/>
              </a:rPr>
              <a:t>-Step4:</a:t>
            </a:r>
            <a:r>
              <a:rPr lang="vi" sz="1400">
                <a:solidFill>
                  <a:srgbClr val="1B1B1B"/>
                </a:solidFill>
                <a:latin typeface="Arial"/>
                <a:ea typeface="Arial"/>
                <a:cs typeface="Arial"/>
                <a:sym typeface="Arial"/>
              </a:rPr>
              <a:t> Vào folder bin và click đúp vào file jmeter.bat để chạy.</a:t>
            </a:r>
            <a:endParaRPr sz="1400">
              <a:solidFill>
                <a:srgbClr val="1B1B1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486375" y="550575"/>
            <a:ext cx="7976676" cy="449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Load testing sử dụng Jmeter</a:t>
            </a:r>
            <a:endParaRPr>
              <a:latin typeface="Arial"/>
              <a:ea typeface="Arial"/>
              <a:cs typeface="Arial"/>
              <a:sym typeface="Arial"/>
            </a:endParaRPr>
          </a:p>
        </p:txBody>
      </p:sp>
      <p:sp>
        <p:nvSpPr>
          <p:cNvPr id="133" name="Google Shape;13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000000"/>
                </a:solidFill>
                <a:latin typeface="Arial"/>
                <a:ea typeface="Arial"/>
                <a:cs typeface="Arial"/>
                <a:sym typeface="Arial"/>
              </a:rPr>
              <a:t>-Load testing là một kiểu test hiệu suất mà mục tiêu là kiểm tra workload để tính toán và đánh giá hiệu suất và khả năng của mục đích test để tiếp tục thực hiện các chức năng thích hợp với các workload khác.</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vi" sz="1400">
                <a:solidFill>
                  <a:srgbClr val="000000"/>
                </a:solidFill>
                <a:latin typeface="Arial"/>
                <a:ea typeface="Arial"/>
                <a:cs typeface="Arial"/>
                <a:sym typeface="Arial"/>
              </a:rPr>
              <a:t>-Mục đích của load testing là xác định và đảm bảo các chức năng hệ thống thích hợp với nhiều nhất các workload</a:t>
            </a:r>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Tạo 1 Test Plan để thực hiện test website</a:t>
            </a:r>
            <a:endParaRPr>
              <a:latin typeface="Arial"/>
              <a:ea typeface="Arial"/>
              <a:cs typeface="Arial"/>
              <a:sym typeface="Arial"/>
            </a:endParaRPr>
          </a:p>
        </p:txBody>
      </p:sp>
      <p:sp>
        <p:nvSpPr>
          <p:cNvPr id="139" name="Google Shape;139;p22"/>
          <p:cNvSpPr txBox="1"/>
          <p:nvPr>
            <p:ph idx="1" type="body"/>
          </p:nvPr>
        </p:nvSpPr>
        <p:spPr>
          <a:xfrm>
            <a:off x="1054000" y="1966450"/>
            <a:ext cx="7265700" cy="30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1B1B1B"/>
                </a:solidFill>
                <a:latin typeface="Arial"/>
                <a:ea typeface="Arial"/>
                <a:cs typeface="Arial"/>
                <a:sym typeface="Arial"/>
              </a:rPr>
              <a:t>*Test Plan: Giả lập nhiều user cùng truy cập vào website đồng thời.</a:t>
            </a:r>
            <a:endParaRPr sz="1400">
              <a:solidFill>
                <a:srgbClr val="1B1B1B"/>
              </a:solidFill>
              <a:latin typeface="Arial"/>
              <a:ea typeface="Arial"/>
              <a:cs typeface="Arial"/>
              <a:sym typeface="Arial"/>
            </a:endParaRPr>
          </a:p>
          <a:p>
            <a:pPr indent="0" lvl="0" marL="0" rtl="0" algn="l">
              <a:spcBef>
                <a:spcPts val="1200"/>
              </a:spcBef>
              <a:spcAft>
                <a:spcPts val="1200"/>
              </a:spcAft>
              <a:buNone/>
            </a:pPr>
            <a:r>
              <a:rPr lang="vi" sz="1400">
                <a:solidFill>
                  <a:srgbClr val="1B1B1B"/>
                </a:solidFill>
                <a:latin typeface="Arial"/>
                <a:ea typeface="Arial"/>
                <a:cs typeface="Arial"/>
                <a:sym typeface="Arial"/>
              </a:rPr>
              <a:t>-Click chuột phải vào Test Plan –&gt; Add –&gt; Threads(users) –&gt; Thread Group</a:t>
            </a:r>
            <a:endParaRPr sz="1400">
              <a:solidFill>
                <a:srgbClr val="1B1B1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