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30929c40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30929c40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30929c40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30929c40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30929c4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30929c4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30929c40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30929c40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30929c40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30929c40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30929c40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30929c40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30929c40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30929c40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30929c40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30929c40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30929c40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30929c40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30929c40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30929c40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148525"/>
            <a:ext cx="7688100" cy="343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3600">
                <a:latin typeface="Arial"/>
                <a:ea typeface="Arial"/>
                <a:cs typeface="Arial"/>
                <a:sym typeface="Arial"/>
              </a:rPr>
              <a:t>Câu 13</a:t>
            </a:r>
            <a:endParaRPr sz="36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rPr lang="vi" sz="3000">
                <a:latin typeface="Arial"/>
                <a:ea typeface="Arial"/>
                <a:cs typeface="Arial"/>
                <a:sym typeface="Arial"/>
              </a:rPr>
              <a:t>Giải thích và thể hiện bằng mã nguồn các khái niệm: functional programming, modularity và concurrency của một ngôn ngữ lập trình.</a:t>
            </a:r>
            <a:endParaRPr sz="3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2127800" y="599675"/>
            <a:ext cx="4467225" cy="420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294700" y="213175"/>
            <a:ext cx="8554608"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Functional Programing</a:t>
            </a:r>
            <a:endParaRPr>
              <a:latin typeface="Arial"/>
              <a:ea typeface="Arial"/>
              <a:cs typeface="Arial"/>
              <a:sym typeface="Arial"/>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vi" sz="1800">
                <a:solidFill>
                  <a:schemeClr val="dk2"/>
                </a:solidFill>
                <a:latin typeface="Arial"/>
                <a:ea typeface="Arial"/>
                <a:cs typeface="Arial"/>
                <a:sym typeface="Arial"/>
              </a:rPr>
              <a:t>-Là lập trình hàm hay còn gọi là lập trình chức năng, là phương pháp lập trình lấy function là đơn vị thao tác cơ bản.</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vi" sz="1800">
                <a:solidFill>
                  <a:schemeClr val="dk2"/>
                </a:solidFill>
                <a:latin typeface="Arial"/>
                <a:ea typeface="Arial"/>
                <a:cs typeface="Arial"/>
                <a:sym typeface="Arial"/>
              </a:rPr>
              <a:t>-Nó bỏ qua nhưng tư duy phổ biến của OOP như trạng thái chia sẻ hay dữ liệu thay đổi được.</a:t>
            </a:r>
            <a:endParaRPr sz="1800">
              <a:solidFill>
                <a:schemeClr val="dk2"/>
              </a:solidFill>
              <a:latin typeface="Arial"/>
              <a:ea typeface="Arial"/>
              <a:cs typeface="Arial"/>
              <a:sym typeface="Arial"/>
            </a:endParaRPr>
          </a:p>
          <a:p>
            <a:pPr indent="0" lvl="0" marL="0" rtl="0" algn="l">
              <a:spcBef>
                <a:spcPts val="1200"/>
              </a:spcBef>
              <a:spcAft>
                <a:spcPts val="1200"/>
              </a:spcAft>
              <a:buNone/>
            </a:pPr>
            <a:r>
              <a:rPr lang="vi" sz="1800">
                <a:solidFill>
                  <a:schemeClr val="dk2"/>
                </a:solidFill>
                <a:latin typeface="Arial"/>
                <a:ea typeface="Arial"/>
                <a:cs typeface="Arial"/>
                <a:sym typeface="Arial"/>
              </a:rPr>
              <a:t>-Giá trị đầu ra của function programing chỉ phụ thuộc vào các tham số được truyền cho hàm</a:t>
            </a:r>
            <a:r>
              <a:rPr lang="vi" sz="1400">
                <a:solidFill>
                  <a:schemeClr val="dk2"/>
                </a:solidFill>
                <a:latin typeface="Arial"/>
                <a:ea typeface="Arial"/>
                <a:cs typeface="Arial"/>
                <a:sym typeface="Arial"/>
              </a:rPr>
              <a:t>.</a:t>
            </a:r>
            <a:endParaRPr sz="1400">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0" y="463000"/>
            <a:ext cx="9105973" cy="468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Modularity</a:t>
            </a:r>
            <a:endParaRPr>
              <a:latin typeface="Arial"/>
              <a:ea typeface="Arial"/>
              <a:cs typeface="Arial"/>
              <a:sym typeface="Arial"/>
            </a:endParaRPr>
          </a:p>
        </p:txBody>
      </p:sp>
      <p:sp>
        <p:nvSpPr>
          <p:cNvPr id="103" name="Google Shape;103;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700">
                <a:latin typeface="Arial"/>
                <a:ea typeface="Arial"/>
                <a:cs typeface="Arial"/>
                <a:sym typeface="Arial"/>
              </a:rPr>
              <a:t>-</a:t>
            </a:r>
            <a:r>
              <a:rPr lang="vi" sz="1700">
                <a:solidFill>
                  <a:srgbClr val="000000"/>
                </a:solidFill>
                <a:latin typeface="Arial"/>
                <a:ea typeface="Arial"/>
                <a:cs typeface="Arial"/>
                <a:sym typeface="Arial"/>
              </a:rPr>
              <a:t>Hay còn được gọi là các mô-đun. Một chương trình phần mềm lớn được chia ra thành các mô-đun riêng biệt, mỗi mô-đun này </a:t>
            </a:r>
            <a:r>
              <a:rPr lang="vi" sz="1700">
                <a:solidFill>
                  <a:srgbClr val="202122"/>
                </a:solidFill>
                <a:highlight>
                  <a:srgbClr val="FFFFFF"/>
                </a:highlight>
                <a:latin typeface="Arial"/>
                <a:ea typeface="Arial"/>
                <a:cs typeface="Arial"/>
                <a:sym typeface="Arial"/>
              </a:rPr>
              <a:t>chứa mọi thứ cần thiết để chỉ thực thi một khía cạnh của chức năng mong muốn. Các mô-đun này là độc lập, có thể hoán đổi hoặc gắn nào những nơi cần thực thi chức năng của mô-đun.</a:t>
            </a:r>
            <a:endParaRPr sz="17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vi" sz="1700">
                <a:latin typeface="Arial"/>
                <a:ea typeface="Arial"/>
                <a:cs typeface="Arial"/>
                <a:sym typeface="Arial"/>
              </a:rPr>
              <a:t>-</a:t>
            </a:r>
            <a:r>
              <a:rPr lang="vi" sz="1700">
                <a:solidFill>
                  <a:srgbClr val="202122"/>
                </a:solidFill>
                <a:highlight>
                  <a:srgbClr val="FFFFFF"/>
                </a:highlight>
                <a:latin typeface="Arial"/>
                <a:ea typeface="Arial"/>
                <a:cs typeface="Arial"/>
                <a:sym typeface="Arial"/>
              </a:rPr>
              <a:t>Vì mỗi các mô-đun là độc lập, ta có thể dễ dàng quản lý, xác định lỗi chương trình và bảo trì mã nguồn.</a:t>
            </a:r>
            <a:endParaRPr sz="17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vi" sz="1700">
                <a:latin typeface="Arial"/>
                <a:ea typeface="Arial"/>
                <a:cs typeface="Arial"/>
                <a:sym typeface="Arial"/>
              </a:rPr>
              <a:t>-bao gồm: files, packages, namespaces, libraries, modules (nếu có)</a:t>
            </a:r>
            <a:endParaRPr sz="17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729450" y="1354200"/>
            <a:ext cx="7688700" cy="341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800">
                <a:latin typeface="Arial"/>
                <a:ea typeface="Arial"/>
                <a:cs typeface="Arial"/>
                <a:sym typeface="Arial"/>
              </a:rPr>
              <a:t>File: cung cấp thông tin về các file và cho phép javascript truy cập vào nội dung</a:t>
            </a:r>
            <a:endParaRPr sz="1800">
              <a:latin typeface="Arial"/>
              <a:ea typeface="Arial"/>
              <a:cs typeface="Arial"/>
              <a:sym typeface="Arial"/>
            </a:endParaRPr>
          </a:p>
        </p:txBody>
      </p:sp>
      <p:pic>
        <p:nvPicPr>
          <p:cNvPr id="109" name="Google Shape;109;p17"/>
          <p:cNvPicPr preferRelativeResize="0"/>
          <p:nvPr/>
        </p:nvPicPr>
        <p:blipFill>
          <a:blip r:embed="rId3">
            <a:alphaModFix/>
          </a:blip>
          <a:stretch>
            <a:fillRect/>
          </a:stretch>
        </p:blipFill>
        <p:spPr>
          <a:xfrm>
            <a:off x="4208150" y="2090575"/>
            <a:ext cx="4091025" cy="249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729450" y="1354200"/>
            <a:ext cx="7688700" cy="298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800">
                <a:solidFill>
                  <a:schemeClr val="dk2"/>
                </a:solidFill>
                <a:latin typeface="Arial"/>
                <a:ea typeface="Arial"/>
                <a:cs typeface="Arial"/>
                <a:sym typeface="Arial"/>
              </a:rPr>
              <a:t>Packages là một vùng không gian được dùng để tổ chức một nhóm các lớp và các giao diện có liên quan với nhau.</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vi" sz="1800">
                <a:solidFill>
                  <a:schemeClr val="dk2"/>
                </a:solidFill>
                <a:latin typeface="Arial"/>
                <a:ea typeface="Arial"/>
                <a:cs typeface="Arial"/>
                <a:sym typeface="Arial"/>
              </a:rPr>
              <a:t>Có 2 loại packages là simple dependencies và dev dependencies</a:t>
            </a:r>
            <a:endParaRPr sz="1800">
              <a:solidFill>
                <a:schemeClr val="dk2"/>
              </a:solidFill>
              <a:latin typeface="Arial"/>
              <a:ea typeface="Arial"/>
              <a:cs typeface="Arial"/>
              <a:sym typeface="Arial"/>
            </a:endParaRPr>
          </a:p>
          <a:p>
            <a:pPr indent="0" lvl="0" marL="0" rtl="0" algn="l">
              <a:spcBef>
                <a:spcPts val="1200"/>
              </a:spcBef>
              <a:spcAft>
                <a:spcPts val="1200"/>
              </a:spcAft>
              <a:buNone/>
            </a:pPr>
            <a:r>
              <a:rPr lang="vi" sz="1800">
                <a:solidFill>
                  <a:schemeClr val="dk2"/>
                </a:solidFill>
                <a:latin typeface="Arial"/>
                <a:ea typeface="Arial"/>
                <a:cs typeface="Arial"/>
                <a:sym typeface="Arial"/>
              </a:rPr>
              <a:t>Dùng file packages.json để quản lý các packages.</a:t>
            </a:r>
            <a:endParaRPr sz="1800">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891750" y="525125"/>
            <a:ext cx="4391025" cy="450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729450" y="1304500"/>
            <a:ext cx="7688700" cy="3035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vi" sz="1700">
                <a:solidFill>
                  <a:schemeClr val="dk2"/>
                </a:solidFill>
                <a:latin typeface="Arial"/>
                <a:ea typeface="Arial"/>
                <a:cs typeface="Arial"/>
                <a:sym typeface="Arial"/>
              </a:rPr>
              <a:t>Namespace là từ khóa được sử dụng để khai báo phạm vi. Nó cho phép bạn tổ chức các đoạn code và cung cấp cho bạn cách để tạo ra kiểu dữ liệu duy nhất mang tính toàn cục.</a:t>
            </a:r>
            <a:endParaRPr sz="1700">
              <a:solidFill>
                <a:schemeClr val="dk2"/>
              </a:solidFill>
              <a:latin typeface="Arial"/>
              <a:ea typeface="Arial"/>
              <a:cs typeface="Arial"/>
              <a:sym typeface="Arial"/>
            </a:endParaRPr>
          </a:p>
          <a:p>
            <a:pPr indent="0" lvl="0" marL="0" rtl="0" algn="l">
              <a:lnSpc>
                <a:spcPct val="105000"/>
              </a:lnSpc>
              <a:spcBef>
                <a:spcPts val="1200"/>
              </a:spcBef>
              <a:spcAft>
                <a:spcPts val="0"/>
              </a:spcAft>
              <a:buNone/>
            </a:pPr>
            <a:r>
              <a:rPr lang="vi" sz="1700">
                <a:solidFill>
                  <a:schemeClr val="dk2"/>
                </a:solidFill>
                <a:latin typeface="Arial"/>
                <a:ea typeface="Arial"/>
                <a:cs typeface="Arial"/>
                <a:sym typeface="Arial"/>
              </a:rPr>
              <a:t>Library là một tập hợp các chức năng (functions), các lớp (class) được viết sẵn để có thể tái sử dụng. Mỗi function hoặc class phục vụ cho một công việc cụ thể nào đó.</a:t>
            </a:r>
            <a:endParaRPr sz="1700">
              <a:solidFill>
                <a:schemeClr val="dk2"/>
              </a:solidFill>
              <a:latin typeface="Arial"/>
              <a:ea typeface="Arial"/>
              <a:cs typeface="Arial"/>
              <a:sym typeface="Arial"/>
            </a:endParaRPr>
          </a:p>
          <a:p>
            <a:pPr indent="0" lvl="0" marL="0" rtl="0" algn="l">
              <a:lnSpc>
                <a:spcPct val="105000"/>
              </a:lnSpc>
              <a:spcBef>
                <a:spcPts val="1200"/>
              </a:spcBef>
              <a:spcAft>
                <a:spcPts val="0"/>
              </a:spcAft>
              <a:buNone/>
            </a:pPr>
            <a:r>
              <a:rPr lang="vi" sz="1700">
                <a:solidFill>
                  <a:schemeClr val="dk2"/>
                </a:solidFill>
                <a:latin typeface="Arial"/>
                <a:ea typeface="Arial"/>
                <a:cs typeface="Arial"/>
                <a:sym typeface="Arial"/>
              </a:rPr>
              <a:t>React là một thư viện JavaScript</a:t>
            </a:r>
            <a:endParaRPr sz="1700">
              <a:solidFill>
                <a:schemeClr val="dk2"/>
              </a:solidFill>
              <a:latin typeface="Arial"/>
              <a:ea typeface="Arial"/>
              <a:cs typeface="Arial"/>
              <a:sym typeface="Arial"/>
            </a:endParaRPr>
          </a:p>
          <a:p>
            <a:pPr indent="0" lvl="0" marL="0" rtl="0" algn="l">
              <a:lnSpc>
                <a:spcPct val="105000"/>
              </a:lnSpc>
              <a:spcBef>
                <a:spcPts val="1200"/>
              </a:spcBef>
              <a:spcAft>
                <a:spcPts val="0"/>
              </a:spcAft>
              <a:buNone/>
            </a:pPr>
            <a:r>
              <a:rPr lang="vi" sz="1700">
                <a:solidFill>
                  <a:schemeClr val="dk2"/>
                </a:solidFill>
                <a:latin typeface="Arial"/>
                <a:ea typeface="Arial"/>
                <a:cs typeface="Arial"/>
                <a:sym typeface="Arial"/>
              </a:rPr>
              <a:t>Module là những đoạn mã được đóng gói lại và được giữ Private. Điều đó có nghĩa là các hàm hay biến trong module mới có thể truy cập và thao tác với nhau. Nếu bạn muốn sử dụng module từ bên ngoài thì cần phải chìa API là các biến/hàm ra bằng cách sử dụng exports hoặc module.exports.</a:t>
            </a:r>
            <a:endParaRPr sz="1700">
              <a:solidFill>
                <a:schemeClr val="dk2"/>
              </a:solidFill>
              <a:latin typeface="Arial"/>
              <a:ea typeface="Arial"/>
              <a:cs typeface="Arial"/>
              <a:sym typeface="Arial"/>
            </a:endParaRPr>
          </a:p>
          <a:p>
            <a:pPr indent="0" lvl="0" marL="0" rtl="0" algn="l">
              <a:lnSpc>
                <a:spcPct val="105000"/>
              </a:lnSpc>
              <a:spcBef>
                <a:spcPts val="1200"/>
              </a:spcBef>
              <a:spcAft>
                <a:spcPts val="1200"/>
              </a:spcAft>
              <a:buNone/>
            </a:pPr>
            <a:r>
              <a:t/>
            </a:r>
            <a:endParaRPr sz="17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Arial"/>
                <a:ea typeface="Arial"/>
                <a:cs typeface="Arial"/>
                <a:sym typeface="Arial"/>
              </a:rPr>
              <a:t>Concurrency</a:t>
            </a:r>
            <a:endParaRPr>
              <a:latin typeface="Arial"/>
              <a:ea typeface="Arial"/>
              <a:cs typeface="Arial"/>
              <a:sym typeface="Arial"/>
            </a:endParaRPr>
          </a:p>
        </p:txBody>
      </p:sp>
      <p:sp>
        <p:nvSpPr>
          <p:cNvPr id="130" name="Google Shape;130;p21"/>
          <p:cNvSpPr txBox="1"/>
          <p:nvPr>
            <p:ph idx="1" type="body"/>
          </p:nvPr>
        </p:nvSpPr>
        <p:spPr>
          <a:xfrm>
            <a:off x="729450" y="2078875"/>
            <a:ext cx="7688700" cy="29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chemeClr val="dk2"/>
                </a:solidFill>
                <a:latin typeface="Arial"/>
                <a:ea typeface="Arial"/>
                <a:cs typeface="Arial"/>
                <a:sym typeface="Arial"/>
              </a:rPr>
              <a:t>-Concurrency (xử lí đồng thời) là khả năng phân chia và điều phối nhiều tác vụ khác nhau trong cùng một khoảng thời gian và tại một thời điểm chỉ có thể xử lý một tác vụ. (Khái niệm này trái ngược với xử lý tuần tự (sequential processing). Xử lý tuần tự là khả năng xử lý chỉ một tác vụ trong một khoảng thời gian, các tác vụ sẽ được thực thi theo thứ tự hết tác vụ này sẽ thực thi tiếp tác vụ khác.)</a:t>
            </a:r>
            <a:endParaRPr sz="1400">
              <a:solidFill>
                <a:schemeClr val="dk2"/>
              </a:solidFill>
              <a:latin typeface="Arial"/>
              <a:ea typeface="Arial"/>
              <a:cs typeface="Arial"/>
              <a:sym typeface="Arial"/>
            </a:endParaRPr>
          </a:p>
          <a:p>
            <a:pPr indent="0" lvl="0" marL="0" rtl="0" algn="l">
              <a:spcBef>
                <a:spcPts val="1200"/>
              </a:spcBef>
              <a:spcAft>
                <a:spcPts val="0"/>
              </a:spcAft>
              <a:buNone/>
            </a:pPr>
            <a:r>
              <a:rPr lang="vi" sz="1400">
                <a:solidFill>
                  <a:schemeClr val="dk2"/>
                </a:solidFill>
                <a:latin typeface="Arial"/>
                <a:ea typeface="Arial"/>
                <a:cs typeface="Arial"/>
                <a:sym typeface="Arial"/>
              </a:rPr>
              <a:t>-Concurrency trong Javascript (NodeJs) dựa trên Event loop. Event Loop là cơ chế giúp Javascript có thể thực hiện nhiều thao tác cùng một lúc (concurrent model), vd như NodeJs có thể xử lý cả hàng ngàn request cùng một lúc mặc dù nó chỉ dùng một thread duy nhất (Single Threaded).</a:t>
            </a:r>
            <a:endParaRPr sz="1400">
              <a:solidFill>
                <a:schemeClr val="dk2"/>
              </a:solidFill>
              <a:latin typeface="Arial"/>
              <a:ea typeface="Arial"/>
              <a:cs typeface="Arial"/>
              <a:sym typeface="Arial"/>
            </a:endParaRPr>
          </a:p>
          <a:p>
            <a:pPr indent="0" lvl="0" marL="0" rtl="0" algn="l">
              <a:spcBef>
                <a:spcPts val="1200"/>
              </a:spcBef>
              <a:spcAft>
                <a:spcPts val="1200"/>
              </a:spcAft>
              <a:buNone/>
            </a:pPr>
            <a:r>
              <a:t/>
            </a:r>
            <a:endParaRPr sz="140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