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61b6fbb7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61b6fbb7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61b6fbb7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61b6fbb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61b6fbb7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61b6fbb7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61b6fbb7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61b6fbb7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53c0169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53c0169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53c0169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53c0169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53c0169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53c0169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53c0169e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53c0169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53c0169e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53c0169e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53c0169e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53c0169e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61b6fba7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61b6fba7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61b6fba7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61b6fba7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61b6fba7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61b6fba7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61b6fba7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61b6fba7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61b6fba7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61b6fba7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61b6fba7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61b6fba7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61b6fba7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61b6fba7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61b6fbb7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61b6fbb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3200"/>
              <a:t>Database Replication</a:t>
            </a:r>
            <a:endParaRPr sz="3200"/>
          </a:p>
          <a:p>
            <a:pPr indent="0" lvl="0" marL="0" rtl="0" algn="l">
              <a:spcBef>
                <a:spcPts val="0"/>
              </a:spcBef>
              <a:spcAft>
                <a:spcPts val="0"/>
              </a:spcAft>
              <a:buNone/>
            </a:pPr>
            <a:r>
              <a:rPr lang="vi" sz="3200"/>
              <a:t>Database Sharding</a:t>
            </a:r>
            <a:endParaRPr sz="3200"/>
          </a:p>
        </p:txBody>
      </p:sp>
      <p:sp>
        <p:nvSpPr>
          <p:cNvPr id="135" name="Google Shape;135;p13"/>
          <p:cNvSpPr txBox="1"/>
          <p:nvPr>
            <p:ph idx="1" type="subTitle"/>
          </p:nvPr>
        </p:nvSpPr>
        <p:spPr>
          <a:xfrm>
            <a:off x="5083950" y="3578175"/>
            <a:ext cx="3470700" cy="6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Đồ án Công Nghệ Phần Mềm</a:t>
            </a:r>
            <a:endParaRPr/>
          </a:p>
          <a:p>
            <a:pPr indent="0" lvl="0" marL="0" rtl="0" algn="l">
              <a:spcBef>
                <a:spcPts val="0"/>
              </a:spcBef>
              <a:spcAft>
                <a:spcPts val="0"/>
              </a:spcAft>
              <a:buNone/>
            </a:pPr>
            <a:r>
              <a:rPr lang="vi"/>
              <a:t>Nhóm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1" type="body"/>
          </p:nvPr>
        </p:nvSpPr>
        <p:spPr>
          <a:xfrm>
            <a:off x="1224025" y="411950"/>
            <a:ext cx="7038900" cy="94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Kiểm tra dữ liệu đã được đồng bộ ở node SECONDARY hay chưa =&gt; </a:t>
            </a:r>
            <a:r>
              <a:rPr lang="vi">
                <a:latin typeface="Arial"/>
                <a:ea typeface="Arial"/>
                <a:cs typeface="Arial"/>
                <a:sym typeface="Arial"/>
              </a:rPr>
              <a:t>successful</a:t>
            </a:r>
            <a:r>
              <a:rPr lang="vi">
                <a:latin typeface="Arial"/>
                <a:ea typeface="Arial"/>
                <a:cs typeface="Arial"/>
                <a:sym typeface="Arial"/>
              </a:rPr>
              <a:t> </a:t>
            </a:r>
            <a:endParaRPr>
              <a:latin typeface="Arial"/>
              <a:ea typeface="Arial"/>
              <a:cs typeface="Arial"/>
              <a:sym typeface="Arial"/>
            </a:endParaRPr>
          </a:p>
        </p:txBody>
      </p:sp>
      <p:pic>
        <p:nvPicPr>
          <p:cNvPr id="192" name="Google Shape;192;p22"/>
          <p:cNvPicPr preferRelativeResize="0"/>
          <p:nvPr/>
        </p:nvPicPr>
        <p:blipFill>
          <a:blip r:embed="rId3">
            <a:alphaModFix/>
          </a:blip>
          <a:stretch>
            <a:fillRect/>
          </a:stretch>
        </p:blipFill>
        <p:spPr>
          <a:xfrm>
            <a:off x="1635025" y="1132200"/>
            <a:ext cx="6216889" cy="347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vi"/>
              <a:t>2. Database Sharding</a:t>
            </a:r>
            <a:endParaRPr b="1" i="1"/>
          </a:p>
        </p:txBody>
      </p:sp>
      <p:sp>
        <p:nvSpPr>
          <p:cNvPr id="198" name="Google Shape;198;p23"/>
          <p:cNvSpPr txBox="1"/>
          <p:nvPr>
            <p:ph idx="1" type="body"/>
          </p:nvPr>
        </p:nvSpPr>
        <p:spPr>
          <a:xfrm>
            <a:off x="936775" y="1153400"/>
            <a:ext cx="4092600" cy="337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Sharding là một tiến trình lưu giữ các bản ghi dữ liệu qua nhiều thiết bị và nó là một phương pháp của MongoDB để đáp ứng yêu cầu về sự gia tăng dữ liệu.</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Khi kích cỡ của dữ liệu tăng lên, một thiết bị đơn không thể đủ để lưu giữ dữ liệu. Sharding giải quyết vấn đề này với việc mở rộng phạm vi theo bề ngang (horizontal scaling).</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Với Sharding, bạn bổ sung thêm nhiều thiết bị để hỗ trợ cho việc gia tăng dữ liệu và các yêu cầu của các hoạt động đọc và ghi.</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pic>
        <p:nvPicPr>
          <p:cNvPr id="199" name="Google Shape;199;p23"/>
          <p:cNvPicPr preferRelativeResize="0"/>
          <p:nvPr/>
        </p:nvPicPr>
        <p:blipFill>
          <a:blip r:embed="rId3">
            <a:alphaModFix/>
          </a:blip>
          <a:stretch>
            <a:fillRect/>
          </a:stretch>
        </p:blipFill>
        <p:spPr>
          <a:xfrm>
            <a:off x="5094950" y="1153400"/>
            <a:ext cx="3809825" cy="25006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Cấu hình MongoDB Sharding</a:t>
            </a:r>
            <a:endParaRPr/>
          </a:p>
        </p:txBody>
      </p:sp>
      <p:sp>
        <p:nvSpPr>
          <p:cNvPr id="205" name="Google Shape;205;p24"/>
          <p:cNvSpPr txBox="1"/>
          <p:nvPr>
            <p:ph idx="1" type="body"/>
          </p:nvPr>
        </p:nvSpPr>
        <p:spPr>
          <a:xfrm>
            <a:off x="1342200" y="946325"/>
            <a:ext cx="6679800" cy="78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docker-compose.yml</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 docker-compose up -d</a:t>
            </a:r>
            <a:endParaRPr>
              <a:latin typeface="Arial"/>
              <a:ea typeface="Arial"/>
              <a:cs typeface="Arial"/>
              <a:sym typeface="Arial"/>
            </a:endParaRPr>
          </a:p>
        </p:txBody>
      </p:sp>
      <p:sp>
        <p:nvSpPr>
          <p:cNvPr id="206" name="Google Shape;206;p24"/>
          <p:cNvSpPr txBox="1"/>
          <p:nvPr/>
        </p:nvSpPr>
        <p:spPr>
          <a:xfrm>
            <a:off x="4572000" y="1534150"/>
            <a:ext cx="26721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Char char="➢"/>
            </a:pPr>
            <a:r>
              <a:rPr lang="vi" sz="1300">
                <a:solidFill>
                  <a:schemeClr val="lt1"/>
                </a:solidFill>
              </a:rPr>
              <a:t>Tạo mongos instance - interface giúp client tương tác với mongo sharding</a:t>
            </a:r>
            <a:endParaRPr sz="1300">
              <a:solidFill>
                <a:schemeClr val="lt1"/>
              </a:solidFill>
            </a:endParaRPr>
          </a:p>
          <a:p>
            <a:pPr indent="-311150" lvl="0" marL="457200" rtl="0" algn="l">
              <a:spcBef>
                <a:spcPts val="0"/>
              </a:spcBef>
              <a:spcAft>
                <a:spcPts val="0"/>
              </a:spcAft>
              <a:buClr>
                <a:schemeClr val="lt1"/>
              </a:buClr>
              <a:buSzPts val="1300"/>
              <a:buChar char="➢"/>
            </a:pPr>
            <a:r>
              <a:rPr lang="vi" sz="1300">
                <a:solidFill>
                  <a:schemeClr val="lt1"/>
                </a:solidFill>
              </a:rPr>
              <a:t>Port 57017</a:t>
            </a:r>
            <a:endParaRPr sz="1300">
              <a:solidFill>
                <a:schemeClr val="lt1"/>
              </a:solidFill>
            </a:endParaRPr>
          </a:p>
        </p:txBody>
      </p:sp>
      <p:pic>
        <p:nvPicPr>
          <p:cNvPr id="207" name="Google Shape;207;p24"/>
          <p:cNvPicPr preferRelativeResize="0"/>
          <p:nvPr/>
        </p:nvPicPr>
        <p:blipFill>
          <a:blip r:embed="rId3">
            <a:alphaModFix/>
          </a:blip>
          <a:stretch>
            <a:fillRect/>
          </a:stretch>
        </p:blipFill>
        <p:spPr>
          <a:xfrm>
            <a:off x="1691513" y="2719338"/>
            <a:ext cx="5981174" cy="171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2796150" y="525500"/>
            <a:ext cx="3551700" cy="1409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Tạo 3 máy mongo dùng để config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Ánh xạ ra port 27017, 27018, 27019</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 --configsvr ” - mongo config </a:t>
            </a:r>
            <a:endParaRPr>
              <a:latin typeface="Arial"/>
              <a:ea typeface="Arial"/>
              <a:cs typeface="Arial"/>
              <a:sym typeface="Arial"/>
            </a:endParaRPr>
          </a:p>
        </p:txBody>
      </p:sp>
      <p:pic>
        <p:nvPicPr>
          <p:cNvPr id="213" name="Google Shape;213;p25"/>
          <p:cNvPicPr preferRelativeResize="0"/>
          <p:nvPr/>
        </p:nvPicPr>
        <p:blipFill>
          <a:blip r:embed="rId3">
            <a:alphaModFix/>
          </a:blip>
          <a:stretch>
            <a:fillRect/>
          </a:stretch>
        </p:blipFill>
        <p:spPr>
          <a:xfrm>
            <a:off x="1256513" y="1719925"/>
            <a:ext cx="6630970" cy="2903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idx="1" type="body"/>
          </p:nvPr>
        </p:nvSpPr>
        <p:spPr>
          <a:xfrm>
            <a:off x="2923050" y="452000"/>
            <a:ext cx="3297900" cy="1162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Tạo 3 máy mongo dùng để sharding</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Ánh xạ ra port 37017, 37018, 37019</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 --shardsvr ” - mongo sharding </a:t>
            </a:r>
            <a:endParaRPr>
              <a:latin typeface="Arial"/>
              <a:ea typeface="Arial"/>
              <a:cs typeface="Arial"/>
              <a:sym typeface="Arial"/>
            </a:endParaRPr>
          </a:p>
          <a:p>
            <a:pPr indent="0" lvl="0" marL="0" rtl="0" algn="l">
              <a:spcBef>
                <a:spcPts val="1200"/>
              </a:spcBef>
              <a:spcAft>
                <a:spcPts val="1200"/>
              </a:spcAft>
              <a:buNone/>
            </a:pPr>
            <a:r>
              <a:t/>
            </a:r>
            <a:endParaRPr/>
          </a:p>
        </p:txBody>
      </p:sp>
      <p:pic>
        <p:nvPicPr>
          <p:cNvPr id="219" name="Google Shape;219;p26"/>
          <p:cNvPicPr preferRelativeResize="0"/>
          <p:nvPr/>
        </p:nvPicPr>
        <p:blipFill>
          <a:blip r:embed="rId3">
            <a:alphaModFix/>
          </a:blip>
          <a:stretch>
            <a:fillRect/>
          </a:stretch>
        </p:blipFill>
        <p:spPr>
          <a:xfrm>
            <a:off x="1372413" y="1559525"/>
            <a:ext cx="6399174" cy="322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idx="1" type="body"/>
          </p:nvPr>
        </p:nvSpPr>
        <p:spPr>
          <a:xfrm>
            <a:off x="2923050" y="452000"/>
            <a:ext cx="3297900" cy="1162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Tạo 3 máy mongo dùng để sharding</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Ánh xạ ra port 47017, 47018, 47019</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 --shardsvr ” - mongo sharding </a:t>
            </a:r>
            <a:endParaRPr>
              <a:latin typeface="Arial"/>
              <a:ea typeface="Arial"/>
              <a:cs typeface="Arial"/>
              <a:sym typeface="Arial"/>
            </a:endParaRPr>
          </a:p>
          <a:p>
            <a:pPr indent="0" lvl="0" marL="0" rtl="0" algn="l">
              <a:spcBef>
                <a:spcPts val="1200"/>
              </a:spcBef>
              <a:spcAft>
                <a:spcPts val="1200"/>
              </a:spcAft>
              <a:buNone/>
            </a:pPr>
            <a:r>
              <a:t/>
            </a:r>
            <a:endParaRPr/>
          </a:p>
        </p:txBody>
      </p:sp>
      <p:pic>
        <p:nvPicPr>
          <p:cNvPr id="225" name="Google Shape;225;p27"/>
          <p:cNvPicPr preferRelativeResize="0"/>
          <p:nvPr/>
        </p:nvPicPr>
        <p:blipFill>
          <a:blip r:embed="rId3">
            <a:alphaModFix/>
          </a:blip>
          <a:stretch>
            <a:fillRect/>
          </a:stretch>
        </p:blipFill>
        <p:spPr>
          <a:xfrm>
            <a:off x="1319463" y="1459325"/>
            <a:ext cx="6505078" cy="322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idx="1" type="body"/>
          </p:nvPr>
        </p:nvSpPr>
        <p:spPr>
          <a:xfrm>
            <a:off x="1284150" y="472050"/>
            <a:ext cx="7038900" cy="100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Thực hiện config replica Set cho rsConfig, rs1, rs2 như phần 1</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Sau khi hoàn thành config </a:t>
            </a:r>
            <a:r>
              <a:rPr lang="vi">
                <a:latin typeface="Arial"/>
                <a:ea typeface="Arial"/>
                <a:cs typeface="Arial"/>
                <a:sym typeface="Arial"/>
              </a:rPr>
              <a:t>replica Set</a:t>
            </a:r>
            <a:r>
              <a:rPr lang="vi">
                <a:latin typeface="Arial"/>
                <a:ea typeface="Arial"/>
                <a:cs typeface="Arial"/>
                <a:sym typeface="Arial"/>
              </a:rPr>
              <a:t>, access vào mongos để config sharding</a:t>
            </a:r>
            <a:endParaRPr>
              <a:latin typeface="Arial"/>
              <a:ea typeface="Arial"/>
              <a:cs typeface="Arial"/>
              <a:sym typeface="Arial"/>
            </a:endParaRPr>
          </a:p>
        </p:txBody>
      </p:sp>
      <p:pic>
        <p:nvPicPr>
          <p:cNvPr id="231" name="Google Shape;231;p28"/>
          <p:cNvPicPr preferRelativeResize="0"/>
          <p:nvPr/>
        </p:nvPicPr>
        <p:blipFill>
          <a:blip r:embed="rId3">
            <a:alphaModFix/>
          </a:blip>
          <a:stretch>
            <a:fillRect/>
          </a:stretch>
        </p:blipFill>
        <p:spPr>
          <a:xfrm>
            <a:off x="1533063" y="1319075"/>
            <a:ext cx="6077874" cy="3358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 type="body"/>
          </p:nvPr>
        </p:nvSpPr>
        <p:spPr>
          <a:xfrm>
            <a:off x="1257425" y="198175"/>
            <a:ext cx="7038900" cy="90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Thực hiện addshard vào mongos</a:t>
            </a:r>
            <a:endParaRPr>
              <a:latin typeface="Arial"/>
              <a:ea typeface="Arial"/>
              <a:cs typeface="Arial"/>
              <a:sym typeface="Arial"/>
            </a:endParaRPr>
          </a:p>
          <a:p>
            <a:pPr indent="-311150" lvl="1" marL="914400" rtl="0" algn="l">
              <a:spcBef>
                <a:spcPts val="0"/>
              </a:spcBef>
              <a:spcAft>
                <a:spcPts val="0"/>
              </a:spcAft>
              <a:buSzPts val="1300"/>
              <a:buFont typeface="Arial"/>
              <a:buChar char="○"/>
            </a:pPr>
            <a:r>
              <a:rPr lang="vi" sz="1300">
                <a:latin typeface="Arial"/>
                <a:ea typeface="Arial"/>
                <a:cs typeface="Arial"/>
                <a:sym typeface="Arial"/>
              </a:rPr>
              <a:t>$ db.runCommand({addshard : "rs1/mongo1Primary:27017"});</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vi" sz="1300">
                <a:latin typeface="Arial"/>
                <a:ea typeface="Arial"/>
                <a:cs typeface="Arial"/>
                <a:sym typeface="Arial"/>
              </a:rPr>
              <a:t>$ db.runCommand({addshard : "rs2/mongo2Primary:27017"});</a:t>
            </a:r>
            <a:endParaRPr sz="1300">
              <a:latin typeface="Arial"/>
              <a:ea typeface="Arial"/>
              <a:cs typeface="Arial"/>
              <a:sym typeface="Arial"/>
            </a:endParaRPr>
          </a:p>
        </p:txBody>
      </p:sp>
      <p:pic>
        <p:nvPicPr>
          <p:cNvPr id="237" name="Google Shape;237;p29"/>
          <p:cNvPicPr preferRelativeResize="0"/>
          <p:nvPr/>
        </p:nvPicPr>
        <p:blipFill>
          <a:blip r:embed="rId3">
            <a:alphaModFix/>
          </a:blip>
          <a:stretch>
            <a:fillRect/>
          </a:stretch>
        </p:blipFill>
        <p:spPr>
          <a:xfrm>
            <a:off x="1983700" y="1206650"/>
            <a:ext cx="5176581" cy="37389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idx="1" type="body"/>
          </p:nvPr>
        </p:nvSpPr>
        <p:spPr>
          <a:xfrm>
            <a:off x="1224025" y="211525"/>
            <a:ext cx="7038900" cy="72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  db.runCommand({ enableSharding:"test"});</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  db.runCommand({ shardCollection:"test.users", key:{username:"hashed"}});</a:t>
            </a:r>
            <a:endParaRPr>
              <a:latin typeface="Arial"/>
              <a:ea typeface="Arial"/>
              <a:cs typeface="Arial"/>
              <a:sym typeface="Arial"/>
            </a:endParaRPr>
          </a:p>
        </p:txBody>
      </p:sp>
      <p:pic>
        <p:nvPicPr>
          <p:cNvPr id="243" name="Google Shape;243;p30"/>
          <p:cNvPicPr preferRelativeResize="0"/>
          <p:nvPr/>
        </p:nvPicPr>
        <p:blipFill>
          <a:blip r:embed="rId3">
            <a:alphaModFix/>
          </a:blip>
          <a:stretch>
            <a:fillRect/>
          </a:stretch>
        </p:blipFill>
        <p:spPr>
          <a:xfrm>
            <a:off x="1514788" y="1046925"/>
            <a:ext cx="6457375" cy="1936125"/>
          </a:xfrm>
          <a:prstGeom prst="rect">
            <a:avLst/>
          </a:prstGeom>
          <a:noFill/>
          <a:ln>
            <a:noFill/>
          </a:ln>
        </p:spPr>
      </p:pic>
      <p:pic>
        <p:nvPicPr>
          <p:cNvPr id="244" name="Google Shape;244;p30"/>
          <p:cNvPicPr preferRelativeResize="0"/>
          <p:nvPr/>
        </p:nvPicPr>
        <p:blipFill>
          <a:blip r:embed="rId4">
            <a:alphaModFix/>
          </a:blip>
          <a:stretch>
            <a:fillRect/>
          </a:stretch>
        </p:blipFill>
        <p:spPr>
          <a:xfrm>
            <a:off x="1802288" y="3090350"/>
            <a:ext cx="5539416" cy="1855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idx="1" type="body"/>
          </p:nvPr>
        </p:nvSpPr>
        <p:spPr>
          <a:xfrm>
            <a:off x="1297500" y="258300"/>
            <a:ext cx="7038900" cy="70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Kết quả: dữ liệu đã được phân ra trên các mongo replica đã config( rs1, rs2)</a:t>
            </a:r>
            <a:endParaRPr>
              <a:latin typeface="Arial"/>
              <a:ea typeface="Arial"/>
              <a:cs typeface="Arial"/>
              <a:sym typeface="Arial"/>
            </a:endParaRPr>
          </a:p>
        </p:txBody>
      </p:sp>
      <p:pic>
        <p:nvPicPr>
          <p:cNvPr id="250" name="Google Shape;250;p31"/>
          <p:cNvPicPr preferRelativeResize="0"/>
          <p:nvPr/>
        </p:nvPicPr>
        <p:blipFill>
          <a:blip r:embed="rId3">
            <a:alphaModFix/>
          </a:blip>
          <a:stretch>
            <a:fillRect/>
          </a:stretch>
        </p:blipFill>
        <p:spPr>
          <a:xfrm>
            <a:off x="236800" y="1406100"/>
            <a:ext cx="8670393" cy="31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Contents</a:t>
            </a:r>
            <a:endParaRPr/>
          </a:p>
        </p:txBody>
      </p:sp>
      <p:sp>
        <p:nvSpPr>
          <p:cNvPr id="141" name="Google Shape;141;p14"/>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Giải thích và thể hiện bằng các câu lệnh việc thực hiện hóa tính sẵn sàng cao của hệ thống (Database Replication)</a:t>
            </a:r>
            <a:endParaRPr>
              <a:latin typeface="Arial"/>
              <a:ea typeface="Arial"/>
              <a:cs typeface="Arial"/>
              <a:sym typeface="Arial"/>
            </a:endParaRPr>
          </a:p>
          <a:p>
            <a:pPr indent="0" lvl="0" marL="457200" rtl="0" algn="l">
              <a:spcBef>
                <a:spcPts val="1000"/>
              </a:spcBef>
              <a:spcAft>
                <a:spcPts val="0"/>
              </a:spcAft>
              <a:buNone/>
            </a:pPr>
            <a:r>
              <a:t/>
            </a:r>
            <a:endParaRPr>
              <a:latin typeface="Arial"/>
              <a:ea typeface="Arial"/>
              <a:cs typeface="Arial"/>
              <a:sym typeface="Arial"/>
            </a:endParaRPr>
          </a:p>
          <a:p>
            <a:pPr indent="-311150" lvl="0" marL="457200" rtl="0" algn="l">
              <a:spcBef>
                <a:spcPts val="1000"/>
              </a:spcBef>
              <a:spcAft>
                <a:spcPts val="0"/>
              </a:spcAft>
              <a:buSzPts val="1300"/>
              <a:buFont typeface="Arial"/>
              <a:buChar char="➔"/>
            </a:pPr>
            <a:r>
              <a:rPr lang="vi">
                <a:latin typeface="Arial"/>
                <a:ea typeface="Arial"/>
                <a:cs typeface="Arial"/>
                <a:sym typeface="Arial"/>
              </a:rPr>
              <a:t>Giải thích và thể hiện bằng các câu lệnh việc thực hiện hóa tính mở rộng dữ liệu của hệ thống (Database Sharding)</a:t>
            </a:r>
            <a:endParaRPr>
              <a:latin typeface="Arial"/>
              <a:ea typeface="Arial"/>
              <a:cs typeface="Arial"/>
              <a:sym typeface="Arial"/>
            </a:endParaRPr>
          </a:p>
          <a:p>
            <a:pPr indent="0" lvl="0" marL="45720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b="1" i="1" lang="vi"/>
              <a:t>Database Replication</a:t>
            </a:r>
            <a:endParaRPr b="1" i="1"/>
          </a:p>
        </p:txBody>
      </p:sp>
      <p:sp>
        <p:nvSpPr>
          <p:cNvPr id="147" name="Google Shape;147;p15"/>
          <p:cNvSpPr txBox="1"/>
          <p:nvPr>
            <p:ph idx="1" type="body"/>
          </p:nvPr>
        </p:nvSpPr>
        <p:spPr>
          <a:xfrm>
            <a:off x="1297500" y="1113300"/>
            <a:ext cx="7038900" cy="336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Replica set là một hệ replication trong MongoDB. Tập data sẽ được nhân bản trên nhiều server thay vì tập trung trên một single server. Nhờ vậy, replica set cung cấp tính năng high availability và dự phòng. Nó cũng scale read request cho mongodb. Mô hình của replica set trong mongodb gần giống replication trong mysql.</a:t>
            </a:r>
            <a:endParaRPr>
              <a:latin typeface="Arial"/>
              <a:ea typeface="Arial"/>
              <a:cs typeface="Arial"/>
              <a:sym typeface="Arial"/>
            </a:endParaRPr>
          </a:p>
        </p:txBody>
      </p:sp>
      <p:pic>
        <p:nvPicPr>
          <p:cNvPr id="148" name="Google Shape;148;p15"/>
          <p:cNvPicPr preferRelativeResize="0"/>
          <p:nvPr/>
        </p:nvPicPr>
        <p:blipFill>
          <a:blip r:embed="rId3">
            <a:alphaModFix/>
          </a:blip>
          <a:stretch>
            <a:fillRect/>
          </a:stretch>
        </p:blipFill>
        <p:spPr>
          <a:xfrm>
            <a:off x="3311725" y="2288975"/>
            <a:ext cx="3010450" cy="2219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297500" y="699150"/>
            <a:ext cx="7038900" cy="3779700"/>
          </a:xfrm>
          <a:prstGeom prst="rect">
            <a:avLst/>
          </a:prstGeom>
        </p:spPr>
        <p:txBody>
          <a:bodyPr anchorCtr="0" anchor="t" bIns="91425" lIns="91425" spcFirstLastPara="1" rIns="91425" wrap="square" tIns="91425">
            <a:normAutofit/>
          </a:bodyPr>
          <a:lstStyle/>
          <a:p>
            <a:pPr indent="-342900" lvl="0" marL="457200" rtl="0" algn="just">
              <a:lnSpc>
                <a:spcPct val="120000"/>
              </a:lnSpc>
              <a:spcBef>
                <a:spcPts val="800"/>
              </a:spcBef>
              <a:spcAft>
                <a:spcPts val="0"/>
              </a:spcAft>
              <a:buSzPts val="1800"/>
              <a:buFont typeface="Arial"/>
              <a:buChar char="➢"/>
            </a:pPr>
            <a:r>
              <a:rPr lang="vi" sz="1500">
                <a:latin typeface="Arial"/>
                <a:ea typeface="Arial"/>
                <a:cs typeface="Arial"/>
                <a:sym typeface="Arial"/>
              </a:rPr>
              <a:t>Cung cấp khả năng dự phòng và tính sẵn sàng cao:</a:t>
            </a:r>
            <a:endParaRPr sz="1500">
              <a:latin typeface="Arial"/>
              <a:ea typeface="Arial"/>
              <a:cs typeface="Arial"/>
              <a:sym typeface="Arial"/>
            </a:endParaRPr>
          </a:p>
          <a:p>
            <a:pPr indent="-342900" lvl="1" marL="914400" rtl="0" algn="just">
              <a:lnSpc>
                <a:spcPct val="120000"/>
              </a:lnSpc>
              <a:spcBef>
                <a:spcPts val="800"/>
              </a:spcBef>
              <a:spcAft>
                <a:spcPts val="0"/>
              </a:spcAft>
              <a:buSzPts val="1800"/>
              <a:buFont typeface="Arial"/>
              <a:buChar char="○"/>
            </a:pPr>
            <a:r>
              <a:rPr lang="vi" sz="1500">
                <a:latin typeface="Arial"/>
                <a:ea typeface="Arial"/>
                <a:cs typeface="Arial"/>
                <a:sym typeface="Arial"/>
              </a:rPr>
              <a:t>Với nhiều data được nhân bản trên nhiều database server khác nhau, replication nâng cao mức độ chịu lỗi  chống lại việc mất dữ liệu trên single database.</a:t>
            </a:r>
            <a:endParaRPr sz="1500">
              <a:latin typeface="Arial"/>
              <a:ea typeface="Arial"/>
              <a:cs typeface="Arial"/>
              <a:sym typeface="Arial"/>
            </a:endParaRPr>
          </a:p>
          <a:p>
            <a:pPr indent="-342900" lvl="1" marL="914400" rtl="0" algn="just">
              <a:lnSpc>
                <a:spcPct val="120000"/>
              </a:lnSpc>
              <a:spcBef>
                <a:spcPts val="800"/>
              </a:spcBef>
              <a:spcAft>
                <a:spcPts val="0"/>
              </a:spcAft>
              <a:buSzPts val="1800"/>
              <a:buFont typeface="Arial"/>
              <a:buChar char="○"/>
            </a:pPr>
            <a:r>
              <a:rPr lang="vi" sz="1500">
                <a:latin typeface="Arial"/>
                <a:ea typeface="Arial"/>
                <a:cs typeface="Arial"/>
                <a:sym typeface="Arial"/>
              </a:rPr>
              <a:t>Trong một số trường hợp, replication có thể cải thiện khả năng đọc dữ liệu vì client có thể đọc dữ liệu trên nhiều database server khác nhau. Duy trì các bản sao dữ liệu làm tăng tính cục bộ và khả dụng của dữ liệu.</a:t>
            </a:r>
            <a:endParaRPr sz="1500">
              <a:latin typeface="Arial"/>
              <a:ea typeface="Arial"/>
              <a:cs typeface="Arial"/>
              <a:sym typeface="Arial"/>
            </a:endParaRPr>
          </a:p>
          <a:p>
            <a:pPr indent="-342900" lvl="1" marL="914400" rtl="0" algn="just">
              <a:lnSpc>
                <a:spcPct val="120000"/>
              </a:lnSpc>
              <a:spcBef>
                <a:spcPts val="800"/>
              </a:spcBef>
              <a:spcAft>
                <a:spcPts val="0"/>
              </a:spcAft>
              <a:buSzPts val="1800"/>
              <a:buFont typeface="Arial"/>
              <a:buChar char="○"/>
            </a:pPr>
            <a:r>
              <a:rPr lang="vi" sz="1500">
                <a:latin typeface="Arial"/>
                <a:ea typeface="Arial"/>
                <a:cs typeface="Arial"/>
                <a:sym typeface="Arial"/>
              </a:rPr>
              <a:t>Các replica cũng có thể duy trì cho các mục đích như khôi phục dữ liệu, sao lưu.</a:t>
            </a:r>
            <a:endParaRPr sz="1500">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Cấu hình MongoDB Replication</a:t>
            </a:r>
            <a:endParaRPr/>
          </a:p>
        </p:txBody>
      </p:sp>
      <p:sp>
        <p:nvSpPr>
          <p:cNvPr id="159" name="Google Shape;159;p17"/>
          <p:cNvSpPr txBox="1"/>
          <p:nvPr>
            <p:ph idx="1" type="body"/>
          </p:nvPr>
        </p:nvSpPr>
        <p:spPr>
          <a:xfrm>
            <a:off x="1297500" y="1140025"/>
            <a:ext cx="2162100" cy="33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 </a:t>
            </a:r>
            <a:r>
              <a:rPr lang="vi"/>
              <a:t>Sử dụng docker để cấu hình mongoDB replication</a:t>
            </a:r>
            <a:endParaRPr/>
          </a:p>
          <a:p>
            <a:pPr indent="0" lvl="0" marL="0" rtl="0" algn="l">
              <a:spcBef>
                <a:spcPts val="1200"/>
              </a:spcBef>
              <a:spcAft>
                <a:spcPts val="0"/>
              </a:spcAft>
              <a:buNone/>
            </a:pPr>
            <a:r>
              <a:rPr lang="vi"/>
              <a:t>- File docker-compose.yml </a:t>
            </a:r>
            <a:endParaRPr/>
          </a:p>
          <a:p>
            <a:pPr indent="0" lvl="0" marL="0" rtl="0" algn="l">
              <a:spcBef>
                <a:spcPts val="1200"/>
              </a:spcBef>
              <a:spcAft>
                <a:spcPts val="0"/>
              </a:spcAft>
              <a:buNone/>
            </a:pPr>
            <a:r>
              <a:rPr lang="vi"/>
              <a:t>- Ánh xạ port của 3 node mongo ra 3 cổng của host lần lượt là 27017, 27018, 27019</a:t>
            </a:r>
            <a:endParaRPr/>
          </a:p>
          <a:p>
            <a:pPr indent="0" lvl="0" marL="0" rtl="0" algn="l">
              <a:spcBef>
                <a:spcPts val="120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3585300" y="1043950"/>
            <a:ext cx="5276288" cy="3530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1183950" y="912900"/>
            <a:ext cx="7071900" cy="68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Run docker-compose: $ docker-compose up -d</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vi">
                <a:latin typeface="Arial"/>
                <a:ea typeface="Arial"/>
                <a:cs typeface="Arial"/>
                <a:sym typeface="Arial"/>
              </a:rPr>
              <a:t>Liệt kê tất cả các container: $ docker ps -a</a:t>
            </a:r>
            <a:endParaRPr>
              <a:latin typeface="Arial"/>
              <a:ea typeface="Arial"/>
              <a:cs typeface="Arial"/>
              <a:sym typeface="Arial"/>
            </a:endParaRPr>
          </a:p>
        </p:txBody>
      </p:sp>
      <p:pic>
        <p:nvPicPr>
          <p:cNvPr id="166" name="Google Shape;166;p18"/>
          <p:cNvPicPr preferRelativeResize="0"/>
          <p:nvPr/>
        </p:nvPicPr>
        <p:blipFill>
          <a:blip r:embed="rId3">
            <a:alphaModFix/>
          </a:blip>
          <a:stretch>
            <a:fillRect/>
          </a:stretch>
        </p:blipFill>
        <p:spPr>
          <a:xfrm>
            <a:off x="152400" y="1703875"/>
            <a:ext cx="8839199" cy="17357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1277450" y="552225"/>
            <a:ext cx="7038900" cy="1088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Arial"/>
              <a:buChar char="➢"/>
            </a:pPr>
            <a:r>
              <a:rPr lang="vi">
                <a:latin typeface="Arial"/>
                <a:ea typeface="Arial"/>
                <a:cs typeface="Arial"/>
                <a:sym typeface="Arial"/>
              </a:rPr>
              <a:t>Cấu hình node primary: </a:t>
            </a:r>
            <a:endParaRPr>
              <a:latin typeface="Arial"/>
              <a:ea typeface="Arial"/>
              <a:cs typeface="Arial"/>
              <a:sym typeface="Arial"/>
            </a:endParaRPr>
          </a:p>
          <a:p>
            <a:pPr indent="0" lvl="0" marL="457200" rtl="0" algn="l">
              <a:spcBef>
                <a:spcPts val="1200"/>
              </a:spcBef>
              <a:spcAft>
                <a:spcPts val="0"/>
              </a:spcAft>
              <a:buNone/>
            </a:pPr>
            <a:r>
              <a:rPr lang="vi">
                <a:latin typeface="Arial"/>
                <a:ea typeface="Arial"/>
                <a:cs typeface="Arial"/>
                <a:sym typeface="Arial"/>
              </a:rPr>
              <a:t>$ docker exec -it mongo1 bash</a:t>
            </a:r>
            <a:endParaRPr>
              <a:latin typeface="Arial"/>
              <a:ea typeface="Arial"/>
              <a:cs typeface="Arial"/>
              <a:sym typeface="Arial"/>
            </a:endParaRPr>
          </a:p>
          <a:p>
            <a:pPr indent="0" lvl="0" marL="457200" rtl="0" algn="l">
              <a:spcBef>
                <a:spcPts val="1200"/>
              </a:spcBef>
              <a:spcAft>
                <a:spcPts val="1200"/>
              </a:spcAft>
              <a:buNone/>
            </a:pPr>
            <a:r>
              <a:rPr lang="vi">
                <a:latin typeface="Arial"/>
                <a:ea typeface="Arial"/>
                <a:cs typeface="Arial"/>
                <a:sym typeface="Arial"/>
              </a:rPr>
              <a:t>$ mongo</a:t>
            </a:r>
            <a:endParaRPr>
              <a:latin typeface="Arial"/>
              <a:ea typeface="Arial"/>
              <a:cs typeface="Arial"/>
              <a:sym typeface="Arial"/>
            </a:endParaRPr>
          </a:p>
        </p:txBody>
      </p:sp>
      <p:pic>
        <p:nvPicPr>
          <p:cNvPr id="172" name="Google Shape;172;p19"/>
          <p:cNvPicPr preferRelativeResize="0"/>
          <p:nvPr/>
        </p:nvPicPr>
        <p:blipFill>
          <a:blip r:embed="rId3">
            <a:alphaModFix/>
          </a:blip>
          <a:stretch>
            <a:fillRect/>
          </a:stretch>
        </p:blipFill>
        <p:spPr>
          <a:xfrm>
            <a:off x="874725" y="1640925"/>
            <a:ext cx="7394556" cy="319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1297500" y="157925"/>
            <a:ext cx="3544200" cy="169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Arial"/>
              <a:buChar char="➢"/>
            </a:pPr>
            <a:r>
              <a:rPr lang="vi" sz="1200">
                <a:latin typeface="Arial"/>
                <a:ea typeface="Arial"/>
                <a:cs typeface="Arial"/>
                <a:sym typeface="Arial"/>
              </a:rPr>
              <a:t>Vào 1 trong 3 node để cấu hình replicaSet để config primary và secondary</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vi" sz="1200">
                <a:latin typeface="Arial"/>
                <a:ea typeface="Arial"/>
                <a:cs typeface="Arial"/>
                <a:sym typeface="Arial"/>
              </a:rPr>
              <a:t>config replicaSet và node đang config sẽ là primary</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vi" sz="1200">
                <a:latin typeface="Arial"/>
                <a:ea typeface="Arial"/>
                <a:cs typeface="Arial"/>
                <a:sym typeface="Arial"/>
              </a:rPr>
              <a:t>return { “ok” : 1}</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vi" sz="1200">
                <a:latin typeface="Arial"/>
                <a:ea typeface="Arial"/>
                <a:cs typeface="Arial"/>
                <a:sym typeface="Arial"/>
              </a:rPr>
              <a:t>Kiểm tra: $ rs.status() </a:t>
            </a:r>
            <a:endParaRPr sz="1200">
              <a:latin typeface="Arial"/>
              <a:ea typeface="Arial"/>
              <a:cs typeface="Arial"/>
              <a:sym typeface="Arial"/>
            </a:endParaRPr>
          </a:p>
          <a:p>
            <a:pPr indent="0" lvl="0" marL="0" rtl="0" algn="l">
              <a:spcBef>
                <a:spcPts val="0"/>
              </a:spcBef>
              <a:spcAft>
                <a:spcPts val="1200"/>
              </a:spcAft>
              <a:buNone/>
            </a:pPr>
            <a:r>
              <a:t/>
            </a:r>
            <a:endParaRPr sz="1200">
              <a:latin typeface="Arial"/>
              <a:ea typeface="Arial"/>
              <a:cs typeface="Arial"/>
              <a:sym typeface="Arial"/>
            </a:endParaRPr>
          </a:p>
        </p:txBody>
      </p:sp>
      <p:pic>
        <p:nvPicPr>
          <p:cNvPr id="178" name="Google Shape;178;p20"/>
          <p:cNvPicPr preferRelativeResize="0"/>
          <p:nvPr/>
        </p:nvPicPr>
        <p:blipFill>
          <a:blip r:embed="rId3">
            <a:alphaModFix/>
          </a:blip>
          <a:stretch>
            <a:fillRect/>
          </a:stretch>
        </p:blipFill>
        <p:spPr>
          <a:xfrm>
            <a:off x="4990175" y="235725"/>
            <a:ext cx="3518325" cy="1690300"/>
          </a:xfrm>
          <a:prstGeom prst="rect">
            <a:avLst/>
          </a:prstGeom>
          <a:noFill/>
          <a:ln>
            <a:noFill/>
          </a:ln>
        </p:spPr>
      </p:pic>
      <p:pic>
        <p:nvPicPr>
          <p:cNvPr id="179" name="Google Shape;179;p20"/>
          <p:cNvPicPr preferRelativeResize="0"/>
          <p:nvPr/>
        </p:nvPicPr>
        <p:blipFill>
          <a:blip r:embed="rId4">
            <a:alphaModFix/>
          </a:blip>
          <a:stretch>
            <a:fillRect/>
          </a:stretch>
        </p:blipFill>
        <p:spPr>
          <a:xfrm>
            <a:off x="1152875" y="1774125"/>
            <a:ext cx="2954124" cy="312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idx="1" type="body"/>
          </p:nvPr>
        </p:nvSpPr>
        <p:spPr>
          <a:xfrm>
            <a:off x="1244050" y="264975"/>
            <a:ext cx="7038900" cy="122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lang="vi" sz="1400">
                <a:latin typeface="Arial"/>
                <a:ea typeface="Arial"/>
                <a:cs typeface="Arial"/>
                <a:sym typeface="Arial"/>
              </a:rPr>
              <a:t>Test data replication:</a:t>
            </a:r>
            <a:endParaRPr sz="1400">
              <a:latin typeface="Arial"/>
              <a:ea typeface="Arial"/>
              <a:cs typeface="Arial"/>
              <a:sym typeface="Arial"/>
            </a:endParaRPr>
          </a:p>
          <a:p>
            <a:pPr indent="-304800" lvl="1" marL="914400" rtl="0" algn="l">
              <a:spcBef>
                <a:spcPts val="0"/>
              </a:spcBef>
              <a:spcAft>
                <a:spcPts val="0"/>
              </a:spcAft>
              <a:buSzPts val="1200"/>
              <a:buFont typeface="Arial"/>
              <a:buChar char="○"/>
            </a:pPr>
            <a:r>
              <a:rPr lang="vi" sz="1200">
                <a:latin typeface="Arial"/>
                <a:ea typeface="Arial"/>
                <a:cs typeface="Arial"/>
                <a:sym typeface="Arial"/>
              </a:rPr>
              <a:t>Sử dụng vòng lặp for để insert vào db test số nguyên từ 1 đến 1000</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vi" sz="1200">
                <a:latin typeface="Arial"/>
                <a:ea typeface="Arial"/>
                <a:cs typeface="Arial"/>
                <a:sym typeface="Arial"/>
              </a:rPr>
              <a:t>Kiểm tra dữ liệu đã được insert vào primary</a:t>
            </a:r>
            <a:endParaRPr sz="1200">
              <a:latin typeface="Arial"/>
              <a:ea typeface="Arial"/>
              <a:cs typeface="Arial"/>
              <a:sym typeface="Arial"/>
            </a:endParaRPr>
          </a:p>
          <a:p>
            <a:pPr indent="0" lvl="0" marL="914400" rtl="0" algn="l">
              <a:spcBef>
                <a:spcPts val="1200"/>
              </a:spcBef>
              <a:spcAft>
                <a:spcPts val="1200"/>
              </a:spcAft>
              <a:buNone/>
            </a:pPr>
            <a:r>
              <a:t/>
            </a:r>
            <a:endParaRPr sz="1200">
              <a:latin typeface="Arial"/>
              <a:ea typeface="Arial"/>
              <a:cs typeface="Arial"/>
              <a:sym typeface="Arial"/>
            </a:endParaRPr>
          </a:p>
        </p:txBody>
      </p:sp>
      <p:pic>
        <p:nvPicPr>
          <p:cNvPr id="185" name="Google Shape;185;p21"/>
          <p:cNvPicPr preferRelativeResize="0"/>
          <p:nvPr/>
        </p:nvPicPr>
        <p:blipFill>
          <a:blip r:embed="rId3">
            <a:alphaModFix/>
          </a:blip>
          <a:stretch>
            <a:fillRect/>
          </a:stretch>
        </p:blipFill>
        <p:spPr>
          <a:xfrm>
            <a:off x="1067138" y="1172275"/>
            <a:ext cx="7392726" cy="1150100"/>
          </a:xfrm>
          <a:prstGeom prst="rect">
            <a:avLst/>
          </a:prstGeom>
          <a:noFill/>
          <a:ln>
            <a:noFill/>
          </a:ln>
        </p:spPr>
      </p:pic>
      <p:pic>
        <p:nvPicPr>
          <p:cNvPr id="186" name="Google Shape;186;p21"/>
          <p:cNvPicPr preferRelativeResize="0"/>
          <p:nvPr/>
        </p:nvPicPr>
        <p:blipFill>
          <a:blip r:embed="rId4">
            <a:alphaModFix/>
          </a:blip>
          <a:stretch>
            <a:fillRect/>
          </a:stretch>
        </p:blipFill>
        <p:spPr>
          <a:xfrm>
            <a:off x="1639538" y="2412600"/>
            <a:ext cx="5864924" cy="252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