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84078e8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84078e8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30b82d75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30b82d75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30b82d75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30b82d75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30b82d75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30b82d75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5393ed19c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e5393ed19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30b82d75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30b82d75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30b82d75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30b82d75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30b82d75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30b82d75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30b82d75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30b82d75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30b82d75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30b82d75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30b82d75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30b82d75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0b82d75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30b82d75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742050" y="296467"/>
            <a:ext cx="7659900" cy="834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742050" y="1264444"/>
            <a:ext cx="7659900" cy="3030000"/>
          </a:xfrm>
          <a:prstGeom prst="rect">
            <a:avLst/>
          </a:prstGeom>
          <a:noFill/>
          <a:ln>
            <a:noFill/>
          </a:ln>
        </p:spPr>
        <p:txBody>
          <a:bodyPr anchorCtr="0" anchor="t" bIns="34275" lIns="68575" spcFirstLastPara="1" rIns="68575" wrap="square" tIns="34275">
            <a:normAutofit/>
          </a:bodyPr>
          <a:lstStyle>
            <a:lvl1pPr indent="-317500" lvl="0" marL="457200" rtl="0" algn="l">
              <a:lnSpc>
                <a:spcPct val="150000"/>
              </a:lnSpc>
              <a:spcBef>
                <a:spcPts val="800"/>
              </a:spcBef>
              <a:spcAft>
                <a:spcPts val="0"/>
              </a:spcAft>
              <a:buSzPts val="1400"/>
              <a:buChar char="●"/>
              <a:defRPr/>
            </a:lvl1pPr>
            <a:lvl2pPr indent="-317500" lvl="1" marL="914400" rtl="0" algn="l">
              <a:lnSpc>
                <a:spcPct val="150000"/>
              </a:lnSpc>
              <a:spcBef>
                <a:spcPts val="1200"/>
              </a:spcBef>
              <a:spcAft>
                <a:spcPts val="0"/>
              </a:spcAft>
              <a:buClr>
                <a:schemeClr val="dk1"/>
              </a:buClr>
              <a:buSzPts val="1400"/>
              <a:buChar char="○"/>
              <a:defRPr/>
            </a:lvl2pPr>
            <a:lvl3pPr indent="-317500" lvl="2" marL="1371600" rtl="0" algn="l">
              <a:lnSpc>
                <a:spcPct val="150000"/>
              </a:lnSpc>
              <a:spcBef>
                <a:spcPts val="1200"/>
              </a:spcBef>
              <a:spcAft>
                <a:spcPts val="0"/>
              </a:spcAft>
              <a:buSzPts val="1400"/>
              <a:buChar char="■"/>
              <a:defRPr/>
            </a:lvl3pPr>
            <a:lvl4pPr indent="-317500" lvl="3" marL="1828800" rtl="0" algn="l">
              <a:lnSpc>
                <a:spcPct val="150000"/>
              </a:lnSpc>
              <a:spcBef>
                <a:spcPts val="1200"/>
              </a:spcBef>
              <a:spcAft>
                <a:spcPts val="0"/>
              </a:spcAft>
              <a:buSzPts val="1400"/>
              <a:buChar char="●"/>
              <a:defRPr/>
            </a:lvl4pPr>
            <a:lvl5pPr indent="-317500" lvl="4" marL="2286000" rtl="0" algn="l">
              <a:lnSpc>
                <a:spcPct val="15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5" name="Google Shape;85;p13"/>
          <p:cNvSpPr txBox="1"/>
          <p:nvPr>
            <p:ph idx="10" type="dt"/>
          </p:nvPr>
        </p:nvSpPr>
        <p:spPr>
          <a:xfrm>
            <a:off x="337500" y="4767876"/>
            <a:ext cx="1320000" cy="3462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3"/>
          <p:cNvSpPr txBox="1"/>
          <p:nvPr>
            <p:ph idx="11" type="ftr"/>
          </p:nvPr>
        </p:nvSpPr>
        <p:spPr>
          <a:xfrm>
            <a:off x="2065734" y="4768200"/>
            <a:ext cx="5012400" cy="3456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7" name="Google Shape;87;p13"/>
          <p:cNvSpPr txBox="1"/>
          <p:nvPr>
            <p:ph idx="12" type="sldNum"/>
          </p:nvPr>
        </p:nvSpPr>
        <p:spPr>
          <a:xfrm>
            <a:off x="7487100" y="4768200"/>
            <a:ext cx="1320000" cy="3456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9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Vấn đáp cuối kì</a:t>
            </a:r>
            <a:endParaRPr/>
          </a:p>
        </p:txBody>
      </p:sp>
      <p:sp>
        <p:nvSpPr>
          <p:cNvPr id="93" name="Google Shape;93;p14"/>
          <p:cNvSpPr txBox="1"/>
          <p:nvPr>
            <p:ph idx="1" type="subTitle"/>
          </p:nvPr>
        </p:nvSpPr>
        <p:spPr>
          <a:xfrm>
            <a:off x="729625" y="2571750"/>
            <a:ext cx="7688100" cy="114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a:t>Giáo viên vấn đáp: Thầy Ngô Ngọc Đăng Khoa</a:t>
            </a:r>
            <a:endParaRPr/>
          </a:p>
          <a:p>
            <a:pPr indent="0" lvl="0" marL="0" rtl="0" algn="l">
              <a:spcBef>
                <a:spcPts val="0"/>
              </a:spcBef>
              <a:spcAft>
                <a:spcPts val="0"/>
              </a:spcAft>
              <a:buNone/>
            </a:pPr>
            <a:r>
              <a:rPr lang="vi"/>
              <a:t>Nhóm 1</a:t>
            </a:r>
            <a:endParaRPr/>
          </a:p>
          <a:p>
            <a:pPr indent="0" lvl="0" marL="0" rtl="0" algn="l">
              <a:spcBef>
                <a:spcPts val="0"/>
              </a:spcBef>
              <a:spcAft>
                <a:spcPts val="0"/>
              </a:spcAft>
              <a:buNone/>
            </a:pPr>
            <a:r>
              <a:rPr lang="vi"/>
              <a:t>Đề tài: Amazon S3</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727650" y="1428750"/>
            <a:ext cx="7688700" cy="298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solidFill>
                  <a:schemeClr val="dk2"/>
                </a:solidFill>
                <a:latin typeface="Arial"/>
                <a:ea typeface="Arial"/>
                <a:cs typeface="Arial"/>
                <a:sym typeface="Arial"/>
              </a:rPr>
              <a:t>-Step1:</a:t>
            </a:r>
            <a:r>
              <a:rPr lang="vi" sz="1400">
                <a:solidFill>
                  <a:schemeClr val="dk2"/>
                </a:solidFill>
                <a:latin typeface="Arial"/>
                <a:ea typeface="Arial"/>
                <a:cs typeface="Arial"/>
                <a:sym typeface="Arial"/>
              </a:rPr>
              <a:t> Xác định người dùng mà ứng dụng sẽ hướng đến và giới thiệu đề tài.</a:t>
            </a:r>
            <a:endParaRPr sz="1400">
              <a:solidFill>
                <a:schemeClr val="dk2"/>
              </a:solidFill>
              <a:latin typeface="Arial"/>
              <a:ea typeface="Arial"/>
              <a:cs typeface="Arial"/>
              <a:sym typeface="Arial"/>
            </a:endParaRPr>
          </a:p>
          <a:p>
            <a:pPr indent="0" lvl="0" marL="0" rtl="0" algn="l">
              <a:spcBef>
                <a:spcPts val="1200"/>
              </a:spcBef>
              <a:spcAft>
                <a:spcPts val="0"/>
              </a:spcAft>
              <a:buNone/>
            </a:pPr>
            <a:r>
              <a:rPr b="1" lang="vi" sz="1400">
                <a:solidFill>
                  <a:schemeClr val="dk2"/>
                </a:solidFill>
                <a:latin typeface="Arial"/>
                <a:ea typeface="Arial"/>
                <a:cs typeface="Arial"/>
                <a:sym typeface="Arial"/>
              </a:rPr>
              <a:t>-Step 2:</a:t>
            </a:r>
            <a:r>
              <a:rPr lang="vi" sz="1400">
                <a:solidFill>
                  <a:schemeClr val="dk2"/>
                </a:solidFill>
                <a:latin typeface="Arial"/>
                <a:ea typeface="Arial"/>
                <a:cs typeface="Arial"/>
                <a:sym typeface="Arial"/>
              </a:rPr>
              <a:t> Tìm hiểu những ứng dụng đã có trên thị trường như Amazon S3, Microsoft Azure, Google Cloud Storage để tìm những ưu điểm, khuyết điểm của từng ứng dụng.</a:t>
            </a:r>
            <a:endParaRPr sz="1400">
              <a:solidFill>
                <a:schemeClr val="dk2"/>
              </a:solidFill>
              <a:latin typeface="Arial"/>
              <a:ea typeface="Arial"/>
              <a:cs typeface="Arial"/>
              <a:sym typeface="Arial"/>
            </a:endParaRPr>
          </a:p>
          <a:p>
            <a:pPr indent="0" lvl="0" marL="0" rtl="0" algn="l">
              <a:spcBef>
                <a:spcPts val="1200"/>
              </a:spcBef>
              <a:spcAft>
                <a:spcPts val="0"/>
              </a:spcAft>
              <a:buNone/>
            </a:pPr>
            <a:r>
              <a:rPr b="1" lang="vi" sz="1400">
                <a:solidFill>
                  <a:schemeClr val="dk2"/>
                </a:solidFill>
                <a:latin typeface="Arial"/>
                <a:ea typeface="Arial"/>
                <a:cs typeface="Arial"/>
                <a:sym typeface="Arial"/>
              </a:rPr>
              <a:t>-Step 3:</a:t>
            </a:r>
            <a:r>
              <a:rPr lang="vi" sz="1400">
                <a:solidFill>
                  <a:schemeClr val="dk2"/>
                </a:solidFill>
                <a:latin typeface="Arial"/>
                <a:ea typeface="Arial"/>
                <a:cs typeface="Arial"/>
                <a:sym typeface="Arial"/>
              </a:rPr>
              <a:t> Đề ra mục tiêu hướng tới của ứng dụng.</a:t>
            </a:r>
            <a:endParaRPr sz="1400">
              <a:solidFill>
                <a:schemeClr val="dk2"/>
              </a:solidFill>
              <a:latin typeface="Arial"/>
              <a:ea typeface="Arial"/>
              <a:cs typeface="Arial"/>
              <a:sym typeface="Arial"/>
            </a:endParaRPr>
          </a:p>
          <a:p>
            <a:pPr indent="0" lvl="0" marL="0" rtl="0" algn="l">
              <a:spcBef>
                <a:spcPts val="1200"/>
              </a:spcBef>
              <a:spcAft>
                <a:spcPts val="0"/>
              </a:spcAft>
              <a:buNone/>
            </a:pPr>
            <a:r>
              <a:rPr b="1" lang="vi" sz="1400">
                <a:solidFill>
                  <a:schemeClr val="dk2"/>
                </a:solidFill>
                <a:latin typeface="Arial"/>
                <a:ea typeface="Arial"/>
                <a:cs typeface="Arial"/>
                <a:sym typeface="Arial"/>
              </a:rPr>
              <a:t>-Step 4:</a:t>
            </a:r>
            <a:r>
              <a:rPr lang="vi" sz="1400">
                <a:solidFill>
                  <a:schemeClr val="dk2"/>
                </a:solidFill>
                <a:latin typeface="Arial"/>
                <a:ea typeface="Arial"/>
                <a:cs typeface="Arial"/>
                <a:sym typeface="Arial"/>
              </a:rPr>
              <a:t> Xác định các chức năng của ứng dụng.</a:t>
            </a:r>
            <a:endParaRPr sz="1400">
              <a:solidFill>
                <a:schemeClr val="dk2"/>
              </a:solidFill>
              <a:latin typeface="Arial"/>
              <a:ea typeface="Arial"/>
              <a:cs typeface="Arial"/>
              <a:sym typeface="Arial"/>
            </a:endParaRPr>
          </a:p>
          <a:p>
            <a:pPr indent="0" lvl="0" marL="0" rtl="0" algn="l">
              <a:spcBef>
                <a:spcPts val="1200"/>
              </a:spcBef>
              <a:spcAft>
                <a:spcPts val="1200"/>
              </a:spcAft>
              <a:buNone/>
            </a:pPr>
            <a:r>
              <a:rPr b="1" lang="vi" sz="1400">
                <a:solidFill>
                  <a:schemeClr val="dk2"/>
                </a:solidFill>
                <a:latin typeface="Arial"/>
                <a:ea typeface="Arial"/>
                <a:cs typeface="Arial"/>
                <a:sym typeface="Arial"/>
              </a:rPr>
              <a:t>-Step 5:</a:t>
            </a:r>
            <a:r>
              <a:rPr lang="vi" sz="1400">
                <a:solidFill>
                  <a:schemeClr val="dk2"/>
                </a:solidFill>
                <a:latin typeface="Arial"/>
                <a:ea typeface="Arial"/>
                <a:cs typeface="Arial"/>
                <a:sym typeface="Arial"/>
              </a:rPr>
              <a:t> Kết quả thực hiện và hướng dẫn sử dụng sản phẩm.</a:t>
            </a:r>
            <a:endParaRPr sz="14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ctrTitle"/>
          </p:nvPr>
        </p:nvSpPr>
        <p:spPr>
          <a:xfrm>
            <a:off x="727950" y="17394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400">
                <a:latin typeface="Arial"/>
                <a:ea typeface="Arial"/>
                <a:cs typeface="Arial"/>
                <a:sym typeface="Arial"/>
              </a:rPr>
              <a:t>Tại sao cần tạo ra sản phẩm Project Proposal?</a:t>
            </a:r>
            <a:endParaRPr sz="3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solidFill>
                  <a:schemeClr val="dk2"/>
                </a:solidFill>
                <a:latin typeface="Arial"/>
                <a:ea typeface="Arial"/>
                <a:cs typeface="Arial"/>
                <a:sym typeface="Arial"/>
              </a:rPr>
              <a:t>Project proposal</a:t>
            </a:r>
            <a:r>
              <a:rPr lang="vi" sz="1400">
                <a:solidFill>
                  <a:schemeClr val="dk2"/>
                </a:solidFill>
                <a:latin typeface="Arial"/>
                <a:ea typeface="Arial"/>
                <a:cs typeface="Arial"/>
                <a:sym typeface="Arial"/>
              </a:rPr>
              <a:t> là bản đề xuất kế hoạch quản lý dự án, nó sẽ trả lời những câu hỏi như What/Who/How/When/Why/Where. Có bản đề xuất, chúng ta có thể mô tả những mục tiêu mà ứng dụng hướng tới và chức năng của ứng dụng, đánh giá ứng dụng có tính khả thi để cạnh tranh với các ứng dụng đã có trên thị trường hay không.</a:t>
            </a:r>
            <a:endParaRPr sz="1400">
              <a:solidFill>
                <a:schemeClr val="dk2"/>
              </a:solidFill>
              <a:latin typeface="Arial"/>
              <a:ea typeface="Arial"/>
              <a:cs typeface="Arial"/>
              <a:sym typeface="Arial"/>
            </a:endParaRPr>
          </a:p>
          <a:p>
            <a:pPr indent="0" lvl="0" marL="0" rtl="0" algn="l">
              <a:spcBef>
                <a:spcPts val="1200"/>
              </a:spcBef>
              <a:spcAft>
                <a:spcPts val="1200"/>
              </a:spcAft>
              <a:buNone/>
            </a:pPr>
            <a:r>
              <a:t/>
            </a:r>
            <a:endParaRPr sz="1400">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1121575" y="152400"/>
            <a:ext cx="6900829"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latin typeface="Arial"/>
                <a:ea typeface="Arial"/>
                <a:cs typeface="Arial"/>
                <a:sym typeface="Arial"/>
              </a:rPr>
              <a:t>Đề bài</a:t>
            </a:r>
            <a:endParaRPr>
              <a:latin typeface="Arial"/>
              <a:ea typeface="Arial"/>
              <a:cs typeface="Arial"/>
              <a:sym typeface="Arial"/>
            </a:endParaRPr>
          </a:p>
        </p:txBody>
      </p:sp>
      <p:sp>
        <p:nvSpPr>
          <p:cNvPr id="99" name="Google Shape;99;p15"/>
          <p:cNvSpPr txBox="1"/>
          <p:nvPr>
            <p:ph idx="1" type="subTitle"/>
          </p:nvPr>
        </p:nvSpPr>
        <p:spPr>
          <a:xfrm>
            <a:off x="729450" y="2263575"/>
            <a:ext cx="8043000" cy="15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300">
                <a:solidFill>
                  <a:schemeClr val="dk2"/>
                </a:solidFill>
                <a:latin typeface="Arial"/>
                <a:ea typeface="Arial"/>
                <a:cs typeface="Arial"/>
                <a:sym typeface="Arial"/>
              </a:rPr>
              <a:t>Giải thích sản phẩm "Project Proposal" của nhóm. Trình bày các bước nhóm đã thực hiện để tạo ra được sản phẩm này. Tại sao cần tạo sản phẩm “Project Proposal”?</a:t>
            </a:r>
            <a:endParaRPr sz="230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7950" y="17394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400">
                <a:latin typeface="Arial"/>
                <a:ea typeface="Arial"/>
                <a:cs typeface="Arial"/>
                <a:sym typeface="Arial"/>
              </a:rPr>
              <a:t>Giải thích Project proposal</a:t>
            </a:r>
            <a:endParaRPr sz="3400">
              <a:latin typeface="Arial"/>
              <a:ea typeface="Arial"/>
              <a:cs typeface="Arial"/>
              <a:sym typeface="Arial"/>
            </a:endParaRPr>
          </a:p>
        </p:txBody>
      </p:sp>
      <p:sp>
        <p:nvSpPr>
          <p:cNvPr id="105" name="Google Shape;105;p16"/>
          <p:cNvSpPr txBox="1"/>
          <p:nvPr>
            <p:ph idx="1" type="subTitle"/>
          </p:nvPr>
        </p:nvSpPr>
        <p:spPr>
          <a:xfrm>
            <a:off x="945125" y="2735900"/>
            <a:ext cx="7688100" cy="18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solidFill>
                  <a:schemeClr val="dk2"/>
                </a:solidFill>
                <a:latin typeface="Arial"/>
                <a:ea typeface="Arial"/>
                <a:cs typeface="Arial"/>
                <a:sym typeface="Arial"/>
              </a:rPr>
              <a:t>Đây là tài liệu đề xuất kế hoạch quản lý dự án, cung cấp cho người đọc một góc nhìn tổng quan về dự án.</a:t>
            </a:r>
            <a:endParaRPr sz="18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1-Giới thiệu đề tài</a:t>
            </a:r>
            <a:endParaRPr>
              <a:latin typeface="Arial"/>
              <a:ea typeface="Arial"/>
              <a:cs typeface="Arial"/>
              <a:sym typeface="Arial"/>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Clr>
                <a:srgbClr val="000000"/>
              </a:buClr>
              <a:buSzPts val="935"/>
              <a:buFont typeface="Arial"/>
              <a:buNone/>
            </a:pPr>
            <a:r>
              <a:rPr lang="vi" sz="1400">
                <a:solidFill>
                  <a:schemeClr val="dk2"/>
                </a:solidFill>
                <a:latin typeface="Arial"/>
                <a:ea typeface="Arial"/>
                <a:cs typeface="Arial"/>
                <a:sym typeface="Arial"/>
              </a:rPr>
              <a:t>Hiện nay, nhiều cá nhân hay doanh nghiệp điều có những file dữ liệu riêng của cá nhân để phục vụ trong việc học tập hay làm việc. Việc sử dụng ổ cứng của máy tính để lưu trữ là không còn khả năng đối với những dữ liệu lớn. Hơn nữa, vấn đề bảo mật thì khó khăn và chi phí thuê thì cao nhưng dung lượng để lưu trữ dữ liệu thì thấp. Nhận thấy được tình trạng này, nhóm chúng tôi sẽ phát triển một hệ thống để lưu trữ. Thông qua hệ thống này, người dùng sẽ lưu trữ được nhiều dữ liệu quan trọng, độ bảo mật cao hơn và chi phí thuê thấp hơn so với những hệ thống đang hiện có trên thị trường, giúp người dùng giải quyết được những vướng mắc về nơi lưu trữ dữ liệu một cách tốt nhất.</a:t>
            </a:r>
            <a:endParaRPr>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2-Mục tiêu</a:t>
            </a:r>
            <a:endParaRPr>
              <a:latin typeface="Arial"/>
              <a:ea typeface="Arial"/>
              <a:cs typeface="Arial"/>
              <a:sym typeface="Aria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chemeClr val="dk2"/>
                </a:solidFill>
                <a:latin typeface="Arial"/>
                <a:ea typeface="Arial"/>
                <a:cs typeface="Arial"/>
                <a:sym typeface="Arial"/>
              </a:rPr>
              <a:t>Ứng dụng của chúng tôi giải quyết những khó khăn về dung lượng khi lưu trữ và bảo mật dữ liệu. Việc lưu trữ này quan trọng đối với những tài liệu quan trọng, chọn những ứng dụng khác thì chi phí cao việc sử dụng ứng dụng của nước ngoài cũng gây nhiều khó khăn khi sử dụng. Ứng dụng của chúng tôi sẽ giải quyết những vấn đề đó, cung cấp cho người dùng một mức phí hợp lý và giao diện dễ dàng sử dụng.</a:t>
            </a:r>
            <a:endParaRPr sz="14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3-Kết quả đạt được</a:t>
            </a:r>
            <a:endParaRPr>
              <a:latin typeface="Arial"/>
              <a:ea typeface="Arial"/>
              <a:cs typeface="Arial"/>
              <a:sym typeface="Arial"/>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chemeClr val="dk2"/>
                </a:solidFill>
                <a:latin typeface="Arial"/>
                <a:ea typeface="Arial"/>
                <a:cs typeface="Arial"/>
                <a:sym typeface="Arial"/>
              </a:rPr>
              <a:t>Chúng tôi đã tạo ra một webservice để người dùng lưu trữ dữ liệu.Người dùng sẽ tạo những bucket để lưu trữ các file dữ liệu với các chức năng như upload, download, chia sẻ và xóa những file dữ liệu của cá nhân. Giao diện của chúng tôi dễ sử dụng đối với người mới, quản lý dễ dàng được tất cả những file mà người dùng lưu trữ.</a:t>
            </a:r>
            <a:endParaRPr sz="140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4-Bàn giao sản phẩm</a:t>
            </a:r>
            <a:endParaRPr>
              <a:latin typeface="Arial"/>
              <a:ea typeface="Arial"/>
              <a:cs typeface="Arial"/>
              <a:sym typeface="Arial"/>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chemeClr val="dk2"/>
                </a:solidFill>
                <a:latin typeface="Arial"/>
                <a:ea typeface="Arial"/>
                <a:cs typeface="Arial"/>
                <a:sym typeface="Arial"/>
              </a:rPr>
              <a:t>Chúng tôi đã lưu trữ trực tiếp ứng dụng của chúng tôi tại www.(...).herokuapp.com. Chúng tôi đã tạo một video đi qua tất cả các chức năng của hệ thống, bao gồm các vai trò và các chức năng khác nhau của từng loại người dùng. Cuối cùng, chúng tôi đã ghi lại mã nguồn ứng dụng của mình để duy trì hoặc tiếp tục nâng cấp dự án của chúng tôi trong tương lai.</a:t>
            </a:r>
            <a:endParaRPr sz="14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5-Khuyến nghị</a:t>
            </a:r>
            <a:endParaRPr>
              <a:latin typeface="Arial"/>
              <a:ea typeface="Arial"/>
              <a:cs typeface="Arial"/>
              <a:sym typeface="Arial"/>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chemeClr val="dk2"/>
                </a:solidFill>
                <a:latin typeface="Arial"/>
                <a:ea typeface="Arial"/>
                <a:cs typeface="Arial"/>
                <a:sym typeface="Arial"/>
              </a:rPr>
              <a:t>Chúng tôi khuyên khách hàng thường xuyên phản hồi cũng như kiểm tra tình trạng cập nhập của ứng dụng. Qua đó, chúng tôi có thể kịp thời tiếp nhận ý kiến</a:t>
            </a:r>
            <a:endParaRPr sz="14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727950" y="1739400"/>
            <a:ext cx="7688100" cy="23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500">
                <a:latin typeface="Arial"/>
                <a:ea typeface="Arial"/>
                <a:cs typeface="Arial"/>
                <a:sym typeface="Arial"/>
              </a:rPr>
              <a:t>Các bước thực hiện để tạo ra Project Proposal</a:t>
            </a:r>
            <a:endParaRPr sz="3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