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4" roundtripDataSignature="AMtx7mgMY1XGN0qfAoN1/oZkP2b912FV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61c6c741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61c6c741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9"/>
          <p:cNvGrpSpPr/>
          <p:nvPr/>
        </p:nvGrpSpPr>
        <p:grpSpPr>
          <a:xfrm>
            <a:off x="255200" y="592"/>
            <a:ext cx="2250363" cy="1044300"/>
            <a:chOff x="255200" y="592"/>
            <a:chExt cx="2250363" cy="1044300"/>
          </a:xfrm>
        </p:grpSpPr>
        <p:sp>
          <p:nvSpPr>
            <p:cNvPr id="15" name="Google Shape;15;p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9"/>
          <p:cNvGrpSpPr/>
          <p:nvPr/>
        </p:nvGrpSpPr>
        <p:grpSpPr>
          <a:xfrm>
            <a:off x="905395" y="592"/>
            <a:ext cx="2250363" cy="1044300"/>
            <a:chOff x="905395" y="592"/>
            <a:chExt cx="2250363" cy="1044300"/>
          </a:xfrm>
        </p:grpSpPr>
        <p:sp>
          <p:nvSpPr>
            <p:cNvPr id="19" name="Google Shape;19;p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9"/>
          <p:cNvGrpSpPr/>
          <p:nvPr/>
        </p:nvGrpSpPr>
        <p:grpSpPr>
          <a:xfrm>
            <a:off x="7057468" y="5088"/>
            <a:ext cx="1851282" cy="752108"/>
            <a:chOff x="6917201" y="0"/>
            <a:chExt cx="2227777" cy="863400"/>
          </a:xfrm>
        </p:grpSpPr>
        <p:sp>
          <p:nvSpPr>
            <p:cNvPr id="23" name="Google Shape;23;p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9"/>
          <p:cNvGrpSpPr/>
          <p:nvPr/>
        </p:nvGrpSpPr>
        <p:grpSpPr>
          <a:xfrm>
            <a:off x="6553032" y="4217852"/>
            <a:ext cx="2389068" cy="925737"/>
            <a:chOff x="6917201" y="0"/>
            <a:chExt cx="2227777" cy="863400"/>
          </a:xfrm>
        </p:grpSpPr>
        <p:sp>
          <p:nvSpPr>
            <p:cNvPr id="27" name="Google Shape;27;p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9"/>
          <p:cNvGrpSpPr/>
          <p:nvPr/>
        </p:nvGrpSpPr>
        <p:grpSpPr>
          <a:xfrm>
            <a:off x="199149" y="4055652"/>
            <a:ext cx="2795413" cy="1083308"/>
            <a:chOff x="6917201" y="0"/>
            <a:chExt cx="2227777" cy="863400"/>
          </a:xfrm>
        </p:grpSpPr>
        <p:sp>
          <p:nvSpPr>
            <p:cNvPr id="31" name="Google Shape;31;p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8"/>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18"/>
          <p:cNvGrpSpPr/>
          <p:nvPr/>
        </p:nvGrpSpPr>
        <p:grpSpPr>
          <a:xfrm>
            <a:off x="5959222" y="4119576"/>
            <a:ext cx="2520951" cy="1024165"/>
            <a:chOff x="6917201" y="0"/>
            <a:chExt cx="2227777" cy="863400"/>
          </a:xfrm>
        </p:grpSpPr>
        <p:sp>
          <p:nvSpPr>
            <p:cNvPr id="112" name="Google Shape;112;p18"/>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8"/>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8"/>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8"/>
          <p:cNvGrpSpPr/>
          <p:nvPr/>
        </p:nvGrpSpPr>
        <p:grpSpPr>
          <a:xfrm>
            <a:off x="199149" y="2"/>
            <a:ext cx="2795413" cy="1083308"/>
            <a:chOff x="6917201" y="0"/>
            <a:chExt cx="2227777" cy="863400"/>
          </a:xfrm>
        </p:grpSpPr>
        <p:sp>
          <p:nvSpPr>
            <p:cNvPr id="116" name="Google Shape;116;p18"/>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8"/>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8"/>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8"/>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21" name="Google Shape;121;p1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10"/>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11"/>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11"/>
          <p:cNvGrpSpPr/>
          <p:nvPr/>
        </p:nvGrpSpPr>
        <p:grpSpPr>
          <a:xfrm>
            <a:off x="5594190" y="3961115"/>
            <a:ext cx="2910144" cy="1182340"/>
            <a:chOff x="6917201" y="0"/>
            <a:chExt cx="2227777" cy="863400"/>
          </a:xfrm>
        </p:grpSpPr>
        <p:sp>
          <p:nvSpPr>
            <p:cNvPr id="47" name="Google Shape;47;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11"/>
          <p:cNvGrpSpPr/>
          <p:nvPr/>
        </p:nvGrpSpPr>
        <p:grpSpPr>
          <a:xfrm>
            <a:off x="199149" y="2"/>
            <a:ext cx="2795413" cy="1083308"/>
            <a:chOff x="6917201" y="0"/>
            <a:chExt cx="2227777" cy="863400"/>
          </a:xfrm>
        </p:grpSpPr>
        <p:sp>
          <p:nvSpPr>
            <p:cNvPr id="51" name="Google Shape;51;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11"/>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12"/>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2"/>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12"/>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12"/>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1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1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14"/>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6" name="Google Shape;76;p1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1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15"/>
          <p:cNvGrpSpPr/>
          <p:nvPr/>
        </p:nvGrpSpPr>
        <p:grpSpPr>
          <a:xfrm>
            <a:off x="255991" y="-118"/>
            <a:ext cx="2251347" cy="1043408"/>
            <a:chOff x="3961956" y="4383950"/>
            <a:chExt cx="1160548" cy="548700"/>
          </a:xfrm>
        </p:grpSpPr>
        <p:sp>
          <p:nvSpPr>
            <p:cNvPr id="81" name="Google Shape;81;p1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1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15"/>
          <p:cNvGrpSpPr/>
          <p:nvPr/>
        </p:nvGrpSpPr>
        <p:grpSpPr>
          <a:xfrm>
            <a:off x="34934" y="4522125"/>
            <a:ext cx="1593306" cy="617072"/>
            <a:chOff x="6917201" y="0"/>
            <a:chExt cx="2227777" cy="863400"/>
          </a:xfrm>
        </p:grpSpPr>
        <p:sp>
          <p:nvSpPr>
            <p:cNvPr id="86" name="Google Shape;86;p1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15"/>
          <p:cNvGrpSpPr/>
          <p:nvPr/>
        </p:nvGrpSpPr>
        <p:grpSpPr>
          <a:xfrm>
            <a:off x="5886353" y="1243"/>
            <a:ext cx="3257454" cy="1261514"/>
            <a:chOff x="6917201" y="0"/>
            <a:chExt cx="2227777" cy="863400"/>
          </a:xfrm>
        </p:grpSpPr>
        <p:sp>
          <p:nvSpPr>
            <p:cNvPr id="90" name="Google Shape;90;p1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1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1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6"/>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16"/>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16"/>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2" name="Google Shape;102;p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7"/>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7"/>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7"/>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8" name="Google Shape;108;p1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8"/>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Arial"/>
              <a:buChar char="●"/>
              <a:defRPr b="0" i="0" sz="1300" u="none" cap="none" strike="noStrike">
                <a:solidFill>
                  <a:schemeClr val="dk2"/>
                </a:solidFill>
                <a:latin typeface="Arial"/>
                <a:ea typeface="Arial"/>
                <a:cs typeface="Arial"/>
                <a:sym typeface="Arial"/>
              </a:defRPr>
            </a:lvl1pPr>
            <a:lvl2pPr indent="-298450" lvl="1" marL="914400" marR="0" rtl="0" algn="l">
              <a:lnSpc>
                <a:spcPct val="115000"/>
              </a:lnSpc>
              <a:spcBef>
                <a:spcPts val="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 name="Google Shape;8;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1891350" y="711455"/>
            <a:ext cx="5361300" cy="5226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Câu 3</a:t>
            </a:r>
            <a:endParaRPr/>
          </a:p>
        </p:txBody>
      </p:sp>
      <p:sp>
        <p:nvSpPr>
          <p:cNvPr id="129" name="Google Shape;129;p1"/>
          <p:cNvSpPr txBox="1"/>
          <p:nvPr>
            <p:ph idx="1" type="subTitle"/>
          </p:nvPr>
        </p:nvSpPr>
        <p:spPr>
          <a:xfrm>
            <a:off x="1858700" y="1534446"/>
            <a:ext cx="5361300" cy="2401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600"/>
              <a:buNone/>
            </a:pPr>
            <a:r>
              <a:rPr lang="en"/>
              <a:t>Đề tài: Amazon s3</a:t>
            </a:r>
            <a:endParaRPr/>
          </a:p>
          <a:p>
            <a:pPr indent="0" lvl="0" marL="0" rtl="0" algn="ctr">
              <a:lnSpc>
                <a:spcPct val="100000"/>
              </a:lnSpc>
              <a:spcBef>
                <a:spcPts val="0"/>
              </a:spcBef>
              <a:spcAft>
                <a:spcPts val="0"/>
              </a:spcAft>
              <a:buSzPts val="1600"/>
              <a:buNone/>
            </a:pPr>
            <a:r>
              <a:rPr lang="en"/>
              <a:t>Giáo viên vấn đáp: Thầy Ngô Ngọc Đăng Khoa</a:t>
            </a:r>
            <a:endParaRPr/>
          </a:p>
          <a:p>
            <a:pPr indent="0" lvl="0" marL="0" rtl="0" algn="ctr">
              <a:lnSpc>
                <a:spcPct val="100000"/>
              </a:lnSpc>
              <a:spcBef>
                <a:spcPts val="0"/>
              </a:spcBef>
              <a:spcAft>
                <a:spcPts val="0"/>
              </a:spcAft>
              <a:buSzPts val="1600"/>
              <a:buNone/>
            </a:pPr>
            <a:r>
              <a:rPr lang="en"/>
              <a:t>Nhóm 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
          <p:cNvSpPr txBox="1"/>
          <p:nvPr>
            <p:ph idx="1" type="body"/>
          </p:nvPr>
        </p:nvSpPr>
        <p:spPr>
          <a:xfrm>
            <a:off x="819150" y="781300"/>
            <a:ext cx="7505700" cy="3657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sz="1800"/>
              <a:t>Đề bài. Giải thích sản phẩm "Mô hình nghiệp vụ (Domain Model)" của nhóm. Trình bày các bước nhóm đã thực hiện để tạo ra được sản phẩm này. Tại sao cần tạo sản phẩm "Domain Model"? Sản phẩm này liên quan như thế nào đến sản phẩm “Scenarios”? Sản phẩm này liên quan như thế nào đến phương pháp thiết kế từ nghiệp vụ (Domain-Driven Design)?</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
          <p:cNvSpPr txBox="1"/>
          <p:nvPr>
            <p:ph type="title"/>
          </p:nvPr>
        </p:nvSpPr>
        <p:spPr>
          <a:xfrm>
            <a:off x="460950" y="299950"/>
            <a:ext cx="7505700" cy="473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Giải thích sản phẩm</a:t>
            </a:r>
            <a:endParaRPr/>
          </a:p>
        </p:txBody>
      </p:sp>
      <p:pic>
        <p:nvPicPr>
          <p:cNvPr id="140" name="Google Shape;140;p3"/>
          <p:cNvPicPr preferRelativeResize="0"/>
          <p:nvPr/>
        </p:nvPicPr>
        <p:blipFill rotWithShape="1">
          <a:blip r:embed="rId3">
            <a:alphaModFix/>
          </a:blip>
          <a:srcRect b="0" l="0" r="0" t="0"/>
          <a:stretch/>
        </p:blipFill>
        <p:spPr>
          <a:xfrm>
            <a:off x="419925" y="863000"/>
            <a:ext cx="7587741" cy="390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e61c6c7417_2_0"/>
          <p:cNvSpPr txBox="1"/>
          <p:nvPr>
            <p:ph idx="1" type="body"/>
          </p:nvPr>
        </p:nvSpPr>
        <p:spPr>
          <a:xfrm>
            <a:off x="819150" y="510325"/>
            <a:ext cx="7505700" cy="3928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Các đối tượng chính</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Usser</a:t>
            </a:r>
            <a:endParaRPr sz="1800">
              <a:latin typeface="Times New Roman"/>
              <a:ea typeface="Times New Roman"/>
              <a:cs typeface="Times New Roman"/>
              <a:sym typeface="Times New Roman"/>
            </a:endParaRPr>
          </a:p>
          <a:p>
            <a:pPr indent="-342900" lvl="2" marL="13716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UserName</a:t>
            </a:r>
            <a:endParaRPr sz="1800">
              <a:latin typeface="Times New Roman"/>
              <a:ea typeface="Times New Roman"/>
              <a:cs typeface="Times New Roman"/>
              <a:sym typeface="Times New Roman"/>
            </a:endParaRPr>
          </a:p>
          <a:p>
            <a:pPr indent="-342900" lvl="2" marL="13716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PassWord</a:t>
            </a:r>
            <a:endParaRPr sz="1800">
              <a:latin typeface="Times New Roman"/>
              <a:ea typeface="Times New Roman"/>
              <a:cs typeface="Times New Roman"/>
              <a:sym typeface="Times New Roman"/>
            </a:endParaRPr>
          </a:p>
          <a:p>
            <a:pPr indent="-342900" lvl="2" marL="13716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Email</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Bucket</a:t>
            </a:r>
            <a:endParaRPr sz="1800">
              <a:latin typeface="Times New Roman"/>
              <a:ea typeface="Times New Roman"/>
              <a:cs typeface="Times New Roman"/>
              <a:sym typeface="Times New Roman"/>
            </a:endParaRPr>
          </a:p>
          <a:p>
            <a:pPr indent="-342900" lvl="2" marL="13716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Key</a:t>
            </a:r>
            <a:endParaRPr sz="1800">
              <a:latin typeface="Times New Roman"/>
              <a:ea typeface="Times New Roman"/>
              <a:cs typeface="Times New Roman"/>
              <a:sym typeface="Times New Roman"/>
            </a:endParaRPr>
          </a:p>
          <a:p>
            <a:pPr indent="-342900" lvl="2" marL="13716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Bucket Name</a:t>
            </a:r>
            <a:endParaRPr sz="1800">
              <a:latin typeface="Times New Roman"/>
              <a:ea typeface="Times New Roman"/>
              <a:cs typeface="Times New Roman"/>
              <a:sym typeface="Times New Roman"/>
            </a:endParaRPr>
          </a:p>
          <a:p>
            <a:pPr indent="-342900" lvl="2" marL="13716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Region</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Files</a:t>
            </a:r>
            <a:endParaRPr sz="1800">
              <a:latin typeface="Times New Roman"/>
              <a:ea typeface="Times New Roman"/>
              <a:cs typeface="Times New Roman"/>
              <a:sym typeface="Times New Roman"/>
            </a:endParaRPr>
          </a:p>
          <a:p>
            <a:pPr indent="-342900" lvl="2" marL="13716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Name</a:t>
            </a:r>
            <a:endParaRPr sz="1800">
              <a:latin typeface="Times New Roman"/>
              <a:ea typeface="Times New Roman"/>
              <a:cs typeface="Times New Roman"/>
              <a:sym typeface="Times New Roman"/>
            </a:endParaRPr>
          </a:p>
          <a:p>
            <a:pPr indent="-342900" lvl="2" marL="13716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Bucket Name</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Các bước thực hiện</a:t>
            </a:r>
            <a:endParaRPr/>
          </a:p>
        </p:txBody>
      </p:sp>
      <p:sp>
        <p:nvSpPr>
          <p:cNvPr id="151" name="Google Shape;151;p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800"/>
              <a:t>Quan sát quy trình trong thực tế và tham khảo sản phẩm kịch bản scenarios để biết về các đối tượng tham gia trong nghiệp vụ dịch vụ lưu trữ</a:t>
            </a:r>
            <a:endParaRPr sz="1800"/>
          </a:p>
          <a:p>
            <a:pPr indent="-342900" lvl="0" marL="457200" rtl="0" algn="l">
              <a:lnSpc>
                <a:spcPct val="115000"/>
              </a:lnSpc>
              <a:spcBef>
                <a:spcPts val="0"/>
              </a:spcBef>
              <a:spcAft>
                <a:spcPts val="0"/>
              </a:spcAft>
              <a:buSzPts val="1800"/>
              <a:buChar char="●"/>
            </a:pPr>
            <a:r>
              <a:rPr lang="en" sz="1800"/>
              <a:t>Sau khi biết các đối tượng tham gia, với mỗi đối tượng phân tích các thông tin, thuộc tính của đối tượng đó</a:t>
            </a:r>
            <a:endParaRPr sz="1800"/>
          </a:p>
          <a:p>
            <a:pPr indent="-342900" lvl="0" marL="457200" rtl="0" algn="l">
              <a:lnSpc>
                <a:spcPct val="115000"/>
              </a:lnSpc>
              <a:spcBef>
                <a:spcPts val="0"/>
              </a:spcBef>
              <a:spcAft>
                <a:spcPts val="0"/>
              </a:spcAft>
              <a:buSzPts val="1800"/>
              <a:buChar char="●"/>
            </a:pPr>
            <a:r>
              <a:rPr lang="en" sz="1800"/>
              <a:t>Bước quan trọng: Tìm ra mối liên hệ giữa các đối tượng đó,</a:t>
            </a:r>
            <a:endParaRPr sz="1800"/>
          </a:p>
          <a:p>
            <a:pPr indent="-342900" lvl="0" marL="457200" rtl="0" algn="l">
              <a:lnSpc>
                <a:spcPct val="115000"/>
              </a:lnSpc>
              <a:spcBef>
                <a:spcPts val="0"/>
              </a:spcBef>
              <a:spcAft>
                <a:spcPts val="0"/>
              </a:spcAft>
              <a:buSzPts val="1800"/>
              <a:buChar char="●"/>
            </a:pPr>
            <a:r>
              <a:rPr lang="en" sz="1800"/>
              <a:t>Mô hình hóa nghiệp vụ domain model</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5"/>
          <p:cNvSpPr txBox="1"/>
          <p:nvPr>
            <p:ph type="title"/>
          </p:nvPr>
        </p:nvSpPr>
        <p:spPr>
          <a:xfrm>
            <a:off x="676275" y="58507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Tại sao cần Domain model</a:t>
            </a:r>
            <a:endParaRPr/>
          </a:p>
        </p:txBody>
      </p:sp>
      <p:sp>
        <p:nvSpPr>
          <p:cNvPr id="157" name="Google Shape;157;p5"/>
          <p:cNvSpPr txBox="1"/>
          <p:nvPr>
            <p:ph idx="1" type="body"/>
          </p:nvPr>
        </p:nvSpPr>
        <p:spPr>
          <a:xfrm>
            <a:off x="819150" y="1395675"/>
            <a:ext cx="7505700" cy="3043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800"/>
              <a:t>Để biết trong quy trình thực tế có những đối tượng nào,</a:t>
            </a:r>
            <a:endParaRPr sz="1800"/>
          </a:p>
          <a:p>
            <a:pPr indent="-342900" lvl="0" marL="457200" rtl="0" algn="l">
              <a:lnSpc>
                <a:spcPct val="115000"/>
              </a:lnSpc>
              <a:spcBef>
                <a:spcPts val="0"/>
              </a:spcBef>
              <a:spcAft>
                <a:spcPts val="0"/>
              </a:spcAft>
              <a:buSzPts val="1800"/>
              <a:buChar char="●"/>
            </a:pPr>
            <a:r>
              <a:rPr lang="en" sz="1800"/>
              <a:t>Thấy được sự liên quan giữa các đối tượng và đặc tính của mỗi đối tượng là những gì để từ đó làm cơ sở để thiết kế, xây dựng hệ thống và thiết kế các đối tượng trong lập trình như class diagram, Xây dựng database và sự ràng buộc của các đối tượng trong các bảng hay các lưu ý đối với các thuộc tính trong mỗi đối tượng cần lưu ý những gì.</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6"/>
          <p:cNvSpPr txBox="1"/>
          <p:nvPr>
            <p:ph type="title"/>
          </p:nvPr>
        </p:nvSpPr>
        <p:spPr>
          <a:xfrm>
            <a:off x="634250" y="4338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Sản phẩm này liên quan như thế nào đến sản phẩm Scenarios</a:t>
            </a:r>
            <a:endParaRPr/>
          </a:p>
        </p:txBody>
      </p:sp>
      <p:sp>
        <p:nvSpPr>
          <p:cNvPr id="163" name="Google Shape;163;p6"/>
          <p:cNvSpPr txBox="1"/>
          <p:nvPr>
            <p:ph idx="1" type="body"/>
          </p:nvPr>
        </p:nvSpPr>
        <p:spPr>
          <a:xfrm>
            <a:off x="819150" y="1597375"/>
            <a:ext cx="7505700" cy="28413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800"/>
              <a:t>Các đối tượng trong domain model được đưa ra từ kịch bản của quy trình trong thực tế, nói cách khác các đối tượng trong Scenarios đều sẽ xuất hiện trong Domain Model.</a:t>
            </a:r>
            <a:endParaRPr sz="1800"/>
          </a:p>
          <a:p>
            <a:pPr indent="-342900" lvl="0" marL="457200" rtl="0" algn="l">
              <a:lnSpc>
                <a:spcPct val="115000"/>
              </a:lnSpc>
              <a:spcBef>
                <a:spcPts val="0"/>
              </a:spcBef>
              <a:spcAft>
                <a:spcPts val="0"/>
              </a:spcAft>
              <a:buSzPts val="1800"/>
              <a:buChar char="●"/>
            </a:pPr>
            <a:r>
              <a:rPr lang="en" sz="1800"/>
              <a:t>Domain model là sản phẩm được tạo ra dựa trên Scenarios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7"/>
          <p:cNvSpPr txBox="1"/>
          <p:nvPr>
            <p:ph type="title"/>
          </p:nvPr>
        </p:nvSpPr>
        <p:spPr>
          <a:xfrm>
            <a:off x="558600" y="4674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Sản phẩm này liên quan gì đến Domain-Driven-Design</a:t>
            </a:r>
            <a:endParaRPr/>
          </a:p>
        </p:txBody>
      </p:sp>
      <p:sp>
        <p:nvSpPr>
          <p:cNvPr id="169" name="Google Shape;169;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sz="1800"/>
              <a:t>Domain-Driven-Design là một cách tiếp cận trong việc thiết kế và phát triển một hệ thống phần mềm phức tạp về mặt nghiệp vụ. Trong đó nó lấy Domain Model làm trọng tâm</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