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E5303A-E7A9-4491-B95E-495CAE0CAF3F}">
  <a:tblStyle styleId="{8EE5303A-E7A9-4491-B95E-495CAE0CAF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62cdfa0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62cdfa0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5a6553f2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5a6553f2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5a6553f2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5a6553f2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5a6553f2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5a6553f2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5a6553f2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5a6553f2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5a6553f2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5a6553f2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5a6553f2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5a6553f2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61fb34665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e61fb34665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5a6553f2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5a6553f2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5a6553f2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5a6553f2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5a6553f2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5a6553f2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5a6553f2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5a6553f2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5a6553f2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5a6553f2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5a6553f2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5a6553f2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5a6553f2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5a6553f2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742050" y="296467"/>
            <a:ext cx="7659900" cy="8346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1" type="body"/>
          </p:nvPr>
        </p:nvSpPr>
        <p:spPr>
          <a:xfrm>
            <a:off x="742050" y="1264444"/>
            <a:ext cx="7659900" cy="3030000"/>
          </a:xfrm>
          <a:prstGeom prst="rect">
            <a:avLst/>
          </a:prstGeom>
          <a:noFill/>
          <a:ln>
            <a:noFill/>
          </a:ln>
        </p:spPr>
        <p:txBody>
          <a:bodyPr anchorCtr="0" anchor="t" bIns="34275" lIns="68575" spcFirstLastPara="1" rIns="68575" wrap="square" tIns="34275">
            <a:normAutofit/>
          </a:bodyPr>
          <a:lstStyle>
            <a:lvl1pPr indent="-317500" lvl="0" marL="457200" rtl="0" algn="l">
              <a:lnSpc>
                <a:spcPct val="150000"/>
              </a:lnSpc>
              <a:spcBef>
                <a:spcPts val="800"/>
              </a:spcBef>
              <a:spcAft>
                <a:spcPts val="0"/>
              </a:spcAft>
              <a:buSzPts val="1400"/>
              <a:buChar char="●"/>
              <a:defRPr/>
            </a:lvl1pPr>
            <a:lvl2pPr indent="-317500" lvl="1" marL="914400" rtl="0" algn="l">
              <a:lnSpc>
                <a:spcPct val="150000"/>
              </a:lnSpc>
              <a:spcBef>
                <a:spcPts val="1200"/>
              </a:spcBef>
              <a:spcAft>
                <a:spcPts val="0"/>
              </a:spcAft>
              <a:buClr>
                <a:schemeClr val="dk1"/>
              </a:buClr>
              <a:buSzPts val="1400"/>
              <a:buChar char="○"/>
              <a:defRPr/>
            </a:lvl2pPr>
            <a:lvl3pPr indent="-317500" lvl="2" marL="1371600" rtl="0" algn="l">
              <a:lnSpc>
                <a:spcPct val="150000"/>
              </a:lnSpc>
              <a:spcBef>
                <a:spcPts val="1200"/>
              </a:spcBef>
              <a:spcAft>
                <a:spcPts val="0"/>
              </a:spcAft>
              <a:buSzPts val="1400"/>
              <a:buChar char="■"/>
              <a:defRPr/>
            </a:lvl3pPr>
            <a:lvl4pPr indent="-317500" lvl="3" marL="1828800" rtl="0" algn="l">
              <a:lnSpc>
                <a:spcPct val="150000"/>
              </a:lnSpc>
              <a:spcBef>
                <a:spcPts val="1200"/>
              </a:spcBef>
              <a:spcAft>
                <a:spcPts val="0"/>
              </a:spcAft>
              <a:buSzPts val="1400"/>
              <a:buChar char="●"/>
              <a:defRPr/>
            </a:lvl4pPr>
            <a:lvl5pPr indent="-317500" lvl="4" marL="2286000" rtl="0" algn="l">
              <a:lnSpc>
                <a:spcPct val="15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85" name="Google Shape;85;p13"/>
          <p:cNvSpPr txBox="1"/>
          <p:nvPr>
            <p:ph idx="10" type="dt"/>
          </p:nvPr>
        </p:nvSpPr>
        <p:spPr>
          <a:xfrm>
            <a:off x="337500" y="4767876"/>
            <a:ext cx="1320000" cy="3462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6" name="Google Shape;86;p13"/>
          <p:cNvSpPr txBox="1"/>
          <p:nvPr>
            <p:ph idx="11" type="ftr"/>
          </p:nvPr>
        </p:nvSpPr>
        <p:spPr>
          <a:xfrm>
            <a:off x="2065734" y="4768200"/>
            <a:ext cx="5012400" cy="3456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7" name="Google Shape;87;p13"/>
          <p:cNvSpPr txBox="1"/>
          <p:nvPr>
            <p:ph idx="12" type="sldNum"/>
          </p:nvPr>
        </p:nvSpPr>
        <p:spPr>
          <a:xfrm>
            <a:off x="7487100" y="4768200"/>
            <a:ext cx="1320000" cy="3456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9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Vấn đáp cuối kì</a:t>
            </a:r>
            <a:endParaRPr/>
          </a:p>
        </p:txBody>
      </p:sp>
      <p:sp>
        <p:nvSpPr>
          <p:cNvPr id="93" name="Google Shape;93;p14"/>
          <p:cNvSpPr txBox="1"/>
          <p:nvPr>
            <p:ph idx="1" type="subTitle"/>
          </p:nvPr>
        </p:nvSpPr>
        <p:spPr>
          <a:xfrm>
            <a:off x="729625" y="2571750"/>
            <a:ext cx="7688100" cy="114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vi"/>
              <a:t>Giáo viên vấn đáp: Thầy Ngô Ngọc Đăng Khoa</a:t>
            </a:r>
            <a:endParaRPr/>
          </a:p>
          <a:p>
            <a:pPr indent="0" lvl="0" marL="0" rtl="0" algn="l">
              <a:spcBef>
                <a:spcPts val="0"/>
              </a:spcBef>
              <a:spcAft>
                <a:spcPts val="0"/>
              </a:spcAft>
              <a:buNone/>
            </a:pPr>
            <a:r>
              <a:rPr lang="vi"/>
              <a:t>Nhóm 1</a:t>
            </a:r>
            <a:endParaRPr/>
          </a:p>
          <a:p>
            <a:pPr indent="0" lvl="0" marL="0" rtl="0" algn="l">
              <a:spcBef>
                <a:spcPts val="0"/>
              </a:spcBef>
              <a:spcAft>
                <a:spcPts val="0"/>
              </a:spcAft>
              <a:buNone/>
            </a:pPr>
            <a:r>
              <a:rPr lang="vi"/>
              <a:t>Đề tài: Amazon S3</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ctrTitle"/>
          </p:nvPr>
        </p:nvSpPr>
        <p:spPr>
          <a:xfrm>
            <a:off x="727950" y="193122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3800">
                <a:latin typeface="Arial"/>
                <a:ea typeface="Arial"/>
                <a:cs typeface="Arial"/>
                <a:sym typeface="Arial"/>
              </a:rPr>
              <a:t>Trình bày các bước thực hiện để tạo product backlog</a:t>
            </a:r>
            <a:endParaRPr sz="38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 type="body"/>
          </p:nvPr>
        </p:nvSpPr>
        <p:spPr>
          <a:xfrm>
            <a:off x="729450" y="1242400"/>
            <a:ext cx="7688700" cy="30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400">
                <a:solidFill>
                  <a:schemeClr val="dk2"/>
                </a:solidFill>
                <a:latin typeface="Arial"/>
                <a:ea typeface="Arial"/>
                <a:cs typeface="Arial"/>
                <a:sym typeface="Arial"/>
              </a:rPr>
              <a:t>-Step 1:</a:t>
            </a:r>
            <a:r>
              <a:rPr lang="vi" sz="1400">
                <a:solidFill>
                  <a:schemeClr val="dk2"/>
                </a:solidFill>
                <a:latin typeface="Arial"/>
                <a:ea typeface="Arial"/>
                <a:cs typeface="Arial"/>
                <a:sym typeface="Arial"/>
              </a:rPr>
              <a:t> Xác định các người dùng/vai trò sẽ tham gia vào hệ thống.</a:t>
            </a:r>
            <a:endParaRPr sz="1400">
              <a:solidFill>
                <a:schemeClr val="dk2"/>
              </a:solidFill>
              <a:latin typeface="Arial"/>
              <a:ea typeface="Arial"/>
              <a:cs typeface="Arial"/>
              <a:sym typeface="Arial"/>
            </a:endParaRPr>
          </a:p>
          <a:p>
            <a:pPr indent="0" lvl="0" marL="0" rtl="0" algn="l">
              <a:spcBef>
                <a:spcPts val="1200"/>
              </a:spcBef>
              <a:spcAft>
                <a:spcPts val="0"/>
              </a:spcAft>
              <a:buNone/>
            </a:pPr>
            <a:r>
              <a:rPr b="1" lang="vi" sz="1400">
                <a:solidFill>
                  <a:schemeClr val="dk2"/>
                </a:solidFill>
                <a:latin typeface="Arial"/>
                <a:ea typeface="Arial"/>
                <a:cs typeface="Arial"/>
                <a:sym typeface="Arial"/>
              </a:rPr>
              <a:t>-Step 2:</a:t>
            </a:r>
            <a:r>
              <a:rPr lang="vi" sz="1400">
                <a:solidFill>
                  <a:schemeClr val="dk2"/>
                </a:solidFill>
                <a:latin typeface="Arial"/>
                <a:ea typeface="Arial"/>
                <a:cs typeface="Arial"/>
                <a:sym typeface="Arial"/>
              </a:rPr>
              <a:t> Xác định user story (scenarios): những yêu cầu về chức năng/tính năng mong muốn.</a:t>
            </a:r>
            <a:endParaRPr sz="1400">
              <a:solidFill>
                <a:schemeClr val="dk2"/>
              </a:solidFill>
              <a:latin typeface="Arial"/>
              <a:ea typeface="Arial"/>
              <a:cs typeface="Arial"/>
              <a:sym typeface="Arial"/>
            </a:endParaRPr>
          </a:p>
          <a:p>
            <a:pPr indent="0" lvl="0" marL="0" rtl="0" algn="l">
              <a:spcBef>
                <a:spcPts val="1200"/>
              </a:spcBef>
              <a:spcAft>
                <a:spcPts val="0"/>
              </a:spcAft>
              <a:buNone/>
            </a:pPr>
            <a:r>
              <a:rPr b="1" lang="vi" sz="1400">
                <a:solidFill>
                  <a:schemeClr val="dk2"/>
                </a:solidFill>
                <a:latin typeface="Arial"/>
                <a:ea typeface="Arial"/>
                <a:cs typeface="Arial"/>
                <a:sym typeface="Arial"/>
              </a:rPr>
              <a:t>-Step 3:</a:t>
            </a:r>
            <a:r>
              <a:rPr lang="vi" sz="1400">
                <a:solidFill>
                  <a:schemeClr val="dk2"/>
                </a:solidFill>
                <a:latin typeface="Arial"/>
                <a:ea typeface="Arial"/>
                <a:cs typeface="Arial"/>
                <a:sym typeface="Arial"/>
              </a:rPr>
              <a:t> Thực hiện viết theo mẫu “Là + &lt;vai trò&gt;” , “tôi muốn + &lt;chức năng/tính năng&gt;” , “để + &lt;mục đích/lý do&gt; “.</a:t>
            </a:r>
            <a:endParaRPr sz="1400">
              <a:solidFill>
                <a:schemeClr val="dk2"/>
              </a:solidFill>
              <a:latin typeface="Arial"/>
              <a:ea typeface="Arial"/>
              <a:cs typeface="Arial"/>
              <a:sym typeface="Arial"/>
            </a:endParaRPr>
          </a:p>
          <a:p>
            <a:pPr indent="0" lvl="0" marL="0" rtl="0" algn="l">
              <a:spcBef>
                <a:spcPts val="1200"/>
              </a:spcBef>
              <a:spcAft>
                <a:spcPts val="1200"/>
              </a:spcAft>
              <a:buNone/>
            </a:pPr>
            <a:r>
              <a:rPr b="1" lang="vi" sz="1400">
                <a:solidFill>
                  <a:schemeClr val="dk2"/>
                </a:solidFill>
                <a:latin typeface="Arial"/>
                <a:ea typeface="Arial"/>
                <a:cs typeface="Arial"/>
                <a:sym typeface="Arial"/>
              </a:rPr>
              <a:t>-Step 4:</a:t>
            </a:r>
            <a:r>
              <a:rPr lang="vi" sz="1400">
                <a:solidFill>
                  <a:schemeClr val="dk2"/>
                </a:solidFill>
                <a:latin typeface="Arial"/>
                <a:ea typeface="Arial"/>
                <a:cs typeface="Arial"/>
                <a:sym typeface="Arial"/>
              </a:rPr>
              <a:t> Sắp xếp product backlog theo độ ưu tiên.</a:t>
            </a:r>
            <a:endParaRPr sz="1400">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ctrTitle"/>
          </p:nvPr>
        </p:nvSpPr>
        <p:spPr>
          <a:xfrm>
            <a:off x="571500" y="1931225"/>
            <a:ext cx="7989000" cy="226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3800">
                <a:latin typeface="Arial"/>
                <a:ea typeface="Arial"/>
                <a:cs typeface="Arial"/>
                <a:sym typeface="Arial"/>
              </a:rPr>
              <a:t>Tại sao cần tạo product backlog?</a:t>
            </a:r>
            <a:endParaRPr sz="3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idx="1" type="body"/>
          </p:nvPr>
        </p:nvSpPr>
        <p:spPr>
          <a:xfrm>
            <a:off x="729450" y="1490875"/>
            <a:ext cx="7688700" cy="284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400">
                <a:solidFill>
                  <a:srgbClr val="000000"/>
                </a:solidFill>
                <a:latin typeface="Arial"/>
                <a:ea typeface="Arial"/>
                <a:cs typeface="Arial"/>
                <a:sym typeface="Arial"/>
              </a:rPr>
              <a:t>Product backlog dùng để liệt kê tất cả các tính năng, chức năng, yêu cầu, cải thiện và lỗi cần thiết để làm nên sản phẩm trong tương lai. Bên cạnh đó, product backlog còn dùng để mô tả những công việc cần làm sắp tới của sản phẩm, góp phần kiểm soát được tiến độ công việc của dự án.</a:t>
            </a:r>
            <a:endParaRPr sz="14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ctrTitle"/>
          </p:nvPr>
        </p:nvSpPr>
        <p:spPr>
          <a:xfrm>
            <a:off x="727950" y="1577825"/>
            <a:ext cx="7688100" cy="24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vi" sz="3820">
                <a:latin typeface="Arial"/>
                <a:ea typeface="Arial"/>
                <a:cs typeface="Arial"/>
                <a:sym typeface="Arial"/>
              </a:rPr>
              <a:t>Product backlog liên quan như thế nào đến Scenarios, Domain Model và Prototype</a:t>
            </a:r>
            <a:endParaRPr sz="382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idx="1" type="body"/>
          </p:nvPr>
        </p:nvSpPr>
        <p:spPr>
          <a:xfrm>
            <a:off x="729450" y="1490875"/>
            <a:ext cx="7688700" cy="2849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vi" sz="1400">
                <a:solidFill>
                  <a:srgbClr val="000000"/>
                </a:solidFill>
                <a:latin typeface="Arial"/>
                <a:ea typeface="Arial"/>
                <a:cs typeface="Arial"/>
                <a:sym typeface="Arial"/>
              </a:rPr>
              <a:t>-Scenarios:</a:t>
            </a:r>
            <a:r>
              <a:rPr lang="vi" sz="1400">
                <a:solidFill>
                  <a:srgbClr val="000000"/>
                </a:solidFill>
                <a:latin typeface="Arial"/>
                <a:ea typeface="Arial"/>
                <a:cs typeface="Arial"/>
                <a:sym typeface="Arial"/>
              </a:rPr>
              <a:t> Product backlog có thể được tạo thành từ tập hợp các scenarios được sắp xếp theo độ ưu tiên.</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b="1" lang="vi" sz="1400">
                <a:solidFill>
                  <a:srgbClr val="000000"/>
                </a:solidFill>
                <a:latin typeface="Arial"/>
                <a:ea typeface="Arial"/>
                <a:cs typeface="Arial"/>
                <a:sym typeface="Arial"/>
              </a:rPr>
              <a:t>-Domain model:</a:t>
            </a:r>
            <a:r>
              <a:rPr lang="vi" sz="1400">
                <a:solidFill>
                  <a:srgbClr val="000000"/>
                </a:solidFill>
                <a:latin typeface="Arial"/>
                <a:ea typeface="Arial"/>
                <a:cs typeface="Arial"/>
                <a:sym typeface="Arial"/>
              </a:rPr>
              <a:t> Domain modeling kết nối các produc backlog item ở mức độ Team, Program, giải pháp lớn (Large Solution). Và cung cấp một ngôn ngữ chung cho toàn bộ nhóm trong quá trình là đồ án.</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b="1" lang="vi" sz="1400">
                <a:solidFill>
                  <a:srgbClr val="000000"/>
                </a:solidFill>
                <a:latin typeface="Arial"/>
                <a:ea typeface="Arial"/>
                <a:cs typeface="Arial"/>
                <a:sym typeface="Arial"/>
              </a:rPr>
              <a:t>-Prototype:</a:t>
            </a:r>
            <a:r>
              <a:rPr lang="vi" sz="1400">
                <a:solidFill>
                  <a:srgbClr val="000000"/>
                </a:solidFill>
                <a:latin typeface="Arial"/>
                <a:ea typeface="Arial"/>
                <a:cs typeface="Arial"/>
                <a:sym typeface="Arial"/>
              </a:rPr>
              <a:t> Product backlog sắp xếp các user story theo thứ tự ưu tiên thành các workflow. Prototype được thiết kế dựa vào các workflow này và đặc tả của các user story trong chúng</a:t>
            </a:r>
            <a:endParaRPr sz="14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pic>
        <p:nvPicPr>
          <p:cNvPr id="169" name="Google Shape;169;p29"/>
          <p:cNvPicPr preferRelativeResize="0"/>
          <p:nvPr/>
        </p:nvPicPr>
        <p:blipFill>
          <a:blip r:embed="rId3">
            <a:alphaModFix/>
          </a:blip>
          <a:stretch>
            <a:fillRect/>
          </a:stretch>
        </p:blipFill>
        <p:spPr>
          <a:xfrm>
            <a:off x="1121575" y="152400"/>
            <a:ext cx="6900829"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latin typeface="Arial"/>
                <a:ea typeface="Arial"/>
                <a:cs typeface="Arial"/>
                <a:sym typeface="Arial"/>
              </a:rPr>
              <a:t>Câu 4</a:t>
            </a:r>
            <a:endParaRPr>
              <a:latin typeface="Arial"/>
              <a:ea typeface="Arial"/>
              <a:cs typeface="Arial"/>
              <a:sym typeface="Arial"/>
            </a:endParaRPr>
          </a:p>
        </p:txBody>
      </p:sp>
      <p:sp>
        <p:nvSpPr>
          <p:cNvPr id="99" name="Google Shape;99;p15"/>
          <p:cNvSpPr txBox="1"/>
          <p:nvPr>
            <p:ph idx="1" type="subTitle"/>
          </p:nvPr>
        </p:nvSpPr>
        <p:spPr>
          <a:xfrm>
            <a:off x="899700" y="2397300"/>
            <a:ext cx="7688100" cy="194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000">
                <a:solidFill>
                  <a:schemeClr val="dk2"/>
                </a:solidFill>
                <a:latin typeface="Arial"/>
                <a:ea typeface="Arial"/>
                <a:cs typeface="Arial"/>
                <a:sym typeface="Arial"/>
              </a:rPr>
              <a:t>Giải thích sản phẩm "Product Backlog" của nhóm. Trình bày các bước nhóm đã thực hiện để tạo ra được sản phẩm này. Tại sao cần tạo sản phẩm "Product Backlog"? Sản phẩm này liên quan như thế nào đến các sản phẩm “Scenarios”, "Domain Model" và “Prototype”?</a:t>
            </a:r>
            <a:endParaRPr sz="2000">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727950" y="193122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3800">
                <a:latin typeface="Arial"/>
                <a:ea typeface="Arial"/>
                <a:cs typeface="Arial"/>
                <a:sym typeface="Arial"/>
              </a:rPr>
              <a:t>Giải thích sản phẩm Product Backlog</a:t>
            </a:r>
            <a:endParaRPr sz="3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729450" y="1453600"/>
            <a:ext cx="7688700" cy="284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chemeClr val="dk2"/>
                </a:solidFill>
                <a:latin typeface="Arial"/>
                <a:ea typeface="Arial"/>
                <a:cs typeface="Arial"/>
                <a:sym typeface="Arial"/>
              </a:rPr>
              <a:t>-Product Backlog là một danh sách chứa tất cả những thứ cần cho sản phẩm đó. Là một danh sách được quản lý và sắp xếp thứ tự bởi Product Owner</a:t>
            </a:r>
            <a:endParaRPr sz="1400">
              <a:solidFill>
                <a:schemeClr val="dk2"/>
              </a:solidFill>
              <a:latin typeface="Arial"/>
              <a:ea typeface="Arial"/>
              <a:cs typeface="Arial"/>
              <a:sym typeface="Arial"/>
            </a:endParaRPr>
          </a:p>
          <a:p>
            <a:pPr indent="0" lvl="0" marL="0" rtl="0" algn="l">
              <a:spcBef>
                <a:spcPts val="1200"/>
              </a:spcBef>
              <a:spcAft>
                <a:spcPts val="1200"/>
              </a:spcAft>
              <a:buNone/>
            </a:pPr>
            <a:r>
              <a:rPr lang="vi" sz="1400">
                <a:solidFill>
                  <a:schemeClr val="dk2"/>
                </a:solidFill>
                <a:latin typeface="Arial"/>
                <a:ea typeface="Arial"/>
                <a:cs typeface="Arial"/>
                <a:sym typeface="Arial"/>
              </a:rPr>
              <a:t>-Sau khi phân tích nghiệp vụ cũng như cập nhật theo các yêu cầu của thầy thì nhóm đã lập ra danh sách những user story cần được thực hiện</a:t>
            </a:r>
            <a:r>
              <a:rPr lang="vi" sz="1400">
                <a:solidFill>
                  <a:schemeClr val="dk2"/>
                </a:solidFill>
                <a:latin typeface="Arial"/>
                <a:ea typeface="Arial"/>
                <a:cs typeface="Arial"/>
                <a:sym typeface="Arial"/>
              </a:rPr>
              <a:t> và sắp xếp theo độ ưu tiên từ cao xuống thấp.</a:t>
            </a:r>
            <a:endParaRPr sz="140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aphicFrame>
        <p:nvGraphicFramePr>
          <p:cNvPr id="114" name="Google Shape;114;p18"/>
          <p:cNvGraphicFramePr/>
          <p:nvPr/>
        </p:nvGraphicFramePr>
        <p:xfrm>
          <a:off x="188375" y="660490"/>
          <a:ext cx="3000000" cy="3000000"/>
        </p:xfrm>
        <a:graphic>
          <a:graphicData uri="http://schemas.openxmlformats.org/drawingml/2006/table">
            <a:tbl>
              <a:tblPr>
                <a:noFill/>
                <a:tableStyleId>{8EE5303A-E7A9-4491-B95E-495CAE0CAF3F}</a:tableStyleId>
              </a:tblPr>
              <a:tblGrid>
                <a:gridCol w="1014625"/>
                <a:gridCol w="1971275"/>
                <a:gridCol w="3313050"/>
                <a:gridCol w="2480650"/>
              </a:tblGrid>
              <a:tr h="47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vi"/>
                        <a:t>Là ...</a:t>
                      </a:r>
                      <a:endParaRPr b="1"/>
                    </a:p>
                  </a:txBody>
                  <a:tcPr marT="91425" marB="91425" marR="91425" marL="91425"/>
                </a:tc>
                <a:tc>
                  <a:txBody>
                    <a:bodyPr/>
                    <a:lstStyle/>
                    <a:p>
                      <a:pPr indent="0" lvl="0" marL="0" rtl="0" algn="l">
                        <a:spcBef>
                          <a:spcPts val="0"/>
                        </a:spcBef>
                        <a:spcAft>
                          <a:spcPts val="0"/>
                        </a:spcAft>
                        <a:buNone/>
                      </a:pPr>
                      <a:r>
                        <a:rPr b="1" lang="vi"/>
                        <a:t>Tôi muốn ...</a:t>
                      </a:r>
                      <a:endParaRPr b="1"/>
                    </a:p>
                  </a:txBody>
                  <a:tcPr marT="91425" marB="91425" marR="91425" marL="91425"/>
                </a:tc>
                <a:tc>
                  <a:txBody>
                    <a:bodyPr/>
                    <a:lstStyle/>
                    <a:p>
                      <a:pPr indent="0" lvl="0" marL="0" rtl="0" algn="l">
                        <a:spcBef>
                          <a:spcPts val="0"/>
                        </a:spcBef>
                        <a:spcAft>
                          <a:spcPts val="0"/>
                        </a:spcAft>
                        <a:buNone/>
                      </a:pPr>
                      <a:r>
                        <a:rPr b="1" lang="vi"/>
                        <a:t>Để ...</a:t>
                      </a:r>
                      <a:endParaRPr b="1"/>
                    </a:p>
                  </a:txBody>
                  <a:tcPr marT="91425" marB="91425" marR="91425" marL="91425"/>
                </a:tc>
              </a:tr>
              <a:tr h="479725">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được đăng nhập</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9725">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được đăng ký</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9725">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lấy lại mật khẩu khi quên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9725">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tạo được bucket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9725">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đổi tên bucket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9725">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quản trị viên</a:t>
                      </a:r>
                      <a:endParaRPr/>
                    </a:p>
                  </a:txBody>
                  <a:tcPr marT="91425" marB="91425" marR="91425" marL="91425"/>
                </a:tc>
                <a:tc>
                  <a:txBody>
                    <a:bodyPr/>
                    <a:lstStyle/>
                    <a:p>
                      <a:pPr indent="0" lvl="0" marL="0" rtl="0" algn="l">
                        <a:spcBef>
                          <a:spcPts val="0"/>
                        </a:spcBef>
                        <a:spcAft>
                          <a:spcPts val="0"/>
                        </a:spcAft>
                        <a:buNone/>
                      </a:pPr>
                      <a:r>
                        <a:rPr lang="vi"/>
                        <a:t>thêm, xóa, sửa người dùng</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97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tải file lên bucket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9725">
                <a:tc>
                  <a:txBody>
                    <a:bodyPr/>
                    <a:lstStyle/>
                    <a:p>
                      <a:pPr indent="0" lvl="0" marL="0" rtl="0" algn="l">
                        <a:spcBef>
                          <a:spcPts val="0"/>
                        </a:spcBef>
                        <a:spcAft>
                          <a:spcPts val="0"/>
                        </a:spcAft>
                        <a:buNone/>
                      </a:pPr>
                      <a:r>
                        <a:rPr lang="vi"/>
                        <a:t>8</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xóa file từ bucket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aphicFrame>
        <p:nvGraphicFramePr>
          <p:cNvPr id="119" name="Google Shape;119;p19"/>
          <p:cNvGraphicFramePr/>
          <p:nvPr/>
        </p:nvGraphicFramePr>
        <p:xfrm>
          <a:off x="188375" y="660490"/>
          <a:ext cx="3000000" cy="3000000"/>
        </p:xfrm>
        <a:graphic>
          <a:graphicData uri="http://schemas.openxmlformats.org/drawingml/2006/table">
            <a:tbl>
              <a:tblPr>
                <a:noFill/>
                <a:tableStyleId>{8EE5303A-E7A9-4491-B95E-495CAE0CAF3F}</a:tableStyleId>
              </a:tblPr>
              <a:tblGrid>
                <a:gridCol w="1014625"/>
                <a:gridCol w="1971275"/>
                <a:gridCol w="3313050"/>
                <a:gridCol w="2480650"/>
              </a:tblGrid>
              <a:tr h="4154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Là ...</a:t>
                      </a:r>
                      <a:endParaRPr/>
                    </a:p>
                  </a:txBody>
                  <a:tcPr marT="91425" marB="91425" marR="91425" marL="91425"/>
                </a:tc>
                <a:tc>
                  <a:txBody>
                    <a:bodyPr/>
                    <a:lstStyle/>
                    <a:p>
                      <a:pPr indent="0" lvl="0" marL="0" rtl="0" algn="l">
                        <a:spcBef>
                          <a:spcPts val="0"/>
                        </a:spcBef>
                        <a:spcAft>
                          <a:spcPts val="0"/>
                        </a:spcAft>
                        <a:buNone/>
                      </a:pPr>
                      <a:r>
                        <a:rPr lang="vi"/>
                        <a:t>Tôi muốn ...</a:t>
                      </a:r>
                      <a:endParaRPr/>
                    </a:p>
                  </a:txBody>
                  <a:tcPr marT="91425" marB="91425" marR="91425" marL="91425"/>
                </a:tc>
                <a:tc>
                  <a:txBody>
                    <a:bodyPr/>
                    <a:lstStyle/>
                    <a:p>
                      <a:pPr indent="0" lvl="0" marL="0" rtl="0" algn="l">
                        <a:spcBef>
                          <a:spcPts val="0"/>
                        </a:spcBef>
                        <a:spcAft>
                          <a:spcPts val="0"/>
                        </a:spcAft>
                        <a:buNone/>
                      </a:pPr>
                      <a:r>
                        <a:rPr lang="vi"/>
                        <a:t>Để ...</a:t>
                      </a:r>
                      <a:endParaRPr/>
                    </a:p>
                  </a:txBody>
                  <a:tcPr marT="91425" marB="91425" marR="91425" marL="91425"/>
                </a:tc>
              </a:tr>
              <a:tr h="415425">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download file từ bucket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91475">
                <a:tc>
                  <a:txBody>
                    <a:bodyPr/>
                    <a:lstStyle/>
                    <a:p>
                      <a:pPr indent="0" lvl="0" marL="0" rtl="0" algn="l">
                        <a:spcBef>
                          <a:spcPts val="0"/>
                        </a:spcBef>
                        <a:spcAft>
                          <a:spcPts val="0"/>
                        </a:spcAft>
                        <a:buNone/>
                      </a:pPr>
                      <a:r>
                        <a:rPr lang="vi"/>
                        <a:t>10</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tìm kiếm tệp trong 1 bucket</a:t>
                      </a:r>
                      <a:endParaRPr/>
                    </a:p>
                  </a:txBody>
                  <a:tcPr marT="91425" marB="91425" marR="91425" marL="91425"/>
                </a:tc>
                <a:tc>
                  <a:txBody>
                    <a:bodyPr/>
                    <a:lstStyle/>
                    <a:p>
                      <a:pPr indent="0" lvl="0" marL="0" rtl="0" algn="l">
                        <a:spcBef>
                          <a:spcPts val="0"/>
                        </a:spcBef>
                        <a:spcAft>
                          <a:spcPts val="0"/>
                        </a:spcAft>
                        <a:buNone/>
                      </a:pPr>
                      <a:r>
                        <a:rPr lang="vi"/>
                        <a:t>dễ dàng tìm kiếm những tệp cần thiết.</a:t>
                      </a:r>
                      <a:endParaRPr/>
                    </a:p>
                  </a:txBody>
                  <a:tcPr marT="91425" marB="91425" marR="91425" marL="91425"/>
                </a:tc>
              </a:tr>
              <a:tr h="415425">
                <a:tc>
                  <a:txBody>
                    <a:bodyPr/>
                    <a:lstStyle/>
                    <a:p>
                      <a:pPr indent="0" lvl="0" marL="0" rtl="0" algn="l">
                        <a:spcBef>
                          <a:spcPts val="0"/>
                        </a:spcBef>
                        <a:spcAft>
                          <a:spcPts val="0"/>
                        </a:spcAft>
                        <a:buNone/>
                      </a:pPr>
                      <a:r>
                        <a:rPr lang="vi"/>
                        <a:t>11</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có public direct link</a:t>
                      </a:r>
                      <a:endParaRPr/>
                    </a:p>
                  </a:txBody>
                  <a:tcPr marT="91425" marB="91425" marR="91425" marL="91425"/>
                </a:tc>
                <a:tc>
                  <a:txBody>
                    <a:bodyPr/>
                    <a:lstStyle/>
                    <a:p>
                      <a:pPr indent="0" lvl="0" marL="0" rtl="0" algn="l">
                        <a:spcBef>
                          <a:spcPts val="0"/>
                        </a:spcBef>
                        <a:spcAft>
                          <a:spcPts val="0"/>
                        </a:spcAft>
                        <a:buNone/>
                      </a:pPr>
                      <a:r>
                        <a:rPr lang="vi"/>
                        <a:t>chia sẻ file cho người khác</a:t>
                      </a:r>
                      <a:endParaRPr/>
                    </a:p>
                  </a:txBody>
                  <a:tcPr marT="91425" marB="91425" marR="91425" marL="91425"/>
                </a:tc>
              </a:tr>
              <a:tr h="415425">
                <a:tc>
                  <a:txBody>
                    <a:bodyPr/>
                    <a:lstStyle/>
                    <a:p>
                      <a:pPr indent="0" lvl="0" marL="0" rtl="0" algn="l">
                        <a:spcBef>
                          <a:spcPts val="0"/>
                        </a:spcBef>
                        <a:spcAft>
                          <a:spcPts val="0"/>
                        </a:spcAft>
                        <a:buNone/>
                      </a:pPr>
                      <a:r>
                        <a:rPr lang="vi"/>
                        <a:t>12</a:t>
                      </a:r>
                      <a:endParaRPr/>
                    </a:p>
                  </a:txBody>
                  <a:tcPr marT="91425" marB="91425" marR="91425" marL="91425"/>
                </a:tc>
                <a:tc>
                  <a:txBody>
                    <a:bodyPr/>
                    <a:lstStyle/>
                    <a:p>
                      <a:pPr indent="0" lvl="0" marL="0" rtl="0" algn="l">
                        <a:spcBef>
                          <a:spcPts val="0"/>
                        </a:spcBef>
                        <a:spcAft>
                          <a:spcPts val="0"/>
                        </a:spcAft>
                        <a:buNone/>
                      </a:pPr>
                      <a:r>
                        <a:rPr lang="vi"/>
                        <a:t>nhà phát triển</a:t>
                      </a:r>
                      <a:endParaRPr/>
                    </a:p>
                  </a:txBody>
                  <a:tcPr marT="91425" marB="91425" marR="91425" marL="91425"/>
                </a:tc>
                <a:tc>
                  <a:txBody>
                    <a:bodyPr/>
                    <a:lstStyle/>
                    <a:p>
                      <a:pPr indent="0" lvl="0" marL="0" rtl="0" algn="l">
                        <a:spcBef>
                          <a:spcPts val="0"/>
                        </a:spcBef>
                        <a:spcAft>
                          <a:spcPts val="0"/>
                        </a:spcAft>
                        <a:buNone/>
                      </a:pPr>
                      <a:r>
                        <a:rPr lang="vi"/>
                        <a:t>ứng dụng có khả năng chịu tải cao</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15425">
                <a:tc>
                  <a:txBody>
                    <a:bodyPr/>
                    <a:lstStyle/>
                    <a:p>
                      <a:pPr indent="0" lvl="0" marL="0" rtl="0" algn="l">
                        <a:spcBef>
                          <a:spcPts val="0"/>
                        </a:spcBef>
                        <a:spcAft>
                          <a:spcPts val="0"/>
                        </a:spcAft>
                        <a:buNone/>
                      </a:pPr>
                      <a:r>
                        <a:rPr lang="vi"/>
                        <a:t>13</a:t>
                      </a:r>
                      <a:endParaRPr/>
                    </a:p>
                  </a:txBody>
                  <a:tcPr marT="91425" marB="91425" marR="91425" marL="91425"/>
                </a:tc>
                <a:tc>
                  <a:txBody>
                    <a:bodyPr/>
                    <a:lstStyle/>
                    <a:p>
                      <a:pPr indent="0" lvl="0" marL="0" rtl="0" algn="l">
                        <a:spcBef>
                          <a:spcPts val="0"/>
                        </a:spcBef>
                        <a:spcAft>
                          <a:spcPts val="0"/>
                        </a:spcAft>
                        <a:buNone/>
                      </a:pPr>
                      <a:r>
                        <a:rPr lang="vi"/>
                        <a:t>nhà phát triển</a:t>
                      </a:r>
                      <a:endParaRPr/>
                    </a:p>
                  </a:txBody>
                  <a:tcPr marT="91425" marB="91425" marR="91425" marL="91425"/>
                </a:tc>
                <a:tc>
                  <a:txBody>
                    <a:bodyPr/>
                    <a:lstStyle/>
                    <a:p>
                      <a:pPr indent="0" lvl="0" marL="0" rtl="0" algn="l">
                        <a:spcBef>
                          <a:spcPts val="0"/>
                        </a:spcBef>
                        <a:spcAft>
                          <a:spcPts val="0"/>
                        </a:spcAft>
                        <a:buNone/>
                      </a:pPr>
                      <a:r>
                        <a:rPr lang="vi"/>
                        <a:t>ứng dụng có khả năng mở rộng tốt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15425">
                <a:tc>
                  <a:txBody>
                    <a:bodyPr/>
                    <a:lstStyle/>
                    <a:p>
                      <a:pPr indent="0" lvl="0" marL="0" rtl="0" algn="l">
                        <a:spcBef>
                          <a:spcPts val="0"/>
                        </a:spcBef>
                        <a:spcAft>
                          <a:spcPts val="0"/>
                        </a:spcAft>
                        <a:buNone/>
                      </a:pPr>
                      <a:r>
                        <a:rPr lang="vi"/>
                        <a:t>14</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mọi dữ liệu của tôi được bảo mật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91475">
                <a:tc>
                  <a:txBody>
                    <a:bodyPr/>
                    <a:lstStyle/>
                    <a:p>
                      <a:pPr indent="0" lvl="0" marL="0" rtl="0" algn="l">
                        <a:spcBef>
                          <a:spcPts val="0"/>
                        </a:spcBef>
                        <a:spcAft>
                          <a:spcPts val="0"/>
                        </a:spcAft>
                        <a:buNone/>
                      </a:pPr>
                      <a:r>
                        <a:rPr lang="vi"/>
                        <a:t>15</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mọi thay đổi của tôi trên hệ thống được lưu trữ lại</a:t>
                      </a:r>
                      <a:endParaRPr/>
                    </a:p>
                  </a:txBody>
                  <a:tcPr marT="91425" marB="91425" marR="91425" marL="91425"/>
                </a:tc>
                <a:tc>
                  <a:txBody>
                    <a:bodyPr/>
                    <a:lstStyle/>
                    <a:p>
                      <a:pPr indent="0" lvl="0" marL="0" rtl="0" algn="l">
                        <a:spcBef>
                          <a:spcPts val="0"/>
                        </a:spcBef>
                        <a:spcAft>
                          <a:spcPts val="0"/>
                        </a:spcAft>
                        <a:buNone/>
                      </a:pPr>
                      <a:r>
                        <a:rPr lang="vi"/>
                        <a:t>kiểm tra lại về sau</a:t>
                      </a:r>
                      <a:endParaRPr/>
                    </a:p>
                  </a:txBody>
                  <a:tcPr marT="91425" marB="91425" marR="91425" marL="91425"/>
                </a:tc>
              </a:tr>
              <a:tr h="591475">
                <a:tc>
                  <a:txBody>
                    <a:bodyPr/>
                    <a:lstStyle/>
                    <a:p>
                      <a:pPr indent="0" lvl="0" marL="0" rtl="0" algn="l">
                        <a:spcBef>
                          <a:spcPts val="0"/>
                        </a:spcBef>
                        <a:spcAft>
                          <a:spcPts val="0"/>
                        </a:spcAft>
                        <a:buNone/>
                      </a:pPr>
                      <a:r>
                        <a:rPr lang="vi"/>
                        <a:t>16</a:t>
                      </a:r>
                      <a:endParaRPr/>
                    </a:p>
                  </a:txBody>
                  <a:tcPr marT="91425" marB="91425" marR="91425" marL="91425"/>
                </a:tc>
                <a:tc>
                  <a:txBody>
                    <a:bodyPr/>
                    <a:lstStyle/>
                    <a:p>
                      <a:pPr indent="0" lvl="0" marL="0" rtl="0" algn="l">
                        <a:spcBef>
                          <a:spcPts val="0"/>
                        </a:spcBef>
                        <a:spcAft>
                          <a:spcPts val="0"/>
                        </a:spcAft>
                        <a:buNone/>
                      </a:pPr>
                      <a:r>
                        <a:rPr lang="vi"/>
                        <a:t>nhà quản trị hệ thống</a:t>
                      </a:r>
                      <a:endParaRPr/>
                    </a:p>
                  </a:txBody>
                  <a:tcPr marT="91425" marB="91425" marR="91425" marL="91425"/>
                </a:tc>
                <a:tc>
                  <a:txBody>
                    <a:bodyPr/>
                    <a:lstStyle/>
                    <a:p>
                      <a:pPr indent="0" lvl="0" marL="0" rtl="0" algn="l">
                        <a:spcBef>
                          <a:spcPts val="0"/>
                        </a:spcBef>
                        <a:spcAft>
                          <a:spcPts val="0"/>
                        </a:spcAft>
                        <a:buNone/>
                      </a:pPr>
                      <a:r>
                        <a:rPr lang="vi"/>
                        <a:t>được thông báo ngay khi hệ thống có vấn đề</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aphicFrame>
        <p:nvGraphicFramePr>
          <p:cNvPr id="124" name="Google Shape;124;p20"/>
          <p:cNvGraphicFramePr/>
          <p:nvPr/>
        </p:nvGraphicFramePr>
        <p:xfrm>
          <a:off x="188375" y="660490"/>
          <a:ext cx="3000000" cy="3000000"/>
        </p:xfrm>
        <a:graphic>
          <a:graphicData uri="http://schemas.openxmlformats.org/drawingml/2006/table">
            <a:tbl>
              <a:tblPr>
                <a:noFill/>
                <a:tableStyleId>{8EE5303A-E7A9-4491-B95E-495CAE0CAF3F}</a:tableStyleId>
              </a:tblPr>
              <a:tblGrid>
                <a:gridCol w="1014625"/>
                <a:gridCol w="1971275"/>
                <a:gridCol w="3313050"/>
                <a:gridCol w="2480650"/>
              </a:tblGrid>
              <a:tr h="47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Là ...</a:t>
                      </a:r>
                      <a:endParaRPr/>
                    </a:p>
                  </a:txBody>
                  <a:tcPr marT="91425" marB="91425" marR="91425" marL="91425"/>
                </a:tc>
                <a:tc>
                  <a:txBody>
                    <a:bodyPr/>
                    <a:lstStyle/>
                    <a:p>
                      <a:pPr indent="0" lvl="0" marL="0" rtl="0" algn="l">
                        <a:spcBef>
                          <a:spcPts val="0"/>
                        </a:spcBef>
                        <a:spcAft>
                          <a:spcPts val="0"/>
                        </a:spcAft>
                        <a:buNone/>
                      </a:pPr>
                      <a:r>
                        <a:rPr lang="vi"/>
                        <a:t>Tôi muốn ...</a:t>
                      </a:r>
                      <a:endParaRPr/>
                    </a:p>
                  </a:txBody>
                  <a:tcPr marT="91425" marB="91425" marR="91425" marL="91425"/>
                </a:tc>
                <a:tc>
                  <a:txBody>
                    <a:bodyPr/>
                    <a:lstStyle/>
                    <a:p>
                      <a:pPr indent="0" lvl="0" marL="0" rtl="0" algn="l">
                        <a:spcBef>
                          <a:spcPts val="0"/>
                        </a:spcBef>
                        <a:spcAft>
                          <a:spcPts val="0"/>
                        </a:spcAft>
                        <a:buNone/>
                      </a:pPr>
                      <a:r>
                        <a:rPr lang="vi"/>
                        <a:t>Để ...</a:t>
                      </a:r>
                      <a:endParaRPr/>
                    </a:p>
                  </a:txBody>
                  <a:tcPr marT="91425" marB="91425" marR="91425" marL="91425"/>
                </a:tc>
              </a:tr>
              <a:tr h="479725">
                <a:tc>
                  <a:txBody>
                    <a:bodyPr/>
                    <a:lstStyle/>
                    <a:p>
                      <a:pPr indent="0" lvl="0" marL="0" rtl="0" algn="l">
                        <a:spcBef>
                          <a:spcPts val="0"/>
                        </a:spcBef>
                        <a:spcAft>
                          <a:spcPts val="0"/>
                        </a:spcAft>
                        <a:buNone/>
                      </a:pPr>
                      <a:r>
                        <a:rPr lang="vi"/>
                        <a:t>17</a:t>
                      </a:r>
                      <a:endParaRPr/>
                    </a:p>
                  </a:txBody>
                  <a:tcPr marT="91425" marB="91425" marR="91425" marL="91425"/>
                </a:tc>
                <a:tc>
                  <a:txBody>
                    <a:bodyPr/>
                    <a:lstStyle/>
                    <a:p>
                      <a:pPr indent="0" lvl="0" marL="0" rtl="0" algn="l">
                        <a:spcBef>
                          <a:spcPts val="0"/>
                        </a:spcBef>
                        <a:spcAft>
                          <a:spcPts val="0"/>
                        </a:spcAft>
                        <a:buNone/>
                      </a:pPr>
                      <a:r>
                        <a:rPr lang="vi"/>
                        <a:t>sponsor</a:t>
                      </a:r>
                      <a:endParaRPr/>
                    </a:p>
                  </a:txBody>
                  <a:tcPr marT="91425" marB="91425" marR="91425" marL="91425"/>
                </a:tc>
                <a:tc>
                  <a:txBody>
                    <a:bodyPr/>
                    <a:lstStyle/>
                    <a:p>
                      <a:pPr indent="0" lvl="0" marL="0" rtl="0" algn="l">
                        <a:spcBef>
                          <a:spcPts val="0"/>
                        </a:spcBef>
                        <a:spcAft>
                          <a:spcPts val="0"/>
                        </a:spcAft>
                        <a:buNone/>
                      </a:pPr>
                      <a:r>
                        <a:rPr lang="vi"/>
                        <a:t>hệ thống của tôi chạy trên 3 máy chủ web và 3 máy chủ csdl</a:t>
                      </a:r>
                      <a:endParaRPr/>
                    </a:p>
                  </a:txBody>
                  <a:tcPr marT="91425" marB="91425" marR="91425" marL="91425"/>
                </a:tc>
                <a:tc>
                  <a:txBody>
                    <a:bodyPr/>
                    <a:lstStyle/>
                    <a:p>
                      <a:pPr indent="0" lvl="0" marL="0" rtl="0" algn="l">
                        <a:spcBef>
                          <a:spcPts val="0"/>
                        </a:spcBef>
                        <a:spcAft>
                          <a:spcPts val="0"/>
                        </a:spcAft>
                        <a:buNone/>
                      </a:pPr>
                      <a:r>
                        <a:rPr lang="vi"/>
                        <a:t>đảm bảo tính sẵn sàng 99.99%</a:t>
                      </a:r>
                      <a:endParaRPr/>
                    </a:p>
                  </a:txBody>
                  <a:tcPr marT="91425" marB="91425" marR="91425" marL="91425"/>
                </a:tc>
              </a:tr>
              <a:tr h="479725">
                <a:tc>
                  <a:txBody>
                    <a:bodyPr/>
                    <a:lstStyle/>
                    <a:p>
                      <a:pPr indent="0" lvl="0" marL="0" rtl="0" algn="l">
                        <a:spcBef>
                          <a:spcPts val="0"/>
                        </a:spcBef>
                        <a:spcAft>
                          <a:spcPts val="0"/>
                        </a:spcAft>
                        <a:buNone/>
                      </a:pPr>
                      <a:r>
                        <a:rPr lang="vi"/>
                        <a:t>18</a:t>
                      </a:r>
                      <a:endParaRPr/>
                    </a:p>
                  </a:txBody>
                  <a:tcPr marT="91425" marB="91425" marR="91425" marL="91425"/>
                </a:tc>
                <a:tc>
                  <a:txBody>
                    <a:bodyPr/>
                    <a:lstStyle/>
                    <a:p>
                      <a:pPr indent="0" lvl="0" marL="0" rtl="0" algn="l">
                        <a:spcBef>
                          <a:spcPts val="0"/>
                        </a:spcBef>
                        <a:spcAft>
                          <a:spcPts val="0"/>
                        </a:spcAft>
                        <a:buNone/>
                      </a:pPr>
                      <a:r>
                        <a:rPr lang="vi"/>
                        <a:t>sponsor</a:t>
                      </a:r>
                      <a:endParaRPr/>
                    </a:p>
                  </a:txBody>
                  <a:tcPr marT="91425" marB="91425" marR="91425" marL="91425"/>
                </a:tc>
                <a:tc>
                  <a:txBody>
                    <a:bodyPr/>
                    <a:lstStyle/>
                    <a:p>
                      <a:pPr indent="0" lvl="0" marL="0" rtl="0" algn="l">
                        <a:spcBef>
                          <a:spcPts val="0"/>
                        </a:spcBef>
                        <a:spcAft>
                          <a:spcPts val="0"/>
                        </a:spcAft>
                        <a:buNone/>
                      </a:pPr>
                      <a:r>
                        <a:rPr lang="vi"/>
                        <a:t>tất cả các hàm logic đều được tách ra khỏi công nghệ(framework)</a:t>
                      </a:r>
                      <a:endParaRPr/>
                    </a:p>
                  </a:txBody>
                  <a:tcPr marT="91425" marB="91425" marR="91425" marL="91425"/>
                </a:tc>
                <a:tc>
                  <a:txBody>
                    <a:bodyPr/>
                    <a:lstStyle/>
                    <a:p>
                      <a:pPr indent="0" lvl="0" marL="0" rtl="0" algn="l">
                        <a:spcBef>
                          <a:spcPts val="0"/>
                        </a:spcBef>
                        <a:spcAft>
                          <a:spcPts val="0"/>
                        </a:spcAft>
                        <a:buNone/>
                      </a:pPr>
                      <a:r>
                        <a:rPr lang="vi"/>
                        <a:t>tôi có thể thay đổi công nghệ sau này</a:t>
                      </a:r>
                      <a:endParaRPr/>
                    </a:p>
                  </a:txBody>
                  <a:tcPr marT="91425" marB="91425" marR="91425" marL="91425"/>
                </a:tc>
              </a:tr>
              <a:tr h="479725">
                <a:tc>
                  <a:txBody>
                    <a:bodyPr/>
                    <a:lstStyle/>
                    <a:p>
                      <a:pPr indent="0" lvl="0" marL="0" rtl="0" algn="l">
                        <a:spcBef>
                          <a:spcPts val="0"/>
                        </a:spcBef>
                        <a:spcAft>
                          <a:spcPts val="0"/>
                        </a:spcAft>
                        <a:buNone/>
                      </a:pPr>
                      <a:r>
                        <a:rPr lang="vi"/>
                        <a:t>19</a:t>
                      </a:r>
                      <a:endParaRPr/>
                    </a:p>
                  </a:txBody>
                  <a:tcPr marT="91425" marB="91425" marR="91425" marL="91425"/>
                </a:tc>
                <a:tc>
                  <a:txBody>
                    <a:bodyPr/>
                    <a:lstStyle/>
                    <a:p>
                      <a:pPr indent="0" lvl="0" marL="0" rtl="0" algn="l">
                        <a:spcBef>
                          <a:spcPts val="0"/>
                        </a:spcBef>
                        <a:spcAft>
                          <a:spcPts val="0"/>
                        </a:spcAft>
                        <a:buNone/>
                      </a:pPr>
                      <a:r>
                        <a:rPr lang="vi"/>
                        <a:t>sponsor</a:t>
                      </a:r>
                      <a:endParaRPr/>
                    </a:p>
                  </a:txBody>
                  <a:tcPr marT="91425" marB="91425" marR="91425" marL="91425"/>
                </a:tc>
                <a:tc>
                  <a:txBody>
                    <a:bodyPr/>
                    <a:lstStyle/>
                    <a:p>
                      <a:pPr indent="0" lvl="0" marL="0" rtl="0" algn="l">
                        <a:spcBef>
                          <a:spcPts val="0"/>
                        </a:spcBef>
                        <a:spcAft>
                          <a:spcPts val="0"/>
                        </a:spcAft>
                        <a:buNone/>
                      </a:pPr>
                      <a:r>
                        <a:rPr lang="vi"/>
                        <a:t>tôi muốn mỗi hàm logic đều có unit test</a:t>
                      </a:r>
                      <a:endParaRPr/>
                    </a:p>
                  </a:txBody>
                  <a:tcPr marT="91425" marB="91425" marR="91425" marL="91425"/>
                </a:tc>
                <a:tc>
                  <a:txBody>
                    <a:bodyPr/>
                    <a:lstStyle/>
                    <a:p>
                      <a:pPr indent="0" lvl="0" marL="0" rtl="0" algn="l">
                        <a:spcBef>
                          <a:spcPts val="0"/>
                        </a:spcBef>
                        <a:spcAft>
                          <a:spcPts val="0"/>
                        </a:spcAft>
                        <a:buNone/>
                      </a:pPr>
                      <a:r>
                        <a:rPr lang="vi"/>
                        <a:t>có thể kiểm tra tự động</a:t>
                      </a:r>
                      <a:endParaRPr/>
                    </a:p>
                  </a:txBody>
                  <a:tcPr marT="91425" marB="91425" marR="91425" marL="91425"/>
                </a:tc>
              </a:tr>
              <a:tr h="479725">
                <a:tc>
                  <a:txBody>
                    <a:bodyPr/>
                    <a:lstStyle/>
                    <a:p>
                      <a:pPr indent="0" lvl="0" marL="0" rtl="0" algn="l">
                        <a:spcBef>
                          <a:spcPts val="0"/>
                        </a:spcBef>
                        <a:spcAft>
                          <a:spcPts val="0"/>
                        </a:spcAft>
                        <a:buNone/>
                      </a:pPr>
                      <a:r>
                        <a:rPr lang="vi"/>
                        <a:t>20</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được nâng cấp lưu lượng khi cần thiết</a:t>
                      </a:r>
                      <a:endParaRPr/>
                    </a:p>
                  </a:txBody>
                  <a:tcPr marT="91425" marB="91425" marR="91425" marL="91425"/>
                </a:tc>
                <a:tc>
                  <a:txBody>
                    <a:bodyPr/>
                    <a:lstStyle/>
                    <a:p>
                      <a:pPr indent="0" lvl="0" marL="0" rtl="0" algn="l">
                        <a:spcBef>
                          <a:spcPts val="0"/>
                        </a:spcBef>
                        <a:spcAft>
                          <a:spcPts val="0"/>
                        </a:spcAft>
                        <a:buNone/>
                      </a:pPr>
                      <a:r>
                        <a:rPr lang="vi"/>
                        <a:t>nâng cấp nơi lưu trữ</a:t>
                      </a:r>
                      <a:endParaRPr/>
                    </a:p>
                  </a:txBody>
                  <a:tcPr marT="91425" marB="91425" marR="91425" marL="91425"/>
                </a:tc>
              </a:tr>
              <a:tr h="479725">
                <a:tc>
                  <a:txBody>
                    <a:bodyPr/>
                    <a:lstStyle/>
                    <a:p>
                      <a:pPr indent="0" lvl="0" marL="0" rtl="0" algn="l">
                        <a:spcBef>
                          <a:spcPts val="0"/>
                        </a:spcBef>
                        <a:spcAft>
                          <a:spcPts val="0"/>
                        </a:spcAft>
                        <a:buNone/>
                      </a:pPr>
                      <a:r>
                        <a:rPr lang="vi"/>
                        <a:t>21</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hệ thống phải truy xuất data với tốc độ cao</a:t>
                      </a:r>
                      <a:endParaRPr/>
                    </a:p>
                  </a:txBody>
                  <a:tcPr marT="91425" marB="91425" marR="91425" marL="91425"/>
                </a:tc>
                <a:tc>
                  <a:txBody>
                    <a:bodyPr/>
                    <a:lstStyle/>
                    <a:p>
                      <a:pPr indent="0" lvl="0" marL="0" rtl="0" algn="l">
                        <a:spcBef>
                          <a:spcPts val="0"/>
                        </a:spcBef>
                        <a:spcAft>
                          <a:spcPts val="0"/>
                        </a:spcAft>
                        <a:buNone/>
                      </a:pPr>
                      <a:r>
                        <a:rPr lang="vi"/>
                        <a:t>tăng trải nghiệm người dùng</a:t>
                      </a:r>
                      <a:endParaRPr/>
                    </a:p>
                    <a:p>
                      <a:pPr indent="0" lvl="0" marL="0" rtl="0" algn="l">
                        <a:spcBef>
                          <a:spcPts val="0"/>
                        </a:spcBef>
                        <a:spcAft>
                          <a:spcPts val="0"/>
                        </a:spcAft>
                        <a:buNone/>
                      </a:pPr>
                      <a:r>
                        <a:t/>
                      </a:r>
                      <a:endParaRPr/>
                    </a:p>
                  </a:txBody>
                  <a:tcPr marT="91425" marB="91425" marR="91425" marL="91425"/>
                </a:tc>
              </a:tr>
              <a:tr h="479725">
                <a:tc>
                  <a:txBody>
                    <a:bodyPr/>
                    <a:lstStyle/>
                    <a:p>
                      <a:pPr indent="0" lvl="0" marL="0" rtl="0" algn="l">
                        <a:spcBef>
                          <a:spcPts val="0"/>
                        </a:spcBef>
                        <a:spcAft>
                          <a:spcPts val="0"/>
                        </a:spcAft>
                        <a:buNone/>
                      </a:pPr>
                      <a:r>
                        <a:rPr lang="vi"/>
                        <a:t>22</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sản phẩm dễ dàng sử dụng và có hướng dẫn sử dụng</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9725">
                <a:tc>
                  <a:txBody>
                    <a:bodyPr/>
                    <a:lstStyle/>
                    <a:p>
                      <a:pPr indent="0" lvl="0" marL="0" rtl="0" algn="l">
                        <a:spcBef>
                          <a:spcPts val="0"/>
                        </a:spcBef>
                        <a:spcAft>
                          <a:spcPts val="0"/>
                        </a:spcAft>
                        <a:buNone/>
                      </a:pPr>
                      <a:r>
                        <a:rPr lang="vi"/>
                        <a:t>23</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dữ liệu phải được sắp xếp rõ ràng</a:t>
                      </a:r>
                      <a:endParaRPr/>
                    </a:p>
                  </a:txBody>
                  <a:tcPr marT="91425" marB="91425" marR="91425" marL="91425"/>
                </a:tc>
                <a:tc>
                  <a:txBody>
                    <a:bodyPr/>
                    <a:lstStyle/>
                    <a:p>
                      <a:pPr indent="0" lvl="0" marL="0" rtl="0" algn="l">
                        <a:spcBef>
                          <a:spcPts val="0"/>
                        </a:spcBef>
                        <a:spcAft>
                          <a:spcPts val="0"/>
                        </a:spcAft>
                        <a:buNone/>
                      </a:pPr>
                      <a:r>
                        <a:rPr lang="vi"/>
                        <a:t>dễ dàng quản lý</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aphicFrame>
        <p:nvGraphicFramePr>
          <p:cNvPr id="129" name="Google Shape;129;p21"/>
          <p:cNvGraphicFramePr/>
          <p:nvPr/>
        </p:nvGraphicFramePr>
        <p:xfrm>
          <a:off x="188375" y="660490"/>
          <a:ext cx="3000000" cy="3000000"/>
        </p:xfrm>
        <a:graphic>
          <a:graphicData uri="http://schemas.openxmlformats.org/drawingml/2006/table">
            <a:tbl>
              <a:tblPr>
                <a:noFill/>
                <a:tableStyleId>{8EE5303A-E7A9-4491-B95E-495CAE0CAF3F}</a:tableStyleId>
              </a:tblPr>
              <a:tblGrid>
                <a:gridCol w="1014625"/>
                <a:gridCol w="1437050"/>
                <a:gridCol w="3089425"/>
                <a:gridCol w="3238500"/>
              </a:tblGrid>
              <a:tr h="47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Là ...</a:t>
                      </a:r>
                      <a:endParaRPr/>
                    </a:p>
                  </a:txBody>
                  <a:tcPr marT="91425" marB="91425" marR="91425" marL="91425"/>
                </a:tc>
                <a:tc>
                  <a:txBody>
                    <a:bodyPr/>
                    <a:lstStyle/>
                    <a:p>
                      <a:pPr indent="0" lvl="0" marL="0" rtl="0" algn="l">
                        <a:spcBef>
                          <a:spcPts val="0"/>
                        </a:spcBef>
                        <a:spcAft>
                          <a:spcPts val="0"/>
                        </a:spcAft>
                        <a:buNone/>
                      </a:pPr>
                      <a:r>
                        <a:rPr lang="vi"/>
                        <a:t>Tôi muốn ...</a:t>
                      </a:r>
                      <a:endParaRPr/>
                    </a:p>
                  </a:txBody>
                  <a:tcPr marT="91425" marB="91425" marR="91425" marL="91425"/>
                </a:tc>
                <a:tc>
                  <a:txBody>
                    <a:bodyPr/>
                    <a:lstStyle/>
                    <a:p>
                      <a:pPr indent="0" lvl="0" marL="0" rtl="0" algn="l">
                        <a:spcBef>
                          <a:spcPts val="0"/>
                        </a:spcBef>
                        <a:spcAft>
                          <a:spcPts val="0"/>
                        </a:spcAft>
                        <a:buNone/>
                      </a:pPr>
                      <a:r>
                        <a:rPr lang="vi"/>
                        <a:t>Để ...</a:t>
                      </a:r>
                      <a:endParaRPr/>
                    </a:p>
                  </a:txBody>
                  <a:tcPr marT="91425" marB="91425" marR="91425" marL="91425"/>
                </a:tc>
              </a:tr>
              <a:tr h="479725">
                <a:tc>
                  <a:txBody>
                    <a:bodyPr/>
                    <a:lstStyle/>
                    <a:p>
                      <a:pPr indent="0" lvl="0" marL="0" rtl="0" algn="l">
                        <a:spcBef>
                          <a:spcPts val="0"/>
                        </a:spcBef>
                        <a:spcAft>
                          <a:spcPts val="0"/>
                        </a:spcAft>
                        <a:buNone/>
                      </a:pPr>
                      <a:r>
                        <a:rPr lang="vi"/>
                        <a:t>24</a:t>
                      </a:r>
                      <a:endParaRPr/>
                    </a:p>
                  </a:txBody>
                  <a:tcPr marT="91425" marB="91425" marR="91425" marL="91425"/>
                </a:tc>
                <a:tc>
                  <a:txBody>
                    <a:bodyPr/>
                    <a:lstStyle/>
                    <a:p>
                      <a:pPr indent="0" lvl="0" marL="0" rtl="0" algn="l">
                        <a:spcBef>
                          <a:spcPts val="0"/>
                        </a:spcBef>
                        <a:spcAft>
                          <a:spcPts val="0"/>
                        </a:spcAft>
                        <a:buNone/>
                      </a:pPr>
                      <a:r>
                        <a:rPr lang="vi"/>
                        <a:t>người dùng </a:t>
                      </a:r>
                      <a:endParaRPr/>
                    </a:p>
                  </a:txBody>
                  <a:tcPr marT="91425" marB="91425" marR="91425" marL="91425"/>
                </a:tc>
                <a:tc>
                  <a:txBody>
                    <a:bodyPr/>
                    <a:lstStyle/>
                    <a:p>
                      <a:pPr indent="0" lvl="0" marL="0" rtl="0" algn="l">
                        <a:spcBef>
                          <a:spcPts val="0"/>
                        </a:spcBef>
                        <a:spcAft>
                          <a:spcPts val="0"/>
                        </a:spcAft>
                        <a:buNone/>
                      </a:pPr>
                      <a:r>
                        <a:rPr lang="vi"/>
                        <a:t>Giao diện dễ dàng sử dụng</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9725">
                <a:tc>
                  <a:txBody>
                    <a:bodyPr/>
                    <a:lstStyle/>
                    <a:p>
                      <a:pPr indent="0" lvl="0" marL="0" rtl="0" algn="l">
                        <a:spcBef>
                          <a:spcPts val="0"/>
                        </a:spcBef>
                        <a:spcAft>
                          <a:spcPts val="0"/>
                        </a:spcAft>
                        <a:buNone/>
                      </a:pPr>
                      <a:r>
                        <a:rPr lang="vi"/>
                        <a:t>25</a:t>
                      </a:r>
                      <a:endParaRPr/>
                    </a:p>
                  </a:txBody>
                  <a:tcPr marT="91425" marB="91425" marR="91425" marL="91425"/>
                </a:tc>
                <a:tc>
                  <a:txBody>
                    <a:bodyPr/>
                    <a:lstStyle/>
                    <a:p>
                      <a:pPr indent="0" lvl="0" marL="0" rtl="0" algn="l">
                        <a:spcBef>
                          <a:spcPts val="0"/>
                        </a:spcBef>
                        <a:spcAft>
                          <a:spcPts val="0"/>
                        </a:spcAft>
                        <a:buNone/>
                      </a:pPr>
                      <a:r>
                        <a:rPr lang="vi"/>
                        <a:t>người dùng </a:t>
                      </a:r>
                      <a:endParaRPr/>
                    </a:p>
                  </a:txBody>
                  <a:tcPr marT="91425" marB="91425" marR="91425" marL="91425"/>
                </a:tc>
                <a:tc>
                  <a:txBody>
                    <a:bodyPr/>
                    <a:lstStyle/>
                    <a:p>
                      <a:pPr indent="0" lvl="0" marL="0" rtl="0" algn="l">
                        <a:spcBef>
                          <a:spcPts val="0"/>
                        </a:spcBef>
                        <a:spcAft>
                          <a:spcPts val="0"/>
                        </a:spcAft>
                        <a:buNone/>
                      </a:pPr>
                      <a:r>
                        <a:rPr lang="vi"/>
                        <a:t>cập nhật thông tin profile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9725">
                <a:tc>
                  <a:txBody>
                    <a:bodyPr/>
                    <a:lstStyle/>
                    <a:p>
                      <a:pPr indent="0" lvl="0" marL="0" rtl="0" algn="l">
                        <a:spcBef>
                          <a:spcPts val="0"/>
                        </a:spcBef>
                        <a:spcAft>
                          <a:spcPts val="0"/>
                        </a:spcAft>
                        <a:buNone/>
                      </a:pPr>
                      <a:r>
                        <a:rPr lang="vi"/>
                        <a:t>26</a:t>
                      </a:r>
                      <a:endParaRPr/>
                    </a:p>
                  </a:txBody>
                  <a:tcPr marT="91425" marB="91425" marR="91425" marL="91425"/>
                </a:tc>
                <a:tc>
                  <a:txBody>
                    <a:bodyPr/>
                    <a:lstStyle/>
                    <a:p>
                      <a:pPr indent="0" lvl="0" marL="0" rtl="0" algn="l">
                        <a:spcBef>
                          <a:spcPts val="0"/>
                        </a:spcBef>
                        <a:spcAft>
                          <a:spcPts val="0"/>
                        </a:spcAft>
                        <a:buNone/>
                      </a:pPr>
                      <a:r>
                        <a:rPr lang="vi"/>
                        <a:t>trường dự án</a:t>
                      </a:r>
                      <a:endParaRPr/>
                    </a:p>
                  </a:txBody>
                  <a:tcPr marT="91425" marB="91425" marR="91425" marL="91425"/>
                </a:tc>
                <a:tc>
                  <a:txBody>
                    <a:bodyPr/>
                    <a:lstStyle/>
                    <a:p>
                      <a:pPr indent="0" lvl="0" marL="0" rtl="0" algn="l">
                        <a:spcBef>
                          <a:spcPts val="0"/>
                        </a:spcBef>
                        <a:spcAft>
                          <a:spcPts val="0"/>
                        </a:spcAft>
                        <a:buNone/>
                      </a:pPr>
                      <a:r>
                        <a:rPr lang="vi"/>
                        <a:t>có sơ đồ use case , Class Diagram</a:t>
                      </a:r>
                      <a:endParaRPr/>
                    </a:p>
                  </a:txBody>
                  <a:tcPr marT="91425" marB="91425" marR="91425" marL="91425"/>
                </a:tc>
                <a:tc>
                  <a:txBody>
                    <a:bodyPr/>
                    <a:lstStyle/>
                    <a:p>
                      <a:pPr indent="0" lvl="0" marL="0" rtl="0" algn="l">
                        <a:spcBef>
                          <a:spcPts val="0"/>
                        </a:spcBef>
                        <a:spcAft>
                          <a:spcPts val="0"/>
                        </a:spcAft>
                        <a:buNone/>
                      </a:pPr>
                      <a:r>
                        <a:rPr lang="vi"/>
                        <a:t>có hướng xây dựng và phát triển kiến trúc tổng quát của dự án</a:t>
                      </a:r>
                      <a:endParaRPr/>
                    </a:p>
                  </a:txBody>
                  <a:tcPr marT="91425" marB="91425" marR="91425" marL="91425"/>
                </a:tc>
              </a:tr>
              <a:tr h="479725">
                <a:tc>
                  <a:txBody>
                    <a:bodyPr/>
                    <a:lstStyle/>
                    <a:p>
                      <a:pPr indent="0" lvl="0" marL="0" rtl="0" algn="l">
                        <a:spcBef>
                          <a:spcPts val="0"/>
                        </a:spcBef>
                        <a:spcAft>
                          <a:spcPts val="0"/>
                        </a:spcAft>
                        <a:buNone/>
                      </a:pPr>
                      <a:r>
                        <a:rPr lang="vi"/>
                        <a:t>27</a:t>
                      </a:r>
                      <a:endParaRPr/>
                    </a:p>
                  </a:txBody>
                  <a:tcPr marT="91425" marB="91425" marR="91425" marL="91425"/>
                </a:tc>
                <a:tc>
                  <a:txBody>
                    <a:bodyPr/>
                    <a:lstStyle/>
                    <a:p>
                      <a:pPr indent="0" lvl="0" marL="0" rtl="0" algn="l">
                        <a:spcBef>
                          <a:spcPts val="0"/>
                        </a:spcBef>
                        <a:spcAft>
                          <a:spcPts val="0"/>
                        </a:spcAft>
                        <a:buNone/>
                      </a:pPr>
                      <a:r>
                        <a:rPr lang="vi"/>
                        <a:t>trưởng dự án</a:t>
                      </a:r>
                      <a:endParaRPr/>
                    </a:p>
                  </a:txBody>
                  <a:tcPr marT="91425" marB="91425" marR="91425" marL="91425"/>
                </a:tc>
                <a:tc>
                  <a:txBody>
                    <a:bodyPr/>
                    <a:lstStyle/>
                    <a:p>
                      <a:pPr indent="0" lvl="0" marL="0" rtl="0" algn="l">
                        <a:spcBef>
                          <a:spcPts val="0"/>
                        </a:spcBef>
                        <a:spcAft>
                          <a:spcPts val="0"/>
                        </a:spcAft>
                        <a:buNone/>
                      </a:pPr>
                      <a:r>
                        <a:rPr lang="vi"/>
                        <a:t>tài liệu viễn cảnh và phạm vi dự án Project Vision and Scope)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79725">
                <a:tc>
                  <a:txBody>
                    <a:bodyPr/>
                    <a:lstStyle/>
                    <a:p>
                      <a:pPr indent="0" lvl="0" marL="0" rtl="0" algn="l">
                        <a:spcBef>
                          <a:spcPts val="0"/>
                        </a:spcBef>
                        <a:spcAft>
                          <a:spcPts val="0"/>
                        </a:spcAft>
                        <a:buNone/>
                      </a:pPr>
                      <a:r>
                        <a:rPr lang="vi"/>
                        <a:t>28</a:t>
                      </a:r>
                      <a:endParaRPr/>
                    </a:p>
                  </a:txBody>
                  <a:tcPr marT="91425" marB="91425" marR="91425" marL="91425"/>
                </a:tc>
                <a:tc>
                  <a:txBody>
                    <a:bodyPr/>
                    <a:lstStyle/>
                    <a:p>
                      <a:pPr indent="0" lvl="0" marL="0" rtl="0" algn="l">
                        <a:spcBef>
                          <a:spcPts val="0"/>
                        </a:spcBef>
                        <a:spcAft>
                          <a:spcPts val="0"/>
                        </a:spcAft>
                        <a:buNone/>
                      </a:pPr>
                      <a:r>
                        <a:rPr lang="vi"/>
                        <a:t>khách hàng</a:t>
                      </a:r>
                      <a:endParaRPr/>
                    </a:p>
                  </a:txBody>
                  <a:tcPr marT="91425" marB="91425" marR="91425" marL="91425"/>
                </a:tc>
                <a:tc>
                  <a:txBody>
                    <a:bodyPr/>
                    <a:lstStyle/>
                    <a:p>
                      <a:pPr indent="0" lvl="0" marL="0" rtl="0" algn="l">
                        <a:spcBef>
                          <a:spcPts val="0"/>
                        </a:spcBef>
                        <a:spcAft>
                          <a:spcPts val="0"/>
                        </a:spcAft>
                        <a:buNone/>
                      </a:pPr>
                      <a:r>
                        <a:rPr lang="vi"/>
                        <a:t>có Proof of Concept</a:t>
                      </a:r>
                      <a:endParaRPr/>
                    </a:p>
                  </a:txBody>
                  <a:tcPr marT="91425" marB="91425" marR="91425" marL="91425"/>
                </a:tc>
                <a:tc>
                  <a:txBody>
                    <a:bodyPr/>
                    <a:lstStyle/>
                    <a:p>
                      <a:pPr indent="0" lvl="0" marL="0" rtl="0" algn="l">
                        <a:spcBef>
                          <a:spcPts val="0"/>
                        </a:spcBef>
                        <a:spcAft>
                          <a:spcPts val="0"/>
                        </a:spcAft>
                        <a:buNone/>
                      </a:pPr>
                      <a:r>
                        <a:rPr lang="vi"/>
                        <a:t>tin rằng nhóm phát triển có đủ khả năng và nhân lực để làm dự án</a:t>
                      </a:r>
                      <a:endParaRPr/>
                    </a:p>
                  </a:txBody>
                  <a:tcPr marT="91425" marB="91425" marR="91425" marL="91425"/>
                </a:tc>
              </a:tr>
              <a:tr h="479725">
                <a:tc>
                  <a:txBody>
                    <a:bodyPr/>
                    <a:lstStyle/>
                    <a:p>
                      <a:pPr indent="0" lvl="0" marL="0" rtl="0" algn="l">
                        <a:spcBef>
                          <a:spcPts val="0"/>
                        </a:spcBef>
                        <a:spcAft>
                          <a:spcPts val="0"/>
                        </a:spcAft>
                        <a:buNone/>
                      </a:pPr>
                      <a:r>
                        <a:rPr lang="vi"/>
                        <a:t>29</a:t>
                      </a:r>
                      <a:endParaRPr/>
                    </a:p>
                  </a:txBody>
                  <a:tcPr marT="91425" marB="91425" marR="91425" marL="91425"/>
                </a:tc>
                <a:tc>
                  <a:txBody>
                    <a:bodyPr/>
                    <a:lstStyle/>
                    <a:p>
                      <a:pPr indent="0" lvl="0" marL="0" rtl="0" algn="l">
                        <a:spcBef>
                          <a:spcPts val="0"/>
                        </a:spcBef>
                        <a:spcAft>
                          <a:spcPts val="0"/>
                        </a:spcAft>
                        <a:buNone/>
                      </a:pPr>
                      <a:r>
                        <a:rPr lang="vi"/>
                        <a:t>khách hàng</a:t>
                      </a:r>
                      <a:endParaRPr/>
                    </a:p>
                  </a:txBody>
                  <a:tcPr marT="91425" marB="91425" marR="91425" marL="91425"/>
                </a:tc>
                <a:tc>
                  <a:txBody>
                    <a:bodyPr/>
                    <a:lstStyle/>
                    <a:p>
                      <a:pPr indent="0" lvl="0" marL="0" rtl="0" algn="l">
                        <a:spcBef>
                          <a:spcPts val="0"/>
                        </a:spcBef>
                        <a:spcAft>
                          <a:spcPts val="0"/>
                        </a:spcAft>
                        <a:buNone/>
                      </a:pPr>
                      <a:r>
                        <a:rPr lang="vi"/>
                        <a:t>có Prototype</a:t>
                      </a:r>
                      <a:endParaRPr/>
                    </a:p>
                  </a:txBody>
                  <a:tcPr marT="91425" marB="91425" marR="91425" marL="91425"/>
                </a:tc>
                <a:tc>
                  <a:txBody>
                    <a:bodyPr/>
                    <a:lstStyle/>
                    <a:p>
                      <a:pPr indent="0" lvl="0" marL="0" rtl="0" algn="l">
                        <a:spcBef>
                          <a:spcPts val="0"/>
                        </a:spcBef>
                        <a:spcAft>
                          <a:spcPts val="0"/>
                        </a:spcAft>
                        <a:buNone/>
                      </a:pPr>
                      <a:r>
                        <a:rPr lang="vi"/>
                        <a:t>có cái nhìn trực quan hơn về dự án đang làm , từ đó đưa ra chỉnh sửa , thay đổi sớm nhất có thể ( quản lý rủi ro)</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aphicFrame>
        <p:nvGraphicFramePr>
          <p:cNvPr id="134" name="Google Shape;134;p22"/>
          <p:cNvGraphicFramePr/>
          <p:nvPr/>
        </p:nvGraphicFramePr>
        <p:xfrm>
          <a:off x="82850" y="614270"/>
          <a:ext cx="3000000" cy="3000000"/>
        </p:xfrm>
        <a:graphic>
          <a:graphicData uri="http://schemas.openxmlformats.org/drawingml/2006/table">
            <a:tbl>
              <a:tblPr>
                <a:noFill/>
                <a:tableStyleId>{8EE5303A-E7A9-4491-B95E-495CAE0CAF3F}</a:tableStyleId>
              </a:tblPr>
              <a:tblGrid>
                <a:gridCol w="890375"/>
                <a:gridCol w="1300350"/>
                <a:gridCol w="3325475"/>
                <a:gridCol w="3462100"/>
              </a:tblGrid>
              <a:tr h="10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vi"/>
                        <a:t>Là ...</a:t>
                      </a:r>
                      <a:endParaRPr/>
                    </a:p>
                  </a:txBody>
                  <a:tcPr marT="91425" marB="91425" marR="91425" marL="91425"/>
                </a:tc>
                <a:tc>
                  <a:txBody>
                    <a:bodyPr/>
                    <a:lstStyle/>
                    <a:p>
                      <a:pPr indent="0" lvl="0" marL="0" rtl="0" algn="l">
                        <a:spcBef>
                          <a:spcPts val="0"/>
                        </a:spcBef>
                        <a:spcAft>
                          <a:spcPts val="0"/>
                        </a:spcAft>
                        <a:buNone/>
                      </a:pPr>
                      <a:r>
                        <a:rPr lang="vi"/>
                        <a:t>Tôi muốn ...</a:t>
                      </a:r>
                      <a:endParaRPr/>
                    </a:p>
                  </a:txBody>
                  <a:tcPr marT="91425" marB="91425" marR="91425" marL="91425"/>
                </a:tc>
                <a:tc>
                  <a:txBody>
                    <a:bodyPr/>
                    <a:lstStyle/>
                    <a:p>
                      <a:pPr indent="0" lvl="0" marL="0" rtl="0" algn="l">
                        <a:spcBef>
                          <a:spcPts val="0"/>
                        </a:spcBef>
                        <a:spcAft>
                          <a:spcPts val="0"/>
                        </a:spcAft>
                        <a:buNone/>
                      </a:pPr>
                      <a:r>
                        <a:rPr lang="vi"/>
                        <a:t>Để ...</a:t>
                      </a:r>
                      <a:endParaRPr/>
                    </a:p>
                  </a:txBody>
                  <a:tcPr marT="91425" marB="91425" marR="91425" marL="91425"/>
                </a:tc>
              </a:tr>
              <a:tr h="100000">
                <a:tc>
                  <a:txBody>
                    <a:bodyPr/>
                    <a:lstStyle/>
                    <a:p>
                      <a:pPr indent="0" lvl="0" marL="0" rtl="0" algn="l">
                        <a:spcBef>
                          <a:spcPts val="0"/>
                        </a:spcBef>
                        <a:spcAft>
                          <a:spcPts val="0"/>
                        </a:spcAft>
                        <a:buNone/>
                      </a:pPr>
                      <a:r>
                        <a:rPr lang="vi"/>
                        <a:t>30</a:t>
                      </a:r>
                      <a:endParaRPr/>
                    </a:p>
                  </a:txBody>
                  <a:tcPr marT="91425" marB="91425" marR="91425" marL="91425"/>
                </a:tc>
                <a:tc>
                  <a:txBody>
                    <a:bodyPr/>
                    <a:lstStyle/>
                    <a:p>
                      <a:pPr indent="0" lvl="0" marL="0" rtl="0" algn="l">
                        <a:spcBef>
                          <a:spcPts val="0"/>
                        </a:spcBef>
                        <a:spcAft>
                          <a:spcPts val="0"/>
                        </a:spcAft>
                        <a:buNone/>
                      </a:pPr>
                      <a:r>
                        <a:rPr lang="vi"/>
                        <a:t>trưởng dự án</a:t>
                      </a:r>
                      <a:endParaRPr/>
                    </a:p>
                  </a:txBody>
                  <a:tcPr marT="91425" marB="91425" marR="91425" marL="91425"/>
                </a:tc>
                <a:tc>
                  <a:txBody>
                    <a:bodyPr/>
                    <a:lstStyle/>
                    <a:p>
                      <a:pPr indent="0" lvl="0" marL="0" rtl="0" algn="l">
                        <a:spcBef>
                          <a:spcPts val="0"/>
                        </a:spcBef>
                        <a:spcAft>
                          <a:spcPts val="0"/>
                        </a:spcAft>
                        <a:buNone/>
                      </a:pPr>
                      <a:r>
                        <a:rPr lang="vi"/>
                        <a:t>tài liệu quản lý rủi ro</a:t>
                      </a:r>
                      <a:endParaRPr/>
                    </a:p>
                  </a:txBody>
                  <a:tcPr marT="91425" marB="91425" marR="91425" marL="91425"/>
                </a:tc>
                <a:tc>
                  <a:txBody>
                    <a:bodyPr/>
                    <a:lstStyle/>
                    <a:p>
                      <a:pPr indent="0" lvl="0" marL="0" rtl="0" algn="l">
                        <a:spcBef>
                          <a:spcPts val="0"/>
                        </a:spcBef>
                        <a:spcAft>
                          <a:spcPts val="0"/>
                        </a:spcAft>
                        <a:buNone/>
                      </a:pPr>
                      <a:r>
                        <a:rPr lang="vi"/>
                        <a:t>quản lý những rủi ro có thể xảy ra khi triển khai dự án</a:t>
                      </a:r>
                      <a:endParaRPr/>
                    </a:p>
                  </a:txBody>
                  <a:tcPr marT="91425" marB="91425" marR="91425" marL="91425"/>
                </a:tc>
              </a:tr>
              <a:tr h="396200">
                <a:tc>
                  <a:txBody>
                    <a:bodyPr/>
                    <a:lstStyle/>
                    <a:p>
                      <a:pPr indent="0" lvl="0" marL="0" rtl="0" algn="l">
                        <a:spcBef>
                          <a:spcPts val="0"/>
                        </a:spcBef>
                        <a:spcAft>
                          <a:spcPts val="0"/>
                        </a:spcAft>
                        <a:buNone/>
                      </a:pPr>
                      <a:r>
                        <a:rPr lang="vi"/>
                        <a:t>31</a:t>
                      </a:r>
                      <a:endParaRPr/>
                    </a:p>
                  </a:txBody>
                  <a:tcPr marT="91425" marB="91425" marR="91425" marL="91425"/>
                </a:tc>
                <a:tc>
                  <a:txBody>
                    <a:bodyPr/>
                    <a:lstStyle/>
                    <a:p>
                      <a:pPr indent="0" lvl="0" marL="0" rtl="0" algn="l">
                        <a:spcBef>
                          <a:spcPts val="0"/>
                        </a:spcBef>
                        <a:spcAft>
                          <a:spcPts val="0"/>
                        </a:spcAft>
                        <a:buNone/>
                      </a:pPr>
                      <a:r>
                        <a:rPr lang="vi"/>
                        <a:t>lập trình viên</a:t>
                      </a:r>
                      <a:endParaRPr/>
                    </a:p>
                  </a:txBody>
                  <a:tcPr marT="91425" marB="91425" marR="91425" marL="91425"/>
                </a:tc>
                <a:tc>
                  <a:txBody>
                    <a:bodyPr/>
                    <a:lstStyle/>
                    <a:p>
                      <a:pPr indent="0" lvl="0" marL="0" rtl="0" algn="l">
                        <a:spcBef>
                          <a:spcPts val="0"/>
                        </a:spcBef>
                        <a:spcAft>
                          <a:spcPts val="0"/>
                        </a:spcAft>
                        <a:buNone/>
                      </a:pPr>
                      <a:r>
                        <a:rPr lang="vi"/>
                        <a:t>có đoạn code mẫu</a:t>
                      </a:r>
                      <a:endParaRPr/>
                    </a:p>
                  </a:txBody>
                  <a:tcPr marT="91425" marB="91425" marR="91425" marL="91425"/>
                </a:tc>
                <a:tc>
                  <a:txBody>
                    <a:bodyPr/>
                    <a:lstStyle/>
                    <a:p>
                      <a:pPr indent="0" lvl="0" marL="0" rtl="0" algn="l">
                        <a:spcBef>
                          <a:spcPts val="0"/>
                        </a:spcBef>
                        <a:spcAft>
                          <a:spcPts val="0"/>
                        </a:spcAft>
                        <a:buNone/>
                      </a:pPr>
                      <a:r>
                        <a:rPr lang="vi"/>
                        <a:t>tích hợp vào ứng dụng của mình</a:t>
                      </a:r>
                      <a:endParaRPr/>
                    </a:p>
                  </a:txBody>
                  <a:tcPr marT="91425" marB="91425" marR="91425" marL="91425"/>
                </a:tc>
              </a:tr>
              <a:tr h="396200">
                <a:tc>
                  <a:txBody>
                    <a:bodyPr/>
                    <a:lstStyle/>
                    <a:p>
                      <a:pPr indent="0" lvl="0" marL="0" rtl="0" algn="l">
                        <a:spcBef>
                          <a:spcPts val="0"/>
                        </a:spcBef>
                        <a:spcAft>
                          <a:spcPts val="0"/>
                        </a:spcAft>
                        <a:buNone/>
                      </a:pPr>
                      <a:r>
                        <a:rPr lang="vi"/>
                        <a:t>32</a:t>
                      </a:r>
                      <a:endParaRPr/>
                    </a:p>
                  </a:txBody>
                  <a:tcPr marT="91425" marB="91425" marR="91425" marL="91425"/>
                </a:tc>
                <a:tc>
                  <a:txBody>
                    <a:bodyPr/>
                    <a:lstStyle/>
                    <a:p>
                      <a:pPr indent="0" lvl="0" marL="0" rtl="0" algn="l">
                        <a:spcBef>
                          <a:spcPts val="0"/>
                        </a:spcBef>
                        <a:spcAft>
                          <a:spcPts val="0"/>
                        </a:spcAft>
                        <a:buNone/>
                      </a:pPr>
                      <a:r>
                        <a:rPr lang="vi"/>
                        <a:t>lập trình viên</a:t>
                      </a:r>
                      <a:endParaRPr/>
                    </a:p>
                  </a:txBody>
                  <a:tcPr marT="91425" marB="91425" marR="91425" marL="91425"/>
                </a:tc>
                <a:tc>
                  <a:txBody>
                    <a:bodyPr/>
                    <a:lstStyle/>
                    <a:p>
                      <a:pPr indent="0" lvl="0" marL="0" rtl="0" algn="l">
                        <a:spcBef>
                          <a:spcPts val="0"/>
                        </a:spcBef>
                        <a:spcAft>
                          <a:spcPts val="0"/>
                        </a:spcAft>
                        <a:buNone/>
                      </a:pPr>
                      <a:r>
                        <a:rPr lang="vi"/>
                        <a:t>có tài liệu hướng dẫn tích hợp rõ ràng</a:t>
                      </a:r>
                      <a:endParaRPr/>
                    </a:p>
                  </a:txBody>
                  <a:tcPr marT="91425" marB="91425" marR="91425" marL="91425"/>
                </a:tc>
                <a:tc>
                  <a:txBody>
                    <a:bodyPr/>
                    <a:lstStyle/>
                    <a:p>
                      <a:pPr indent="0" lvl="0" marL="0" rtl="0" algn="l">
                        <a:spcBef>
                          <a:spcPts val="0"/>
                        </a:spcBef>
                        <a:spcAft>
                          <a:spcPts val="0"/>
                        </a:spcAft>
                        <a:buNone/>
                      </a:pPr>
                      <a:r>
                        <a:rPr lang="vi"/>
                        <a:t>dễ dàng hơn khi sử dụng</a:t>
                      </a:r>
                      <a:endParaRPr/>
                    </a:p>
                  </a:txBody>
                  <a:tcPr marT="91425" marB="91425" marR="91425" marL="91425"/>
                </a:tc>
              </a:tr>
              <a:tr h="396200">
                <a:tc>
                  <a:txBody>
                    <a:bodyPr/>
                    <a:lstStyle/>
                    <a:p>
                      <a:pPr indent="0" lvl="0" marL="0" rtl="0" algn="l">
                        <a:spcBef>
                          <a:spcPts val="0"/>
                        </a:spcBef>
                        <a:spcAft>
                          <a:spcPts val="0"/>
                        </a:spcAft>
                        <a:buNone/>
                      </a:pPr>
                      <a:r>
                        <a:rPr lang="vi"/>
                        <a:t>33</a:t>
                      </a:r>
                      <a:endParaRPr/>
                    </a:p>
                  </a:txBody>
                  <a:tcPr marT="91425" marB="91425" marR="91425" marL="91425"/>
                </a:tc>
                <a:tc>
                  <a:txBody>
                    <a:bodyPr/>
                    <a:lstStyle/>
                    <a:p>
                      <a:pPr indent="0" lvl="0" marL="0" rtl="0" algn="l">
                        <a:spcBef>
                          <a:spcPts val="0"/>
                        </a:spcBef>
                        <a:spcAft>
                          <a:spcPts val="0"/>
                        </a:spcAft>
                        <a:buNone/>
                      </a:pPr>
                      <a:r>
                        <a:rPr lang="vi"/>
                        <a:t>sponsor</a:t>
                      </a:r>
                      <a:endParaRPr/>
                    </a:p>
                  </a:txBody>
                  <a:tcPr marT="91425" marB="91425" marR="91425" marL="91425"/>
                </a:tc>
                <a:tc>
                  <a:txBody>
                    <a:bodyPr/>
                    <a:lstStyle/>
                    <a:p>
                      <a:pPr indent="0" lvl="0" marL="0" rtl="0" algn="l">
                        <a:spcBef>
                          <a:spcPts val="0"/>
                        </a:spcBef>
                        <a:spcAft>
                          <a:spcPts val="0"/>
                        </a:spcAft>
                        <a:buNone/>
                      </a:pPr>
                      <a:r>
                        <a:rPr lang="vi"/>
                        <a:t>hệ thống của tôi tích hợp tốt với các thiết bị phần cứng của khách hàng(di động, camera,...)</a:t>
                      </a:r>
                      <a:endParaRPr/>
                    </a:p>
                  </a:txBody>
                  <a:tcPr marT="91425" marB="91425" marR="91425" marL="91425"/>
                </a:tc>
                <a:tc>
                  <a:txBody>
                    <a:bodyPr/>
                    <a:lstStyle/>
                    <a:p>
                      <a:pPr indent="0" lvl="0" marL="0" rtl="0" algn="l">
                        <a:spcBef>
                          <a:spcPts val="0"/>
                        </a:spcBef>
                        <a:spcAft>
                          <a:spcPts val="0"/>
                        </a:spcAft>
                        <a:buNone/>
                      </a:pPr>
                      <a:r>
                        <a:rPr lang="vi"/>
                        <a:t>lưu trữ và truy vấn dữ liệu tốt hơn</a:t>
                      </a:r>
                      <a:endParaRPr/>
                    </a:p>
                  </a:txBody>
                  <a:tcPr marT="91425" marB="91425" marR="91425" marL="91425"/>
                </a:tc>
              </a:tr>
              <a:tr h="396200">
                <a:tc>
                  <a:txBody>
                    <a:bodyPr/>
                    <a:lstStyle/>
                    <a:p>
                      <a:pPr indent="0" lvl="0" marL="0" rtl="0" algn="l">
                        <a:spcBef>
                          <a:spcPts val="0"/>
                        </a:spcBef>
                        <a:spcAft>
                          <a:spcPts val="0"/>
                        </a:spcAft>
                        <a:buNone/>
                      </a:pPr>
                      <a:r>
                        <a:rPr lang="vi"/>
                        <a:t>34</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trả tiền để có thêm dung lượng</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vi"/>
                        <a:t>35</a:t>
                      </a:r>
                      <a:endParaRPr/>
                    </a:p>
                  </a:txBody>
                  <a:tcPr marT="91425" marB="91425" marR="91425" marL="91425"/>
                </a:tc>
                <a:tc>
                  <a:txBody>
                    <a:bodyPr/>
                    <a:lstStyle/>
                    <a:p>
                      <a:pPr indent="0" lvl="0" marL="0" rtl="0" algn="l">
                        <a:spcBef>
                          <a:spcPts val="0"/>
                        </a:spcBef>
                        <a:spcAft>
                          <a:spcPts val="0"/>
                        </a:spcAft>
                        <a:buNone/>
                      </a:pPr>
                      <a:r>
                        <a:rPr lang="vi"/>
                        <a:t>người dùng</a:t>
                      </a:r>
                      <a:endParaRPr/>
                    </a:p>
                  </a:txBody>
                  <a:tcPr marT="91425" marB="91425" marR="91425" marL="91425"/>
                </a:tc>
                <a:tc>
                  <a:txBody>
                    <a:bodyPr/>
                    <a:lstStyle/>
                    <a:p>
                      <a:pPr indent="0" lvl="0" marL="0" rtl="0" algn="l">
                        <a:spcBef>
                          <a:spcPts val="0"/>
                        </a:spcBef>
                        <a:spcAft>
                          <a:spcPts val="0"/>
                        </a:spcAft>
                        <a:buNone/>
                      </a:pPr>
                      <a:r>
                        <a:rPr lang="vi"/>
                        <a:t>có thể kéo thả giao diện</a:t>
                      </a:r>
                      <a:endParaRPr/>
                    </a:p>
                  </a:txBody>
                  <a:tcPr marT="91425" marB="91425" marR="91425" marL="91425"/>
                </a:tc>
                <a:tc>
                  <a:txBody>
                    <a:bodyPr/>
                    <a:lstStyle/>
                    <a:p>
                      <a:pPr indent="0" lvl="0" marL="0" rtl="0" algn="l">
                        <a:spcBef>
                          <a:spcPts val="0"/>
                        </a:spcBef>
                        <a:spcAft>
                          <a:spcPts val="0"/>
                        </a:spcAft>
                        <a:buNone/>
                      </a:pPr>
                      <a:r>
                        <a:rPr lang="vi"/>
                        <a:t>dàng sử dụng hơn</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