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h9uvrs4Ma/LQ4V/kFjfhbdc9aL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3f1126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3f1126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3f11262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3f11262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3f11262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3f11262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3f1126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3f1126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3f112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3f112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3f1126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3f1126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3f11262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83f1126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3f1126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83f1126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3f1126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3f1126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83f11262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83f11262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3f11262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3f11262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9"/>
          <p:cNvGrpSpPr/>
          <p:nvPr/>
        </p:nvGrpSpPr>
        <p:grpSpPr>
          <a:xfrm>
            <a:off x="255200" y="592"/>
            <a:ext cx="2250363" cy="1044300"/>
            <a:chOff x="255200" y="592"/>
            <a:chExt cx="2250363" cy="1044300"/>
          </a:xfrm>
        </p:grpSpPr>
        <p:sp>
          <p:nvSpPr>
            <p:cNvPr id="15" name="Google Shape;15;p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905395" y="592"/>
            <a:ext cx="2250363" cy="1044300"/>
            <a:chOff x="905395" y="592"/>
            <a:chExt cx="2250363" cy="1044300"/>
          </a:xfrm>
        </p:grpSpPr>
        <p:sp>
          <p:nvSpPr>
            <p:cNvPr id="19" name="Google Shape;19;p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9"/>
          <p:cNvGrpSpPr/>
          <p:nvPr/>
        </p:nvGrpSpPr>
        <p:grpSpPr>
          <a:xfrm>
            <a:off x="7057468" y="5088"/>
            <a:ext cx="1851282" cy="752108"/>
            <a:chOff x="6917201" y="0"/>
            <a:chExt cx="2227777" cy="863400"/>
          </a:xfrm>
        </p:grpSpPr>
        <p:sp>
          <p:nvSpPr>
            <p:cNvPr id="23" name="Google Shape;23;p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9"/>
          <p:cNvGrpSpPr/>
          <p:nvPr/>
        </p:nvGrpSpPr>
        <p:grpSpPr>
          <a:xfrm>
            <a:off x="6553032" y="4217852"/>
            <a:ext cx="2389068" cy="925737"/>
            <a:chOff x="6917201" y="0"/>
            <a:chExt cx="2227777" cy="863400"/>
          </a:xfrm>
        </p:grpSpPr>
        <p:sp>
          <p:nvSpPr>
            <p:cNvPr id="27" name="Google Shape;27;p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9"/>
          <p:cNvGrpSpPr/>
          <p:nvPr/>
        </p:nvGrpSpPr>
        <p:grpSpPr>
          <a:xfrm>
            <a:off x="199149" y="4055652"/>
            <a:ext cx="2795413" cy="1083308"/>
            <a:chOff x="6917201" y="0"/>
            <a:chExt cx="2227777" cy="863400"/>
          </a:xfrm>
        </p:grpSpPr>
        <p:sp>
          <p:nvSpPr>
            <p:cNvPr id="31" name="Google Shape;31;p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8"/>
          <p:cNvGrpSpPr/>
          <p:nvPr/>
        </p:nvGrpSpPr>
        <p:grpSpPr>
          <a:xfrm>
            <a:off x="5959222" y="4119576"/>
            <a:ext cx="2520951" cy="1024165"/>
            <a:chOff x="6917201" y="0"/>
            <a:chExt cx="2227777" cy="863400"/>
          </a:xfrm>
        </p:grpSpPr>
        <p:sp>
          <p:nvSpPr>
            <p:cNvPr id="112" name="Google Shape;112;p1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8"/>
          <p:cNvGrpSpPr/>
          <p:nvPr/>
        </p:nvGrpSpPr>
        <p:grpSpPr>
          <a:xfrm>
            <a:off x="199149" y="2"/>
            <a:ext cx="2795413" cy="1083308"/>
            <a:chOff x="6917201" y="0"/>
            <a:chExt cx="2227777" cy="863400"/>
          </a:xfrm>
        </p:grpSpPr>
        <p:sp>
          <p:nvSpPr>
            <p:cNvPr id="116" name="Google Shape;116;p1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8"/>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8"/>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1"/>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1"/>
          <p:cNvGrpSpPr/>
          <p:nvPr/>
        </p:nvGrpSpPr>
        <p:grpSpPr>
          <a:xfrm>
            <a:off x="5594190" y="3961115"/>
            <a:ext cx="2910144" cy="1182340"/>
            <a:chOff x="6917201" y="0"/>
            <a:chExt cx="2227777" cy="863400"/>
          </a:xfrm>
        </p:grpSpPr>
        <p:sp>
          <p:nvSpPr>
            <p:cNvPr id="47" name="Google Shape;47;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1"/>
          <p:cNvGrpSpPr/>
          <p:nvPr/>
        </p:nvGrpSpPr>
        <p:grpSpPr>
          <a:xfrm>
            <a:off x="199149" y="2"/>
            <a:ext cx="2795413" cy="1083308"/>
            <a:chOff x="6917201" y="0"/>
            <a:chExt cx="2227777" cy="863400"/>
          </a:xfrm>
        </p:grpSpPr>
        <p:sp>
          <p:nvSpPr>
            <p:cNvPr id="51" name="Google Shape;51;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1"/>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2"/>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2"/>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4"/>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5"/>
          <p:cNvGrpSpPr/>
          <p:nvPr/>
        </p:nvGrpSpPr>
        <p:grpSpPr>
          <a:xfrm>
            <a:off x="255991" y="-118"/>
            <a:ext cx="2251347" cy="1043408"/>
            <a:chOff x="3961956" y="4383950"/>
            <a:chExt cx="1160548" cy="548700"/>
          </a:xfrm>
        </p:grpSpPr>
        <p:sp>
          <p:nvSpPr>
            <p:cNvPr id="81" name="Google Shape;81;p1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5"/>
          <p:cNvGrpSpPr/>
          <p:nvPr/>
        </p:nvGrpSpPr>
        <p:grpSpPr>
          <a:xfrm>
            <a:off x="34934" y="4522125"/>
            <a:ext cx="1593306" cy="617072"/>
            <a:chOff x="6917201" y="0"/>
            <a:chExt cx="2227777" cy="863400"/>
          </a:xfrm>
        </p:grpSpPr>
        <p:sp>
          <p:nvSpPr>
            <p:cNvPr id="86" name="Google Shape;86;p1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5"/>
          <p:cNvGrpSpPr/>
          <p:nvPr/>
        </p:nvGrpSpPr>
        <p:grpSpPr>
          <a:xfrm>
            <a:off x="5886353" y="1243"/>
            <a:ext cx="3257454" cy="1261514"/>
            <a:chOff x="6917201" y="0"/>
            <a:chExt cx="2227777" cy="863400"/>
          </a:xfrm>
        </p:grpSpPr>
        <p:sp>
          <p:nvSpPr>
            <p:cNvPr id="90" name="Google Shape;90;p1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6"/>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6"/>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7"/>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7"/>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8"/>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91350" y="711455"/>
            <a:ext cx="5361300" cy="5226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Câu 07</a:t>
            </a:r>
            <a:endParaRPr/>
          </a:p>
        </p:txBody>
      </p:sp>
      <p:sp>
        <p:nvSpPr>
          <p:cNvPr id="129" name="Google Shape;129;p1"/>
          <p:cNvSpPr txBox="1"/>
          <p:nvPr>
            <p:ph idx="1" type="subTitle"/>
          </p:nvPr>
        </p:nvSpPr>
        <p:spPr>
          <a:xfrm>
            <a:off x="1858700" y="1534446"/>
            <a:ext cx="5361300" cy="2401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Đề tài: Amazon s3</a:t>
            </a:r>
            <a:endParaRPr/>
          </a:p>
          <a:p>
            <a:pPr indent="0" lvl="0" marL="0" rtl="0" algn="ctr">
              <a:lnSpc>
                <a:spcPct val="100000"/>
              </a:lnSpc>
              <a:spcBef>
                <a:spcPts val="0"/>
              </a:spcBef>
              <a:spcAft>
                <a:spcPts val="0"/>
              </a:spcAft>
              <a:buSzPts val="1600"/>
              <a:buNone/>
            </a:pPr>
            <a:r>
              <a:rPr lang="en"/>
              <a:t>Giáo viên vấn đáp: Thầy Ngô Ngọc Đăng Khoa</a:t>
            </a:r>
            <a:endParaRPr/>
          </a:p>
          <a:p>
            <a:pPr indent="0" lvl="0" marL="0" rtl="0" algn="ctr">
              <a:lnSpc>
                <a:spcPct val="100000"/>
              </a:lnSpc>
              <a:spcBef>
                <a:spcPts val="0"/>
              </a:spcBef>
              <a:spcAft>
                <a:spcPts val="0"/>
              </a:spcAft>
              <a:buSzPts val="1600"/>
              <a:buNone/>
            </a:pPr>
            <a:r>
              <a:rPr lang="en"/>
              <a:t>Nhóm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b83f11262c_0_58"/>
          <p:cNvSpPr txBox="1"/>
          <p:nvPr>
            <p:ph type="title"/>
          </p:nvPr>
        </p:nvSpPr>
        <p:spPr>
          <a:xfrm>
            <a:off x="634150" y="512550"/>
            <a:ext cx="75057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90">
                <a:latin typeface="Times New Roman"/>
                <a:ea typeface="Times New Roman"/>
                <a:cs typeface="Times New Roman"/>
                <a:sym typeface="Times New Roman"/>
              </a:rPr>
              <a:t>4</a:t>
            </a:r>
            <a:r>
              <a:rPr lang="en" sz="2190">
                <a:latin typeface="Times New Roman"/>
                <a:ea typeface="Times New Roman"/>
                <a:cs typeface="Times New Roman"/>
                <a:sym typeface="Times New Roman"/>
              </a:rPr>
              <a:t>. Hệ thống này liên quan như thế nào đến sản phẩm “Thiết kế tổng quan hệ thống (Architecture)” của nhóm?</a:t>
            </a:r>
            <a:endParaRPr sz="2190">
              <a:latin typeface="Times New Roman"/>
              <a:ea typeface="Times New Roman"/>
              <a:cs typeface="Times New Roman"/>
              <a:sym typeface="Times New Roman"/>
            </a:endParaRPr>
          </a:p>
        </p:txBody>
      </p:sp>
      <p:sp>
        <p:nvSpPr>
          <p:cNvPr id="182" name="Google Shape;182;gb83f11262c_0_58"/>
          <p:cNvSpPr txBox="1"/>
          <p:nvPr>
            <p:ph idx="1" type="body"/>
          </p:nvPr>
        </p:nvSpPr>
        <p:spPr>
          <a:xfrm>
            <a:off x="435550" y="1628175"/>
            <a:ext cx="7902900" cy="31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Nhóm</a:t>
            </a:r>
            <a:r>
              <a:rPr lang="en" sz="1800">
                <a:solidFill>
                  <a:srgbClr val="000000"/>
                </a:solidFill>
                <a:latin typeface="Times New Roman"/>
                <a:ea typeface="Times New Roman"/>
                <a:cs typeface="Times New Roman"/>
                <a:sym typeface="Times New Roman"/>
              </a:rPr>
              <a:t> sử dụng kiến trúc microservice cho hệ thống với việc nhiều service việc deploy cho từng service đã tốn rất nhiều thời gian nhưng microservice có rất nhiều service và hệ thống liên quan dẫn đến việc deploy khó khăn và tốn nhiều công sức nên việc nên cần có hệ thống build tự động để tối ưu hóa do quá trình giúp rút ngắn thời gian triển khai hệ thống để việc kiểm thử cũng như triển khai dự án tới khách hàng một cách nhanh chóng, tiết kiệm thời gian và công sức của các bên liên quan và đáp ứng được thay đổi của khách hàng.</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b83f11262c_0_69"/>
          <p:cNvSpPr txBox="1"/>
          <p:nvPr>
            <p:ph type="title"/>
          </p:nvPr>
        </p:nvSpPr>
        <p:spPr>
          <a:xfrm>
            <a:off x="634150" y="512550"/>
            <a:ext cx="75057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90">
                <a:latin typeface="Times New Roman"/>
                <a:ea typeface="Times New Roman"/>
                <a:cs typeface="Times New Roman"/>
                <a:sym typeface="Times New Roman"/>
              </a:rPr>
              <a:t>5</a:t>
            </a:r>
            <a:r>
              <a:rPr lang="en" sz="2190">
                <a:latin typeface="Times New Roman"/>
                <a:ea typeface="Times New Roman"/>
                <a:cs typeface="Times New Roman"/>
                <a:sym typeface="Times New Roman"/>
              </a:rPr>
              <a:t>. Các công cụ này đã hỗ trợ nhóm thực hiện các quy trình phát triển đề ra như thế nào?</a:t>
            </a:r>
            <a:endParaRPr sz="2190">
              <a:latin typeface="Times New Roman"/>
              <a:ea typeface="Times New Roman"/>
              <a:cs typeface="Times New Roman"/>
              <a:sym typeface="Times New Roman"/>
            </a:endParaRPr>
          </a:p>
        </p:txBody>
      </p:sp>
      <p:sp>
        <p:nvSpPr>
          <p:cNvPr id="188" name="Google Shape;188;gb83f11262c_0_69"/>
          <p:cNvSpPr txBox="1"/>
          <p:nvPr>
            <p:ph idx="1" type="body"/>
          </p:nvPr>
        </p:nvSpPr>
        <p:spPr>
          <a:xfrm>
            <a:off x="435550" y="1628175"/>
            <a:ext cx="7902900" cy="3173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20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 Docker: Để chạy các service và các hệ thống liên quan đến hệ thống. Khi chạy các service và hệ thống sẽ tạo ra các container. Container có thể build và loại bỏ nhanh hơn máy ảo. Dễ dàng thiết lập môi trường làm việc. Chỉ cần config 1 lần duy nhất và không bao giờ phải cài đặt lại các dependencies.</a:t>
            </a:r>
            <a:endParaRPr sz="1800">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Github Action: Tự động hóa quá trình CI/CD: kiểm thử đơn vị, build images, update server một cách hoàn toàn tự động mà không cần nhiều nỗ lực về công sức, thời gian của lập trình viên</a:t>
            </a:r>
            <a:endParaRPr sz="1800">
              <a:solidFill>
                <a:srgbClr val="000000"/>
              </a:solidFill>
              <a:latin typeface="Times New Roman"/>
              <a:ea typeface="Times New Roman"/>
              <a:cs typeface="Times New Roman"/>
              <a:sym typeface="Times New Roman"/>
            </a:endParaRPr>
          </a:p>
          <a:p>
            <a:pPr indent="-325755" lvl="0" marL="457200" rtl="0" algn="l">
              <a:spcBef>
                <a:spcPts val="0"/>
              </a:spcBef>
              <a:spcAft>
                <a:spcPts val="0"/>
              </a:spcAft>
              <a:buClr>
                <a:srgbClr val="000000"/>
              </a:buClr>
              <a:buSzPct val="100000"/>
              <a:buFont typeface="Times New Roman"/>
              <a:buChar char="●"/>
            </a:pPr>
            <a:r>
              <a:rPr lang="en" sz="1800">
                <a:solidFill>
                  <a:srgbClr val="000000"/>
                </a:solidFill>
                <a:latin typeface="Times New Roman"/>
                <a:ea typeface="Times New Roman"/>
                <a:cs typeface="Times New Roman"/>
                <a:sym typeface="Times New Roman"/>
              </a:rPr>
              <a:t>Digital Ocean: là cloud dùng để hosting chia sẻ các tài nguyên của dự án qua internet để mọi người có thể truy cập và sử dụng một cách dễ dàng</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b83f11262c_0_76"/>
          <p:cNvSpPr txBox="1"/>
          <p:nvPr>
            <p:ph type="title"/>
          </p:nvPr>
        </p:nvSpPr>
        <p:spPr>
          <a:xfrm>
            <a:off x="634150" y="512550"/>
            <a:ext cx="75057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90">
                <a:latin typeface="Times New Roman"/>
                <a:ea typeface="Times New Roman"/>
                <a:cs typeface="Times New Roman"/>
                <a:sym typeface="Times New Roman"/>
              </a:rPr>
              <a:t>6</a:t>
            </a:r>
            <a:r>
              <a:rPr lang="en" sz="2190">
                <a:latin typeface="Times New Roman"/>
                <a:ea typeface="Times New Roman"/>
                <a:cs typeface="Times New Roman"/>
                <a:sym typeface="Times New Roman"/>
              </a:rPr>
              <a:t>. Trình bày sản phẩm “Hướng dẫn cài đặt sản phẩm và biên dịch mã nguồn” và “Hướng dẫn triển khai sản phẩm” của nhóm</a:t>
            </a:r>
            <a:endParaRPr sz="2190">
              <a:latin typeface="Times New Roman"/>
              <a:ea typeface="Times New Roman"/>
              <a:cs typeface="Times New Roman"/>
              <a:sym typeface="Times New Roman"/>
            </a:endParaRPr>
          </a:p>
        </p:txBody>
      </p:sp>
      <p:sp>
        <p:nvSpPr>
          <p:cNvPr id="194" name="Google Shape;194;gb83f11262c_0_76"/>
          <p:cNvSpPr txBox="1"/>
          <p:nvPr>
            <p:ph idx="1" type="body"/>
          </p:nvPr>
        </p:nvSpPr>
        <p:spPr>
          <a:xfrm>
            <a:off x="435550" y="1628175"/>
            <a:ext cx="7902900" cy="3173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800">
                <a:solidFill>
                  <a:srgbClr val="000000"/>
                </a:solidFill>
                <a:latin typeface="Times New Roman"/>
                <a:ea typeface="Times New Roman"/>
                <a:cs typeface="Times New Roman"/>
                <a:sym typeface="Times New Roman"/>
              </a:rPr>
              <a:t>Slide hướng dẫn cài đặt sản phẩm </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b83f11262c_0_81"/>
          <p:cNvSpPr txBox="1"/>
          <p:nvPr>
            <p:ph type="title"/>
          </p:nvPr>
        </p:nvSpPr>
        <p:spPr>
          <a:xfrm>
            <a:off x="634150" y="512550"/>
            <a:ext cx="7505700" cy="75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90">
                <a:latin typeface="Times New Roman"/>
                <a:ea typeface="Times New Roman"/>
                <a:cs typeface="Times New Roman"/>
                <a:sym typeface="Times New Roman"/>
              </a:rPr>
              <a:t>7. Hai sản phẩm này đã thể hiện việc tự động hóa hoặc bán tự động hóa quá trình phát triển phần mềm của nhóm như thế nào?</a:t>
            </a:r>
            <a:endParaRPr sz="2190">
              <a:latin typeface="Times New Roman"/>
              <a:ea typeface="Times New Roman"/>
              <a:cs typeface="Times New Roman"/>
              <a:sym typeface="Times New Roman"/>
            </a:endParaRPr>
          </a:p>
        </p:txBody>
      </p:sp>
      <p:sp>
        <p:nvSpPr>
          <p:cNvPr id="200" name="Google Shape;200;gb83f11262c_0_81"/>
          <p:cNvSpPr txBox="1"/>
          <p:nvPr>
            <p:ph idx="1" type="body"/>
          </p:nvPr>
        </p:nvSpPr>
        <p:spPr>
          <a:xfrm>
            <a:off x="435550" y="1628175"/>
            <a:ext cx="7902900" cy="3173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01" name="Google Shape;201;gb83f11262c_0_81"/>
          <p:cNvSpPr txBox="1"/>
          <p:nvPr/>
        </p:nvSpPr>
        <p:spPr>
          <a:xfrm>
            <a:off x="865875" y="1561550"/>
            <a:ext cx="7630200" cy="2465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Các thiết lập về cài đặt môi trường và triển khai sản phẩm chỉ cần thực hiện một lần duy nhất , về sau việc triển khai phiên bản mới của sản phẩm sẽ tự động được cập nhật một cách hoàn toàn tự động thông qua hệ thống build tự động mà nhóm đã trình bày</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Nhờ vào hệ thống Build tự động việc triển khai được thực hiện 1 cách tự động và nhanh chóng, việc </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idx="1" type="body"/>
          </p:nvPr>
        </p:nvSpPr>
        <p:spPr>
          <a:xfrm>
            <a:off x="819150" y="781300"/>
            <a:ext cx="7505700" cy="365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latin typeface="Times New Roman"/>
                <a:ea typeface="Times New Roman"/>
                <a:cs typeface="Times New Roman"/>
                <a:sym typeface="Times New Roman"/>
              </a:rPr>
              <a:t>Đề bài.</a:t>
            </a:r>
            <a:r>
              <a:rPr lang="en" sz="1800">
                <a:latin typeface="Times New Roman"/>
                <a:ea typeface="Times New Roman"/>
                <a:cs typeface="Times New Roman"/>
                <a:sym typeface="Times New Roman"/>
              </a:rPr>
              <a:t> </a:t>
            </a:r>
            <a:r>
              <a:rPr lang="en" sz="1800">
                <a:solidFill>
                  <a:srgbClr val="000000"/>
                </a:solidFill>
                <a:highlight>
                  <a:srgbClr val="FFFFFF"/>
                </a:highlight>
                <a:latin typeface="Times New Roman"/>
                <a:ea typeface="Times New Roman"/>
                <a:cs typeface="Times New Roman"/>
                <a:sym typeface="Times New Roman"/>
              </a:rPr>
              <a:t>Giải thích kiến trúc, công cụ và các tập tin cấu hình “Hệ thống build tự động” mà nhóm đã sử dụng để biên dịch và triển khai tự động hoặc bán tự động đồ án của nhóm. Trình bày các bước nhóm đã thực hiện để tạo ra được hệ thống này. Tại sao cần tạo hệ thống build tự động? Hệ thống này liên quan như thế nào đến sản phẩm “Thiết kế tổng quan hệ thống (Architecture)” của nhóm. Các công cụ này đã hỗ trợ nhóm thực hiện quy trình phát triển đề ra như thế nào? Trình bày sản phẩm “Hướng dẫn cài đặt môi trường và biên dịch mã nguồn” và “Hướng dẫn triển khai sản phẩm” của nhóm. Hai sản phẩm này đã thể hiện việc tự động hóa hoặc bán tự động hóa quá trình phát triển phần mềm của nhóm như thế nào?</a:t>
            </a:r>
            <a:endParaRPr sz="18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b83f11262c_0_0"/>
          <p:cNvSpPr txBox="1"/>
          <p:nvPr>
            <p:ph type="title"/>
          </p:nvPr>
        </p:nvSpPr>
        <p:spPr>
          <a:xfrm>
            <a:off x="589725" y="453350"/>
            <a:ext cx="7505700" cy="954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200"/>
              </a:spcBef>
              <a:spcAft>
                <a:spcPts val="0"/>
              </a:spcAft>
              <a:buClr>
                <a:srgbClr val="000000"/>
              </a:buClr>
              <a:buSzPts val="2100"/>
              <a:buFont typeface="Times New Roman"/>
              <a:buAutoNum type="arabicPeriod"/>
            </a:pPr>
            <a:r>
              <a:rPr lang="en" sz="2100">
                <a:solidFill>
                  <a:srgbClr val="000000"/>
                </a:solidFill>
                <a:latin typeface="Times New Roman"/>
                <a:ea typeface="Times New Roman"/>
                <a:cs typeface="Times New Roman"/>
                <a:sym typeface="Times New Roman"/>
              </a:rPr>
              <a:t>Giải thích kiến trúc, công cụ và các tập tin cấu hình “Hệ thống build tự động” mà nhóm đã sử dụng để biên dịch và triển khai tự động hoặc bán tự động đồ án của nhóm</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100">
              <a:latin typeface="Times New Roman"/>
              <a:ea typeface="Times New Roman"/>
              <a:cs typeface="Times New Roman"/>
              <a:sym typeface="Times New Roman"/>
            </a:endParaRPr>
          </a:p>
        </p:txBody>
      </p:sp>
      <p:sp>
        <p:nvSpPr>
          <p:cNvPr id="140" name="Google Shape;140;gb83f11262c_0_0"/>
          <p:cNvSpPr txBox="1"/>
          <p:nvPr>
            <p:ph idx="1" type="body"/>
          </p:nvPr>
        </p:nvSpPr>
        <p:spPr>
          <a:xfrm>
            <a:off x="819150" y="1990725"/>
            <a:ext cx="3369600" cy="24480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 sz="1800">
                <a:solidFill>
                  <a:srgbClr val="000000"/>
                </a:solidFill>
                <a:latin typeface="Times New Roman"/>
                <a:ea typeface="Times New Roman"/>
                <a:cs typeface="Times New Roman"/>
                <a:sym typeface="Times New Roman"/>
              </a:rPr>
              <a:t>Công cụ sử dụng: Đồ án sử dụng Github Action để tạo hệ thống build tự động.</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b83f11262c_0_7"/>
          <p:cNvSpPr txBox="1"/>
          <p:nvPr>
            <p:ph idx="1" type="body"/>
          </p:nvPr>
        </p:nvSpPr>
        <p:spPr>
          <a:xfrm>
            <a:off x="273825" y="636450"/>
            <a:ext cx="5358000" cy="380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Job test, sử dụng máy ubuntu phiên bản latest, gồm 4 bước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CheckOut project về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SetUp node v14</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Chạy lệnh npm ci để cài các package cần thiết</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Chạy lệnh test</a:t>
            </a:r>
            <a:endParaRPr sz="1800">
              <a:solidFill>
                <a:srgbClr val="000000"/>
              </a:solidFill>
              <a:latin typeface="Times New Roman"/>
              <a:ea typeface="Times New Roman"/>
              <a:cs typeface="Times New Roman"/>
              <a:sym typeface="Times New Roman"/>
            </a:endParaRPr>
          </a:p>
        </p:txBody>
      </p:sp>
      <p:pic>
        <p:nvPicPr>
          <p:cNvPr id="146" name="Google Shape;146;gb83f11262c_0_7"/>
          <p:cNvPicPr preferRelativeResize="0"/>
          <p:nvPr/>
        </p:nvPicPr>
        <p:blipFill>
          <a:blip r:embed="rId3">
            <a:alphaModFix/>
          </a:blip>
          <a:stretch>
            <a:fillRect/>
          </a:stretch>
        </p:blipFill>
        <p:spPr>
          <a:xfrm>
            <a:off x="5726525" y="636450"/>
            <a:ext cx="3081325" cy="336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b83f11262c_0_19"/>
          <p:cNvSpPr txBox="1"/>
          <p:nvPr>
            <p:ph idx="1" type="body"/>
          </p:nvPr>
        </p:nvSpPr>
        <p:spPr>
          <a:xfrm>
            <a:off x="273825" y="399650"/>
            <a:ext cx="5002800" cy="403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Job build docker image và push lên docker hub, sử dụng máy ubuntu phiên bản latest gồm 5 bước.</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CheckOut project về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Get commit tag</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Login vào docker hub dựa vào secrets key đã lưu trên repository</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Setup môi trường để build và push docker image lên docker hub</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 kết quả</a:t>
            </a:r>
            <a:endParaRPr sz="1800">
              <a:solidFill>
                <a:srgbClr val="000000"/>
              </a:solidFill>
              <a:latin typeface="Times New Roman"/>
              <a:ea typeface="Times New Roman"/>
              <a:cs typeface="Times New Roman"/>
              <a:sym typeface="Times New Roman"/>
            </a:endParaRPr>
          </a:p>
        </p:txBody>
      </p:sp>
      <p:pic>
        <p:nvPicPr>
          <p:cNvPr id="152" name="Google Shape;152;gb83f11262c_0_19"/>
          <p:cNvPicPr preferRelativeResize="0"/>
          <p:nvPr/>
        </p:nvPicPr>
        <p:blipFill>
          <a:blip r:embed="rId3">
            <a:alphaModFix/>
          </a:blip>
          <a:stretch>
            <a:fillRect/>
          </a:stretch>
        </p:blipFill>
        <p:spPr>
          <a:xfrm>
            <a:off x="5451175" y="766675"/>
            <a:ext cx="3207375" cy="346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b83f11262c_0_25"/>
          <p:cNvSpPr txBox="1"/>
          <p:nvPr>
            <p:ph idx="1" type="body"/>
          </p:nvPr>
        </p:nvSpPr>
        <p:spPr>
          <a:xfrm>
            <a:off x="273825" y="399650"/>
            <a:ext cx="5002800" cy="403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Job deploy server,  sử dụng máy ubuntu phiên bản latest gồm các bước bước.</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CheckOut project về </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Get commit tag</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Update server</a:t>
            </a:r>
            <a:endParaRPr sz="1800">
              <a:solidFill>
                <a:srgbClr val="000000"/>
              </a:solidFill>
              <a:latin typeface="Times New Roman"/>
              <a:ea typeface="Times New Roman"/>
              <a:cs typeface="Times New Roman"/>
              <a:sym typeface="Times New Roman"/>
            </a:endParaRPr>
          </a:p>
        </p:txBody>
      </p:sp>
      <p:pic>
        <p:nvPicPr>
          <p:cNvPr id="158" name="Google Shape;158;gb83f11262c_0_25"/>
          <p:cNvPicPr preferRelativeResize="0"/>
          <p:nvPr/>
        </p:nvPicPr>
        <p:blipFill>
          <a:blip r:embed="rId3">
            <a:alphaModFix/>
          </a:blip>
          <a:stretch>
            <a:fillRect/>
          </a:stretch>
        </p:blipFill>
        <p:spPr>
          <a:xfrm>
            <a:off x="3658100" y="1346925"/>
            <a:ext cx="4941275" cy="338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b83f11262c_0_31"/>
          <p:cNvPicPr preferRelativeResize="0"/>
          <p:nvPr/>
        </p:nvPicPr>
        <p:blipFill>
          <a:blip r:embed="rId3">
            <a:alphaModFix/>
          </a:blip>
          <a:stretch>
            <a:fillRect/>
          </a:stretch>
        </p:blipFill>
        <p:spPr>
          <a:xfrm>
            <a:off x="3914975" y="430500"/>
            <a:ext cx="4736400" cy="3773124"/>
          </a:xfrm>
          <a:prstGeom prst="rect">
            <a:avLst/>
          </a:prstGeom>
          <a:noFill/>
          <a:ln>
            <a:noFill/>
          </a:ln>
        </p:spPr>
      </p:pic>
      <p:sp>
        <p:nvSpPr>
          <p:cNvPr id="164" name="Google Shape;164;gb83f11262c_0_31"/>
          <p:cNvSpPr txBox="1"/>
          <p:nvPr/>
        </p:nvSpPr>
        <p:spPr>
          <a:xfrm>
            <a:off x="547650" y="621650"/>
            <a:ext cx="2989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WorkFlow của hệ thống build tự độn</a:t>
            </a:r>
            <a:r>
              <a:rPr lang="en">
                <a:latin typeface="Calibri"/>
                <a:ea typeface="Calibri"/>
                <a:cs typeface="Calibri"/>
                <a:sym typeface="Calibri"/>
              </a:rPr>
              <a:t>g</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b83f11262c_0_37"/>
          <p:cNvSpPr txBox="1"/>
          <p:nvPr>
            <p:ph type="title"/>
          </p:nvPr>
        </p:nvSpPr>
        <p:spPr>
          <a:xfrm>
            <a:off x="537925" y="616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2. Trình bày các bước nhóm đã thực hiện để tạo ra hệ thống build tự động</a:t>
            </a:r>
            <a:endParaRPr sz="2100">
              <a:latin typeface="Times New Roman"/>
              <a:ea typeface="Times New Roman"/>
              <a:cs typeface="Times New Roman"/>
              <a:sym typeface="Times New Roman"/>
            </a:endParaRPr>
          </a:p>
        </p:txBody>
      </p:sp>
      <p:sp>
        <p:nvSpPr>
          <p:cNvPr id="170" name="Google Shape;170;gb83f11262c_0_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Thảo luận nhóm để đưa ra kiến trúc(workflow) cho hệ thống build tự động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Thảo luận và lựa chọn cài đặt công cụ phù hợp với các các mục tiêu và yêu cầu đã được đề ra</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Tiến hành thực hiện với công cụ đã chọn</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b83f11262c_0_42"/>
          <p:cNvSpPr txBox="1"/>
          <p:nvPr>
            <p:ph type="title"/>
          </p:nvPr>
        </p:nvSpPr>
        <p:spPr>
          <a:xfrm>
            <a:off x="634150" y="512550"/>
            <a:ext cx="75057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3. Tại sao cần hệ thống build tự động?</a:t>
            </a:r>
            <a:endParaRPr sz="2100">
              <a:latin typeface="Times New Roman"/>
              <a:ea typeface="Times New Roman"/>
              <a:cs typeface="Times New Roman"/>
              <a:sym typeface="Times New Roman"/>
            </a:endParaRPr>
          </a:p>
        </p:txBody>
      </p:sp>
      <p:sp>
        <p:nvSpPr>
          <p:cNvPr id="176" name="Google Shape;176;gb83f11262c_0_42"/>
          <p:cNvSpPr txBox="1"/>
          <p:nvPr>
            <p:ph idx="1" type="body"/>
          </p:nvPr>
        </p:nvSpPr>
        <p:spPr>
          <a:xfrm>
            <a:off x="421850" y="1265525"/>
            <a:ext cx="7902900" cy="3173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Font typeface="Times New Roman"/>
              <a:buChar char="●"/>
            </a:pPr>
            <a:r>
              <a:rPr lang="en" sz="1800">
                <a:latin typeface="Times New Roman"/>
                <a:ea typeface="Times New Roman"/>
                <a:cs typeface="Times New Roman"/>
                <a:sym typeface="Times New Roman"/>
              </a:rPr>
              <a:t>Ngày nay, với xu hướng agile/lean dẫn đến việc phát triển tính năng là điều bình thường, quan trọng là phải nhanh. Nếu một tính năng mà mất 2, 3 tháng mới release thì dẫn đến nhiều hệ lụy như làm không phù hợp nhu cầu khách hàng, hoặc đối thủ đã ra mắt trước đó, mất đi cái lợi thế dẫn đầu. Do đó, việc làm ra một sản phẩm, tính năng đòi hỏi thần tốc là ưu tiên số một hiện nay.</a:t>
            </a:r>
            <a:endParaRPr sz="1800">
              <a:latin typeface="Times New Roman"/>
              <a:ea typeface="Times New Roman"/>
              <a:cs typeface="Times New Roman"/>
              <a:sym typeface="Times New Roman"/>
            </a:endParaRPr>
          </a:p>
          <a:p>
            <a:pPr indent="0" lvl="0" marL="914400" rtl="0" algn="l">
              <a:spcBef>
                <a:spcPts val="0"/>
              </a:spcBef>
              <a:spcAft>
                <a:spcPts val="0"/>
              </a:spcAft>
              <a:buNone/>
            </a:pPr>
            <a:r>
              <a:t/>
            </a:r>
            <a:endParaRPr sz="1800">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en" sz="1800">
                <a:latin typeface="Times New Roman"/>
                <a:ea typeface="Times New Roman"/>
                <a:cs typeface="Times New Roman"/>
                <a:sym typeface="Times New Roman"/>
              </a:rPr>
              <a:t>Bên cạnh đó, để nhanh chóng ra mắt một tính năng, phiên bản mới nếu theo cách cổ điển sẽ mất nhiều thời gian bởi công việc chân tay khá nhiều và mỗi lần release cũng huy động một cơ số người không nhỏ để cập nhật một thay đổi dù là nhỏ nhất. Bởi vậy, xu hướng CD giúp cung cấp các framework, workflow giúp tiết kiệm thời gian, nguồn lực của quá trình release (delivery).</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