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iwpC/p92FpGJTS6PG4FbWasE7p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B6D65A-7265-4194-8A6E-792A75585EBF}">
  <a:tblStyle styleId="{B3B6D65A-7265-4194-8A6E-792A75585EB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30b4c3c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e30b4c3c1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2a4d29b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2a4d29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2a4d29b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2a4d29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82a4d29b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82a4d29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82a4d29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82a4d29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82a4d29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82a4d29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82a4d29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82a4d29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82a4d29b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82a4d29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82a4d29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82a4d29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82a4d29b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82a4d29b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2a4d29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2a4d29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9"/>
          <p:cNvGrpSpPr/>
          <p:nvPr/>
        </p:nvGrpSpPr>
        <p:grpSpPr>
          <a:xfrm>
            <a:off x="255200" y="592"/>
            <a:ext cx="2250363" cy="1044300"/>
            <a:chOff x="255200" y="592"/>
            <a:chExt cx="2250363" cy="1044300"/>
          </a:xfrm>
        </p:grpSpPr>
        <p:sp>
          <p:nvSpPr>
            <p:cNvPr id="15" name="Google Shape;15;p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905395" y="592"/>
            <a:ext cx="2250363" cy="1044300"/>
            <a:chOff x="905395" y="592"/>
            <a:chExt cx="2250363" cy="1044300"/>
          </a:xfrm>
        </p:grpSpPr>
        <p:sp>
          <p:nvSpPr>
            <p:cNvPr id="19" name="Google Shape;19;p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9"/>
          <p:cNvGrpSpPr/>
          <p:nvPr/>
        </p:nvGrpSpPr>
        <p:grpSpPr>
          <a:xfrm>
            <a:off x="7057468" y="5088"/>
            <a:ext cx="1851282" cy="752108"/>
            <a:chOff x="6917201" y="0"/>
            <a:chExt cx="2227777" cy="863400"/>
          </a:xfrm>
        </p:grpSpPr>
        <p:sp>
          <p:nvSpPr>
            <p:cNvPr id="23" name="Google Shape;23;p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9"/>
          <p:cNvGrpSpPr/>
          <p:nvPr/>
        </p:nvGrpSpPr>
        <p:grpSpPr>
          <a:xfrm>
            <a:off x="6553032" y="4217852"/>
            <a:ext cx="2389068" cy="925737"/>
            <a:chOff x="6917201" y="0"/>
            <a:chExt cx="2227777" cy="863400"/>
          </a:xfrm>
        </p:grpSpPr>
        <p:sp>
          <p:nvSpPr>
            <p:cNvPr id="27" name="Google Shape;27;p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9"/>
          <p:cNvGrpSpPr/>
          <p:nvPr/>
        </p:nvGrpSpPr>
        <p:grpSpPr>
          <a:xfrm>
            <a:off x="199149" y="4055652"/>
            <a:ext cx="2795413" cy="1083308"/>
            <a:chOff x="6917201" y="0"/>
            <a:chExt cx="2227777" cy="863400"/>
          </a:xfrm>
        </p:grpSpPr>
        <p:sp>
          <p:nvSpPr>
            <p:cNvPr id="31" name="Google Shape;31;p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8"/>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8"/>
          <p:cNvGrpSpPr/>
          <p:nvPr/>
        </p:nvGrpSpPr>
        <p:grpSpPr>
          <a:xfrm>
            <a:off x="5959222" y="4119576"/>
            <a:ext cx="2520951" cy="1024165"/>
            <a:chOff x="6917201" y="0"/>
            <a:chExt cx="2227777" cy="863400"/>
          </a:xfrm>
        </p:grpSpPr>
        <p:sp>
          <p:nvSpPr>
            <p:cNvPr id="112" name="Google Shape;112;p1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8"/>
          <p:cNvGrpSpPr/>
          <p:nvPr/>
        </p:nvGrpSpPr>
        <p:grpSpPr>
          <a:xfrm>
            <a:off x="199149" y="2"/>
            <a:ext cx="2795413" cy="1083308"/>
            <a:chOff x="6917201" y="0"/>
            <a:chExt cx="2227777" cy="863400"/>
          </a:xfrm>
        </p:grpSpPr>
        <p:sp>
          <p:nvSpPr>
            <p:cNvPr id="116" name="Google Shape;116;p1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8"/>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8"/>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1"/>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1"/>
          <p:cNvGrpSpPr/>
          <p:nvPr/>
        </p:nvGrpSpPr>
        <p:grpSpPr>
          <a:xfrm>
            <a:off x="5594190" y="3961115"/>
            <a:ext cx="2910144" cy="1182340"/>
            <a:chOff x="6917201" y="0"/>
            <a:chExt cx="2227777" cy="863400"/>
          </a:xfrm>
        </p:grpSpPr>
        <p:sp>
          <p:nvSpPr>
            <p:cNvPr id="47" name="Google Shape;47;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1"/>
          <p:cNvGrpSpPr/>
          <p:nvPr/>
        </p:nvGrpSpPr>
        <p:grpSpPr>
          <a:xfrm>
            <a:off x="199149" y="2"/>
            <a:ext cx="2795413" cy="1083308"/>
            <a:chOff x="6917201" y="0"/>
            <a:chExt cx="2227777" cy="863400"/>
          </a:xfrm>
        </p:grpSpPr>
        <p:sp>
          <p:nvSpPr>
            <p:cNvPr id="51" name="Google Shape;51;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1"/>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2"/>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2"/>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4"/>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5"/>
          <p:cNvGrpSpPr/>
          <p:nvPr/>
        </p:nvGrpSpPr>
        <p:grpSpPr>
          <a:xfrm>
            <a:off x="255991" y="-118"/>
            <a:ext cx="2251347" cy="1043408"/>
            <a:chOff x="3961956" y="4383950"/>
            <a:chExt cx="1160548" cy="548700"/>
          </a:xfrm>
        </p:grpSpPr>
        <p:sp>
          <p:nvSpPr>
            <p:cNvPr id="81" name="Google Shape;81;p1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5"/>
          <p:cNvGrpSpPr/>
          <p:nvPr/>
        </p:nvGrpSpPr>
        <p:grpSpPr>
          <a:xfrm>
            <a:off x="34934" y="4522125"/>
            <a:ext cx="1593306" cy="617072"/>
            <a:chOff x="6917201" y="0"/>
            <a:chExt cx="2227777" cy="863400"/>
          </a:xfrm>
        </p:grpSpPr>
        <p:sp>
          <p:nvSpPr>
            <p:cNvPr id="86" name="Google Shape;86;p1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5"/>
          <p:cNvGrpSpPr/>
          <p:nvPr/>
        </p:nvGrpSpPr>
        <p:grpSpPr>
          <a:xfrm>
            <a:off x="5886353" y="1243"/>
            <a:ext cx="3257454" cy="1261514"/>
            <a:chOff x="6917201" y="0"/>
            <a:chExt cx="2227777" cy="863400"/>
          </a:xfrm>
        </p:grpSpPr>
        <p:sp>
          <p:nvSpPr>
            <p:cNvPr id="90" name="Google Shape;90;p1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6"/>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6"/>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7"/>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7"/>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8"/>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91350" y="711455"/>
            <a:ext cx="5361300" cy="522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Câu 8</a:t>
            </a:r>
            <a:endParaRPr/>
          </a:p>
        </p:txBody>
      </p:sp>
      <p:sp>
        <p:nvSpPr>
          <p:cNvPr id="129" name="Google Shape;129;p1"/>
          <p:cNvSpPr txBox="1"/>
          <p:nvPr>
            <p:ph idx="1" type="subTitle"/>
          </p:nvPr>
        </p:nvSpPr>
        <p:spPr>
          <a:xfrm>
            <a:off x="1858700" y="1534446"/>
            <a:ext cx="5361300" cy="2401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t>Đề tài: Amazon s3</a:t>
            </a:r>
            <a:endParaRPr/>
          </a:p>
          <a:p>
            <a:pPr indent="0" lvl="0" marL="0" rtl="0" algn="ctr">
              <a:lnSpc>
                <a:spcPct val="100000"/>
              </a:lnSpc>
              <a:spcBef>
                <a:spcPts val="0"/>
              </a:spcBef>
              <a:spcAft>
                <a:spcPts val="0"/>
              </a:spcAft>
              <a:buSzPts val="1600"/>
              <a:buNone/>
            </a:pPr>
            <a:r>
              <a:rPr lang="en"/>
              <a:t>Giáo viên vấn đáp: Thầy Ngô Ngọc Đăng Khoa</a:t>
            </a:r>
            <a:endParaRPr/>
          </a:p>
          <a:p>
            <a:pPr indent="0" lvl="0" marL="0" rtl="0" algn="ctr">
              <a:lnSpc>
                <a:spcPct val="100000"/>
              </a:lnSpc>
              <a:spcBef>
                <a:spcPts val="0"/>
              </a:spcBef>
              <a:spcAft>
                <a:spcPts val="0"/>
              </a:spcAft>
              <a:buSzPts val="1600"/>
              <a:buNone/>
            </a:pPr>
            <a:r>
              <a:rPr lang="en"/>
              <a:t>Nhóm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ge30b4c3c1a_0_5"/>
          <p:cNvGraphicFramePr/>
          <p:nvPr/>
        </p:nvGraphicFramePr>
        <p:xfrm>
          <a:off x="952500" y="1428750"/>
          <a:ext cx="3000000" cy="3000000"/>
        </p:xfrm>
        <a:graphic>
          <a:graphicData uri="http://schemas.openxmlformats.org/drawingml/2006/table">
            <a:tbl>
              <a:tblPr>
                <a:noFill/>
                <a:tableStyleId>{B3B6D65A-7265-4194-8A6E-792A75585EBF}</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i="1" lang="en" sz="1400" u="none" cap="none" strike="noStrike"/>
                        <a:t>Status</a:t>
                      </a:r>
                      <a:endParaRPr b="1" i="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i="1" lang="en" sz="1400" u="none" cap="none" strike="noStrike"/>
                        <a:t>Task name</a:t>
                      </a:r>
                      <a:endParaRPr b="1" i="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i="1" lang="en" sz="1400" u="none" cap="none" strike="noStrike"/>
                        <a:t>Start date</a:t>
                      </a:r>
                      <a:endParaRPr b="1" i="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i="1" lang="en" sz="1400" u="none" cap="none" strike="noStrike"/>
                        <a:t>Due date</a:t>
                      </a:r>
                      <a:endParaRPr b="1" i="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Authentication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2/4/2021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16/04/2021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CDN-Service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17/04/2021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01/05/2021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Create bucket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18/04/2021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02/05/2021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stated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Documents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10/06/2021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21/6/2021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stated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Summary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22/06/2021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22/06/2021</a:t>
                      </a:r>
                      <a:endParaRPr sz="1400" u="none" cap="none" strike="noStrike"/>
                    </a:p>
                  </a:txBody>
                  <a:tcPr marT="91425" marB="91425" marR="91425" marL="91425"/>
                </a:tc>
              </a:tr>
            </a:tbl>
          </a:graphicData>
        </a:graphic>
      </p:graphicFrame>
      <p:sp>
        <p:nvSpPr>
          <p:cNvPr id="182" name="Google Shape;182;ge30b4c3c1a_0_5"/>
          <p:cNvSpPr txBox="1"/>
          <p:nvPr/>
        </p:nvSpPr>
        <p:spPr>
          <a:xfrm>
            <a:off x="955350" y="511450"/>
            <a:ext cx="6021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b82a4d29b8_0_43"/>
          <p:cNvSpPr txBox="1"/>
          <p:nvPr>
            <p:ph type="title"/>
          </p:nvPr>
        </p:nvSpPr>
        <p:spPr>
          <a:xfrm>
            <a:off x="541800" y="4337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Giải thích cách nhóm làm như thế nào để đưa ra các giá trị này?</a:t>
            </a:r>
            <a:endParaRPr/>
          </a:p>
        </p:txBody>
      </p:sp>
      <p:sp>
        <p:nvSpPr>
          <p:cNvPr id="188" name="Google Shape;188;gb82a4d29b8_0_43"/>
          <p:cNvSpPr txBox="1"/>
          <p:nvPr>
            <p:ph idx="1" type="body"/>
          </p:nvPr>
        </p:nvSpPr>
        <p:spPr>
          <a:xfrm>
            <a:off x="596800" y="1555375"/>
            <a:ext cx="7728000" cy="28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Đầu tiên, lấy user story đầu tiên ước lượng điểm user story theo fibonacci 1,2,3,5,8,13</a:t>
            </a:r>
            <a:endParaRPr sz="1800"/>
          </a:p>
          <a:p>
            <a:pPr indent="-342900" lvl="0" marL="457200" rtl="0" algn="l">
              <a:spcBef>
                <a:spcPts val="0"/>
              </a:spcBef>
              <a:spcAft>
                <a:spcPts val="0"/>
              </a:spcAft>
              <a:buSzPts val="1800"/>
              <a:buChar char="●"/>
            </a:pPr>
            <a:r>
              <a:rPr lang="en" sz="1800"/>
              <a:t>Đối với user story tiếp theo, so sánh độ khó với user story đầu tiên xem độ khó cao hay thấp hơn user story đầu tiên để ước lượng điểm phù hợp.</a:t>
            </a:r>
            <a:endParaRPr sz="1800"/>
          </a:p>
          <a:p>
            <a:pPr indent="-342900" lvl="0" marL="457200" rtl="0" algn="l">
              <a:spcBef>
                <a:spcPts val="0"/>
              </a:spcBef>
              <a:spcAft>
                <a:spcPts val="0"/>
              </a:spcAft>
              <a:buSzPts val="1800"/>
              <a:buChar char="●"/>
            </a:pPr>
            <a:r>
              <a:rPr lang="en" sz="1800"/>
              <a:t>Với thời gian và chi phí, ta chỉ cần xác định cho user story đầu tiên rồi sử dụng quy tắc tam suất để tính thời gian/chi phí cho các user story còn lại.</a:t>
            </a:r>
            <a:endParaRPr sz="1800"/>
          </a:p>
          <a:p>
            <a:pPr indent="0" lvl="0" marL="457200" rtl="0" algn="l">
              <a:spcBef>
                <a:spcPts val="0"/>
              </a:spcBef>
              <a:spcAft>
                <a:spcPts val="0"/>
              </a:spcAft>
              <a:buNone/>
            </a:pPr>
            <a:r>
              <a:rPr lang="en" sz="1800"/>
              <a:t>Ví dụ:</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b82a4d29b8_0_50"/>
          <p:cNvSpPr txBox="1"/>
          <p:nvPr>
            <p:ph idx="1" type="body"/>
          </p:nvPr>
        </p:nvSpPr>
        <p:spPr>
          <a:xfrm>
            <a:off x="819150" y="714925"/>
            <a:ext cx="7505700" cy="37239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0"/>
              </a:spcAft>
              <a:buNone/>
            </a:pPr>
            <a:r>
              <a:rPr lang="en" sz="1800"/>
              <a:t>User story 1: có điểm là 5 và thời gian là 14 ngày</a:t>
            </a:r>
            <a:endParaRPr sz="1800"/>
          </a:p>
          <a:p>
            <a:pPr indent="457200" lvl="0" marL="0" rtl="0" algn="l">
              <a:spcBef>
                <a:spcPts val="1200"/>
              </a:spcBef>
              <a:spcAft>
                <a:spcPts val="0"/>
              </a:spcAft>
              <a:buNone/>
            </a:pPr>
            <a:r>
              <a:rPr lang="en" sz="1800"/>
              <a:t>User story 2: có 3 điểm</a:t>
            </a:r>
            <a:endParaRPr sz="1800"/>
          </a:p>
          <a:p>
            <a:pPr indent="457200" lvl="0" marL="0" rtl="0" algn="l">
              <a:spcBef>
                <a:spcPts val="1200"/>
              </a:spcBef>
              <a:spcAft>
                <a:spcPts val="0"/>
              </a:spcAft>
              <a:buNone/>
            </a:pPr>
            <a:r>
              <a:rPr lang="en" sz="1800"/>
              <a:t>Thì ta có thời gian của user story là: 3*14)/5</a:t>
            </a:r>
            <a:endParaRPr sz="1800"/>
          </a:p>
          <a:p>
            <a:pPr indent="-342900" lvl="0" marL="457200" rtl="0" algn="l">
              <a:spcBef>
                <a:spcPts val="1200"/>
              </a:spcBef>
              <a:spcAft>
                <a:spcPts val="0"/>
              </a:spcAft>
              <a:buSzPts val="1800"/>
              <a:buChar char="●"/>
            </a:pPr>
            <a:r>
              <a:rPr lang="en" sz="1800"/>
              <a:t>Sau khi có cụ thể từng user story ta tính tổng lại sẽ cho ra những giá trị  của toàn bộ dự án</a:t>
            </a:r>
            <a:endParaRPr sz="1800"/>
          </a:p>
          <a:p>
            <a:pPr indent="0" lvl="0" marL="0" rtl="0" algn="l">
              <a:spcBef>
                <a:spcPts val="120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b82a4d29b8_0_5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Giải thích cách nhóm báo cáo tình trạng dự án cho tuần thứ 10 của môn học</a:t>
            </a:r>
            <a:endParaRPr/>
          </a:p>
        </p:txBody>
      </p:sp>
      <p:sp>
        <p:nvSpPr>
          <p:cNvPr id="199" name="Google Shape;199;gb82a4d29b8_0_5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Nhóm nêu ra các kết quả đã xây dựng được của đồ án như kiến trúc, các công nghệ đã áp dụng</a:t>
            </a:r>
            <a:endParaRPr sz="1800"/>
          </a:p>
          <a:p>
            <a:pPr indent="-342900" lvl="0" marL="457200" rtl="0" algn="l">
              <a:spcBef>
                <a:spcPts val="0"/>
              </a:spcBef>
              <a:spcAft>
                <a:spcPts val="0"/>
              </a:spcAft>
              <a:buSzPts val="1800"/>
              <a:buChar char="●"/>
            </a:pPr>
            <a:r>
              <a:rPr lang="en" sz="1800"/>
              <a:t>Demo những chức năng nhóm đã làm được như đăng ký, đăng nhập, tạo cdn service để lưu trữ file và thư mục.tạo bucket, thêm file.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idx="1" type="body"/>
          </p:nvPr>
        </p:nvSpPr>
        <p:spPr>
          <a:xfrm>
            <a:off x="819150" y="781300"/>
            <a:ext cx="7505700" cy="365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800"/>
              <a:t>Đề bài. </a:t>
            </a:r>
            <a:r>
              <a:rPr lang="en" sz="1800"/>
              <a:t>Giải thích các sản phẩm thể hiện nhóm phát triển phần mềm dựa trên mô hình Kanban. Trình bày các bước nhóm đã thực hiện để tạo ra được các sản phẩm này. Giải thích sản phẩm "Kế hoạch dự án" của nhóm: ước lượng tổng số điểm (story points) cho toàn dự án hoặc ước lượng tổng số công việc kích cỡ tương tự cho toàn dự án, ước lượng thời gian, chi phí của dự án. Giải thích cách nhóm làm thế nào để đưa ra các giá trị này? Giải thích cách nhóm báo cáo tình trạng dự án cho tuần thứ 10 của môn học</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b82a4d29b8_0_1"/>
          <p:cNvSpPr txBox="1"/>
          <p:nvPr>
            <p:ph type="title"/>
          </p:nvPr>
        </p:nvSpPr>
        <p:spPr>
          <a:xfrm>
            <a:off x="525225" y="478200"/>
            <a:ext cx="7505700" cy="51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Quy trình phát triển dự án: Kanban</a:t>
            </a:r>
            <a:endParaRPr/>
          </a:p>
        </p:txBody>
      </p:sp>
      <p:pic>
        <p:nvPicPr>
          <p:cNvPr id="140" name="Google Shape;140;gb82a4d29b8_0_1"/>
          <p:cNvPicPr preferRelativeResize="0"/>
          <p:nvPr/>
        </p:nvPicPr>
        <p:blipFill>
          <a:blip r:embed="rId3">
            <a:alphaModFix/>
          </a:blip>
          <a:stretch>
            <a:fillRect/>
          </a:stretch>
        </p:blipFill>
        <p:spPr>
          <a:xfrm>
            <a:off x="1842400" y="997375"/>
            <a:ext cx="5349475" cy="383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b82a4d29b8_0_10"/>
          <p:cNvSpPr txBox="1"/>
          <p:nvPr>
            <p:ph type="title"/>
          </p:nvPr>
        </p:nvSpPr>
        <p:spPr>
          <a:xfrm>
            <a:off x="442575" y="340450"/>
            <a:ext cx="7505700" cy="85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Áp dụng quy trình phát triển dự án vào đồ án sử dụng trello </a:t>
            </a:r>
            <a:endParaRPr/>
          </a:p>
        </p:txBody>
      </p:sp>
      <p:pic>
        <p:nvPicPr>
          <p:cNvPr id="146" name="Google Shape;146;gb82a4d29b8_0_10"/>
          <p:cNvPicPr preferRelativeResize="0"/>
          <p:nvPr/>
        </p:nvPicPr>
        <p:blipFill>
          <a:blip r:embed="rId3">
            <a:alphaModFix/>
          </a:blip>
          <a:stretch>
            <a:fillRect/>
          </a:stretch>
        </p:blipFill>
        <p:spPr>
          <a:xfrm>
            <a:off x="1702800" y="1442000"/>
            <a:ext cx="5738404" cy="3396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b82a4d29b8_0_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 tiết một thẻ</a:t>
            </a:r>
            <a:endParaRPr/>
          </a:p>
        </p:txBody>
      </p:sp>
      <p:pic>
        <p:nvPicPr>
          <p:cNvPr id="152" name="Google Shape;152;gb82a4d29b8_0_16"/>
          <p:cNvPicPr preferRelativeResize="0"/>
          <p:nvPr/>
        </p:nvPicPr>
        <p:blipFill>
          <a:blip r:embed="rId3">
            <a:alphaModFix/>
          </a:blip>
          <a:stretch>
            <a:fillRect/>
          </a:stretch>
        </p:blipFill>
        <p:spPr>
          <a:xfrm>
            <a:off x="4230450" y="1419875"/>
            <a:ext cx="4334439" cy="3038500"/>
          </a:xfrm>
          <a:prstGeom prst="rect">
            <a:avLst/>
          </a:prstGeom>
          <a:noFill/>
          <a:ln>
            <a:noFill/>
          </a:ln>
        </p:spPr>
      </p:pic>
      <p:sp>
        <p:nvSpPr>
          <p:cNvPr id="153" name="Google Shape;153;gb82a4d29b8_0_16"/>
          <p:cNvSpPr txBox="1"/>
          <p:nvPr/>
        </p:nvSpPr>
        <p:spPr>
          <a:xfrm>
            <a:off x="661475" y="1607950"/>
            <a:ext cx="30126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Tiêu đề thẻ</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Mô tả chi tiết công việc</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Thành viên đảm nhận task</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b82a4d29b8_0_23"/>
          <p:cNvSpPr txBox="1"/>
          <p:nvPr>
            <p:ph type="title"/>
          </p:nvPr>
        </p:nvSpPr>
        <p:spPr>
          <a:xfrm>
            <a:off x="460950" y="4047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Giải thích các sản phẩm thể hiện nhóm đã phát triển phần mềm dựa trên mô hình kanban</a:t>
            </a:r>
            <a:endParaRPr/>
          </a:p>
        </p:txBody>
      </p:sp>
      <p:sp>
        <p:nvSpPr>
          <p:cNvPr id="159" name="Google Shape;159;gb82a4d29b8_0_23"/>
          <p:cNvSpPr txBox="1"/>
          <p:nvPr>
            <p:ph idx="1" type="body"/>
          </p:nvPr>
        </p:nvSpPr>
        <p:spPr>
          <a:xfrm>
            <a:off x="635475" y="1497725"/>
            <a:ext cx="7505700" cy="3233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Mô hình Kanban của nhóm được chia làm 5 cột theo tiến độ của task bao gồm </a:t>
            </a:r>
            <a:endParaRPr sz="1800"/>
          </a:p>
          <a:p>
            <a:pPr indent="-342900" lvl="1" marL="914400" rtl="0" algn="l">
              <a:spcBef>
                <a:spcPts val="0"/>
              </a:spcBef>
              <a:spcAft>
                <a:spcPts val="0"/>
              </a:spcAft>
              <a:buSzPts val="1800"/>
              <a:buChar char="○"/>
            </a:pPr>
            <a:r>
              <a:rPr lang="en" sz="1800"/>
              <a:t>Backlog: Bao gồm tất cả các task cần thực hiện của dự án</a:t>
            </a:r>
            <a:endParaRPr sz="1800"/>
          </a:p>
          <a:p>
            <a:pPr indent="-342900" lvl="1" marL="914400" rtl="0" algn="l">
              <a:spcBef>
                <a:spcPts val="0"/>
              </a:spcBef>
              <a:spcAft>
                <a:spcPts val="0"/>
              </a:spcAft>
              <a:buSzPts val="1800"/>
              <a:buChar char="○"/>
            </a:pPr>
            <a:r>
              <a:rPr lang="en" sz="1800"/>
              <a:t>Todo: Bao gồm tất cả các task được đề ra sẽ thực hiện trong khoảng thời gian đề xuất cụ thể là 2 tuần,</a:t>
            </a:r>
            <a:endParaRPr sz="1800"/>
          </a:p>
          <a:p>
            <a:pPr indent="-342900" lvl="1" marL="914400" rtl="0" algn="l">
              <a:spcBef>
                <a:spcPts val="0"/>
              </a:spcBef>
              <a:spcAft>
                <a:spcPts val="0"/>
              </a:spcAft>
              <a:buSzPts val="1800"/>
              <a:buChar char="○"/>
            </a:pPr>
            <a:r>
              <a:rPr lang="en" sz="1800"/>
              <a:t>InProgress: Các task đang được làm trong dự án</a:t>
            </a:r>
            <a:endParaRPr sz="1800"/>
          </a:p>
          <a:p>
            <a:pPr indent="-342900" lvl="1" marL="914400" rtl="0" algn="l">
              <a:spcBef>
                <a:spcPts val="0"/>
              </a:spcBef>
              <a:spcAft>
                <a:spcPts val="0"/>
              </a:spcAft>
              <a:buSzPts val="1800"/>
              <a:buChar char="○"/>
            </a:pPr>
            <a:r>
              <a:rPr lang="en" sz="1800"/>
              <a:t>InReview: Các task đã hoàn thành và chờ kiểm thử và đánh giá của các thành viên để đảm bảo task đó thực sự hoàn thành và chuyển về trạng thái done</a:t>
            </a:r>
            <a:endParaRPr sz="1800"/>
          </a:p>
          <a:p>
            <a:pPr indent="-342900" lvl="1" marL="914400" rtl="0" algn="l">
              <a:spcBef>
                <a:spcPts val="0"/>
              </a:spcBef>
              <a:spcAft>
                <a:spcPts val="0"/>
              </a:spcAft>
              <a:buSzPts val="1800"/>
              <a:buChar char="○"/>
            </a:pPr>
            <a:r>
              <a:rPr lang="en" sz="1800"/>
              <a:t>Done: Task đã hoàn thành.</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b82a4d29b8_0_28"/>
          <p:cNvSpPr txBox="1"/>
          <p:nvPr>
            <p:ph idx="1" type="body"/>
          </p:nvPr>
        </p:nvSpPr>
        <p:spPr>
          <a:xfrm>
            <a:off x="819150" y="597625"/>
            <a:ext cx="7505700" cy="384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Áp dụng trello vào quy trình quản lý dự án phần mềm.</a:t>
            </a:r>
            <a:endParaRPr sz="1800"/>
          </a:p>
          <a:p>
            <a:pPr indent="-342900" lvl="0" marL="457200" rtl="0" algn="l">
              <a:spcBef>
                <a:spcPts val="0"/>
              </a:spcBef>
              <a:spcAft>
                <a:spcPts val="0"/>
              </a:spcAft>
              <a:buSzPts val="1800"/>
              <a:buChar char="●"/>
            </a:pPr>
            <a:r>
              <a:rPr lang="en" sz="1800"/>
              <a:t>Trong mỗi thẻ sẽ bao gồm: Trạng thái, mô tả chi tiết, thành viên đảm nhận task</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b82a4d29b8_0_3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Trình bày các bước nhóm đã thực hiện để tạo ra được các sản phẩm này</a:t>
            </a:r>
            <a:endParaRPr/>
          </a:p>
        </p:txBody>
      </p:sp>
      <p:sp>
        <p:nvSpPr>
          <p:cNvPr id="170" name="Google Shape;170;gb82a4d29b8_0_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Mô hình hóa lại quy trình kanban để phù hợp với đề tài mà nhóm đang thực hiện.</a:t>
            </a:r>
            <a:endParaRPr sz="1800"/>
          </a:p>
          <a:p>
            <a:pPr indent="-342900" lvl="0" marL="457200" rtl="0" algn="l">
              <a:spcBef>
                <a:spcPts val="0"/>
              </a:spcBef>
              <a:spcAft>
                <a:spcPts val="0"/>
              </a:spcAft>
              <a:buSzPts val="1800"/>
              <a:buChar char="●"/>
            </a:pPr>
            <a:r>
              <a:rPr lang="en" sz="1800"/>
              <a:t>Chia các task cho từng thành viên với khối lượng công việc ước tính là đồng đều nhau.</a:t>
            </a:r>
            <a:endParaRPr sz="1800"/>
          </a:p>
          <a:p>
            <a:pPr indent="-342900" lvl="0" marL="457200" rtl="0" algn="l">
              <a:spcBef>
                <a:spcPts val="0"/>
              </a:spcBef>
              <a:spcAft>
                <a:spcPts val="0"/>
              </a:spcAft>
              <a:buSzPts val="1800"/>
              <a:buChar char="●"/>
            </a:pPr>
            <a:r>
              <a:rPr lang="en" sz="1800"/>
              <a:t>Đưa ra tiêu chí đánh giá về việc hoàn thành các task </a:t>
            </a:r>
            <a:endParaRPr sz="1800"/>
          </a:p>
          <a:p>
            <a:pPr indent="-342900" lvl="0" marL="457200" rtl="0" algn="l">
              <a:spcBef>
                <a:spcPts val="0"/>
              </a:spcBef>
              <a:spcAft>
                <a:spcPts val="0"/>
              </a:spcAft>
              <a:buSzPts val="1800"/>
              <a:buChar char="●"/>
            </a:pPr>
            <a:r>
              <a:rPr lang="en" sz="1800"/>
              <a:t>Áp dụng mô hình kanban cụ thể là sử dụng trello</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b82a4d29b8_0_38"/>
          <p:cNvSpPr txBox="1"/>
          <p:nvPr>
            <p:ph type="title"/>
          </p:nvPr>
        </p:nvSpPr>
        <p:spPr>
          <a:xfrm>
            <a:off x="466150" y="374950"/>
            <a:ext cx="7505700" cy="104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Giải thích sản phẩm” Kế hoạch dự án” của nhóm</a:t>
            </a:r>
            <a:endParaRPr/>
          </a:p>
        </p:txBody>
      </p:sp>
      <p:sp>
        <p:nvSpPr>
          <p:cNvPr id="176" name="Google Shape;176;gb82a4d29b8_0_38"/>
          <p:cNvSpPr txBox="1"/>
          <p:nvPr>
            <p:ph idx="1" type="body"/>
          </p:nvPr>
        </p:nvSpPr>
        <p:spPr>
          <a:xfrm>
            <a:off x="819150" y="1521750"/>
            <a:ext cx="7505700" cy="316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Kế hoạch dự án bao gồm 2 phần </a:t>
            </a:r>
            <a:endParaRPr sz="1800"/>
          </a:p>
          <a:p>
            <a:pPr indent="-342900" lvl="0" marL="457200" rtl="0" algn="l">
              <a:spcBef>
                <a:spcPts val="0"/>
              </a:spcBef>
              <a:spcAft>
                <a:spcPts val="0"/>
              </a:spcAft>
              <a:buSzPts val="1800"/>
              <a:buChar char="●"/>
            </a:pPr>
            <a:r>
              <a:rPr lang="en" sz="1800"/>
              <a:t>Ước tính dự án</a:t>
            </a:r>
            <a:endParaRPr sz="1800"/>
          </a:p>
          <a:p>
            <a:pPr indent="-342900" lvl="1" marL="914400" rtl="0" algn="l">
              <a:spcBef>
                <a:spcPts val="0"/>
              </a:spcBef>
              <a:spcAft>
                <a:spcPts val="0"/>
              </a:spcAft>
              <a:buSzPts val="1800"/>
              <a:buChar char="○"/>
            </a:pPr>
            <a:r>
              <a:rPr lang="en" sz="1800"/>
              <a:t>Tổng số điểm</a:t>
            </a:r>
            <a:endParaRPr sz="1800"/>
          </a:p>
          <a:p>
            <a:pPr indent="-342900" lvl="1" marL="914400" rtl="0" algn="l">
              <a:spcBef>
                <a:spcPts val="0"/>
              </a:spcBef>
              <a:spcAft>
                <a:spcPts val="0"/>
              </a:spcAft>
              <a:buSzPts val="1800"/>
              <a:buChar char="○"/>
            </a:pPr>
            <a:r>
              <a:rPr lang="en" sz="1800"/>
              <a:t>Tổng chi phí </a:t>
            </a:r>
            <a:endParaRPr sz="1800"/>
          </a:p>
          <a:p>
            <a:pPr indent="-342900" lvl="1" marL="914400" rtl="0" algn="l">
              <a:spcBef>
                <a:spcPts val="0"/>
              </a:spcBef>
              <a:spcAft>
                <a:spcPts val="0"/>
              </a:spcAft>
              <a:buSzPts val="1800"/>
              <a:buChar char="○"/>
            </a:pPr>
            <a:r>
              <a:rPr lang="en" sz="1800"/>
              <a:t>Tổng thời gian</a:t>
            </a:r>
            <a:endParaRPr sz="1800"/>
          </a:p>
          <a:p>
            <a:pPr indent="-342900" lvl="0" marL="457200" rtl="0" algn="l">
              <a:spcBef>
                <a:spcPts val="0"/>
              </a:spcBef>
              <a:spcAft>
                <a:spcPts val="0"/>
              </a:spcAft>
              <a:buSzPts val="1800"/>
              <a:buChar char="●"/>
            </a:pPr>
            <a:r>
              <a:rPr lang="en" sz="1800"/>
              <a:t>Kế hoạch thực hiện dự kiến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