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1f8f36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1f8f3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5a92c6f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5a92c6f3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1f8f36e6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e61f8f36e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a92c6f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a92c6f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a92c6f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a92c6f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a92c6f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a92c6f3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a92c6f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a92c6f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a92c6f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a92c6f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5a92c6f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5a92c6f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a92c6f3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a92c6f3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a92c6f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a92c6f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742050" y="296467"/>
            <a:ext cx="7659900" cy="834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742050" y="1264444"/>
            <a:ext cx="7659900" cy="3030000"/>
          </a:xfrm>
          <a:prstGeom prst="rect">
            <a:avLst/>
          </a:prstGeom>
          <a:noFill/>
          <a:ln>
            <a:noFill/>
          </a:ln>
        </p:spPr>
        <p:txBody>
          <a:bodyPr anchorCtr="0" anchor="t" bIns="34275" lIns="68575" spcFirstLastPara="1" rIns="68575" wrap="square" tIns="34275">
            <a:normAutofit/>
          </a:bodyPr>
          <a:lstStyle>
            <a:lvl1pPr indent="-317500" lvl="0" marL="457200" rtl="0" algn="l">
              <a:lnSpc>
                <a:spcPct val="150000"/>
              </a:lnSpc>
              <a:spcBef>
                <a:spcPts val="800"/>
              </a:spcBef>
              <a:spcAft>
                <a:spcPts val="0"/>
              </a:spcAft>
              <a:buSzPts val="1400"/>
              <a:buChar char="●"/>
              <a:defRPr/>
            </a:lvl1pPr>
            <a:lvl2pPr indent="-317500" lvl="1" marL="914400" rtl="0" algn="l">
              <a:lnSpc>
                <a:spcPct val="150000"/>
              </a:lnSpc>
              <a:spcBef>
                <a:spcPts val="1200"/>
              </a:spcBef>
              <a:spcAft>
                <a:spcPts val="0"/>
              </a:spcAft>
              <a:buClr>
                <a:schemeClr val="dk1"/>
              </a:buClr>
              <a:buSzPts val="1400"/>
              <a:buChar char="○"/>
              <a:defRPr/>
            </a:lvl2pPr>
            <a:lvl3pPr indent="-317500" lvl="2" marL="1371600" rtl="0" algn="l">
              <a:lnSpc>
                <a:spcPct val="150000"/>
              </a:lnSpc>
              <a:spcBef>
                <a:spcPts val="1200"/>
              </a:spcBef>
              <a:spcAft>
                <a:spcPts val="0"/>
              </a:spcAft>
              <a:buSzPts val="1400"/>
              <a:buChar char="■"/>
              <a:defRPr/>
            </a:lvl3pPr>
            <a:lvl4pPr indent="-317500" lvl="3" marL="1828800" rtl="0" algn="l">
              <a:lnSpc>
                <a:spcPct val="150000"/>
              </a:lnSpc>
              <a:spcBef>
                <a:spcPts val="1200"/>
              </a:spcBef>
              <a:spcAft>
                <a:spcPts val="0"/>
              </a:spcAft>
              <a:buSzPts val="1400"/>
              <a:buChar char="●"/>
              <a:defRPr/>
            </a:lvl4pPr>
            <a:lvl5pPr indent="-317500" lvl="4" marL="2286000" rtl="0" algn="l">
              <a:lnSpc>
                <a:spcPct val="15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10" type="dt"/>
          </p:nvPr>
        </p:nvSpPr>
        <p:spPr>
          <a:xfrm>
            <a:off x="337500" y="4767876"/>
            <a:ext cx="1320000" cy="346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2065734" y="4768200"/>
            <a:ext cx="5012400" cy="345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7487100" y="4768200"/>
            <a:ext cx="1320000" cy="345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Câu 9</a:t>
            </a:r>
            <a:endParaRPr>
              <a:latin typeface="Arial"/>
              <a:ea typeface="Arial"/>
              <a:cs typeface="Arial"/>
              <a:sym typeface="Aria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700">
                <a:solidFill>
                  <a:schemeClr val="dk2"/>
                </a:solidFill>
                <a:latin typeface="Arial"/>
                <a:ea typeface="Arial"/>
                <a:cs typeface="Arial"/>
                <a:sym typeface="Arial"/>
              </a:rPr>
              <a:t>Giải thích các công cụ và sản phẩm nhóm đã sử dụng để liên lạc giữa các thành viên, quản lý dự án, và quản lý lỗi cho đồ án. Các công cụ này đã hỗ trợ nhóm thực hiện quy trình phát triển đề ra như thế nào?</a:t>
            </a:r>
            <a:endParaRPr sz="17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Hỗ trợ</a:t>
            </a:r>
            <a:endParaRPr>
              <a:latin typeface="Arial"/>
              <a:ea typeface="Arial"/>
              <a:cs typeface="Arial"/>
              <a:sym typeface="Arial"/>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chemeClr val="dk2"/>
                </a:solidFill>
                <a:latin typeface="Arial"/>
                <a:ea typeface="Arial"/>
                <a:cs typeface="Arial"/>
                <a:sym typeface="Arial"/>
              </a:rPr>
              <a:t>-Google drive: mọi người trong nhóm cùng làm tài liệu online với nhau, truy cập tài liệu nhóm đã làm, dễ dàng quản lý.</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-Trello: giúp nhóm nắm bắt được tiến độ và theo dõi dự án.</a:t>
            </a:r>
            <a:endParaRPr sz="1400">
              <a:solidFill>
                <a:schemeClr val="dk2"/>
              </a:solidFill>
              <a:latin typeface="Arial"/>
              <a:ea typeface="Arial"/>
              <a:cs typeface="Arial"/>
              <a:sym typeface="Arial"/>
            </a:endParaRPr>
          </a:p>
          <a:p>
            <a:pPr indent="0" lvl="0" marL="0" rtl="0" algn="l">
              <a:spcBef>
                <a:spcPts val="1200"/>
              </a:spcBef>
              <a:spcAft>
                <a:spcPts val="1200"/>
              </a:spcAft>
              <a:buNone/>
            </a:pPr>
            <a:r>
              <a:rPr lang="vi" sz="1400">
                <a:solidFill>
                  <a:schemeClr val="dk2"/>
                </a:solidFill>
                <a:latin typeface="Arial"/>
                <a:ea typeface="Arial"/>
                <a:cs typeface="Arial"/>
                <a:sym typeface="Arial"/>
              </a:rPr>
              <a:t>-Github: quản lý theo dõi mã nguồn, quản lý các issue khi gặp vấn đề, hỗ trợ nhau trong quá trình coding.</a:t>
            </a:r>
            <a:endParaRPr sz="14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1121588" y="152400"/>
            <a:ext cx="6900829"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Công cụ liên lạc</a:t>
            </a:r>
            <a:endParaRPr>
              <a:latin typeface="Arial"/>
              <a:ea typeface="Arial"/>
              <a:cs typeface="Arial"/>
              <a:sym typeface="Arial"/>
            </a:endParaRPr>
          </a:p>
        </p:txBody>
      </p:sp>
      <p:sp>
        <p:nvSpPr>
          <p:cNvPr id="99" name="Google Shape;99;p15"/>
          <p:cNvSpPr txBox="1"/>
          <p:nvPr>
            <p:ph idx="1" type="body"/>
          </p:nvPr>
        </p:nvSpPr>
        <p:spPr>
          <a:xfrm>
            <a:off x="620025" y="2571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Nhóm chọn Messenger của Facebook làm công cụ liên lạc chính, tạo nhóm chat, thảo luận và trao đổi trong quá trình làm.</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Google Meet: call và trao đổi trực tiếp khi gặp vấn đề phát sinh.</a:t>
            </a:r>
            <a:endParaRPr sz="1400">
              <a:solidFill>
                <a:srgbClr val="000000"/>
              </a:solidFill>
              <a:latin typeface="Arial"/>
              <a:ea typeface="Arial"/>
              <a:cs typeface="Arial"/>
              <a:sym typeface="Arial"/>
            </a:endParaRPr>
          </a:p>
        </p:txBody>
      </p:sp>
      <p:pic>
        <p:nvPicPr>
          <p:cNvPr id="100" name="Google Shape;100;p15"/>
          <p:cNvPicPr preferRelativeResize="0"/>
          <p:nvPr/>
        </p:nvPicPr>
        <p:blipFill>
          <a:blip r:embed="rId3">
            <a:alphaModFix/>
          </a:blip>
          <a:stretch>
            <a:fillRect/>
          </a:stretch>
        </p:blipFill>
        <p:spPr>
          <a:xfrm>
            <a:off x="3614225" y="1012450"/>
            <a:ext cx="1188800" cy="1188800"/>
          </a:xfrm>
          <a:prstGeom prst="rect">
            <a:avLst/>
          </a:prstGeom>
          <a:noFill/>
          <a:ln>
            <a:noFill/>
          </a:ln>
        </p:spPr>
      </p:pic>
      <p:pic>
        <p:nvPicPr>
          <p:cNvPr id="101" name="Google Shape;101;p15"/>
          <p:cNvPicPr preferRelativeResize="0"/>
          <p:nvPr/>
        </p:nvPicPr>
        <p:blipFill>
          <a:blip r:embed="rId4">
            <a:alphaModFix/>
          </a:blip>
          <a:stretch>
            <a:fillRect/>
          </a:stretch>
        </p:blipFill>
        <p:spPr>
          <a:xfrm>
            <a:off x="5170050" y="1012452"/>
            <a:ext cx="1539027" cy="1188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Công cụ quản lý dự án:</a:t>
            </a:r>
            <a:endParaRPr>
              <a:latin typeface="Arial"/>
              <a:ea typeface="Arial"/>
              <a:cs typeface="Arial"/>
              <a:sym typeface="Arial"/>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Hệ thống quản lý dự án: Trello</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vi" sz="1400">
                <a:solidFill>
                  <a:srgbClr val="000000"/>
                </a:solidFill>
                <a:latin typeface="Arial"/>
                <a:ea typeface="Arial"/>
                <a:cs typeface="Arial"/>
                <a:sym typeface="Arial"/>
              </a:rPr>
              <a:t>Sử dụng Trello lập bảng Kanban, theo dõi tiến trình và thời gian thực hiện đồ án, tính toán và điều chỉnh lại kế hoạch</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4393650" y="926404"/>
            <a:ext cx="1977950" cy="1319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52400" y="1146325"/>
            <a:ext cx="8839199" cy="37911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9450" y="1254825"/>
            <a:ext cx="3705900" cy="30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chemeClr val="dk2"/>
                </a:solidFill>
                <a:latin typeface="Arial"/>
                <a:ea typeface="Arial"/>
                <a:cs typeface="Arial"/>
                <a:sym typeface="Arial"/>
              </a:rPr>
              <a:t>Mỗi một thẻ gồm có những thông tin:</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-Tên thẻ.</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-Mô tả.</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-Deadline</a:t>
            </a:r>
            <a:endParaRPr sz="1400">
              <a:solidFill>
                <a:schemeClr val="dk2"/>
              </a:solidFill>
              <a:latin typeface="Arial"/>
              <a:ea typeface="Arial"/>
              <a:cs typeface="Arial"/>
              <a:sym typeface="Arial"/>
            </a:endParaRPr>
          </a:p>
          <a:p>
            <a:pPr indent="0" lvl="0" marL="0" rtl="0" algn="l">
              <a:spcBef>
                <a:spcPts val="1200"/>
              </a:spcBef>
              <a:spcAft>
                <a:spcPts val="1200"/>
              </a:spcAft>
              <a:buNone/>
            </a:pPr>
            <a:r>
              <a:rPr lang="vi" sz="1400">
                <a:solidFill>
                  <a:schemeClr val="dk2"/>
                </a:solidFill>
                <a:latin typeface="Arial"/>
                <a:ea typeface="Arial"/>
                <a:cs typeface="Arial"/>
                <a:sym typeface="Arial"/>
              </a:rPr>
              <a:t>-Thành viên đảm nhận.</a:t>
            </a:r>
            <a:endParaRPr sz="1400">
              <a:solidFill>
                <a:schemeClr val="dk2"/>
              </a:solidFill>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4572000" y="1109050"/>
            <a:ext cx="4403849" cy="3519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Quản lý mã nguồn:</a:t>
            </a:r>
            <a:endParaRPr>
              <a:latin typeface="Arial"/>
              <a:ea typeface="Arial"/>
              <a:cs typeface="Arial"/>
              <a:sym typeface="Arial"/>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rgbClr val="000000"/>
                </a:solidFill>
                <a:latin typeface="Arial"/>
                <a:ea typeface="Arial"/>
                <a:cs typeface="Arial"/>
                <a:sym typeface="Arial"/>
              </a:rPr>
              <a:t>Hệ thống quản lý mã nguồn: Github</a:t>
            </a:r>
            <a:endParaRPr sz="1400">
              <a:solidFill>
                <a:srgbClr val="000000"/>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984925" y="2571750"/>
            <a:ext cx="6979599" cy="2330176"/>
          </a:xfrm>
          <a:prstGeom prst="rect">
            <a:avLst/>
          </a:prstGeom>
          <a:noFill/>
          <a:ln>
            <a:noFill/>
          </a:ln>
        </p:spPr>
      </p:pic>
      <p:pic>
        <p:nvPicPr>
          <p:cNvPr id="127" name="Google Shape;127;p19"/>
          <p:cNvPicPr preferRelativeResize="0"/>
          <p:nvPr/>
        </p:nvPicPr>
        <p:blipFill>
          <a:blip r:embed="rId4">
            <a:alphaModFix/>
          </a:blip>
          <a:stretch>
            <a:fillRect/>
          </a:stretch>
        </p:blipFill>
        <p:spPr>
          <a:xfrm>
            <a:off x="3860050" y="719981"/>
            <a:ext cx="3083051" cy="173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Quản lý tài liệu:</a:t>
            </a:r>
            <a:endParaRPr>
              <a:latin typeface="Arial"/>
              <a:ea typeface="Arial"/>
              <a:cs typeface="Arial"/>
              <a:sym typeface="Arial"/>
            </a:endParaRPr>
          </a:p>
        </p:txBody>
      </p:sp>
      <p:sp>
        <p:nvSpPr>
          <p:cNvPr id="133" name="Google Shape;133;p20"/>
          <p:cNvSpPr txBox="1"/>
          <p:nvPr>
            <p:ph idx="1" type="body"/>
          </p:nvPr>
        </p:nvSpPr>
        <p:spPr>
          <a:xfrm>
            <a:off x="654925" y="1997850"/>
            <a:ext cx="2898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2"/>
                </a:solidFill>
                <a:latin typeface="Arial"/>
                <a:ea typeface="Arial"/>
                <a:cs typeface="Arial"/>
                <a:sym typeface="Arial"/>
              </a:rPr>
              <a:t>Sử dụng Google Drive để quản lý tất cả các document của nhóm</a:t>
            </a:r>
            <a:endParaRPr>
              <a:solidFill>
                <a:schemeClr val="dk2"/>
              </a:solidFill>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3225800" y="2411275"/>
            <a:ext cx="5192349" cy="2671426"/>
          </a:xfrm>
          <a:prstGeom prst="rect">
            <a:avLst/>
          </a:prstGeom>
          <a:noFill/>
          <a:ln>
            <a:noFill/>
          </a:ln>
        </p:spPr>
      </p:pic>
      <p:pic>
        <p:nvPicPr>
          <p:cNvPr id="135" name="Google Shape;135;p20"/>
          <p:cNvPicPr preferRelativeResize="0"/>
          <p:nvPr/>
        </p:nvPicPr>
        <p:blipFill>
          <a:blip r:embed="rId4">
            <a:alphaModFix/>
          </a:blip>
          <a:stretch>
            <a:fillRect/>
          </a:stretch>
        </p:blipFill>
        <p:spPr>
          <a:xfrm>
            <a:off x="3938225" y="887650"/>
            <a:ext cx="2143125" cy="134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Công cụ quản lý lỗi: Github issues</a:t>
            </a:r>
            <a:endParaRPr>
              <a:latin typeface="Arial"/>
              <a:ea typeface="Arial"/>
              <a:cs typeface="Arial"/>
              <a:sym typeface="Arial"/>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000000"/>
                </a:solidFill>
                <a:latin typeface="Arial"/>
                <a:ea typeface="Arial"/>
                <a:cs typeface="Arial"/>
                <a:sym typeface="Arial"/>
              </a:rPr>
              <a:t>Khi gặp vấn đề về lỗi, các thành viên sẽ tạo các issue để thông báo cho các thành viên trong nhóm tiến hành xử lý lỗi.</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vi" sz="1400">
                <a:solidFill>
                  <a:srgbClr val="000000"/>
                </a:solidFill>
                <a:latin typeface="Arial"/>
                <a:ea typeface="Arial"/>
                <a:cs typeface="Arial"/>
                <a:sym typeface="Arial"/>
              </a:rPr>
              <a:t>Sau khi fix thành công tiến hành close issue.</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0" y="496950"/>
            <a:ext cx="9144000" cy="464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