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5" r:id="rId4"/>
    <p:sldId id="268" r:id="rId5"/>
    <p:sldId id="272" r:id="rId6"/>
    <p:sldId id="274" r:id="rId7"/>
    <p:sldId id="273" r:id="rId8"/>
    <p:sldId id="275" r:id="rId9"/>
    <p:sldId id="266" r:id="rId10"/>
    <p:sldId id="267" r:id="rId11"/>
    <p:sldId id="269" r:id="rId12"/>
    <p:sldId id="276" r:id="rId13"/>
    <p:sldId id="270" r:id="rId14"/>
    <p:sldId id="271" r:id="rId15"/>
    <p:sldId id="260" r:id="rId16"/>
    <p:sldId id="261" r:id="rId17"/>
    <p:sldId id="262" r:id="rId18"/>
    <p:sldId id="264"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9CA"/>
    <a:srgbClr val="CFE2F3"/>
    <a:srgbClr val="EF9A9A"/>
    <a:srgbClr val="000000"/>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varScale="1">
        <p:scale>
          <a:sx n="85" d="100"/>
          <a:sy n="85" d="100"/>
        </p:scale>
        <p:origin x="6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57DCB-0C15-453D-8CAA-86E0D371AE2F}" type="datetimeFigureOut">
              <a:rPr lang="zh-CN" altLang="en-US" smtClean="0"/>
              <a:t>2024/11/28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2D9F-40CB-405C-AC19-57832AC770D0}" type="slidenum">
              <a:rPr lang="zh-CN" altLang="en-US" smtClean="0"/>
              <a:t>‹#›</a:t>
            </a:fld>
            <a:endParaRPr lang="zh-CN" altLang="en-US"/>
          </a:p>
        </p:txBody>
      </p:sp>
    </p:spTree>
    <p:extLst>
      <p:ext uri="{BB962C8B-B14F-4D97-AF65-F5344CB8AC3E}">
        <p14:creationId xmlns:p14="http://schemas.microsoft.com/office/powerpoint/2010/main" val="256349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0B2D9F-40CB-405C-AC19-57832AC770D0}" type="slidenum">
              <a:rPr lang="zh-CN" altLang="en-US" smtClean="0"/>
              <a:t>1</a:t>
            </a:fld>
            <a:endParaRPr lang="zh-CN" altLang="en-US"/>
          </a:p>
        </p:txBody>
      </p:sp>
    </p:spTree>
    <p:extLst>
      <p:ext uri="{BB962C8B-B14F-4D97-AF65-F5344CB8AC3E}">
        <p14:creationId xmlns:p14="http://schemas.microsoft.com/office/powerpoint/2010/main" val="333459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C34B7-189C-26F4-4190-91AA3FE8FA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6E8BA6-98E0-4F27-A120-2E72C0758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5244BA-A54F-BD3E-D082-28EC97AB5BFC}"/>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B73D6909-F218-7429-141E-8DB9DC96A6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DD0235-F1AF-E48F-E636-CDBE14A35EE2}"/>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209236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6D7E8-3584-9941-77FF-D62458FED6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2D7684-31AA-3B26-60B7-DC50EC7A4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DFC2F6-A3DB-B42A-E8A7-D19A0AB9F00D}"/>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425F9A59-75E4-BDFE-C0F0-6DDD2619A4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C6323-B667-ACA6-BE29-3669C4458D14}"/>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61681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BF2D37-CF24-9C25-6E16-19ED7568C9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CFABEF-F1B6-AB6F-35B2-849DB6FADD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906BC4-8664-4AD6-ADDF-FF7ED07F2C8A}"/>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3041E3A9-0961-4ADF-DDDF-142131B37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63964F-9C2E-C53F-D136-4FF880E35174}"/>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250540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B22EA-5FB9-C667-3451-DDF2FCDCF5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89AC86-376B-229A-FEA3-A744C59D88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B30266-6A24-38B7-4D66-13AE3329D423}"/>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27199CDA-B104-422C-6AED-3EA12818B7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D4005-7A1A-092B-6101-0CFA46665695}"/>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424792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3D5CA-BEB1-60A6-0873-BD7736D3DC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5FA132-814D-90FD-D3E2-3A0621D2C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3127C7-68AE-1140-40C9-64F252A7CFBF}"/>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9A199794-F225-E967-72EB-E8DE200642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8CB51A-9877-2AED-D2DC-BFA9AFD0684C}"/>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382687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15604-D79A-8673-197D-DC78F06C34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4C1C66-3AA1-6CF5-2F73-FED1CD5D9A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5BB6FB-AEF8-1AC0-C401-4BF29EA11B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C3F13A-1348-1CB8-5361-FEB96080830D}"/>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10A1310B-4A9C-6CF2-1457-007DD9A583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07515B-B784-2321-9572-4EB5A422E1E0}"/>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45594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0ACFC-F859-AF1C-A7F2-1B25E4D715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8B980E-1F79-92C4-C80E-0A7AA562E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604C8F-8468-6498-3F9B-7F7FB5C546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E66AB0-B230-3CEC-0A15-E03865477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2D47EF-C192-FDBF-7D38-BB4C8B7D52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8DF1E7-6790-DD0A-17AA-44784ADC32D8}"/>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8" name="页脚占位符 7">
            <a:extLst>
              <a:ext uri="{FF2B5EF4-FFF2-40B4-BE49-F238E27FC236}">
                <a16:creationId xmlns:a16="http://schemas.microsoft.com/office/drawing/2014/main" id="{4BD1AE3D-301C-1446-E4DF-54DEA975211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CB1CE3-EE59-C4A1-431A-61AD231471E7}"/>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36742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45C67-626D-2268-DB45-1E1D3CFC93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6FBBB2-B178-FF63-75A8-ABA20C6684CB}"/>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4" name="页脚占位符 3">
            <a:extLst>
              <a:ext uri="{FF2B5EF4-FFF2-40B4-BE49-F238E27FC236}">
                <a16:creationId xmlns:a16="http://schemas.microsoft.com/office/drawing/2014/main" id="{6743B065-035C-D00F-B759-766161426D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36A18CE-F548-3483-5065-C2A190942BC5}"/>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35131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E26969-8C5A-63DA-3E6C-D578D776BDA3}"/>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3" name="页脚占位符 2">
            <a:extLst>
              <a:ext uri="{FF2B5EF4-FFF2-40B4-BE49-F238E27FC236}">
                <a16:creationId xmlns:a16="http://schemas.microsoft.com/office/drawing/2014/main" id="{B5B3EFA0-7503-3869-12C6-1DA1C79081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9463F2-393D-86F0-2098-AD683DEE15CC}"/>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31357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D3680-8E89-3E58-960A-AC1B06D12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AAAE4F-AB15-8A29-F1CE-8CC344F03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28E9D-6540-50F9-9323-2BEF3D7A5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B48B84-08DB-E7D4-B34A-DE34D00EDB4C}"/>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1917AEA9-E039-A3E5-29D0-6EFF06D03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9B540B-39DD-88A2-1480-C6FDC2C246FB}"/>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12567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EA176-4F70-E676-9566-6D86929BFD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A61C1D-B047-4DB5-E359-9570241C6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86EDB7-F48B-1B6C-DB5D-7050C8C69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4A0AE3-E5E2-3E99-B39C-7F0BDB505F06}"/>
              </a:ext>
            </a:extLst>
          </p:cNvPr>
          <p:cNvSpPr>
            <a:spLocks noGrp="1"/>
          </p:cNvSpPr>
          <p:nvPr>
            <p:ph type="dt" sz="half" idx="10"/>
          </p:nvPr>
        </p:nvSpPr>
        <p:spPr/>
        <p:txBody>
          <a:bodyPr/>
          <a:lstStyle/>
          <a:p>
            <a:fld id="{B1C95304-B157-431B-A081-FC6D491B225E}"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5266ECA6-26B5-FEB5-0FA6-11210BC692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9443A-73AF-E5BB-3F66-1B8160534C14}"/>
              </a:ext>
            </a:extLst>
          </p:cNvPr>
          <p:cNvSpPr>
            <a:spLocks noGrp="1"/>
          </p:cNvSpPr>
          <p:nvPr>
            <p:ph type="sldNum" sz="quarter" idx="12"/>
          </p:nvPr>
        </p:nvSpPr>
        <p:spPr/>
        <p:txBody>
          <a:body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417336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45CFE5-58B2-A889-375A-0C7346508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878C1-27BF-BE8A-3CDD-B1436EB7E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49B452-D7CD-0C62-DEE2-18B5BE49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95304-B157-431B-A081-FC6D491B225E}"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AA0C9BF0-E55D-2355-8FFF-AAC071843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713BF7-CFB1-0668-9A8F-82B672D1F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EDC0B-C7E4-4D8D-8C4A-2E9023807D93}" type="slidenum">
              <a:rPr lang="zh-CN" altLang="en-US" smtClean="0"/>
              <a:t>‹#›</a:t>
            </a:fld>
            <a:endParaRPr lang="zh-CN" altLang="en-US"/>
          </a:p>
        </p:txBody>
      </p:sp>
    </p:spTree>
    <p:extLst>
      <p:ext uri="{BB962C8B-B14F-4D97-AF65-F5344CB8AC3E}">
        <p14:creationId xmlns:p14="http://schemas.microsoft.com/office/powerpoint/2010/main" val="263651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146A10-B1C4-2444-D8FD-1D29C750E2E4}"/>
              </a:ext>
            </a:extLst>
          </p:cNvPr>
          <p:cNvSpPr txBox="1"/>
          <p:nvPr/>
        </p:nvSpPr>
        <p:spPr>
          <a:xfrm>
            <a:off x="2081981" y="2767281"/>
            <a:ext cx="8028039" cy="1323439"/>
          </a:xfrm>
          <a:prstGeom prst="rect">
            <a:avLst/>
          </a:prstGeom>
          <a:noFill/>
        </p:spPr>
        <p:txBody>
          <a:bodyPr wrap="square">
            <a:spAutoFit/>
          </a:bodyPr>
          <a:lstStyle/>
          <a:p>
            <a:pPr indent="127000" algn="ctr"/>
            <a:r>
              <a:rPr lang="zh-CN" altLang="zh-CN" sz="4000" kern="100" dirty="0">
                <a:effectLst/>
                <a:latin typeface="微软雅黑" panose="020B0503020204020204" pitchFamily="34" charset="-122"/>
                <a:ea typeface="微软雅黑" panose="020B0503020204020204" pitchFamily="34" charset="-122"/>
                <a:cs typeface="Times New Roman" panose="02020603050405020304" pitchFamily="18" charset="0"/>
              </a:rPr>
              <a:t>空调制造过程中制冷剂灌注量的预测与优化建模</a:t>
            </a:r>
            <a:endParaRPr lang="zh-CN" altLang="zh-CN" sz="3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6316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6393BE-C178-95B1-DFF2-ADFBF2C407EF}"/>
              </a:ext>
            </a:extLst>
          </p:cNvPr>
          <p:cNvPicPr>
            <a:picLocks noChangeAspect="1"/>
          </p:cNvPicPr>
          <p:nvPr/>
        </p:nvPicPr>
        <p:blipFill>
          <a:blip r:embed="rId2"/>
          <a:stretch>
            <a:fillRect/>
          </a:stretch>
        </p:blipFill>
        <p:spPr>
          <a:xfrm>
            <a:off x="0" y="287474"/>
            <a:ext cx="10236603" cy="5019203"/>
          </a:xfrm>
          <a:prstGeom prst="rect">
            <a:avLst/>
          </a:prstGeom>
        </p:spPr>
      </p:pic>
    </p:spTree>
    <p:extLst>
      <p:ext uri="{BB962C8B-B14F-4D97-AF65-F5344CB8AC3E}">
        <p14:creationId xmlns:p14="http://schemas.microsoft.com/office/powerpoint/2010/main" val="114538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144D45E-2221-D617-A083-E2392E813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60" y="745756"/>
            <a:ext cx="9144018" cy="4572009"/>
          </a:xfrm>
          <a:prstGeom prst="rect">
            <a:avLst/>
          </a:prstGeom>
        </p:spPr>
      </p:pic>
    </p:spTree>
    <p:extLst>
      <p:ext uri="{BB962C8B-B14F-4D97-AF65-F5344CB8AC3E}">
        <p14:creationId xmlns:p14="http://schemas.microsoft.com/office/powerpoint/2010/main" val="19931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6FBEE-CA4F-02E0-B67A-5CDA9874C66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8E68A49-AE80-9A0B-3CFB-5A30515A60CD}"/>
              </a:ext>
            </a:extLst>
          </p:cNvPr>
          <p:cNvSpPr txBox="1"/>
          <p:nvPr/>
        </p:nvSpPr>
        <p:spPr>
          <a:xfrm>
            <a:off x="2451517" y="228151"/>
            <a:ext cx="7288966"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五、问题三的次优解</a:t>
            </a:r>
          </a:p>
        </p:txBody>
      </p:sp>
    </p:spTree>
    <p:extLst>
      <p:ext uri="{BB962C8B-B14F-4D97-AF65-F5344CB8AC3E}">
        <p14:creationId xmlns:p14="http://schemas.microsoft.com/office/powerpoint/2010/main" val="266879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53E81-615F-0B73-DE19-87A74FFD84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EAC6A9-773E-E887-BE83-88D09DCC875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5489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E9716-3B78-44EF-62BA-C8C423F71F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EFBACE-6CC6-5A65-1386-013DBF38EBB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378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8E9816-54C7-4073-C459-CB90ED5DA21D}"/>
              </a:ext>
            </a:extLst>
          </p:cNvPr>
          <p:cNvSpPr txBox="1"/>
          <p:nvPr/>
        </p:nvSpPr>
        <p:spPr>
          <a:xfrm>
            <a:off x="135035" y="170494"/>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二、探索性数据分析</a:t>
            </a:r>
          </a:p>
        </p:txBody>
      </p:sp>
    </p:spTree>
    <p:extLst>
      <p:ext uri="{BB962C8B-B14F-4D97-AF65-F5344CB8AC3E}">
        <p14:creationId xmlns:p14="http://schemas.microsoft.com/office/powerpoint/2010/main" val="161433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A3C0E6-D53A-DC1F-4FEA-0B24DD95AFA9}"/>
              </a:ext>
            </a:extLst>
          </p:cNvPr>
          <p:cNvSpPr txBox="1"/>
          <p:nvPr/>
        </p:nvSpPr>
        <p:spPr>
          <a:xfrm>
            <a:off x="74075" y="171962"/>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三、问题一模型的建立与求解</a:t>
            </a:r>
          </a:p>
        </p:txBody>
      </p:sp>
    </p:spTree>
    <p:extLst>
      <p:ext uri="{BB962C8B-B14F-4D97-AF65-F5344CB8AC3E}">
        <p14:creationId xmlns:p14="http://schemas.microsoft.com/office/powerpoint/2010/main" val="227361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DBFEA8-2A61-37EE-1591-D76CEBADE166}"/>
              </a:ext>
            </a:extLst>
          </p:cNvPr>
          <p:cNvSpPr txBox="1"/>
          <p:nvPr/>
        </p:nvSpPr>
        <p:spPr>
          <a:xfrm>
            <a:off x="94395" y="142950"/>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四、问题二模型的建立与求解</a:t>
            </a:r>
          </a:p>
        </p:txBody>
      </p:sp>
    </p:spTree>
    <p:extLst>
      <p:ext uri="{BB962C8B-B14F-4D97-AF65-F5344CB8AC3E}">
        <p14:creationId xmlns:p14="http://schemas.microsoft.com/office/powerpoint/2010/main" val="9859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B87835-3779-22D8-2BFB-AEE343FF3E2B}"/>
              </a:ext>
            </a:extLst>
          </p:cNvPr>
          <p:cNvSpPr txBox="1"/>
          <p:nvPr/>
        </p:nvSpPr>
        <p:spPr>
          <a:xfrm>
            <a:off x="94395" y="103778"/>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五、问题三的次优解</a:t>
            </a:r>
          </a:p>
        </p:txBody>
      </p:sp>
    </p:spTree>
    <p:extLst>
      <p:ext uri="{BB962C8B-B14F-4D97-AF65-F5344CB8AC3E}">
        <p14:creationId xmlns:p14="http://schemas.microsoft.com/office/powerpoint/2010/main" val="365760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gging Face Icon Logo PNG Vector">
            <a:extLst>
              <a:ext uri="{FF2B5EF4-FFF2-40B4-BE49-F238E27FC236}">
                <a16:creationId xmlns:a16="http://schemas.microsoft.com/office/drawing/2014/main" id="{7C4D62C9-C87C-32F4-5264-A049F2EF0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02" y="1818497"/>
            <a:ext cx="1895595" cy="176290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CEDE2DF-D4FF-5AD6-98C4-181087624C87}"/>
              </a:ext>
            </a:extLst>
          </p:cNvPr>
          <p:cNvSpPr txBox="1"/>
          <p:nvPr/>
        </p:nvSpPr>
        <p:spPr>
          <a:xfrm>
            <a:off x="4643377" y="3581400"/>
            <a:ext cx="3715474" cy="92333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rPr>
              <a:t>感谢聆听！</a:t>
            </a:r>
          </a:p>
        </p:txBody>
      </p:sp>
    </p:spTree>
    <p:extLst>
      <p:ext uri="{BB962C8B-B14F-4D97-AF65-F5344CB8AC3E}">
        <p14:creationId xmlns:p14="http://schemas.microsoft.com/office/powerpoint/2010/main" val="13229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51CDBA-C9E7-9E85-5EA6-62787DF20039}"/>
              </a:ext>
            </a:extLst>
          </p:cNvPr>
          <p:cNvSpPr txBox="1"/>
          <p:nvPr/>
        </p:nvSpPr>
        <p:spPr>
          <a:xfrm>
            <a:off x="5442030" y="471627"/>
            <a:ext cx="1307939"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C1E9CB41-4E07-3225-56FD-336ABA292573}"/>
              </a:ext>
            </a:extLst>
          </p:cNvPr>
          <p:cNvSpPr txBox="1"/>
          <p:nvPr/>
        </p:nvSpPr>
        <p:spPr>
          <a:xfrm>
            <a:off x="2735995" y="1550786"/>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一、问题重述</a:t>
            </a:r>
          </a:p>
        </p:txBody>
      </p:sp>
      <p:sp>
        <p:nvSpPr>
          <p:cNvPr id="7" name="文本框 6">
            <a:extLst>
              <a:ext uri="{FF2B5EF4-FFF2-40B4-BE49-F238E27FC236}">
                <a16:creationId xmlns:a16="http://schemas.microsoft.com/office/drawing/2014/main" id="{03CE84D2-8C2F-91D2-B3B3-5EF532B22FE7}"/>
              </a:ext>
            </a:extLst>
          </p:cNvPr>
          <p:cNvSpPr txBox="1"/>
          <p:nvPr/>
        </p:nvSpPr>
        <p:spPr>
          <a:xfrm>
            <a:off x="2735995" y="3260602"/>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三、问题一模型的建立与求解</a:t>
            </a:r>
          </a:p>
        </p:txBody>
      </p:sp>
      <p:sp>
        <p:nvSpPr>
          <p:cNvPr id="8" name="文本框 7">
            <a:extLst>
              <a:ext uri="{FF2B5EF4-FFF2-40B4-BE49-F238E27FC236}">
                <a16:creationId xmlns:a16="http://schemas.microsoft.com/office/drawing/2014/main" id="{83809419-C3DB-4494-110E-B368CA7B1F85}"/>
              </a:ext>
            </a:extLst>
          </p:cNvPr>
          <p:cNvSpPr txBox="1"/>
          <p:nvPr/>
        </p:nvSpPr>
        <p:spPr>
          <a:xfrm>
            <a:off x="2735995" y="4115510"/>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四、问题二模型的建立与求解</a:t>
            </a:r>
          </a:p>
        </p:txBody>
      </p:sp>
      <p:sp>
        <p:nvSpPr>
          <p:cNvPr id="9" name="文本框 8">
            <a:extLst>
              <a:ext uri="{FF2B5EF4-FFF2-40B4-BE49-F238E27FC236}">
                <a16:creationId xmlns:a16="http://schemas.microsoft.com/office/drawing/2014/main" id="{77B15D7E-7E18-9D00-D656-FEEDBF49F7D3}"/>
              </a:ext>
            </a:extLst>
          </p:cNvPr>
          <p:cNvSpPr txBox="1"/>
          <p:nvPr/>
        </p:nvSpPr>
        <p:spPr>
          <a:xfrm>
            <a:off x="2735995" y="4970418"/>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五、问题三的次优解</a:t>
            </a:r>
          </a:p>
        </p:txBody>
      </p:sp>
      <p:sp>
        <p:nvSpPr>
          <p:cNvPr id="10" name="文本框 9">
            <a:extLst>
              <a:ext uri="{FF2B5EF4-FFF2-40B4-BE49-F238E27FC236}">
                <a16:creationId xmlns:a16="http://schemas.microsoft.com/office/drawing/2014/main" id="{E00B7C50-2017-9CA6-9A60-E88DEF633C7F}"/>
              </a:ext>
            </a:extLst>
          </p:cNvPr>
          <p:cNvSpPr txBox="1"/>
          <p:nvPr/>
        </p:nvSpPr>
        <p:spPr>
          <a:xfrm>
            <a:off x="2735995" y="2405694"/>
            <a:ext cx="7288966"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二、探索性数据分析</a:t>
            </a:r>
          </a:p>
        </p:txBody>
      </p:sp>
    </p:spTree>
    <p:extLst>
      <p:ext uri="{BB962C8B-B14F-4D97-AF65-F5344CB8AC3E}">
        <p14:creationId xmlns:p14="http://schemas.microsoft.com/office/powerpoint/2010/main" val="385011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F54566-5B78-5DBB-159E-1CC06BE91253}"/>
              </a:ext>
            </a:extLst>
          </p:cNvPr>
          <p:cNvSpPr txBox="1"/>
          <p:nvPr/>
        </p:nvSpPr>
        <p:spPr>
          <a:xfrm>
            <a:off x="2451517" y="228151"/>
            <a:ext cx="7288966"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一、问题重述</a:t>
            </a:r>
          </a:p>
        </p:txBody>
      </p:sp>
      <p:sp>
        <p:nvSpPr>
          <p:cNvPr id="4" name="文本框 3">
            <a:extLst>
              <a:ext uri="{FF2B5EF4-FFF2-40B4-BE49-F238E27FC236}">
                <a16:creationId xmlns:a16="http://schemas.microsoft.com/office/drawing/2014/main" id="{F5665882-9DB5-33D5-76F6-87AA11765422}"/>
              </a:ext>
            </a:extLst>
          </p:cNvPr>
          <p:cNvSpPr txBox="1"/>
          <p:nvPr/>
        </p:nvSpPr>
        <p:spPr>
          <a:xfrm>
            <a:off x="860997" y="910362"/>
            <a:ext cx="10470006" cy="5037276"/>
          </a:xfrm>
          <a:prstGeom prst="rect">
            <a:avLst/>
          </a:prstGeom>
          <a:noFill/>
        </p:spPr>
        <p:txBody>
          <a:bodyPr wrap="square">
            <a:spAutoFit/>
          </a:bodyPr>
          <a:lstStyle/>
          <a:p>
            <a:pPr indent="304800" algn="just">
              <a:spcAft>
                <a:spcPts val="360"/>
              </a:spcAft>
            </a:pP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Q1: </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根据提供的数据，针对</a:t>
            </a: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7000</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个样机的</a:t>
            </a: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个生产参数进行变量相关性分析和变量选择，根据变量对脉冲量的影响程度进行特征重要性排序，并给出前三个对脉冲量影响最显著的三个自变量。同时请详细说明变量筛选过程及其合理性。</a:t>
            </a:r>
            <a:endPar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360"/>
              </a:spcAft>
            </a:pP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spcAft>
                <a:spcPts val="360"/>
              </a:spcAft>
            </a:pP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800"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Q2: </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请结合问题</a:t>
            </a: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，选择不超过</a:t>
            </a: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个生产参数数据构建定量预测模型，请详细叙述建模过程并以指标比较说明模型预测优势。</a:t>
            </a:r>
            <a:endPar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indent="304800" algn="just">
              <a:spcAft>
                <a:spcPts val="360"/>
              </a:spcAft>
            </a:pP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spcAft>
                <a:spcPts val="360"/>
              </a:spcAft>
            </a:pP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800"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Q3: </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寻找并阐述因变量的哪些生产参数，这些生产参数在什么取值或取值范围时能够使灌注量控制在标准灌注量的附近（此时脉冲量取值范围为：</a:t>
            </a:r>
            <a:r>
              <a:rPr lang="en-US"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(11570,11600)</a:t>
            </a:r>
            <a:r>
              <a:rPr lang="zh-CN" altLang="zh-CN" sz="2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785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D096-8631-1DB0-DFCD-45210487F5B8}"/>
            </a:ext>
          </a:extLst>
        </p:cNvPr>
        <p:cNvGrpSpPr/>
        <p:nvPr/>
      </p:nvGrpSpPr>
      <p:grpSpPr>
        <a:xfrm>
          <a:off x="0" y="0"/>
          <a:ext cx="0" cy="0"/>
          <a:chOff x="0" y="0"/>
          <a:chExt cx="0" cy="0"/>
        </a:xfrm>
      </p:grpSpPr>
      <p:grpSp>
        <p:nvGrpSpPr>
          <p:cNvPr id="23" name="组合 22">
            <a:extLst>
              <a:ext uri="{FF2B5EF4-FFF2-40B4-BE49-F238E27FC236}">
                <a16:creationId xmlns:a16="http://schemas.microsoft.com/office/drawing/2014/main" id="{772C2E37-99DD-F796-FFC7-79D90C389127}"/>
              </a:ext>
            </a:extLst>
          </p:cNvPr>
          <p:cNvGrpSpPr/>
          <p:nvPr/>
        </p:nvGrpSpPr>
        <p:grpSpPr>
          <a:xfrm>
            <a:off x="1639603" y="1402767"/>
            <a:ext cx="8912794" cy="4052466"/>
            <a:chOff x="1639603" y="1402767"/>
            <a:chExt cx="8912794" cy="4052466"/>
          </a:xfrm>
        </p:grpSpPr>
        <p:grpSp>
          <p:nvGrpSpPr>
            <p:cNvPr id="21" name="组合 20">
              <a:extLst>
                <a:ext uri="{FF2B5EF4-FFF2-40B4-BE49-F238E27FC236}">
                  <a16:creationId xmlns:a16="http://schemas.microsoft.com/office/drawing/2014/main" id="{61F569BB-B1DA-604F-C4D8-A417D906B4F1}"/>
                </a:ext>
              </a:extLst>
            </p:cNvPr>
            <p:cNvGrpSpPr/>
            <p:nvPr/>
          </p:nvGrpSpPr>
          <p:grpSpPr>
            <a:xfrm>
              <a:off x="1639603" y="1402767"/>
              <a:ext cx="8912794" cy="4052466"/>
              <a:chOff x="1274988" y="1314576"/>
              <a:chExt cx="8912794" cy="4052466"/>
            </a:xfrm>
          </p:grpSpPr>
          <p:sp>
            <p:nvSpPr>
              <p:cNvPr id="3" name="矩形: 圆角 2">
                <a:extLst>
                  <a:ext uri="{FF2B5EF4-FFF2-40B4-BE49-F238E27FC236}">
                    <a16:creationId xmlns:a16="http://schemas.microsoft.com/office/drawing/2014/main" id="{0D623E86-A2AE-7010-C13B-F51DB3B4ED82}"/>
                  </a:ext>
                </a:extLst>
              </p:cNvPr>
              <p:cNvSpPr/>
              <p:nvPr/>
            </p:nvSpPr>
            <p:spPr>
              <a:xfrm>
                <a:off x="1275913" y="1314576"/>
                <a:ext cx="145845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EDA</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EE713FAB-6B41-BA13-8DB1-A61D7229EFB4}"/>
                  </a:ext>
                </a:extLst>
              </p:cNvPr>
              <p:cNvSpPr/>
              <p:nvPr/>
            </p:nvSpPr>
            <p:spPr>
              <a:xfrm>
                <a:off x="1274988" y="2421558"/>
                <a:ext cx="145845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Q1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41D4B95C-09F0-5FCC-B017-344D7579010A}"/>
                  </a:ext>
                </a:extLst>
              </p:cNvPr>
              <p:cNvSpPr/>
              <p:nvPr/>
            </p:nvSpPr>
            <p:spPr>
              <a:xfrm>
                <a:off x="1274988" y="3528540"/>
                <a:ext cx="145845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Q2</a:t>
                </a:r>
                <a:endParaRPr lang="zh-CN" altLang="en-US" dirty="0"/>
              </a:p>
            </p:txBody>
          </p:sp>
          <p:sp>
            <p:nvSpPr>
              <p:cNvPr id="7" name="矩形: 圆角 6">
                <a:extLst>
                  <a:ext uri="{FF2B5EF4-FFF2-40B4-BE49-F238E27FC236}">
                    <a16:creationId xmlns:a16="http://schemas.microsoft.com/office/drawing/2014/main" id="{D92DAC3D-E3C9-491C-72F7-F6693C74D5EF}"/>
                  </a:ext>
                </a:extLst>
              </p:cNvPr>
              <p:cNvSpPr/>
              <p:nvPr/>
            </p:nvSpPr>
            <p:spPr>
              <a:xfrm>
                <a:off x="1274988" y="4635522"/>
                <a:ext cx="145845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Q3</a:t>
                </a:r>
                <a:endParaRPr lang="zh-CN" altLang="en-US" dirty="0"/>
              </a:p>
            </p:txBody>
          </p:sp>
          <p:cxnSp>
            <p:nvCxnSpPr>
              <p:cNvPr id="9" name="直接箭头连接符 8">
                <a:extLst>
                  <a:ext uri="{FF2B5EF4-FFF2-40B4-BE49-F238E27FC236}">
                    <a16:creationId xmlns:a16="http://schemas.microsoft.com/office/drawing/2014/main" id="{4A048991-C2C9-DFCA-08E1-C48C76C27180}"/>
                  </a:ext>
                </a:extLst>
              </p:cNvPr>
              <p:cNvCxnSpPr>
                <a:cxnSpLocks/>
                <a:stCxn id="3" idx="2"/>
                <a:endCxn id="5" idx="0"/>
              </p:cNvCxnSpPr>
              <p:nvPr/>
            </p:nvCxnSpPr>
            <p:spPr>
              <a:xfrm flipH="1">
                <a:off x="2004217" y="2046096"/>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02EFDEA7-7FBB-2AB2-D8D9-8DCECFB3D39B}"/>
                  </a:ext>
                </a:extLst>
              </p:cNvPr>
              <p:cNvCxnSpPr>
                <a:cxnSpLocks/>
              </p:cNvCxnSpPr>
              <p:nvPr/>
            </p:nvCxnSpPr>
            <p:spPr>
              <a:xfrm flipH="1">
                <a:off x="2003292" y="3153078"/>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EC60335D-E213-1FDB-7EEB-0EECC1F25E02}"/>
                  </a:ext>
                </a:extLst>
              </p:cNvPr>
              <p:cNvCxnSpPr>
                <a:cxnSpLocks/>
              </p:cNvCxnSpPr>
              <p:nvPr/>
            </p:nvCxnSpPr>
            <p:spPr>
              <a:xfrm flipH="1">
                <a:off x="2002367" y="4267602"/>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矩形: 圆角 13">
                <a:extLst>
                  <a:ext uri="{FF2B5EF4-FFF2-40B4-BE49-F238E27FC236}">
                    <a16:creationId xmlns:a16="http://schemas.microsoft.com/office/drawing/2014/main" id="{0F9C7FAC-1483-1FA6-5091-9D6E774CE940}"/>
                  </a:ext>
                </a:extLst>
              </p:cNvPr>
              <p:cNvSpPr/>
              <p:nvPr/>
            </p:nvSpPr>
            <p:spPr>
              <a:xfrm>
                <a:off x="4244663" y="1314576"/>
                <a:ext cx="5943119"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33333"/>
                    </a:solidFill>
                    <a:latin typeface="微软雅黑" panose="020B0503020204020204" pitchFamily="34" charset="-122"/>
                    <a:ea typeface="微软雅黑" panose="020B0503020204020204" pitchFamily="34" charset="-122"/>
                  </a:rPr>
                  <a:t>Visualize data and perform data preprocessing.</a:t>
                </a:r>
                <a:endParaRPr lang="zh-CN" altLang="en-US" b="1" dirty="0">
                  <a:solidFill>
                    <a:srgbClr val="333333"/>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0EA710E5-DEEB-D83E-579C-B9A44B4AD8C8}"/>
                  </a:ext>
                </a:extLst>
              </p:cNvPr>
              <p:cNvSpPr/>
              <p:nvPr/>
            </p:nvSpPr>
            <p:spPr>
              <a:xfrm>
                <a:off x="4244663" y="2421558"/>
                <a:ext cx="594311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333333"/>
                    </a:solidFill>
                    <a:effectLst/>
                    <a:latin typeface="微软雅黑" panose="020B0503020204020204" pitchFamily="34" charset="-122"/>
                    <a:ea typeface="微软雅黑" panose="020B0503020204020204" pitchFamily="34" charset="-122"/>
                  </a:rPr>
                  <a:t>XGBoost + SHAP + BORUTA for feature selection.</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9BB1A9F8-D0E8-DDA6-01A4-059295914D7A}"/>
                  </a:ext>
                </a:extLst>
              </p:cNvPr>
              <p:cNvSpPr/>
              <p:nvPr/>
            </p:nvSpPr>
            <p:spPr>
              <a:xfrm>
                <a:off x="4244663" y="3528540"/>
                <a:ext cx="594311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33333"/>
                    </a:solidFill>
                    <a:latin typeface="微软雅黑" panose="020B0503020204020204" pitchFamily="34" charset="-122"/>
                    <a:ea typeface="微软雅黑" panose="020B0503020204020204" pitchFamily="34" charset="-122"/>
                  </a:rPr>
                  <a:t>KMeans clustering + CatBoost modeling.</a:t>
                </a:r>
                <a:endParaRPr lang="zh-CN" altLang="en-US" b="1" dirty="0">
                  <a:solidFill>
                    <a:srgbClr val="333333"/>
                  </a:solidFill>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33DD4083-E758-A9A5-C9B9-56C931A8CA97}"/>
                  </a:ext>
                </a:extLst>
              </p:cNvPr>
              <p:cNvSpPr/>
              <p:nvPr/>
            </p:nvSpPr>
            <p:spPr>
              <a:xfrm>
                <a:off x="4244663" y="4635522"/>
                <a:ext cx="5943118" cy="73152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33333"/>
                    </a:solidFill>
                    <a:latin typeface="微软雅黑" panose="020B0503020204020204" pitchFamily="34" charset="-122"/>
                    <a:ea typeface="微软雅黑" panose="020B0503020204020204" pitchFamily="34" charset="-122"/>
                  </a:rPr>
                  <a:t>Suboptimal solution</a:t>
                </a:r>
                <a:endParaRPr lang="zh-CN" altLang="en-US" b="1" dirty="0">
                  <a:solidFill>
                    <a:srgbClr val="333333"/>
                  </a:solidFill>
                  <a:latin typeface="微软雅黑" panose="020B0503020204020204" pitchFamily="34" charset="-122"/>
                  <a:ea typeface="微软雅黑" panose="020B0503020204020204" pitchFamily="34" charset="-122"/>
                </a:endParaRPr>
              </a:p>
            </p:txBody>
          </p:sp>
          <p:cxnSp>
            <p:nvCxnSpPr>
              <p:cNvPr id="18" name="直接箭头连接符 17">
                <a:extLst>
                  <a:ext uri="{FF2B5EF4-FFF2-40B4-BE49-F238E27FC236}">
                    <a16:creationId xmlns:a16="http://schemas.microsoft.com/office/drawing/2014/main" id="{C1B7659C-74D1-95C1-C5C5-5B10A4EF5CF8}"/>
                  </a:ext>
                </a:extLst>
              </p:cNvPr>
              <p:cNvCxnSpPr>
                <a:cxnSpLocks/>
              </p:cNvCxnSpPr>
              <p:nvPr/>
            </p:nvCxnSpPr>
            <p:spPr>
              <a:xfrm flipH="1">
                <a:off x="7216222" y="2046096"/>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FBCFDF4-1307-14F7-06C2-78B87A62EB58}"/>
                  </a:ext>
                </a:extLst>
              </p:cNvPr>
              <p:cNvCxnSpPr>
                <a:cxnSpLocks/>
              </p:cNvCxnSpPr>
              <p:nvPr/>
            </p:nvCxnSpPr>
            <p:spPr>
              <a:xfrm flipH="1">
                <a:off x="7216222" y="3141729"/>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AC27F7E-241A-0C54-56BB-96C20E5EFABF}"/>
                  </a:ext>
                </a:extLst>
              </p:cNvPr>
              <p:cNvCxnSpPr>
                <a:cxnSpLocks/>
              </p:cNvCxnSpPr>
              <p:nvPr/>
            </p:nvCxnSpPr>
            <p:spPr>
              <a:xfrm flipH="1">
                <a:off x="7216222" y="4267602"/>
                <a:ext cx="925" cy="375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2" name="箭头: 右 21">
              <a:extLst>
                <a:ext uri="{FF2B5EF4-FFF2-40B4-BE49-F238E27FC236}">
                  <a16:creationId xmlns:a16="http://schemas.microsoft.com/office/drawing/2014/main" id="{995D299F-D047-6FD0-5FE9-F0D9A7281E63}"/>
                </a:ext>
              </a:extLst>
            </p:cNvPr>
            <p:cNvSpPr/>
            <p:nvPr/>
          </p:nvSpPr>
          <p:spPr>
            <a:xfrm>
              <a:off x="3511242" y="3195419"/>
              <a:ext cx="684854" cy="467161"/>
            </a:xfrm>
            <a:prstGeom prst="rightArrow">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2663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08BF0-7D90-785F-9BF4-6FB778F9FDB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A1142B4-9525-67BD-EFE2-155B41CD98B1}"/>
              </a:ext>
            </a:extLst>
          </p:cNvPr>
          <p:cNvSpPr txBox="1"/>
          <p:nvPr/>
        </p:nvSpPr>
        <p:spPr>
          <a:xfrm>
            <a:off x="2451517" y="228151"/>
            <a:ext cx="7288966"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二、探索性数据分析</a:t>
            </a:r>
          </a:p>
        </p:txBody>
      </p:sp>
      <p:graphicFrame>
        <p:nvGraphicFramePr>
          <p:cNvPr id="4" name="表格 3">
            <a:extLst>
              <a:ext uri="{FF2B5EF4-FFF2-40B4-BE49-F238E27FC236}">
                <a16:creationId xmlns:a16="http://schemas.microsoft.com/office/drawing/2014/main" id="{B566719D-0BD1-732F-36F1-549ADC227FA8}"/>
              </a:ext>
            </a:extLst>
          </p:cNvPr>
          <p:cNvGraphicFramePr>
            <a:graphicFrameLocks noGrp="1"/>
          </p:cNvGraphicFramePr>
          <p:nvPr>
            <p:extLst>
              <p:ext uri="{D42A27DB-BD31-4B8C-83A1-F6EECF244321}">
                <p14:modId xmlns:p14="http://schemas.microsoft.com/office/powerpoint/2010/main" val="1692246763"/>
              </p:ext>
            </p:extLst>
          </p:nvPr>
        </p:nvGraphicFramePr>
        <p:xfrm>
          <a:off x="254833" y="1509852"/>
          <a:ext cx="11055248" cy="3838296"/>
        </p:xfrm>
        <a:graphic>
          <a:graphicData uri="http://schemas.openxmlformats.org/drawingml/2006/table">
            <a:tbl>
              <a:tblPr>
                <a:tableStyleId>{5C22544A-7EE6-4342-B048-85BDC9FD1C3A}</a:tableStyleId>
              </a:tblPr>
              <a:tblGrid>
                <a:gridCol w="955068">
                  <a:extLst>
                    <a:ext uri="{9D8B030D-6E8A-4147-A177-3AD203B41FA5}">
                      <a16:colId xmlns:a16="http://schemas.microsoft.com/office/drawing/2014/main" val="1983877706"/>
                    </a:ext>
                  </a:extLst>
                </a:gridCol>
                <a:gridCol w="955068">
                  <a:extLst>
                    <a:ext uri="{9D8B030D-6E8A-4147-A177-3AD203B41FA5}">
                      <a16:colId xmlns:a16="http://schemas.microsoft.com/office/drawing/2014/main" val="2006676494"/>
                    </a:ext>
                  </a:extLst>
                </a:gridCol>
                <a:gridCol w="863487">
                  <a:extLst>
                    <a:ext uri="{9D8B030D-6E8A-4147-A177-3AD203B41FA5}">
                      <a16:colId xmlns:a16="http://schemas.microsoft.com/office/drawing/2014/main" val="1407510571"/>
                    </a:ext>
                  </a:extLst>
                </a:gridCol>
                <a:gridCol w="1046651">
                  <a:extLst>
                    <a:ext uri="{9D8B030D-6E8A-4147-A177-3AD203B41FA5}">
                      <a16:colId xmlns:a16="http://schemas.microsoft.com/office/drawing/2014/main" val="3532762219"/>
                    </a:ext>
                  </a:extLst>
                </a:gridCol>
                <a:gridCol w="1046651">
                  <a:extLst>
                    <a:ext uri="{9D8B030D-6E8A-4147-A177-3AD203B41FA5}">
                      <a16:colId xmlns:a16="http://schemas.microsoft.com/office/drawing/2014/main" val="2430570597"/>
                    </a:ext>
                  </a:extLst>
                </a:gridCol>
                <a:gridCol w="1046651">
                  <a:extLst>
                    <a:ext uri="{9D8B030D-6E8A-4147-A177-3AD203B41FA5}">
                      <a16:colId xmlns:a16="http://schemas.microsoft.com/office/drawing/2014/main" val="2604105603"/>
                    </a:ext>
                  </a:extLst>
                </a:gridCol>
                <a:gridCol w="1046651">
                  <a:extLst>
                    <a:ext uri="{9D8B030D-6E8A-4147-A177-3AD203B41FA5}">
                      <a16:colId xmlns:a16="http://schemas.microsoft.com/office/drawing/2014/main" val="2583401592"/>
                    </a:ext>
                  </a:extLst>
                </a:gridCol>
                <a:gridCol w="1046651">
                  <a:extLst>
                    <a:ext uri="{9D8B030D-6E8A-4147-A177-3AD203B41FA5}">
                      <a16:colId xmlns:a16="http://schemas.microsoft.com/office/drawing/2014/main" val="1861490811"/>
                    </a:ext>
                  </a:extLst>
                </a:gridCol>
                <a:gridCol w="1046651">
                  <a:extLst>
                    <a:ext uri="{9D8B030D-6E8A-4147-A177-3AD203B41FA5}">
                      <a16:colId xmlns:a16="http://schemas.microsoft.com/office/drawing/2014/main" val="2854975289"/>
                    </a:ext>
                  </a:extLst>
                </a:gridCol>
                <a:gridCol w="1046651">
                  <a:extLst>
                    <a:ext uri="{9D8B030D-6E8A-4147-A177-3AD203B41FA5}">
                      <a16:colId xmlns:a16="http://schemas.microsoft.com/office/drawing/2014/main" val="3995833976"/>
                    </a:ext>
                  </a:extLst>
                </a:gridCol>
                <a:gridCol w="955068">
                  <a:extLst>
                    <a:ext uri="{9D8B030D-6E8A-4147-A177-3AD203B41FA5}">
                      <a16:colId xmlns:a16="http://schemas.microsoft.com/office/drawing/2014/main" val="4158117119"/>
                    </a:ext>
                  </a:extLst>
                </a:gridCol>
              </a:tblGrid>
              <a:tr h="348936">
                <a:tc>
                  <a:txBody>
                    <a:bodyPr/>
                    <a:lstStyle/>
                    <a:p>
                      <a:pPr algn="ctr" fontAlgn="ctr"/>
                      <a:r>
                        <a:rPr lang="en-US" sz="1100" u="none" strike="noStrike">
                          <a:effectLst/>
                        </a:rPr>
                        <a:t>f1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f6</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f8</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f10</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f11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f12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sz="1100" u="none" strike="noStrike">
                          <a:effectLst/>
                        </a:rPr>
                        <a:t>target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3285695674"/>
                  </a:ext>
                </a:extLst>
              </a:tr>
              <a:tr h="348936">
                <a:tc>
                  <a:txBody>
                    <a:bodyPr/>
                    <a:lstStyle/>
                    <a:p>
                      <a:pPr algn="ctr" fontAlgn="ctr"/>
                      <a:r>
                        <a:rPr lang="en-US" altLang="zh-CN" sz="1100" u="none" strike="noStrike">
                          <a:effectLst/>
                        </a:rPr>
                        <a:t>40.593414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17.750235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3.1919246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384.9671415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11.12814807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573.2415788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425.1946812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26.02432154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0.923976891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47.0282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11565.116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1366432941"/>
                  </a:ext>
                </a:extLst>
              </a:tr>
              <a:tr h="348936">
                <a:tc>
                  <a:txBody>
                    <a:bodyPr/>
                    <a:lstStyle/>
                    <a:p>
                      <a:pPr algn="ctr" fontAlgn="ctr"/>
                      <a:r>
                        <a:rPr lang="en-US" altLang="zh-CN" sz="1100" u="none" strike="noStrike">
                          <a:effectLst/>
                        </a:rPr>
                        <a:t>35.341896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17.622787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3.0227888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378.617357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9.07785523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571.5401051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443.6129256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27.38557364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0.824683719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50.26679325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11471.065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564007"/>
                  </a:ext>
                </a:extLst>
              </a:tr>
              <a:tr h="348936">
                <a:tc>
                  <a:txBody>
                    <a:bodyPr/>
                    <a:lstStyle/>
                    <a:p>
                      <a:pPr algn="ctr" fontAlgn="ctr"/>
                      <a:r>
                        <a:rPr lang="en-US" altLang="zh-CN" sz="1100" u="none" strike="noStrike" dirty="0">
                          <a:effectLst/>
                        </a:rPr>
                        <a:t>51.776978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20.0249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3.1222382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386.4768854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11.07179652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603.3143515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455.5162443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31.78289434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0.578927718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45.2145391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11555.817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1188015931"/>
                  </a:ext>
                </a:extLst>
              </a:tr>
              <a:tr h="348936">
                <a:tc>
                  <a:txBody>
                    <a:bodyPr/>
                    <a:lstStyle/>
                    <a:p>
                      <a:pPr algn="ctr" fontAlgn="ctr"/>
                      <a:r>
                        <a:rPr lang="en-US" altLang="zh-CN" sz="1100" u="none" strike="noStrike">
                          <a:effectLst/>
                        </a:rPr>
                        <a:t>34.336082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18.289965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2.940709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395.2302986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10.31302075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609.1546924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369.5399849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28.19462233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0.778858393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52.69517701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11468.178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4049781518"/>
                  </a:ext>
                </a:extLst>
              </a:tr>
              <a:tr h="348936">
                <a:tc>
                  <a:txBody>
                    <a:bodyPr/>
                    <a:lstStyle/>
                    <a:p>
                      <a:pPr algn="ctr" fontAlgn="ctr"/>
                      <a:r>
                        <a:rPr lang="en-US" altLang="zh-CN" sz="1100" u="none" strike="noStrike">
                          <a:effectLst/>
                        </a:rPr>
                        <a:t>75.58123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24.530027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3.1811361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377.6584663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11.06596617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598.4138753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408.4435282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19.03185455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0.936185716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52.32937117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11544.579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3942569147"/>
                  </a:ext>
                </a:extLst>
              </a:tr>
              <a:tr h="348936">
                <a:tc>
                  <a:txBody>
                    <a:bodyPr/>
                    <a:lstStyle/>
                    <a:p>
                      <a:pPr algn="ctr" fontAlgn="ctr"/>
                      <a:r>
                        <a:rPr lang="en-US" altLang="zh-CN" sz="1100" u="none" strike="noStrike">
                          <a:effectLst/>
                        </a:rPr>
                        <a:t>30.932428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19.017899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2.5999014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377.6586304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11.12154535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607.9173309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354.7948535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26.06522811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0.534757471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41.60384578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11455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1396884873"/>
                  </a:ext>
                </a:extLst>
              </a:tr>
              <a:tr h="348936">
                <a:tc>
                  <a:txBody>
                    <a:bodyPr/>
                    <a:lstStyle/>
                    <a:p>
                      <a:pPr algn="ctr" fontAlgn="ctr"/>
                      <a:r>
                        <a:rPr lang="en-US" altLang="zh-CN" sz="1100" u="none" strike="noStrike">
                          <a:effectLst/>
                        </a:rPr>
                        <a:t>34.052025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17.565327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2.9339383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395.7921282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11.78633205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574.4303815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404.9101877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28.00363723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0.541860617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58.21376201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11494.283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469802283"/>
                  </a:ext>
                </a:extLst>
              </a:tr>
              <a:tr h="348936">
                <a:tc>
                  <a:txBody>
                    <a:bodyPr/>
                    <a:lstStyle/>
                    <a:p>
                      <a:pPr algn="ctr" fontAlgn="ctr"/>
                      <a:r>
                        <a:rPr lang="en-US" altLang="zh-CN" sz="1100" u="none" strike="noStrike">
                          <a:effectLst/>
                        </a:rPr>
                        <a:t>55.56456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19.741476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3.20146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387.6743473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11.58276292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598.3691003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363.8003898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15.62883001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0.63680388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49.21050684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11582.133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918292373"/>
                  </a:ext>
                </a:extLst>
              </a:tr>
              <a:tr h="348936">
                <a:tc>
                  <a:txBody>
                    <a:bodyPr/>
                    <a:lstStyle/>
                    <a:p>
                      <a:pPr algn="ctr" fontAlgn="ctr"/>
                      <a:r>
                        <a:rPr lang="en-US" altLang="zh-CN" sz="1100" u="none" strike="noStrike">
                          <a:effectLst/>
                        </a:rPr>
                        <a:t>33.873207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17.67079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2.8542454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375.3052561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11.57725733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612.6474049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442.1686342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24.78183265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0.826131163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43.90308264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11475.783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2693534786"/>
                  </a:ext>
                </a:extLst>
              </a:tr>
              <a:tr h="348936">
                <a:tc>
                  <a:txBody>
                    <a:bodyPr/>
                    <a:lstStyle/>
                    <a:p>
                      <a:pPr algn="ctr" fontAlgn="ctr"/>
                      <a:r>
                        <a:rPr lang="en-US" altLang="zh-CN" sz="1100" u="none" strike="noStrike">
                          <a:effectLst/>
                        </a:rPr>
                        <a:t>96.875916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11.01416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2.965836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385.4256004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11.65493626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594.6165159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362.5257003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23.32208728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0.589004255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a:effectLst/>
                        </a:rPr>
                        <a:t>46.14767719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222" marR="6222" marT="6222" marB="0" anchor="ctr"/>
                </a:tc>
                <a:tc>
                  <a:txBody>
                    <a:bodyPr/>
                    <a:lstStyle/>
                    <a:p>
                      <a:pPr algn="ctr" fontAlgn="ctr"/>
                      <a:r>
                        <a:rPr lang="en-US" altLang="zh-CN" sz="1100" u="none" strike="noStrike" dirty="0">
                          <a:effectLst/>
                        </a:rPr>
                        <a:t>11479.771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222" marR="6222" marT="6222" marB="0" anchor="ctr"/>
                </a:tc>
                <a:extLst>
                  <a:ext uri="{0D108BD9-81ED-4DB2-BD59-A6C34878D82A}">
                    <a16:rowId xmlns:a16="http://schemas.microsoft.com/office/drawing/2014/main" val="1498109782"/>
                  </a:ext>
                </a:extLst>
              </a:tr>
            </a:tbl>
          </a:graphicData>
        </a:graphic>
      </p:graphicFrame>
    </p:spTree>
    <p:extLst>
      <p:ext uri="{BB962C8B-B14F-4D97-AF65-F5344CB8AC3E}">
        <p14:creationId xmlns:p14="http://schemas.microsoft.com/office/powerpoint/2010/main" val="2811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6C146-277F-B96C-03AE-7FDCB91E849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73A9507-A92B-C68A-60DC-63161231EFC0}"/>
              </a:ext>
            </a:extLst>
          </p:cNvPr>
          <p:cNvSpPr txBox="1"/>
          <p:nvPr/>
        </p:nvSpPr>
        <p:spPr>
          <a:xfrm>
            <a:off x="2451517" y="228151"/>
            <a:ext cx="7288966"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三、问题一的模型建立与求解</a:t>
            </a:r>
          </a:p>
        </p:txBody>
      </p:sp>
    </p:spTree>
    <p:extLst>
      <p:ext uri="{BB962C8B-B14F-4D97-AF65-F5344CB8AC3E}">
        <p14:creationId xmlns:p14="http://schemas.microsoft.com/office/powerpoint/2010/main" val="219932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CBA4E0-8A99-4A11-ECE7-1F384A4DF586}"/>
              </a:ext>
            </a:extLst>
          </p:cNvPr>
          <p:cNvSpPr>
            <a:spLocks noChangeArrowheads="1"/>
          </p:cNvSpPr>
          <p:nvPr/>
        </p:nvSpPr>
        <p:spPr bwMode="auto">
          <a:xfrm>
            <a:off x="2713220" y="1671402"/>
            <a:ext cx="1463866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93104623-D57A-B2FD-9BE8-348C5FF7E2C3}"/>
              </a:ext>
            </a:extLst>
          </p:cNvPr>
          <p:cNvSpPr>
            <a:spLocks noChangeArrowheads="1"/>
          </p:cNvSpPr>
          <p:nvPr/>
        </p:nvSpPr>
        <p:spPr bwMode="auto">
          <a:xfrm>
            <a:off x="884420" y="1813809"/>
            <a:ext cx="152841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1D372669-9E71-E41C-24C7-3133CF0C5B7D}"/>
              </a:ext>
            </a:extLst>
          </p:cNvPr>
          <p:cNvGraphicFramePr>
            <a:graphicFrameLocks noChangeAspect="1"/>
          </p:cNvGraphicFramePr>
          <p:nvPr>
            <p:extLst>
              <p:ext uri="{D42A27DB-BD31-4B8C-83A1-F6EECF244321}">
                <p14:modId xmlns:p14="http://schemas.microsoft.com/office/powerpoint/2010/main" val="4215752919"/>
              </p:ext>
            </p:extLst>
          </p:nvPr>
        </p:nvGraphicFramePr>
        <p:xfrm>
          <a:off x="884420" y="1813809"/>
          <a:ext cx="7869836" cy="1785353"/>
        </p:xfrm>
        <a:graphic>
          <a:graphicData uri="http://schemas.openxmlformats.org/presentationml/2006/ole">
            <mc:AlternateContent xmlns:mc="http://schemas.openxmlformats.org/markup-compatibility/2006">
              <mc:Choice xmlns:v="urn:schemas-microsoft-com:vml" Requires="v">
                <p:oleObj r:id="rId2" imgW="3492500" imgH="787400" progId="Equation.DSMT4">
                  <p:embed/>
                </p:oleObj>
              </mc:Choice>
              <mc:Fallback>
                <p:oleObj r:id="rId2" imgW="3492500" imgH="787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420" y="1813809"/>
                        <a:ext cx="7869836" cy="1785353"/>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E0660896-09A3-54E4-9E19-6EBD6CAFCE9F}"/>
              </a:ext>
            </a:extLst>
          </p:cNvPr>
          <p:cNvSpPr>
            <a:spLocks noChangeArrowheads="1"/>
          </p:cNvSpPr>
          <p:nvPr/>
        </p:nvSpPr>
        <p:spPr bwMode="auto">
          <a:xfrm>
            <a:off x="667060" y="4042850"/>
            <a:ext cx="22678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ED8B56D7-7EFD-2F0B-863A-B85DDEEC51C1}"/>
              </a:ext>
            </a:extLst>
          </p:cNvPr>
          <p:cNvGraphicFramePr>
            <a:graphicFrameLocks noChangeAspect="1"/>
          </p:cNvGraphicFramePr>
          <p:nvPr>
            <p:extLst>
              <p:ext uri="{D42A27DB-BD31-4B8C-83A1-F6EECF244321}">
                <p14:modId xmlns:p14="http://schemas.microsoft.com/office/powerpoint/2010/main" val="2147262424"/>
              </p:ext>
            </p:extLst>
          </p:nvPr>
        </p:nvGraphicFramePr>
        <p:xfrm>
          <a:off x="667061" y="4042850"/>
          <a:ext cx="5323266" cy="1911245"/>
        </p:xfrm>
        <a:graphic>
          <a:graphicData uri="http://schemas.openxmlformats.org/presentationml/2006/ole">
            <mc:AlternateContent xmlns:mc="http://schemas.openxmlformats.org/markup-compatibility/2006">
              <mc:Choice xmlns:v="urn:schemas-microsoft-com:vml" Requires="v">
                <p:oleObj r:id="rId4" imgW="2641600" imgH="939800" progId="Equation.DSMT4">
                  <p:embed/>
                </p:oleObj>
              </mc:Choice>
              <mc:Fallback>
                <p:oleObj r:id="rId4" imgW="2641600" imgH="939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061" y="4042850"/>
                        <a:ext cx="5323266" cy="1911245"/>
                      </a:xfrm>
                      <a:prstGeom prst="rect">
                        <a:avLst/>
                      </a:prstGeom>
                      <a:noFill/>
                    </p:spPr>
                  </p:pic>
                </p:oleObj>
              </mc:Fallback>
            </mc:AlternateContent>
          </a:graphicData>
        </a:graphic>
      </p:graphicFrame>
    </p:spTree>
    <p:extLst>
      <p:ext uri="{BB962C8B-B14F-4D97-AF65-F5344CB8AC3E}">
        <p14:creationId xmlns:p14="http://schemas.microsoft.com/office/powerpoint/2010/main" val="141828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CE65-253E-279A-4964-F44A5C6CDD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A006774-B454-B745-306A-8CDE8D48FC52}"/>
              </a:ext>
            </a:extLst>
          </p:cNvPr>
          <p:cNvSpPr txBox="1"/>
          <p:nvPr/>
        </p:nvSpPr>
        <p:spPr>
          <a:xfrm>
            <a:off x="2451517" y="228151"/>
            <a:ext cx="7288966"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四、问题二的模型建立与求解</a:t>
            </a:r>
          </a:p>
        </p:txBody>
      </p:sp>
    </p:spTree>
    <p:extLst>
      <p:ext uri="{BB962C8B-B14F-4D97-AF65-F5344CB8AC3E}">
        <p14:creationId xmlns:p14="http://schemas.microsoft.com/office/powerpoint/2010/main" val="397081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92C323-6EBF-B25A-5466-0D71021D8701}"/>
              </a:ext>
            </a:extLst>
          </p:cNvPr>
          <p:cNvPicPr>
            <a:picLocks noChangeAspect="1"/>
          </p:cNvPicPr>
          <p:nvPr/>
        </p:nvPicPr>
        <p:blipFill>
          <a:blip r:embed="rId2"/>
          <a:stretch>
            <a:fillRect/>
          </a:stretch>
        </p:blipFill>
        <p:spPr>
          <a:xfrm>
            <a:off x="1346157" y="2348023"/>
            <a:ext cx="6643602" cy="3259534"/>
          </a:xfrm>
          <a:prstGeom prst="rect">
            <a:avLst/>
          </a:prstGeom>
        </p:spPr>
      </p:pic>
    </p:spTree>
    <p:extLst>
      <p:ext uri="{BB962C8B-B14F-4D97-AF65-F5344CB8AC3E}">
        <p14:creationId xmlns:p14="http://schemas.microsoft.com/office/powerpoint/2010/main" val="39539006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400</Words>
  <Application>Microsoft Office PowerPoint</Application>
  <PresentationFormat>宽屏</PresentationFormat>
  <Paragraphs>152</Paragraphs>
  <Slides>19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等线</vt:lpstr>
      <vt:lpstr>等线 Light</vt:lpstr>
      <vt:lpstr>微软雅黑</vt:lpstr>
      <vt:lpstr>Arial</vt:lpstr>
      <vt:lpstr>Times New Roman</vt:lpstr>
      <vt:lpstr>Office 主题​​</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全 马</dc:creator>
  <cp:lastModifiedBy>全 马</cp:lastModifiedBy>
  <cp:revision>5</cp:revision>
  <dcterms:created xsi:type="dcterms:W3CDTF">2024-11-26T13:20:09Z</dcterms:created>
  <dcterms:modified xsi:type="dcterms:W3CDTF">2024-11-28T04:05:01Z</dcterms:modified>
</cp:coreProperties>
</file>