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8" r:id="rId3"/>
    <p:sldId id="353" r:id="rId5"/>
    <p:sldId id="293" r:id="rId6"/>
    <p:sldId id="295" r:id="rId7"/>
    <p:sldId id="320" r:id="rId8"/>
    <p:sldId id="341" r:id="rId9"/>
    <p:sldId id="370" r:id="rId10"/>
    <p:sldId id="340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54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C53DFE-CC7E-4836-8359-FAE5DF034C3F}">
          <p14:sldIdLst>
            <p14:sldId id="328"/>
            <p14:sldId id="353"/>
            <p14:sldId id="293"/>
            <p14:sldId id="295"/>
            <p14:sldId id="320"/>
            <p14:sldId id="341"/>
            <p14:sldId id="370"/>
            <p14:sldId id="340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26" userDrawn="1">
          <p15:clr>
            <a:srgbClr val="A4A3A4"/>
          </p15:clr>
        </p15:guide>
        <p15:guide id="3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1" autoAdjust="0"/>
    <p:restoredTop sz="83470" autoAdjust="0"/>
  </p:normalViewPr>
  <p:slideViewPr>
    <p:cSldViewPr snapToGrid="0" showGuides="1">
      <p:cViewPr varScale="1">
        <p:scale>
          <a:sx n="88" d="100"/>
          <a:sy n="88" d="100"/>
        </p:scale>
        <p:origin x="1266" y="96"/>
      </p:cViewPr>
      <p:guideLst>
        <p:guide orient="horz" pos="2160"/>
        <p:guide pos="3826"/>
        <p:guide pos="3826"/>
      </p:guideLst>
    </p:cSldViewPr>
  </p:slideViewPr>
  <p:outlineViewPr>
    <p:cViewPr>
      <p:scale>
        <a:sx n="33" d="100"/>
        <a:sy n="33" d="100"/>
      </p:scale>
      <p:origin x="0" y="-120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3CED-B61F-44AA-9612-7ABDC9C2DFB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A7FB-BFFF-40F5-B471-0B49DADA574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9AD89-C328-4E2D-9140-21E8F261CE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ADE63-C2BE-406B-92B3-A9B2D6900D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7F1-AA8F-4BBA-84D0-211A0455A4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ḻîdê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9" name="iš1íḍè"/>
          <p:cNvSpPr/>
          <p:nvPr userDrawn="1"/>
        </p:nvSpPr>
        <p:spPr>
          <a:xfrm>
            <a:off x="298939" y="306144"/>
            <a:ext cx="11579470" cy="63144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63500" dir="3900000" algn="t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500" b="1" i="0" u="none" strike="noStrike" kern="1200" cap="none" spc="30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862" y="385158"/>
            <a:ext cx="1037492" cy="103564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142708"/>
            <a:ext cx="2743200" cy="365125"/>
          </a:xfrm>
        </p:spPr>
        <p:txBody>
          <a:bodyPr/>
          <a:lstStyle/>
          <a:p>
            <a:fld id="{59966AB3-A668-4408-9DE2-49C239B3B0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142707"/>
            <a:ext cx="4114800" cy="365125"/>
          </a:xfrm>
        </p:spPr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142706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612591" y="604540"/>
            <a:ext cx="9894216" cy="612463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3" hasCustomPrompt="1"/>
          </p:nvPr>
        </p:nvSpPr>
        <p:spPr>
          <a:xfrm>
            <a:off x="612591" y="1499816"/>
            <a:ext cx="11019631" cy="4484450"/>
          </a:xfrm>
        </p:spPr>
        <p:txBody>
          <a:bodyPr/>
          <a:lstStyle>
            <a:lvl1pPr>
              <a:lnSpc>
                <a:spcPct val="110000"/>
              </a:lnSpc>
              <a:defRPr>
                <a:latin typeface="Optima"/>
              </a:defRPr>
            </a:lvl1pPr>
            <a:lvl2pPr>
              <a:lnSpc>
                <a:spcPct val="110000"/>
              </a:lnSpc>
              <a:defRPr>
                <a:latin typeface="Optima"/>
              </a:defRPr>
            </a:lvl2pPr>
            <a:lvl3pPr>
              <a:lnSpc>
                <a:spcPct val="110000"/>
              </a:lnSpc>
              <a:defRPr>
                <a:latin typeface="Optima"/>
              </a:defRPr>
            </a:lvl3pPr>
            <a:lvl4pPr>
              <a:lnSpc>
                <a:spcPct val="110000"/>
              </a:lnSpc>
              <a:defRPr>
                <a:latin typeface="Optima"/>
              </a:defRPr>
            </a:lvl4pPr>
            <a:lvl5pPr>
              <a:lnSpc>
                <a:spcPct val="110000"/>
              </a:lnSpc>
              <a:defRPr>
                <a:latin typeface="Optima"/>
              </a:defRPr>
            </a:lvl5pPr>
          </a:lstStyle>
          <a:p>
            <a:pPr lvl="0"/>
            <a:r>
              <a:rPr lang="en-US" altLang="zh-CN" dirty="0"/>
              <a:t>One</a:t>
            </a:r>
            <a:endParaRPr lang="zh-CN" altLang="en-US" dirty="0"/>
          </a:p>
          <a:p>
            <a:pPr lvl="1"/>
            <a:r>
              <a:rPr lang="en-US" altLang="zh-CN" dirty="0"/>
              <a:t>Two</a:t>
            </a:r>
            <a:endParaRPr lang="zh-CN" altLang="en-US" dirty="0"/>
          </a:p>
          <a:p>
            <a:pPr lvl="2"/>
            <a:r>
              <a:rPr lang="en-US" altLang="zh-CN" dirty="0"/>
              <a:t>Three</a:t>
            </a:r>
            <a:endParaRPr lang="zh-CN" altLang="en-US" dirty="0"/>
          </a:p>
          <a:p>
            <a:pPr lvl="3"/>
            <a:r>
              <a:rPr lang="en-US" altLang="zh-CN" dirty="0"/>
              <a:t>Four</a:t>
            </a:r>
            <a:endParaRPr lang="zh-CN" altLang="en-US" dirty="0"/>
          </a:p>
          <a:p>
            <a:pPr lvl="4"/>
            <a:r>
              <a:rPr lang="en-US" altLang="zh-CN" dirty="0"/>
              <a:t>Five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C6BB1-46C9-4A6D-BCED-2437A99FB7D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BB54F-E937-41F1-BC46-540C7E4BC8A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6DE8-911A-456C-9780-4FF75A6EC42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E4A8-906E-48F9-98C4-1035D5A2BB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D844-2AA5-4544-B893-8C99D4A5F7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495C-86BA-4100-87FE-2A7493EBE37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13FB2-DB00-4173-B0DF-ADEA403F035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3151B-18DE-48F2-A0C4-0F7FCE4BAF9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66AB3-A668-4408-9DE2-49C239B3B0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hyperlink" Target="https://www.runoob.com/rust/rust-tutoria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827453" y="2532022"/>
            <a:ext cx="10537094" cy="2673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第一次</a:t>
            </a:r>
            <a:r>
              <a:rPr lang="en-US" altLang="zh-CN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Lab</a:t>
            </a:r>
            <a:r>
              <a:rPr lang="zh-CN" altLang="en-US" sz="6700" dirty="0">
                <a:latin typeface="PingFang SC" panose="020B0400000000000000" pitchFamily="34" charset="-122"/>
                <a:ea typeface="PingFang SC" panose="020B0400000000000000" pitchFamily="34" charset="-122"/>
                <a:cs typeface="Arial" panose="020B0604020202020204" pitchFamily="34" charset="0"/>
              </a:rPr>
              <a:t>：</a:t>
            </a:r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en-US" altLang="zh-CN" sz="67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6700" dirty="0">
                <a:ea typeface="PingFang SC" panose="020B0400000000000000" pitchFamily="34" charset="-122"/>
                <a:cs typeface="Arial" panose="020B0604020202020204" pitchFamily="34" charset="0"/>
              </a:rPr>
              <a:t>Tree-Sitter Typescript</a:t>
            </a:r>
            <a:r>
              <a:rPr lang="zh-CN" altLang="en-US" sz="6700" dirty="0">
                <a:ea typeface="PingFang SC" panose="020B0400000000000000" pitchFamily="34" charset="-122"/>
                <a:cs typeface="Arial" panose="020B0604020202020204" pitchFamily="34" charset="0"/>
              </a:rPr>
              <a:t>语法解析 </a:t>
            </a:r>
            <a:br>
              <a:rPr lang="zh-CN" altLang="en-US" sz="6600" dirty="0">
                <a:ea typeface="PingFang SC" panose="020B0400000000000000" pitchFamily="34" charset="-122"/>
                <a:cs typeface="Arial" panose="020B0604020202020204" pitchFamily="34" charset="0"/>
              </a:rPr>
            </a:br>
            <a:endParaRPr lang="en-US" altLang="zh-CN" sz="6600" dirty="0">
              <a:ea typeface="PingFang SC" panose="020B0400000000000000" pitchFamily="34" charset="-122"/>
              <a:cs typeface="Arial" panose="020B0604020202020204" pitchFamily="34" charset="0"/>
            </a:endParaRPr>
          </a:p>
          <a:p>
            <a:pPr algn="ctr"/>
            <a:endParaRPr lang="zh-CN" altLang="en-US" sz="6600" dirty="0">
              <a:latin typeface="PingFang SC" panose="020B0400000000000000" pitchFamily="34" charset="-122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4.2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程序结构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6381" y="1780164"/>
            <a:ext cx="8576624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- program</a:t>
            </a:r>
            <a:r>
              <a:rPr lang="zh-CN" altLang="en-US" b="1" dirty="0"/>
              <a:t>：</a:t>
            </a:r>
            <a:r>
              <a:rPr lang="zh-CN" altLang="en-US" dirty="0"/>
              <a:t>程序的顶层结构，由多个顶层语句组成。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_</a:t>
            </a:r>
            <a:r>
              <a:rPr lang="en-US" altLang="zh-CN" b="1" dirty="0" err="1"/>
              <a:t>toplevel_statement</a:t>
            </a:r>
            <a:r>
              <a:rPr lang="zh-CN" altLang="en-US" b="1" dirty="0"/>
              <a:t>：</a:t>
            </a:r>
            <a:r>
              <a:rPr lang="zh-CN" altLang="en-US" dirty="0"/>
              <a:t>顶层语句，可以是声明或其他语句。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460" y="3346450"/>
            <a:ext cx="5699760" cy="19234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4.3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类型系统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526091"/>
            <a:ext cx="1104818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primitive_type</a:t>
            </a:r>
            <a:r>
              <a:rPr lang="zh-CN" altLang="en-US" b="1" dirty="0"/>
              <a:t>：</a:t>
            </a:r>
            <a:r>
              <a:rPr lang="zh-CN" altLang="en-US" dirty="0"/>
              <a:t>基本类型，如 </a:t>
            </a:r>
            <a:r>
              <a:rPr lang="en-US" altLang="zh-CN" dirty="0"/>
              <a:t>`i32`</a:t>
            </a:r>
            <a:r>
              <a:rPr lang="zh-CN" altLang="en-US" dirty="0"/>
              <a:t>、</a:t>
            </a:r>
            <a:r>
              <a:rPr lang="en-US" altLang="zh-CN" dirty="0"/>
              <a:t>`u64`</a:t>
            </a:r>
            <a:r>
              <a:rPr lang="zh-CN" altLang="en-US" dirty="0"/>
              <a:t>、</a:t>
            </a:r>
            <a:r>
              <a:rPr lang="en-US" altLang="zh-CN" dirty="0"/>
              <a:t>`bool` </a:t>
            </a:r>
            <a:r>
              <a:rPr lang="zh-CN" altLang="en-US" dirty="0"/>
              <a:t>等。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array_type</a:t>
            </a:r>
            <a:r>
              <a:rPr lang="zh-CN" altLang="en-US" b="1" dirty="0"/>
              <a:t>：</a:t>
            </a:r>
            <a:r>
              <a:rPr lang="zh-CN" altLang="en-US" dirty="0"/>
              <a:t>数组类型，支持指定元素类型和长度。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tuple_type</a:t>
            </a:r>
            <a:r>
              <a:rPr lang="zh-CN" altLang="en-US" b="1" dirty="0"/>
              <a:t>：</a:t>
            </a:r>
            <a:r>
              <a:rPr lang="zh-CN" altLang="en-US" dirty="0"/>
              <a:t>元组类型，包含多个不同类型的元素。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9475" y="3863340"/>
            <a:ext cx="7893050" cy="854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4.4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声明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447710"/>
            <a:ext cx="11048185" cy="2231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declaration</a:t>
            </a:r>
            <a:r>
              <a:rPr lang="zh-CN" altLang="en-US" b="1" dirty="0"/>
              <a:t>：</a:t>
            </a:r>
            <a:r>
              <a:rPr lang="zh-CN" altLang="en-US" dirty="0"/>
              <a:t>声明，可以是变量声明、常量声明或函数声明。</a:t>
            </a:r>
            <a:endParaRPr lang="zh-CN" altLang="en-US" b="1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variable_declaration</a:t>
            </a:r>
            <a:r>
              <a:rPr lang="zh-CN" altLang="en-US" b="1" dirty="0"/>
              <a:t>：</a:t>
            </a:r>
            <a:r>
              <a:rPr lang="zh-CN" altLang="en-US" dirty="0"/>
              <a:t>变量声明，支持可变和不可变变量。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const_declaration</a:t>
            </a:r>
            <a:r>
              <a:rPr lang="zh-CN" altLang="en-US" b="1" dirty="0"/>
              <a:t>：</a:t>
            </a:r>
            <a:r>
              <a:rPr lang="zh-CN" altLang="en-US" dirty="0"/>
              <a:t>常量声明，定义不可变常量。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function_declaration</a:t>
            </a:r>
            <a:r>
              <a:rPr lang="zh-CN" altLang="en-US" b="1" dirty="0"/>
              <a:t>：</a:t>
            </a:r>
            <a:r>
              <a:rPr lang="zh-CN" altLang="en-US" dirty="0"/>
              <a:t>函数声明，定义函数的名称、参数、返回类型和函数体等等。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4.5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语句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447710"/>
            <a:ext cx="1104818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assignment_statement</a:t>
            </a:r>
            <a:r>
              <a:rPr lang="zh-CN" altLang="en-US" b="1" dirty="0"/>
              <a:t>：</a:t>
            </a:r>
            <a:r>
              <a:rPr lang="zh-CN" altLang="en-US" dirty="0"/>
              <a:t>赋值语句，将表达式的结果赋值给左值。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return_statement</a:t>
            </a:r>
            <a:r>
              <a:rPr lang="zh-CN" altLang="en-US" b="1" dirty="0"/>
              <a:t>：</a:t>
            </a:r>
            <a:r>
              <a:rPr lang="zh-CN" altLang="en-US" dirty="0"/>
              <a:t>返回语句，退出函数并返回值。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block </a:t>
            </a:r>
            <a:r>
              <a:rPr lang="zh-CN" altLang="en-US" b="1" dirty="0"/>
              <a:t>和 </a:t>
            </a:r>
            <a:r>
              <a:rPr lang="en-US" altLang="zh-CN" b="1" dirty="0" err="1"/>
              <a:t>basic_block</a:t>
            </a:r>
            <a:r>
              <a:rPr lang="zh-CN" altLang="en-US" b="1" dirty="0"/>
              <a:t>：</a:t>
            </a:r>
            <a:r>
              <a:rPr lang="zh-CN" altLang="en-US" dirty="0"/>
              <a:t>块语句，包含一组语句，可能带有标签和终结符。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scope</a:t>
            </a:r>
            <a:r>
              <a:rPr lang="zh-CN" altLang="en-US" b="1" dirty="0"/>
              <a:t>：</a:t>
            </a:r>
            <a:r>
              <a:rPr lang="zh-CN" altLang="en-US" dirty="0"/>
              <a:t>作用域语句，定义一个新的作用域。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debug_statemen</a:t>
            </a:r>
            <a:r>
              <a:rPr lang="zh-CN" altLang="en-US" b="1" dirty="0"/>
              <a:t>和 </a:t>
            </a:r>
            <a:r>
              <a:rPr lang="en-US" altLang="zh-CN" b="1" dirty="0" err="1"/>
              <a:t>assert_statement</a:t>
            </a:r>
            <a:r>
              <a:rPr lang="zh-CN" altLang="en-US" b="1" dirty="0"/>
              <a:t>：</a:t>
            </a:r>
            <a:r>
              <a:rPr lang="zh-CN" altLang="en-US" dirty="0"/>
              <a:t>调试和断言语句，用于调试和条件检查。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4.6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表达式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695206"/>
            <a:ext cx="4987020" cy="444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binary_expression</a:t>
            </a:r>
            <a:r>
              <a:rPr lang="zh-CN" altLang="en-US" b="1" dirty="0"/>
              <a:t>：</a:t>
            </a:r>
            <a:r>
              <a:rPr lang="zh-CN" altLang="en-US" dirty="0"/>
              <a:t>二元表达式，如加减乘除、逻辑运算等。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unary_expression</a:t>
            </a:r>
            <a:r>
              <a:rPr lang="zh-CN" altLang="en-US" b="1" dirty="0"/>
              <a:t>：</a:t>
            </a:r>
            <a:r>
              <a:rPr lang="zh-CN" altLang="en-US" dirty="0"/>
              <a:t>一元表达式，如取反、取负、引用和解引用。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-_</a:t>
            </a:r>
            <a:r>
              <a:rPr lang="en-US" altLang="zh-CN" b="1" dirty="0" err="1"/>
              <a:t>lvalue</a:t>
            </a:r>
            <a:r>
              <a:rPr lang="zh-CN" altLang="en-US" b="1" dirty="0"/>
              <a:t>和 </a:t>
            </a:r>
            <a:r>
              <a:rPr lang="en-US" altLang="zh-CN" b="1" dirty="0"/>
              <a:t>_</a:t>
            </a:r>
            <a:r>
              <a:rPr lang="en-US" altLang="zh-CN" b="1" dirty="0" err="1"/>
              <a:t>rvalue</a:t>
            </a:r>
            <a:r>
              <a:rPr lang="zh-CN" altLang="en-US" b="1" dirty="0"/>
              <a:t>：</a:t>
            </a:r>
            <a:r>
              <a:rPr lang="zh-CN" altLang="en-US" dirty="0"/>
              <a:t>左值和右值，表示可以赋值的变量和表达式。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function_call_expression</a:t>
            </a:r>
            <a:r>
              <a:rPr lang="zh-CN" altLang="en-US" b="1" dirty="0"/>
              <a:t>：</a:t>
            </a:r>
            <a:r>
              <a:rPr lang="zh-CN" altLang="en-US" dirty="0"/>
              <a:t>函数调用表达式，调用函数并传递参数等等。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2836" y="1503572"/>
            <a:ext cx="5836573" cy="46391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4.7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常量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2591" y="1765962"/>
            <a:ext cx="3863615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int</a:t>
            </a:r>
            <a:r>
              <a:rPr lang="zh-CN" altLang="en-US" b="1" dirty="0"/>
              <a:t>、</a:t>
            </a:r>
            <a:r>
              <a:rPr lang="en-US" altLang="zh-CN" b="1" dirty="0" err="1"/>
              <a:t>uint</a:t>
            </a:r>
            <a:r>
              <a:rPr lang="zh-CN" altLang="en-US" b="1" dirty="0"/>
              <a:t>、</a:t>
            </a:r>
            <a:r>
              <a:rPr lang="en-US" altLang="zh-CN" b="1" dirty="0"/>
              <a:t>float</a:t>
            </a:r>
            <a:r>
              <a:rPr lang="zh-CN" altLang="en-US" b="1" dirty="0"/>
              <a:t>、</a:t>
            </a:r>
            <a:r>
              <a:rPr lang="en-US" altLang="zh-CN" b="1" dirty="0"/>
              <a:t>bool</a:t>
            </a:r>
            <a:r>
              <a:rPr lang="zh-CN" altLang="en-US" b="1" dirty="0"/>
              <a:t>、</a:t>
            </a:r>
            <a:r>
              <a:rPr lang="en-US" altLang="zh-CN" b="1" dirty="0"/>
              <a:t>bytes</a:t>
            </a:r>
            <a:r>
              <a:rPr lang="zh-CN" altLang="en-US" b="1" dirty="0"/>
              <a:t>、</a:t>
            </a:r>
            <a:r>
              <a:rPr lang="en-US" altLang="zh-CN" b="1" dirty="0" err="1"/>
              <a:t>static_string</a:t>
            </a:r>
            <a:r>
              <a:rPr lang="zh-CN" altLang="en-US" b="1" dirty="0"/>
              <a:t>：</a:t>
            </a:r>
            <a:r>
              <a:rPr lang="zh-CN" altLang="en-US" dirty="0"/>
              <a:t>基本的常量类型。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4140" y="1931670"/>
            <a:ext cx="5037455" cy="3213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074095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4.8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注释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587" y="1597315"/>
            <a:ext cx="6624232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line_comment</a:t>
            </a:r>
            <a:r>
              <a:rPr lang="zh-CN" altLang="en-US" b="1" dirty="0"/>
              <a:t>：</a:t>
            </a:r>
            <a:r>
              <a:rPr lang="zh-CN" altLang="en-US" dirty="0"/>
              <a:t>单行注释，以 </a:t>
            </a:r>
            <a:r>
              <a:rPr lang="en-US" altLang="zh-CN" dirty="0"/>
              <a:t>`//` </a:t>
            </a:r>
            <a:r>
              <a:rPr lang="zh-CN" altLang="en-US" dirty="0"/>
              <a:t>开头。</a:t>
            </a:r>
            <a:endParaRPr lang="zh-CN" altLang="en-US" dirty="0"/>
          </a:p>
          <a:p>
            <a:pPr>
              <a:lnSpc>
                <a:spcPct val="200000"/>
              </a:lnSpc>
            </a:pPr>
            <a:r>
              <a:rPr lang="en-US" altLang="zh-CN" b="1" dirty="0"/>
              <a:t>- </a:t>
            </a:r>
            <a:r>
              <a:rPr lang="en-US" altLang="zh-CN" b="1" dirty="0" err="1"/>
              <a:t>block_comment</a:t>
            </a:r>
            <a:r>
              <a:rPr lang="zh-CN" altLang="en-US" b="1" dirty="0"/>
              <a:t>：</a:t>
            </a:r>
            <a:r>
              <a:rPr lang="zh-CN" altLang="en-US" dirty="0"/>
              <a:t>块注释，以 </a:t>
            </a:r>
            <a:r>
              <a:rPr lang="en-US" altLang="zh-CN" dirty="0"/>
              <a:t>`/*` </a:t>
            </a:r>
            <a:r>
              <a:rPr lang="zh-CN" altLang="en-US" dirty="0"/>
              <a:t>开头，以 </a:t>
            </a:r>
            <a:r>
              <a:rPr lang="en-US" altLang="zh-CN" dirty="0"/>
              <a:t>`*/` </a:t>
            </a:r>
            <a:r>
              <a:rPr lang="zh-CN" altLang="en-US" dirty="0"/>
              <a:t>结尾。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8410" y="3724275"/>
            <a:ext cx="741235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>
                <a:sym typeface="+mn-ea"/>
              </a:rPr>
              <a:t>grammar</a:t>
            </a:r>
            <a:r>
              <a:rPr lang="zh-CN" altLang="en-US" dirty="0">
                <a:sym typeface="+mn-ea"/>
              </a:rPr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17640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4.9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辅助函数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1417" y="1569882"/>
            <a:ext cx="10576884" cy="1123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sep1</a:t>
            </a:r>
            <a:r>
              <a:rPr lang="zh-CN" altLang="en-US" b="1" dirty="0"/>
              <a:t>、</a:t>
            </a:r>
            <a:r>
              <a:rPr lang="en-US" altLang="zh-CN" b="1" dirty="0"/>
              <a:t>commaSep1</a:t>
            </a:r>
            <a:r>
              <a:rPr lang="zh-CN" altLang="en-US" b="1" dirty="0"/>
              <a:t>、</a:t>
            </a:r>
            <a:r>
              <a:rPr lang="en-US" altLang="zh-CN" b="1" dirty="0" err="1"/>
              <a:t>commaSep</a:t>
            </a:r>
            <a:r>
              <a:rPr lang="zh-CN" altLang="en-US" b="1" dirty="0"/>
              <a:t>：</a:t>
            </a:r>
            <a:r>
              <a:rPr lang="zh-CN" altLang="en-US" dirty="0"/>
              <a:t>用于匹配由特定分隔符分隔的一个或多个规则，简化语法规则的编写。例如，</a:t>
            </a:r>
            <a:r>
              <a:rPr lang="en-US" altLang="zh-CN" dirty="0"/>
              <a:t>`commaSep1` </a:t>
            </a:r>
            <a:r>
              <a:rPr lang="zh-CN" altLang="en-US" dirty="0"/>
              <a:t>用于匹配逗号分隔的列表。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3032760"/>
            <a:ext cx="6598285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/>
              <a:t>第一周任务要求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配置</a:t>
            </a:r>
            <a:r>
              <a:rPr lang="en-US" altLang="zh-CN"/>
              <a:t>tree sitter</a:t>
            </a:r>
            <a:r>
              <a:rPr lang="zh-CN" altLang="en-US"/>
              <a:t>环境，能够跑通测试文件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写一段简单</a:t>
            </a:r>
            <a:r>
              <a:rPr lang="en-US" altLang="zh-CN"/>
              <a:t>typescript</a:t>
            </a:r>
            <a:r>
              <a:rPr lang="zh-CN" altLang="en-US"/>
              <a:t>代码，能够生成语法树</a:t>
            </a:r>
            <a:endParaRPr lang="zh-CN" altLang="en-US"/>
          </a:p>
          <a:p>
            <a:pPr lvl="1">
              <a:lnSpc>
                <a:spcPct val="200000"/>
              </a:lnSpc>
            </a:pPr>
            <a:r>
              <a:rPr lang="zh-CN" altLang="en-US"/>
              <a:t>了解该语法树的基本构造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en-US" altLang="zh-CN"/>
              <a:t>tree sitter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lang="zh-CN" altLang="en-US"/>
              <a:t>一个通用性的代码解析工具</a:t>
            </a:r>
            <a:endParaRPr lang="zh-CN" altLang="en-US"/>
          </a:p>
          <a:p>
            <a:pPr lvl="1"/>
            <a:r>
              <a:rPr lang="zh-CN" altLang="en-US"/>
              <a:t>输入：</a:t>
            </a:r>
            <a:r>
              <a:rPr lang="en-US" altLang="zh-CN"/>
              <a:t>JavaScript</a:t>
            </a:r>
            <a:r>
              <a:rPr lang="zh-CN" altLang="en-US"/>
              <a:t>写成的语法规则</a:t>
            </a:r>
            <a:r>
              <a:rPr lang="en-US" altLang="zh-CN"/>
              <a:t>grammar</a:t>
            </a:r>
            <a:r>
              <a:rPr lang="x-none" altLang="en-US"/>
              <a:t>.js</a:t>
            </a:r>
            <a:endParaRPr lang="x-none" altLang="en-US"/>
          </a:p>
          <a:p>
            <a:pPr lvl="1"/>
            <a:r>
              <a:rPr lang="zh-CN" altLang="x-none"/>
              <a:t>输出：代码语法解析树</a:t>
            </a:r>
            <a:endParaRPr lang="zh-CN" altLang="x-none"/>
          </a:p>
          <a:p>
            <a:pPr lvl="0"/>
            <a:r>
              <a:rPr lang="zh-CN" altLang="x-none"/>
              <a:t>优势</a:t>
            </a:r>
            <a:endParaRPr lang="zh-CN" altLang="x-none"/>
          </a:p>
          <a:p>
            <a:pPr lvl="1"/>
            <a:r>
              <a:rPr lang="zh-CN" altLang="x-none"/>
              <a:t>代码规则配置简单，配置语言为</a:t>
            </a:r>
            <a:r>
              <a:rPr lang="en-US" altLang="zh-CN"/>
              <a:t>JavaScript</a:t>
            </a:r>
            <a:endParaRPr lang="zh-CN" altLang="x-none"/>
          </a:p>
          <a:p>
            <a:pPr lvl="1"/>
            <a:r>
              <a:rPr lang="zh-CN" altLang="x-none"/>
              <a:t>通用性强：支持几十种语言解析</a:t>
            </a:r>
            <a:endParaRPr lang="zh-CN" altLang="x-none"/>
          </a:p>
          <a:p>
            <a:pPr lvl="1"/>
            <a:r>
              <a:rPr lang="zh-CN" altLang="x-none"/>
              <a:t>性能好，底层代码是</a:t>
            </a:r>
            <a:r>
              <a:rPr lang="en-US" altLang="zh-CN"/>
              <a:t>rust</a:t>
            </a:r>
            <a:r>
              <a:rPr lang="zh-CN" altLang="en-US"/>
              <a:t>，速度很快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[1]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27079"/>
            <a:ext cx="9894216" cy="612463"/>
          </a:xfrm>
        </p:spPr>
        <p:txBody>
          <a:bodyPr/>
          <a:lstStyle/>
          <a:p>
            <a:r>
              <a:rPr lang="zh-CN" altLang="en-US" dirty="0"/>
              <a:t>一、环境配置</a:t>
            </a:r>
            <a:endParaRPr lang="zh-CN" altLang="en-US" dirty="0"/>
          </a:p>
        </p:txBody>
      </p:sp>
      <p:sp>
        <p:nvSpPr>
          <p:cNvPr id="9" name="标题 3"/>
          <p:cNvSpPr txBox="1"/>
          <p:nvPr/>
        </p:nvSpPr>
        <p:spPr>
          <a:xfrm>
            <a:off x="612591" y="1155386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 </a:t>
            </a:r>
            <a:r>
              <a:rPr lang="en-US" altLang="zh-CN" sz="2800" b="1" dirty="0"/>
              <a:t>1.1  </a:t>
            </a:r>
            <a:endParaRPr lang="zh-CN" altLang="en-US" sz="2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20165" y="1155700"/>
            <a:ext cx="9376410" cy="22275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/>
              <a:t>操作系统：</a:t>
            </a:r>
            <a:r>
              <a:rPr lang="en-US" altLang="zh-CN" sz="2800" b="1" dirty="0"/>
              <a:t>Linux</a:t>
            </a:r>
            <a:endParaRPr lang="en-US" altLang="zh-CN" sz="2800" b="1" dirty="0"/>
          </a:p>
          <a:p>
            <a:r>
              <a:rPr lang="en-US" altLang="zh-CN" sz="2800" dirty="0"/>
              <a:t>tree-sitter CLI</a:t>
            </a:r>
            <a:r>
              <a:rPr lang="zh-CN" altLang="en-US" sz="2800" dirty="0"/>
              <a:t>：</a:t>
            </a:r>
            <a:r>
              <a:rPr lang="en-US" altLang="zh-CN" sz="2800" dirty="0"/>
              <a:t>0.24.6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038225" y="3308985"/>
            <a:ext cx="10116185" cy="4203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）安装</a:t>
            </a:r>
            <a:r>
              <a:rPr lang="en-US" altLang="zh-CN" sz="2400" dirty="0"/>
              <a:t>VMware-workstation-Pro-17.5.2</a:t>
            </a:r>
            <a:r>
              <a:rPr lang="zh-CN" altLang="en-US" sz="2400" dirty="0"/>
              <a:t>（</a:t>
            </a:r>
            <a:r>
              <a:rPr lang="en-US" altLang="zh-CN" sz="2400" dirty="0"/>
              <a:t>MacOS</a:t>
            </a:r>
            <a:r>
              <a:rPr lang="zh-CN" altLang="en-US" sz="2400" dirty="0"/>
              <a:t>为</a:t>
            </a:r>
            <a:r>
              <a:rPr lang="en-US" altLang="zh-CN" sz="2400" dirty="0"/>
              <a:t>VMware-Fusion-Pro-13.5.2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r>
              <a:rPr lang="en-US" altLang="zh-CN" sz="1600" i="1" u="sng" dirty="0">
                <a:solidFill>
                  <a:schemeClr val="accent1"/>
                </a:solidFill>
              </a:rPr>
              <a:t>https://softwareupdate.vmware.com/cds/vmw-desktop/ws/17.5.2/23775571/windows/core/VMware-workstation-17.5.2-23775571.exe.tar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）下载</a:t>
            </a:r>
            <a:r>
              <a:rPr lang="en-US" altLang="zh-CN" sz="2400" dirty="0"/>
              <a:t>Ubuntu</a:t>
            </a:r>
            <a:r>
              <a:rPr lang="zh-CN" altLang="en-US" sz="2400" dirty="0"/>
              <a:t>镜像文件</a:t>
            </a:r>
            <a:endParaRPr lang="zh-CN" altLang="en-US" sz="2400" dirty="0"/>
          </a:p>
          <a:p>
            <a:r>
              <a:rPr lang="en-US" altLang="zh-CN" sz="1600" i="1" u="sng" dirty="0">
                <a:solidFill>
                  <a:schemeClr val="accent1"/>
                </a:solidFill>
              </a:rPr>
              <a:t>https://mirrors.aliyun.com/ubuntu-releases/22.04/ubuntu-22.04.5-desktop-amd64.iso</a:t>
            </a:r>
            <a:endParaRPr lang="en-US" altLang="zh-CN" sz="1600" i="1" u="sng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/>
              <a:t>（3）</a:t>
            </a:r>
            <a:r>
              <a:rPr lang="zh-CN" altLang="en-US" sz="2400" dirty="0"/>
              <a:t>安装虚拟机</a:t>
            </a:r>
            <a:endParaRPr lang="zh-CN" altLang="en-US" sz="2400" dirty="0"/>
          </a:p>
          <a:p>
            <a:pPr algn="l">
              <a:buClrTx/>
              <a:buSzTx/>
              <a:buFontTx/>
            </a:pPr>
            <a:r>
              <a:rPr lang="en-US" altLang="zh-CN" sz="1600" i="1" u="sng" dirty="0">
                <a:solidFill>
                  <a:schemeClr val="accent1"/>
                </a:solidFill>
              </a:rPr>
              <a:t>https://blog.csdn.net/shenliu128/article/details/127262743</a:t>
            </a:r>
            <a:endParaRPr lang="en-US" altLang="zh-CN" sz="1600" i="1" u="sng" dirty="0">
              <a:solidFill>
                <a:schemeClr val="accent1"/>
              </a:solidFill>
            </a:endParaRPr>
          </a:p>
        </p:txBody>
      </p:sp>
      <p:sp>
        <p:nvSpPr>
          <p:cNvPr id="6" name="标题 3"/>
          <p:cNvSpPr txBox="1"/>
          <p:nvPr/>
        </p:nvSpPr>
        <p:spPr>
          <a:xfrm>
            <a:off x="612591" y="2466769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dirty="0"/>
              <a:t> </a:t>
            </a:r>
            <a:r>
              <a:rPr lang="en-US" altLang="zh-CN" sz="2800" b="1" dirty="0"/>
              <a:t>1.2 </a:t>
            </a:r>
            <a:r>
              <a:rPr lang="zh-CN" altLang="en-US" sz="2800" b="1" dirty="0"/>
              <a:t>安装</a:t>
            </a:r>
            <a:r>
              <a:rPr lang="en-US" altLang="zh-CN" sz="2800" b="1" dirty="0"/>
              <a:t>Ubuntu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9" name="标题 3"/>
          <p:cNvSpPr txBox="1"/>
          <p:nvPr/>
        </p:nvSpPr>
        <p:spPr>
          <a:xfrm>
            <a:off x="612591" y="1202366"/>
            <a:ext cx="9894216" cy="612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b="1" dirty="0"/>
              <a:t>2.1 </a:t>
            </a:r>
            <a:r>
              <a:rPr lang="zh-CN" altLang="en-US" sz="2800" b="1" dirty="0"/>
              <a:t>安装</a:t>
            </a:r>
            <a:r>
              <a:rPr lang="en-US" altLang="zh-CN" sz="2800" b="1" dirty="0"/>
              <a:t>tree-sitter</a:t>
            </a:r>
            <a:r>
              <a:rPr lang="zh-CN" altLang="en-US" sz="2800" b="1" dirty="0"/>
              <a:t>环境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88462" y="1951775"/>
            <a:ext cx="9618345" cy="26136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（1）根据平台下载tree-sitter0.24.6</a:t>
            </a:r>
            <a:endParaRPr lang="zh-CN" altLang="en-US" sz="2000" dirty="0"/>
          </a:p>
          <a:p>
            <a:pPr indent="457200"/>
            <a:r>
              <a:rPr lang="en-US" altLang="zh-CN" sz="1400" i="1" u="sng" dirty="0">
                <a:solidFill>
                  <a:schemeClr val="accent1"/>
                </a:solidFill>
              </a:rPr>
              <a:t>https://github.com/tree-sitter/tree-sitter/releases</a:t>
            </a:r>
            <a:endParaRPr lang="en-US" altLang="zh-CN" sz="1400" i="1" u="sng" dirty="0">
              <a:solidFill>
                <a:schemeClr val="accent1"/>
              </a:solidFill>
            </a:endParaRPr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）将下载的.gz文件解压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gzip</a:t>
            </a:r>
            <a:r>
              <a:rPr lang="en-US" altLang="zh-CN" sz="2000" dirty="0"/>
              <a:t> –d tree-sitter-linux-x64.gz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）添加可执行权限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chmod</a:t>
            </a:r>
            <a:r>
              <a:rPr lang="en-US" altLang="zh-CN" sz="2000" dirty="0"/>
              <a:t> +x tree-sitter-linux-x64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）【可选】添加到系统路径</a:t>
            </a:r>
            <a:endParaRPr lang="en-US" altLang="zh-CN" sz="2000" dirty="0"/>
          </a:p>
          <a:p>
            <a:r>
              <a:rPr lang="en-US" altLang="zh-CN" sz="2000" dirty="0"/>
              <a:t>          </a:t>
            </a:r>
            <a:r>
              <a:rPr lang="en-US" altLang="zh-CN" sz="2000" dirty="0" err="1"/>
              <a:t>sudo</a:t>
            </a:r>
            <a:r>
              <a:rPr lang="en-US" altLang="zh-CN" sz="2000" dirty="0"/>
              <a:t> mv tree-sitter-linux-x64 /</a:t>
            </a:r>
            <a:r>
              <a:rPr lang="en-US" altLang="zh-CN" sz="2000" dirty="0" err="1"/>
              <a:t>usr</a:t>
            </a:r>
            <a:r>
              <a:rPr lang="en-US" altLang="zh-CN" sz="2000" dirty="0"/>
              <a:t>/local/bin/tree-sitter</a:t>
            </a:r>
            <a:endParaRPr lang="zh-CN" altLang="en-US" sz="2000" dirty="0"/>
          </a:p>
          <a:p>
            <a:pPr indent="457200"/>
            <a:endParaRPr lang="zh-CN" altLang="en-US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5</a:t>
            </a:r>
            <a:r>
              <a:rPr lang="zh-CN" altLang="en-US" sz="2000" dirty="0"/>
              <a:t>）验证安装</a:t>
            </a:r>
            <a:endParaRPr lang="en-US" altLang="zh-CN" sz="2000" dirty="0"/>
          </a:p>
          <a:p>
            <a:r>
              <a:rPr lang="en-US" altLang="zh-CN" sz="2000" dirty="0"/>
              <a:t>          tree-sitter --version</a:t>
            </a:r>
            <a:endParaRPr lang="zh-CN" altLang="en-US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12591" y="979987"/>
            <a:ext cx="541918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2.2 项目设置</a:t>
            </a:r>
            <a:endParaRPr lang="zh-CN" altLang="en-US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7560" y="1779270"/>
            <a:ext cx="4324985" cy="32029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（1）新建并命名文件夹</a:t>
            </a:r>
            <a:endParaRPr lang="en-US" altLang="zh-CN" sz="2000" dirty="0"/>
          </a:p>
          <a:p>
            <a:r>
              <a:rPr lang="en-US" altLang="zh-CN" sz="2000" dirty="0" err="1"/>
              <a:t>$</a:t>
            </a:r>
            <a:r>
              <a:rPr lang="x-none" altLang="en-US" sz="2000" dirty="0" err="1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 tree-sitter-typescript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x-none" altLang="en-US" sz="2000" dirty="0"/>
              <a:t> </a:t>
            </a:r>
            <a:r>
              <a:rPr lang="en-US" altLang="zh-CN" sz="2000" dirty="0"/>
              <a:t>cd tree-sitter-typescript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797559" y="2866027"/>
            <a:ext cx="4612641" cy="292127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）编译</a:t>
            </a:r>
            <a:r>
              <a:rPr lang="en-US" altLang="zh-CN" sz="2000" dirty="0"/>
              <a:t>grammar.js</a:t>
            </a:r>
            <a:endParaRPr lang="en-US" altLang="zh-CN" sz="2000" dirty="0"/>
          </a:p>
          <a:p>
            <a:r>
              <a:rPr lang="en-US" altLang="zh-CN" sz="2000" dirty="0"/>
              <a:t>$</a:t>
            </a:r>
            <a:r>
              <a:rPr lang="x-none" altLang="en-US" sz="2000" dirty="0"/>
              <a:t> </a:t>
            </a:r>
            <a:r>
              <a:rPr lang="en-US" altLang="zh-CN" sz="2000" dirty="0"/>
              <a:t>tree-sitter generate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）测试</a:t>
            </a:r>
            <a:endParaRPr lang="en-US" altLang="zh-CN" sz="2000" dirty="0"/>
          </a:p>
          <a:p>
            <a:r>
              <a:rPr lang="x-none" altLang="en-US" sz="2000" dirty="0"/>
              <a:t>$ </a:t>
            </a:r>
            <a:r>
              <a:rPr lang="en-US" altLang="zh-CN" sz="2000" dirty="0"/>
              <a:t>tree-sitter parse </a:t>
            </a:r>
            <a:r>
              <a:rPr lang="x-none" altLang="en-US" sz="2000" dirty="0">
                <a:sym typeface="+mn-ea"/>
              </a:rPr>
              <a:t>&lt;</a:t>
            </a:r>
            <a:r>
              <a:rPr lang="zh-CN" altLang="x-none" sz="2000" dirty="0">
                <a:sym typeface="+mn-ea"/>
              </a:rPr>
              <a:t>待测试代码文件路径</a:t>
            </a:r>
            <a:r>
              <a:rPr lang="x-none" altLang="zh-CN" sz="2000" dirty="0">
                <a:sym typeface="+mn-ea"/>
              </a:rPr>
              <a:t>&gt;</a:t>
            </a:r>
            <a:endParaRPr lang="x-none" altLang="zh-CN" sz="2000" dirty="0"/>
          </a:p>
          <a:p>
            <a:endParaRPr lang="x-none" altLang="en-US" sz="2000" dirty="0"/>
          </a:p>
          <a:p>
            <a:r>
              <a:rPr lang="en-US" altLang="zh-CN" sz="2000" dirty="0"/>
              <a:t>          </a:t>
            </a:r>
            <a:endParaRPr lang="en-US" altLang="zh-CN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5965825" y="1065530"/>
            <a:ext cx="5495925" cy="483108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$ tree-sitter parse </a:t>
            </a:r>
            <a:r>
              <a:rPr lang="x-none" altLang="en-US" sz="1400" dirty="0"/>
              <a:t>&lt;</a:t>
            </a:r>
            <a:r>
              <a:rPr lang="zh-CN" altLang="x-none" sz="1400" dirty="0"/>
              <a:t>待测试代码文件路径</a:t>
            </a:r>
            <a:r>
              <a:rPr lang="x-none" altLang="zh-CN" sz="1400" dirty="0"/>
              <a:t>&gt;</a:t>
            </a:r>
            <a:endParaRPr lang="x-none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(program [0, 0] - [5, 1]</a:t>
            </a:r>
            <a:endParaRPr lang="en-US" altLang="zh-CN" sz="1400" dirty="0"/>
          </a:p>
          <a:p>
            <a:r>
              <a:rPr lang="en-US" altLang="zh-CN" sz="1400" dirty="0"/>
              <a:t>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[0, 0] - [0, 6]</a:t>
            </a:r>
            <a:endParaRPr lang="en-US" altLang="zh-CN" sz="1400" dirty="0"/>
          </a:p>
          <a:p>
            <a:r>
              <a:rPr lang="en-US" altLang="zh-CN" sz="1400" dirty="0"/>
              <a:t>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[0, 0] - [0, 5]</a:t>
            </a:r>
            <a:endParaRPr lang="en-US" altLang="zh-CN" sz="1400" dirty="0"/>
          </a:p>
          <a:p>
            <a:r>
              <a:rPr lang="en-US" altLang="zh-CN" sz="1400" dirty="0"/>
              <a:t>      left: (identifier [0, 0] - [0, 1])</a:t>
            </a:r>
            <a:endParaRPr lang="en-US" altLang="zh-CN" sz="1400" dirty="0"/>
          </a:p>
          <a:p>
            <a:r>
              <a:rPr lang="en-US" altLang="zh-CN" sz="1400" dirty="0"/>
              <a:t>      right: (identifier [0, 4] - [0, 5])))</a:t>
            </a:r>
            <a:endParaRPr lang="en-US" altLang="zh-CN" sz="1400" dirty="0"/>
          </a:p>
          <a:p>
            <a:r>
              <a:rPr lang="en-US" altLang="zh-CN" sz="1400" dirty="0"/>
              <a:t>  (</a:t>
            </a:r>
            <a:r>
              <a:rPr lang="en-US" altLang="zh-CN" sz="1400" dirty="0" err="1"/>
              <a:t>if_statement</a:t>
            </a:r>
            <a:r>
              <a:rPr lang="en-US" altLang="zh-CN" sz="1400" dirty="0"/>
              <a:t> [1, 0] - [5, 1]</a:t>
            </a:r>
            <a:endParaRPr lang="en-US" altLang="zh-CN" sz="1400" dirty="0"/>
          </a:p>
          <a:p>
            <a:r>
              <a:rPr lang="en-US" altLang="zh-CN" sz="1400" dirty="0"/>
              <a:t>    condition: (</a:t>
            </a:r>
            <a:r>
              <a:rPr lang="en-US" altLang="zh-CN" sz="1400" dirty="0" err="1"/>
              <a:t>parenthesized_expression</a:t>
            </a:r>
            <a:r>
              <a:rPr lang="en-US" altLang="zh-CN" sz="1400" dirty="0"/>
              <a:t> [1, 3] - [1, 10]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binary_expression</a:t>
            </a:r>
            <a:r>
              <a:rPr lang="en-US" altLang="zh-CN" sz="1400" dirty="0"/>
              <a:t> [1, 4] - [1, 9]</a:t>
            </a:r>
            <a:endParaRPr lang="en-US" altLang="zh-CN" sz="1400" dirty="0"/>
          </a:p>
          <a:p>
            <a:r>
              <a:rPr lang="en-US" altLang="zh-CN" sz="1400" dirty="0"/>
              <a:t>        left: (identifier [1, 4] - [1, 5])</a:t>
            </a:r>
            <a:endParaRPr lang="en-US" altLang="zh-CN" sz="1400" dirty="0"/>
          </a:p>
          <a:p>
            <a:r>
              <a:rPr lang="en-US" altLang="zh-CN" sz="1400" dirty="0"/>
              <a:t>        right: (identifier [1, 8] - [1, 9])))</a:t>
            </a:r>
            <a:endParaRPr lang="en-US" altLang="zh-CN" sz="1400" dirty="0"/>
          </a:p>
          <a:p>
            <a:r>
              <a:rPr lang="en-US" altLang="zh-CN" sz="1400" dirty="0"/>
              <a:t>    consequence: (block [1, 11] - [3, 1]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[2, 4] - [2, 10]</a:t>
            </a:r>
            <a:endParaRPr lang="en-US" altLang="zh-CN" sz="1400" dirty="0"/>
          </a:p>
          <a:p>
            <a:r>
              <a:rPr lang="en-US" altLang="zh-CN" sz="1400" dirty="0"/>
              <a:t>    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[2, 4] - [2, 9]</a:t>
            </a:r>
            <a:endParaRPr lang="en-US" altLang="zh-CN" sz="1400" dirty="0"/>
          </a:p>
          <a:p>
            <a:r>
              <a:rPr lang="en-US" altLang="zh-CN" sz="1400" dirty="0"/>
              <a:t>          left: (identifier [2, 4] - [2, 5])</a:t>
            </a:r>
            <a:endParaRPr lang="en-US" altLang="zh-CN" sz="1400" dirty="0"/>
          </a:p>
          <a:p>
            <a:r>
              <a:rPr lang="en-US" altLang="zh-CN" sz="1400" dirty="0"/>
              <a:t>          right: (identifier [2, 8] - [2, 9]))))</a:t>
            </a:r>
            <a:endParaRPr lang="en-US" altLang="zh-CN" sz="1400" dirty="0"/>
          </a:p>
          <a:p>
            <a:r>
              <a:rPr lang="en-US" altLang="zh-CN" sz="1400" dirty="0"/>
              <a:t>    alternative: (block [3, 7] - [5, 1]</a:t>
            </a:r>
            <a:endParaRPr lang="en-US" altLang="zh-CN" sz="1400" dirty="0"/>
          </a:p>
          <a:p>
            <a:r>
              <a:rPr lang="en-US" altLang="zh-CN" sz="1400" dirty="0"/>
              <a:t>      (</a:t>
            </a:r>
            <a:r>
              <a:rPr lang="en-US" altLang="zh-CN" sz="1400" dirty="0" err="1"/>
              <a:t>expression_statement</a:t>
            </a:r>
            <a:r>
              <a:rPr lang="en-US" altLang="zh-CN" sz="1400" dirty="0"/>
              <a:t> [4, 4] - [4, 10]</a:t>
            </a:r>
            <a:endParaRPr lang="en-US" altLang="zh-CN" sz="1400" dirty="0"/>
          </a:p>
          <a:p>
            <a:r>
              <a:rPr lang="en-US" altLang="zh-CN" sz="1400" dirty="0"/>
              <a:t>        (</a:t>
            </a:r>
            <a:r>
              <a:rPr lang="en-US" altLang="zh-CN" sz="1400" dirty="0" err="1"/>
              <a:t>assignment_expression</a:t>
            </a:r>
            <a:r>
              <a:rPr lang="en-US" altLang="zh-CN" sz="1400" dirty="0"/>
              <a:t> [4, 4] - [4, 9]</a:t>
            </a:r>
            <a:endParaRPr lang="en-US" altLang="zh-CN" sz="1400" dirty="0"/>
          </a:p>
          <a:p>
            <a:r>
              <a:rPr lang="en-US" altLang="zh-CN" sz="1400" dirty="0"/>
              <a:t>          left: (identifier [4, 4] - [4, 5])</a:t>
            </a:r>
            <a:endParaRPr lang="en-US" altLang="zh-CN" sz="1400" dirty="0"/>
          </a:p>
          <a:p>
            <a:r>
              <a:rPr lang="en-US" altLang="zh-CN" sz="1400" dirty="0"/>
              <a:t>          right: (identifier [4, 8] - [4, 9]))))))</a:t>
            </a:r>
            <a:endParaRPr lang="en-US" altLang="zh-CN" sz="1400" dirty="0"/>
          </a:p>
        </p:txBody>
      </p:sp>
      <p:sp>
        <p:nvSpPr>
          <p:cNvPr id="5" name="右箭头 4"/>
          <p:cNvSpPr/>
          <p:nvPr/>
        </p:nvSpPr>
        <p:spPr>
          <a:xfrm>
            <a:off x="4839335" y="2629535"/>
            <a:ext cx="987425" cy="101282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b="1"/>
              <a:t>测试范例</a:t>
            </a:r>
            <a:endParaRPr lang="zh-CN" altLang="x-none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701359" y="5996912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33450" y="1268095"/>
            <a:ext cx="10612120" cy="4527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在线测试</a:t>
            </a:r>
            <a:br>
              <a:rPr lang="zh-CN" altLang="en-US" dirty="0"/>
            </a:br>
            <a:endParaRPr lang="zh-CN" altLang="en-US" dirty="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 dirty="0"/>
              <a:t>官网</a:t>
            </a:r>
            <a:r>
              <a:rPr lang="en-US" altLang="zh-CN" dirty="0"/>
              <a:t>playground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i="1" u="sng" dirty="0">
                <a:solidFill>
                  <a:schemeClr val="accent1"/>
                </a:solidFill>
                <a:sym typeface="+mn-ea"/>
              </a:rPr>
              <a:t>https://tree-sitter.github.io/tree-sitter/7-playground.html</a:t>
            </a:r>
            <a:endParaRPr lang="en-US" altLang="zh-CN" i="1" u="sng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3610" y="2423160"/>
            <a:ext cx="3684270" cy="39966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线形标注 1 6"/>
          <p:cNvSpPr/>
          <p:nvPr/>
        </p:nvSpPr>
        <p:spPr>
          <a:xfrm>
            <a:off x="5965825" y="2846070"/>
            <a:ext cx="2093595" cy="452755"/>
          </a:xfrm>
          <a:prstGeom prst="borderCallout1">
            <a:avLst>
              <a:gd name="adj1" fmla="val 50771"/>
              <a:gd name="adj2" fmla="val -338"/>
              <a:gd name="adj3" fmla="val -1447"/>
              <a:gd name="adj4" fmla="val -5714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选择对应的语言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5965825" y="4104640"/>
            <a:ext cx="2093595" cy="452755"/>
          </a:xfrm>
          <a:prstGeom prst="borderCallout1">
            <a:avLst>
              <a:gd name="adj1" fmla="val 50771"/>
              <a:gd name="adj2" fmla="val -338"/>
              <a:gd name="adj3" fmla="val -3225"/>
              <a:gd name="adj4" fmla="val -4119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输入要测试的代码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5966460" y="5079365"/>
            <a:ext cx="2092960" cy="452755"/>
          </a:xfrm>
          <a:prstGeom prst="borderCallout1">
            <a:avLst>
              <a:gd name="adj1" fmla="val 48948"/>
              <a:gd name="adj2" fmla="val -153"/>
              <a:gd name="adj3" fmla="val 161851"/>
              <a:gd name="adj4" fmla="val -520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生成语法树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4701359" y="5996912"/>
            <a:ext cx="2743200" cy="365125"/>
          </a:xfrm>
        </p:spPr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二、</a:t>
            </a:r>
            <a:r>
              <a:rPr lang="zh-CN" altLang="en-US" dirty="0">
                <a:sym typeface="+mn-ea"/>
              </a:rPr>
              <a:t>运行</a:t>
            </a:r>
            <a:r>
              <a:rPr lang="en-US" altLang="zh-CN" dirty="0"/>
              <a:t>Tree-Sitter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4088130" y="1164590"/>
            <a:ext cx="1522730" cy="4527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抽象</a:t>
            </a:r>
            <a:r>
              <a:rPr lang="zh-CN" altLang="en-US" dirty="0"/>
              <a:t>语法树：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88130" y="1716405"/>
            <a:ext cx="4429760" cy="482409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noAutofit/>
          </a:bodyPr>
          <a:p>
            <a:pPr>
              <a:lnSpc>
                <a:spcPct val="110000"/>
              </a:lnSpc>
            </a:pPr>
            <a:r>
              <a:rPr lang="en-US" altLang="zh-CN" sz="1200" dirty="0"/>
              <a:t>program [0, 0]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if_statement [0, 0]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condition: parenthesized_expression [0, 3] - [0, 10]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binary_expression [0, 4] - [0, 9]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left: identifier [0, 4] - [0,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right: identifier [0, 8] - [0, 9]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consequence: statement_block [0, 10] - [2,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expression_statement [1, 0]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assignment_expression [1, 0]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left: identifier [1, 0] - [1,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right: identifier [1, 4] - [1,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alternative: else_clause [2, 2]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if_statement [2, 7]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condition: parenthesized_expression [2, 9] - [2, 16]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binary_expression [2, 10] - [2, 15]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left: identifier [2, 10] - [2, 11]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right: identifier [2, 14] - [2, 15]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consequence: statement_block [2, 16] - [5, 0]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expression_statement [3, 0] - [3,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assignment_expression [3, 0] - [3, 5]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  left: identifier [3, 0] - [3, 1]</a:t>
            </a:r>
            <a:endParaRPr lang="en-US" altLang="zh-CN" sz="1200" dirty="0"/>
          </a:p>
          <a:p>
            <a:pPr>
              <a:lnSpc>
                <a:spcPct val="110000"/>
              </a:lnSpc>
            </a:pPr>
            <a:r>
              <a:rPr lang="en-US" altLang="zh-CN" sz="1200" dirty="0"/>
              <a:t>              right: identifier [3, 4] - [3, 5]</a:t>
            </a:r>
            <a:endParaRPr lang="en-US" altLang="zh-CN" sz="1200" dirty="0"/>
          </a:p>
        </p:txBody>
      </p:sp>
      <p:sp>
        <p:nvSpPr>
          <p:cNvPr id="5" name="文本框 4"/>
          <p:cNvSpPr txBox="1"/>
          <p:nvPr/>
        </p:nvSpPr>
        <p:spPr>
          <a:xfrm>
            <a:off x="868680" y="1217295"/>
            <a:ext cx="1522730" cy="4527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r>
              <a:rPr lang="zh-CN" altLang="en-US" dirty="0"/>
              <a:t>源代码：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993775" y="1715770"/>
            <a:ext cx="2762250" cy="17132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 anchor="ctr" anchorCtr="0">
            <a:noAutofit/>
          </a:bodyPr>
          <a:p>
            <a:r>
              <a:rPr lang="en-US" altLang="zh-CN" dirty="0"/>
              <a:t>if (a &gt; b){</a:t>
            </a:r>
            <a:endParaRPr lang="en-US" altLang="zh-CN" dirty="0"/>
          </a:p>
          <a:p>
            <a:r>
              <a:rPr lang="en-US" altLang="zh-CN" dirty="0"/>
              <a:t>c = a</a:t>
            </a:r>
            <a:endParaRPr lang="en-US" altLang="zh-CN" dirty="0"/>
          </a:p>
          <a:p>
            <a:r>
              <a:rPr lang="en-US" altLang="zh-CN" dirty="0"/>
              <a:t>} else if (c &gt; d){</a:t>
            </a:r>
            <a:endParaRPr lang="en-US" altLang="zh-CN" dirty="0"/>
          </a:p>
          <a:p>
            <a:r>
              <a:rPr lang="en-US" altLang="zh-CN" dirty="0"/>
              <a:t>c = b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11" name="线形标注 1 10"/>
          <p:cNvSpPr/>
          <p:nvPr/>
        </p:nvSpPr>
        <p:spPr>
          <a:xfrm>
            <a:off x="8649335" y="1716405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33239"/>
              <a:gd name="adj4" fmla="val -12232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整个程序的</a:t>
            </a:r>
            <a:r>
              <a:rPr lang="zh-CN" altLang="en-US">
                <a:solidFill>
                  <a:schemeClr val="tx1"/>
                </a:solidFill>
              </a:rPr>
              <a:t>根节点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线形标注 1 11"/>
          <p:cNvSpPr/>
          <p:nvPr/>
        </p:nvSpPr>
        <p:spPr>
          <a:xfrm>
            <a:off x="8649335" y="221488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29733"/>
              <a:gd name="adj4" fmla="val -103656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语句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线形标注 1 12"/>
          <p:cNvSpPr/>
          <p:nvPr/>
        </p:nvSpPr>
        <p:spPr>
          <a:xfrm>
            <a:off x="8649335" y="275463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85133"/>
              <a:gd name="adj4" fmla="val -6952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if</a:t>
            </a:r>
            <a:r>
              <a:rPr lang="zh-CN" altLang="en-US">
                <a:solidFill>
                  <a:schemeClr val="tx1"/>
                </a:solidFill>
              </a:rPr>
              <a:t>条件语句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线形标注 1 16"/>
          <p:cNvSpPr/>
          <p:nvPr/>
        </p:nvSpPr>
        <p:spPr>
          <a:xfrm>
            <a:off x="8649335" y="329438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20336"/>
              <a:gd name="adj4" fmla="val -3717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“then”</a:t>
            </a:r>
            <a:r>
              <a:rPr lang="zh-CN" altLang="en-US">
                <a:solidFill>
                  <a:schemeClr val="tx1"/>
                </a:solidFill>
              </a:rPr>
              <a:t>代码块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线形标注 1 19"/>
          <p:cNvSpPr/>
          <p:nvPr/>
        </p:nvSpPr>
        <p:spPr>
          <a:xfrm>
            <a:off x="8649335" y="385699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50771"/>
              <a:gd name="adj4" fmla="val -41892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“else”</a:t>
            </a:r>
            <a:r>
              <a:rPr lang="zh-CN" altLang="en-US">
                <a:solidFill>
                  <a:schemeClr val="tx1"/>
                </a:solidFill>
              </a:rPr>
              <a:t>代码块</a:t>
            </a:r>
            <a:r>
              <a:rPr lang="zh-CN" altLang="en-US">
                <a:solidFill>
                  <a:schemeClr val="tx1"/>
                </a:solidFill>
              </a:rPr>
              <a:t>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线形标注 1 22"/>
          <p:cNvSpPr/>
          <p:nvPr/>
        </p:nvSpPr>
        <p:spPr>
          <a:xfrm>
            <a:off x="8649335" y="5996940"/>
            <a:ext cx="2275205" cy="452755"/>
          </a:xfrm>
          <a:prstGeom prst="borderCallout1">
            <a:avLst>
              <a:gd name="adj1" fmla="val 50771"/>
              <a:gd name="adj2" fmla="val -338"/>
              <a:gd name="adj3" fmla="val -13183"/>
              <a:gd name="adj4" fmla="val -5023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赋值</a:t>
            </a:r>
            <a:r>
              <a:rPr lang="zh-CN" altLang="en-US">
                <a:solidFill>
                  <a:schemeClr val="tx1"/>
                </a:solidFill>
              </a:rPr>
              <a:t>语句节点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93775" y="3747135"/>
            <a:ext cx="2762250" cy="27997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600" dirty="0"/>
              <a:t>抽象语法树（Abstract Syntax Tree，简称AST）是源代码的树状表示形式</a:t>
            </a:r>
            <a:r>
              <a:rPr lang="zh-CN" altLang="en-US" sz="1600" dirty="0"/>
              <a:t>。</a:t>
            </a:r>
            <a:r>
              <a:rPr lang="en-US" altLang="zh-CN" sz="1600" dirty="0"/>
              <a:t>每个节点代表源代码中的一个语法结构（如表达式、语句、函数等）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600" dirty="0"/>
              <a:t>AST的节点有层次关系，父节点表示更大的语法结构，子节点表示更小的语法结构。</a:t>
            </a:r>
            <a:endParaRPr lang="zh-CN" altLang="en-US" sz="1600" dirty="0"/>
          </a:p>
        </p:txBody>
      </p:sp>
      <p:sp>
        <p:nvSpPr>
          <p:cNvPr id="25" name="右箭头 24"/>
          <p:cNvSpPr/>
          <p:nvPr/>
        </p:nvSpPr>
        <p:spPr>
          <a:xfrm>
            <a:off x="3323590" y="1870710"/>
            <a:ext cx="987425" cy="101282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x-none" b="1"/>
              <a:t>生成</a:t>
            </a:r>
            <a:r>
              <a:rPr lang="en-US" altLang="zh-CN" b="1"/>
              <a:t>AST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三、学习</a:t>
            </a:r>
            <a:r>
              <a:rPr lang="en-US" altLang="zh-CN" dirty="0"/>
              <a:t>Typescript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12389"/>
            <a:ext cx="928292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对照学习</a:t>
            </a:r>
            <a:r>
              <a:rPr lang="en-US" sz="2800" b="1" dirty="0">
                <a:latin typeface="Candara" panose="020E0502030303020204" pitchFamily="34" charset="0"/>
                <a:ea typeface="+mj-ea"/>
                <a:cs typeface="+mj-cs"/>
              </a:rPr>
              <a:t>Typescript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的语法规则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2591" y="1631994"/>
            <a:ext cx="11206612" cy="133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）教程文档：</a:t>
            </a:r>
            <a:r>
              <a:rPr lang="en-US" altLang="zh-CN" dirty="0">
                <a:hlinkClick r:id="rId1"/>
              </a:rPr>
              <a:t>https://www.runoob.com/w3cnote/getting-started-with-typescript.html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typescript</a:t>
            </a:r>
            <a:r>
              <a:rPr lang="zh-CN" altLang="en-US" dirty="0"/>
              <a:t>是</a:t>
            </a:r>
            <a:r>
              <a:rPr lang="en-US" altLang="zh-CN" dirty="0"/>
              <a:t>javascript</a:t>
            </a:r>
            <a:r>
              <a:rPr lang="zh-CN" altLang="en-US" dirty="0"/>
              <a:t>的超集，与</a:t>
            </a:r>
            <a:r>
              <a:rPr lang="en-US" altLang="zh-CN" dirty="0"/>
              <a:t>javascript</a:t>
            </a:r>
            <a:r>
              <a:rPr lang="zh-CN" altLang="en-US" dirty="0"/>
              <a:t>语法类似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73630" y="3343910"/>
            <a:ext cx="7962265" cy="1785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3022F-DA05-4BF4-9D19-E3972A65B7E8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2591" y="452957"/>
            <a:ext cx="9894216" cy="612463"/>
          </a:xfrm>
        </p:spPr>
        <p:txBody>
          <a:bodyPr/>
          <a:lstStyle/>
          <a:p>
            <a:r>
              <a:rPr lang="zh-CN" altLang="en-US" dirty="0"/>
              <a:t>四、</a:t>
            </a:r>
            <a:r>
              <a:rPr lang="en-US" altLang="zh-CN" dirty="0"/>
              <a:t>grammar</a:t>
            </a:r>
            <a:r>
              <a:rPr lang="zh-CN" altLang="en-US" dirty="0"/>
              <a:t>详解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80587" y="1161182"/>
            <a:ext cx="9282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andara" panose="020E0502030303020204" pitchFamily="34" charset="0"/>
                <a:ea typeface="+mj-ea"/>
                <a:cs typeface="+mj-cs"/>
              </a:rPr>
              <a:t>4.1 </a:t>
            </a:r>
            <a:r>
              <a:rPr lang="zh-CN" altLang="en-US" sz="2800" b="1" dirty="0">
                <a:latin typeface="Candara" panose="020E0502030303020204" pitchFamily="34" charset="0"/>
                <a:ea typeface="+mj-ea"/>
                <a:cs typeface="+mj-cs"/>
              </a:rPr>
              <a:t>基础设置</a:t>
            </a:r>
            <a:endParaRPr lang="zh-CN" altLang="en-US" sz="2800" b="1" dirty="0">
              <a:latin typeface="Candara" panose="020E0502030303020204" pitchFamily="34" charset="0"/>
              <a:ea typeface="+mj-ea"/>
              <a:cs typeface="+mj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0587" y="1704644"/>
            <a:ext cx="4778015" cy="462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- PREC</a:t>
            </a:r>
            <a:r>
              <a:rPr lang="zh-CN" altLang="en-US" b="1" dirty="0"/>
              <a:t>（优先级）</a:t>
            </a:r>
            <a:r>
              <a:rPr lang="zh-CN" altLang="en-US" dirty="0"/>
              <a:t>：定义了不同操作符和语句的优先级，用于解析表达式时决定运算顺序。例如，乘法 </a:t>
            </a:r>
            <a:r>
              <a:rPr lang="en-US" altLang="zh-CN" dirty="0"/>
              <a:t>(`*`) </a:t>
            </a:r>
            <a:r>
              <a:rPr lang="zh-CN" altLang="en-US" dirty="0"/>
              <a:t>的优先级高于加法 </a:t>
            </a:r>
            <a:r>
              <a:rPr lang="en-US" altLang="zh-CN" dirty="0"/>
              <a:t>(`+`)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extras</a:t>
            </a:r>
            <a:r>
              <a:rPr lang="zh-CN" altLang="en-US" dirty="0"/>
              <a:t>：指定了在语法解析过程中可以忽略的内容，如空白符和注释。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supertypes</a:t>
            </a:r>
            <a:r>
              <a:rPr lang="zh-CN" altLang="en-US" dirty="0"/>
              <a:t>：定义了一些通用的类型，例如 </a:t>
            </a:r>
            <a:r>
              <a:rPr lang="en-US" altLang="zh-CN" dirty="0"/>
              <a:t>`statement`</a:t>
            </a:r>
            <a:r>
              <a:rPr lang="zh-CN" altLang="en-US" dirty="0"/>
              <a:t>（语句）、</a:t>
            </a:r>
            <a:r>
              <a:rPr lang="en-US" altLang="zh-CN" dirty="0"/>
              <a:t>`declaration`</a:t>
            </a:r>
            <a:r>
              <a:rPr lang="zh-CN" altLang="en-US" dirty="0"/>
              <a:t>（声明）、</a:t>
            </a:r>
            <a:r>
              <a:rPr lang="en-US" altLang="zh-CN" dirty="0"/>
              <a:t>`type`</a:t>
            </a:r>
            <a:r>
              <a:rPr lang="zh-CN" altLang="en-US" dirty="0"/>
              <a:t>（类型）和 </a:t>
            </a:r>
            <a:r>
              <a:rPr lang="en-US" altLang="zh-CN" dirty="0"/>
              <a:t>`comment`</a:t>
            </a:r>
            <a:r>
              <a:rPr lang="zh-CN" altLang="en-US" dirty="0"/>
              <a:t>（注释）。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inline</a:t>
            </a:r>
            <a:r>
              <a:rPr lang="zh-CN" altLang="en-US" dirty="0"/>
              <a:t>：内联规则，减少语法树的复杂度。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- conflicts</a:t>
            </a:r>
            <a:r>
              <a:rPr lang="zh-CN" altLang="en-US" dirty="0"/>
              <a:t>：解决语法解析中的冲突，确保语法规则能够正确解析代码。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068195"/>
            <a:ext cx="4469130" cy="3126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465,&quot;width&quot;:15450}"/>
</p:tagLst>
</file>

<file path=ppt/tags/tag2.xml><?xml version="1.0" encoding="utf-8"?>
<p:tagLst xmlns:p="http://schemas.openxmlformats.org/presentationml/2006/main">
  <p:tag name="KSO_WPP_MARK_KEY" val="57ed3bc4-06ce-4a10-b464-b4687b113616"/>
  <p:tag name="COMMONDATA" val="eyJoZGlkIjoiY2Y2MWUxYzdmMDc2MGQ5NmQ5ZDJjNmVmYWQ0N2Q4N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4828</Words>
  <Application>WPS 演示</Application>
  <PresentationFormat>宽屏</PresentationFormat>
  <Paragraphs>288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7" baseType="lpstr">
      <vt:lpstr>Arial</vt:lpstr>
      <vt:lpstr>宋体</vt:lpstr>
      <vt:lpstr>Wingdings</vt:lpstr>
      <vt:lpstr>Arial</vt:lpstr>
      <vt:lpstr>微软雅黑</vt:lpstr>
      <vt:lpstr>Candara</vt:lpstr>
      <vt:lpstr>Lato</vt:lpstr>
      <vt:lpstr>Optima</vt:lpstr>
      <vt:lpstr>Gubbi</vt:lpstr>
      <vt:lpstr>Comic Sans MS</vt:lpstr>
      <vt:lpstr>PingFang SC</vt:lpstr>
      <vt:lpstr>Noto Sans CJK HK DemiLight</vt:lpstr>
      <vt:lpstr>Wingdings</vt:lpstr>
      <vt:lpstr>仿宋</vt:lpstr>
      <vt:lpstr>Arial Unicode MS</vt:lpstr>
      <vt:lpstr>等线 Light</vt:lpstr>
      <vt:lpstr>等线</vt:lpstr>
      <vt:lpstr>DejaVu Sans</vt:lpstr>
      <vt:lpstr>OpenSymbol</vt:lpstr>
      <vt:lpstr>文泉驿等宽微米黑</vt:lpstr>
      <vt:lpstr>华文彩云</vt:lpstr>
      <vt:lpstr>华文琥珀</vt:lpstr>
      <vt:lpstr>华文隶书</vt:lpstr>
      <vt:lpstr>AR PL UKai CN</vt:lpstr>
      <vt:lpstr>AR PL UKai HK</vt:lpstr>
      <vt:lpstr>AR PL UKai TW MBE</vt:lpstr>
      <vt:lpstr>Annapurna SIL</vt:lpstr>
      <vt:lpstr>Chilanka</vt:lpstr>
      <vt:lpstr>Office 主题​​</vt:lpstr>
      <vt:lpstr>PowerPoint 演示文稿</vt:lpstr>
      <vt:lpstr>什么是tree sitter</vt:lpstr>
      <vt:lpstr>一、环境配置</vt:lpstr>
      <vt:lpstr>二、运行Tree-Sitter</vt:lpstr>
      <vt:lpstr>二、运行Tree-Sitter</vt:lpstr>
      <vt:lpstr>二、运行Tree-Sitter</vt:lpstr>
      <vt:lpstr>二、运行Tree-Sitter</vt:lpstr>
      <vt:lpstr>三、学习Typescript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四、grammar详解</vt:lpstr>
      <vt:lpstr>五、任务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PDiff: Semantic-based Patch Presence Testing for Downstream Kernels</dc:title>
  <dc:creator>DELL</dc:creator>
  <cp:lastModifiedBy>guangliang</cp:lastModifiedBy>
  <cp:revision>895</cp:revision>
  <dcterms:created xsi:type="dcterms:W3CDTF">2025-03-04T05:12:44Z</dcterms:created>
  <dcterms:modified xsi:type="dcterms:W3CDTF">2025-03-04T05:12:44Z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D3EF3C4454984DF0BCEE3CE0FFB6D7BF</vt:lpwstr>
  </property>
  <property fmtid="{D5CDD505-2E9C-101B-9397-08002B2CF9AE}" pid="3" name="KSOProductBuildVer">
    <vt:lpwstr>2052-12.1.0.17900</vt:lpwstr>
  </property>
</Properties>
</file>