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58" r:id="rId5"/>
    <p:sldId id="281" r:id="rId6"/>
    <p:sldId id="282" r:id="rId7"/>
    <p:sldId id="283" r:id="rId8"/>
    <p:sldId id="284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68" r:id="rId27"/>
    <p:sldId id="271" r:id="rId28"/>
    <p:sldId id="270" r:id="rId29"/>
    <p:sldId id="269" r:id="rId30"/>
    <p:sldId id="28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22" y="9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E8FCA-4F6F-F888-E15D-304AA8374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86148A-6C51-807A-1516-D4F789108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EF72C-7EFE-C924-FFE8-97301047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0CF8-8B9C-499C-B277-6DB48D9DF4D0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F0401B-4C5F-04DD-1E3E-F8B0A092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0E624-64DD-C516-D7D5-6E0C73BD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10EE-BD5D-4A4A-A98A-625C5E856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9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17151-D5A9-54D4-B618-28A9AE6A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56793E-4D5B-50EB-1B53-73EB5DBB8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8C90A-7C0E-8840-7198-EDB24DBE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0CF8-8B9C-499C-B277-6DB48D9DF4D0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22077-9696-24BC-9A1C-4421932C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1C69C9-FDEF-4E2D-5821-1AC85553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10EE-BD5D-4A4A-A98A-625C5E856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7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9694AD-DD0E-E622-F319-13143DA3F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C34185-566E-7B34-017C-66DB1C8CB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E0590-03C0-C24C-8B81-157CA600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0CF8-8B9C-499C-B277-6DB48D9DF4D0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52D793-D8C6-E8D0-9028-797E4FCD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4654C-3FFD-6E0E-F170-5972C6A5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10EE-BD5D-4A4A-A98A-625C5E856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08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15918-AE59-4C2E-FEC3-A1C2694B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1520AD-4968-38BE-020D-74E864722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C806B-48B0-EE39-B19D-95B95D0C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0CF8-8B9C-499C-B277-6DB48D9DF4D0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74CE49-4975-8F72-F4DF-0201F395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456FB-8F10-04BF-D6DF-908461E2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10EE-BD5D-4A4A-A98A-625C5E856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77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91A1C-18E5-DDDC-B022-C050DF91A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07017-069C-EC1C-B2F3-4BD3F2996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2F22B-3FF5-40A4-1250-C973C3F9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0CF8-8B9C-499C-B277-6DB48D9DF4D0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E4E5C-2469-53C0-CCE1-55789E20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1BBD3-2265-24DC-911E-EFFE94BB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10EE-BD5D-4A4A-A98A-625C5E856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57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8AD4F-154C-CEBE-6891-2C86408A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A6B01B-880A-490B-0C4D-B2F19D597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CEA0CA-A2AF-BCC7-DD76-18F6DDE64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04F88A-6A8B-AE15-F912-EDA070DA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0CF8-8B9C-499C-B277-6DB48D9DF4D0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DCDBD7-3109-1664-BA36-EB809114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5759C4-1B01-05CA-65BB-F670890B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10EE-BD5D-4A4A-A98A-625C5E856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59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B68BB-229E-EC1C-2216-613BF433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9AF825-5FCA-6DA1-AD8D-5873FD9AF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836532-74E1-AB2B-B741-685CBD8E7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4BAFCF-B729-164A-35EB-F5E561B4B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DB886D-3C3C-9A23-D0C4-F5C9C3C9E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65FED0-2D25-4686-6759-AECBF38D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0CF8-8B9C-499C-B277-6DB48D9DF4D0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BAE418-44CA-FFDE-A0CB-EFB10D80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D8AA19-84E0-F05B-8853-67AD5BBE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10EE-BD5D-4A4A-A98A-625C5E856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2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BACE3-D82C-BD04-7491-8A7C07D3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ACFB20-AC69-80A5-6324-B379A161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0CF8-8B9C-499C-B277-6DB48D9DF4D0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886913-20CB-AD4D-B5C2-1AB34B23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AA83DB-F73F-B84F-A183-C1A03BDC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10EE-BD5D-4A4A-A98A-625C5E856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92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694082-98E8-0E7C-FCA2-32BD9181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0CF8-8B9C-499C-B277-6DB48D9DF4D0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76D4B2-3F53-5BEE-80B2-80C53723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D5FBF7-C919-1D28-3D5E-4C775E40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10EE-BD5D-4A4A-A98A-625C5E856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5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1C19A-AF57-FCFC-3BCE-54E09601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101DF-0ED8-BB8F-E592-60CC7002B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34DE44-ED0A-7E3C-399D-288542A8E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22E95F-9414-EB0A-F5BD-AD86E483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0CF8-8B9C-499C-B277-6DB48D9DF4D0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FF5BCC-6CA4-6132-512D-F479D245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899BE4-BF08-9145-5AF1-A9A2F653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10EE-BD5D-4A4A-A98A-625C5E856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59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1C1D0-CF02-ACCF-137E-9E33D969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503990-07E4-3B79-46EC-A3E454673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A6F620-69AF-BBE0-3A24-59EBBE176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4FB530-7884-3A41-A126-D5F16B6F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0CF8-8B9C-499C-B277-6DB48D9DF4D0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346446-AD40-9F3C-5635-191871FE2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858649-57FD-9CD3-88AE-31614A8C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10EE-BD5D-4A4A-A98A-625C5E856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14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1C910A-B62A-40B0-389E-8FC98EA1D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C02B3B-F718-3FF3-3163-76DF917EE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056E3B-D5E3-0D9B-5380-9EF9DE537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00CF8-8B9C-499C-B277-6DB48D9DF4D0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DB99F-4572-5B4A-A54A-290F4A300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AB8D9-2C31-1777-DDCD-AFF0F9CFB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610EE-BD5D-4A4A-A98A-625C5E856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bus.cn/bestans/easyx-for-mingw" TargetMode="External"/><Relationship Id="rId2" Type="http://schemas.openxmlformats.org/officeDocument/2006/relationships/hyperlink" Target="https://easyx.cn/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asyx.cn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asyx.cn/zh-cn/exmessage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D6F1958-C9A1-4C40-F87C-8A4CEB0D45CC}"/>
              </a:ext>
            </a:extLst>
          </p:cNvPr>
          <p:cNvSpPr txBox="1"/>
          <p:nvPr/>
        </p:nvSpPr>
        <p:spPr>
          <a:xfrm>
            <a:off x="457200" y="2217420"/>
            <a:ext cx="11535726" cy="10323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zh-CN" altLang="en-US" sz="6600" b="1" spc="170" dirty="0">
                <a:solidFill>
                  <a:srgbClr val="45596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程序设计范式</a:t>
            </a:r>
            <a:r>
              <a:rPr sz="6600" b="1" spc="170" dirty="0" err="1">
                <a:solidFill>
                  <a:srgbClr val="455964"/>
                </a:solidFill>
                <a:latin typeface="微软雅黑"/>
                <a:cs typeface="微软雅黑"/>
              </a:rPr>
              <a:t>和</a:t>
            </a:r>
            <a:r>
              <a:rPr sz="6600" b="1" spc="-95" dirty="0" err="1">
                <a:solidFill>
                  <a:srgbClr val="455964"/>
                </a:solidFill>
                <a:latin typeface="Tahoma"/>
                <a:cs typeface="Tahoma"/>
              </a:rPr>
              <a:t>G</a:t>
            </a:r>
            <a:r>
              <a:rPr sz="6600" b="1" spc="65" dirty="0" err="1">
                <a:solidFill>
                  <a:srgbClr val="455964"/>
                </a:solidFill>
                <a:latin typeface="Tahoma"/>
                <a:cs typeface="Tahoma"/>
              </a:rPr>
              <a:t>U</a:t>
            </a:r>
            <a:r>
              <a:rPr sz="6600" b="1" spc="-1110" dirty="0" err="1">
                <a:solidFill>
                  <a:srgbClr val="455964"/>
                </a:solidFill>
                <a:latin typeface="Tahoma"/>
                <a:cs typeface="Tahoma"/>
              </a:rPr>
              <a:t>I</a:t>
            </a:r>
            <a:r>
              <a:rPr lang="en-US" sz="6600" b="1" spc="-111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6600" b="1" spc="170" dirty="0" err="1">
                <a:solidFill>
                  <a:srgbClr val="455964"/>
                </a:solidFill>
                <a:latin typeface="微软雅黑"/>
                <a:cs typeface="微软雅黑"/>
              </a:rPr>
              <a:t>设计简</a:t>
            </a:r>
            <a:r>
              <a:rPr sz="6600" b="1" spc="20" dirty="0" err="1">
                <a:solidFill>
                  <a:srgbClr val="455964"/>
                </a:solidFill>
                <a:latin typeface="微软雅黑"/>
                <a:cs typeface="微软雅黑"/>
              </a:rPr>
              <a:t>介</a:t>
            </a:r>
            <a:endParaRPr sz="6600" dirty="0">
              <a:latin typeface="微软雅黑"/>
              <a:cs typeface="微软雅黑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B691AF8-C70F-F69E-D522-85F1C3666BCF}"/>
              </a:ext>
            </a:extLst>
          </p:cNvPr>
          <p:cNvSpPr txBox="1"/>
          <p:nvPr/>
        </p:nvSpPr>
        <p:spPr>
          <a:xfrm>
            <a:off x="11749086" y="6353466"/>
            <a:ext cx="243840" cy="345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2100" spc="70" dirty="0">
                <a:solidFill>
                  <a:srgbClr val="455964"/>
                </a:solidFill>
                <a:latin typeface="Tahoma"/>
                <a:cs typeface="Tahoma"/>
              </a:rPr>
              <a:t>1</a:t>
            </a:fld>
            <a:endParaRPr sz="2100">
              <a:latin typeface="Tahoma"/>
              <a:cs typeface="Tahoma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96B27682-8AC9-0C2F-9DFC-BBF504D0205F}"/>
              </a:ext>
            </a:extLst>
          </p:cNvPr>
          <p:cNvSpPr txBox="1"/>
          <p:nvPr/>
        </p:nvSpPr>
        <p:spPr>
          <a:xfrm>
            <a:off x="7803468" y="4253058"/>
            <a:ext cx="3749675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复旦大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学</a:t>
            </a:r>
            <a:r>
              <a:rPr sz="2600" spc="-125" dirty="0">
                <a:solidFill>
                  <a:srgbClr val="455964"/>
                </a:solidFill>
                <a:latin typeface="微软雅黑"/>
                <a:cs typeface="微软雅黑"/>
              </a:rPr>
              <a:t> </a:t>
            </a:r>
            <a:r>
              <a:rPr sz="2600" spc="190" dirty="0">
                <a:solidFill>
                  <a:srgbClr val="455964"/>
                </a:solidFill>
                <a:latin typeface="Tahoma"/>
                <a:cs typeface="Tahoma"/>
              </a:rPr>
              <a:t>2022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级</a:t>
            </a:r>
            <a:r>
              <a:rPr sz="2600" spc="-125" dirty="0">
                <a:solidFill>
                  <a:srgbClr val="455964"/>
                </a:solidFill>
                <a:latin typeface="微软雅黑"/>
                <a:cs typeface="微软雅黑"/>
              </a:rPr>
              <a:t> 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傅全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通</a:t>
            </a:r>
            <a:endParaRPr sz="26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2906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B142ABD2-C8C6-1E2A-F495-1186BA53831E}"/>
              </a:ext>
            </a:extLst>
          </p:cNvPr>
          <p:cNvSpPr txBox="1">
            <a:spLocks/>
          </p:cNvSpPr>
          <p:nvPr/>
        </p:nvSpPr>
        <p:spPr>
          <a:xfrm>
            <a:off x="654049" y="673100"/>
            <a:ext cx="9336405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2600" b="0" i="0">
                <a:solidFill>
                  <a:srgbClr val="455964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0" cap="none" spc="114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kumimoji="0" lang="zh-CN" altLang="en-US" sz="2600" b="1" i="0" u="none" strike="noStrike" kern="0" cap="none" spc="114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kumimoji="0" lang="zh-CN" altLang="en-US" sz="2600" b="0" i="0" u="none" strike="noStrike" kern="0" cap="none" spc="114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棋盘的函数，都把</a:t>
            </a:r>
            <a:r>
              <a:rPr kumimoji="0" lang="zh-CN" altLang="en-US" sz="2600" b="1" i="0" u="none" strike="noStrike" kern="0" cap="none" spc="114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指向棋盘的指针</a:t>
            </a:r>
            <a:r>
              <a:rPr kumimoji="0" lang="zh-CN" altLang="en-US" sz="2600" b="0" i="0" u="none" strike="noStrike" kern="0" cap="none" spc="114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作为第一个参数</a:t>
            </a:r>
            <a:r>
              <a:rPr kumimoji="0" lang="zh-CN" altLang="en-US" sz="2600" b="0" i="0" u="none" strike="noStrike" kern="0" cap="none" spc="25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E71D7AF7-41E8-F28B-B525-F0EB53E071F3}"/>
              </a:ext>
            </a:extLst>
          </p:cNvPr>
          <p:cNvSpPr/>
          <p:nvPr/>
        </p:nvSpPr>
        <p:spPr>
          <a:xfrm>
            <a:off x="666749" y="1447799"/>
            <a:ext cx="10858500" cy="3609975"/>
          </a:xfrm>
          <a:custGeom>
            <a:avLst/>
            <a:gdLst/>
            <a:ahLst/>
            <a:cxnLst/>
            <a:rect l="l" t="t" r="r" b="b"/>
            <a:pathLst>
              <a:path w="10858500" h="3609975">
                <a:moveTo>
                  <a:pt x="10858499" y="3609974"/>
                </a:moveTo>
                <a:lnTo>
                  <a:pt x="0" y="3609974"/>
                </a:lnTo>
                <a:lnTo>
                  <a:pt x="0" y="0"/>
                </a:lnTo>
                <a:lnTo>
                  <a:pt x="10858499" y="0"/>
                </a:lnTo>
                <a:lnTo>
                  <a:pt x="10858499" y="3609974"/>
                </a:lnTo>
                <a:close/>
              </a:path>
            </a:pathLst>
          </a:custGeom>
          <a:solidFill>
            <a:srgbClr val="45596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365C4423-2C8E-E3F2-B23A-960256E46EC9}"/>
              </a:ext>
            </a:extLst>
          </p:cNvPr>
          <p:cNvSpPr txBox="1"/>
          <p:nvPr/>
        </p:nvSpPr>
        <p:spPr>
          <a:xfrm>
            <a:off x="654049" y="1541378"/>
            <a:ext cx="10766425" cy="4424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1830" marR="2185035" indent="-545465">
              <a:lnSpc>
                <a:spcPct val="108400"/>
              </a:lnSpc>
              <a:spcBef>
                <a:spcPts val="95"/>
              </a:spcBef>
            </a:pP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ChessPiece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89BDFF"/>
                </a:solidFill>
                <a:latin typeface="Lucida Console"/>
                <a:cs typeface="Lucida Console"/>
              </a:rPr>
              <a:t>getPiece</a:t>
            </a:r>
            <a:r>
              <a:rPr sz="1850" spc="-35" dirty="0">
                <a:solidFill>
                  <a:srgbClr val="89BDFF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3D86E3"/>
                </a:solidFill>
                <a:latin typeface="Lucida Console"/>
                <a:cs typeface="Lucida Console"/>
              </a:rPr>
              <a:t>(</a:t>
            </a:r>
            <a:r>
              <a:rPr sz="1850" spc="-45" dirty="0">
                <a:solidFill>
                  <a:srgbClr val="E28964"/>
                </a:solidFill>
                <a:latin typeface="Lucida Console"/>
                <a:cs typeface="Lucida Console"/>
              </a:rPr>
              <a:t>const</a:t>
            </a: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3D86E3"/>
                </a:solidFill>
                <a:latin typeface="Lucida Console"/>
                <a:cs typeface="Lucida Console"/>
              </a:rPr>
              <a:t>ChessBoard</a:t>
            </a:r>
            <a:r>
              <a:rPr sz="1850" spc="-35" dirty="0">
                <a:solidFill>
                  <a:srgbClr val="3D86E3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3D86E3"/>
                </a:solidFill>
                <a:latin typeface="Lucida Console"/>
                <a:cs typeface="Lucida Console"/>
              </a:rPr>
              <a:t>*p_board,</a:t>
            </a:r>
            <a:r>
              <a:rPr sz="1850" spc="-40" dirty="0">
                <a:solidFill>
                  <a:srgbClr val="3D86E3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E28964"/>
                </a:solidFill>
                <a:latin typeface="Lucida Console"/>
                <a:cs typeface="Lucida Console"/>
              </a:rPr>
              <a:t>int</a:t>
            </a:r>
            <a:r>
              <a:rPr sz="1850" spc="-35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3D86E3"/>
                </a:solidFill>
                <a:latin typeface="Lucida Console"/>
                <a:cs typeface="Lucida Console"/>
              </a:rPr>
              <a:t>x,</a:t>
            </a:r>
            <a:r>
              <a:rPr sz="1850" spc="-40" dirty="0">
                <a:solidFill>
                  <a:srgbClr val="3D86E3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E28964"/>
                </a:solidFill>
                <a:latin typeface="Lucida Console"/>
                <a:cs typeface="Lucida Console"/>
              </a:rPr>
              <a:t>int</a:t>
            </a:r>
            <a:r>
              <a:rPr sz="1850" spc="-35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3D86E3"/>
                </a:solidFill>
                <a:latin typeface="Lucida Console"/>
                <a:cs typeface="Lucida Console"/>
              </a:rPr>
              <a:t>y)</a:t>
            </a: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{ </a:t>
            </a:r>
            <a:r>
              <a:rPr sz="1850" spc="-1100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E28964"/>
                </a:solidFill>
                <a:latin typeface="Lucida Console"/>
                <a:cs typeface="Lucida Console"/>
              </a:rPr>
              <a:t>return</a:t>
            </a:r>
            <a:r>
              <a:rPr sz="1850" spc="-50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p_board-&gt;board[ x ][ y ];</a:t>
            </a:r>
            <a:endParaRPr sz="185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26364">
              <a:spcBef>
                <a:spcPts val="190"/>
              </a:spcBef>
            </a:pP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}</a:t>
            </a:r>
            <a:endParaRPr sz="185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671830" marR="4091940" indent="-545465">
              <a:lnSpc>
                <a:spcPct val="108400"/>
              </a:lnSpc>
            </a:pP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PlayerColor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89BDFF"/>
                </a:solidFill>
                <a:latin typeface="Lucida Console"/>
                <a:cs typeface="Lucida Console"/>
              </a:rPr>
              <a:t>getMove</a:t>
            </a:r>
            <a:r>
              <a:rPr sz="1850" spc="-35" dirty="0">
                <a:solidFill>
                  <a:srgbClr val="89BDFF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3D86E3"/>
                </a:solidFill>
                <a:latin typeface="Lucida Console"/>
                <a:cs typeface="Lucida Console"/>
              </a:rPr>
              <a:t>(</a:t>
            </a:r>
            <a:r>
              <a:rPr sz="1850" spc="-45" dirty="0">
                <a:solidFill>
                  <a:srgbClr val="E28964"/>
                </a:solidFill>
                <a:latin typeface="Lucida Console"/>
                <a:cs typeface="Lucida Console"/>
              </a:rPr>
              <a:t>const</a:t>
            </a:r>
            <a:r>
              <a:rPr sz="1850" spc="-35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3D86E3"/>
                </a:solidFill>
                <a:latin typeface="Lucida Console"/>
                <a:cs typeface="Lucida Console"/>
              </a:rPr>
              <a:t>ChessBoard</a:t>
            </a:r>
            <a:r>
              <a:rPr sz="1850" spc="-40" dirty="0">
                <a:solidFill>
                  <a:srgbClr val="3D86E3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3D86E3"/>
                </a:solidFill>
                <a:latin typeface="Lucida Console"/>
                <a:cs typeface="Lucida Console"/>
              </a:rPr>
              <a:t>*p_board)</a:t>
            </a: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{ </a:t>
            </a:r>
            <a:r>
              <a:rPr sz="1850" spc="-1100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E28964"/>
                </a:solidFill>
                <a:latin typeface="Lucida Console"/>
                <a:cs typeface="Lucida Console"/>
              </a:rPr>
              <a:t>return</a:t>
            </a:r>
            <a:r>
              <a:rPr sz="1850" spc="-50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p_board-&gt;whose_move;</a:t>
            </a:r>
            <a:endParaRPr sz="185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26364">
              <a:spcBef>
                <a:spcPts val="185"/>
              </a:spcBef>
            </a:pP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}</a:t>
            </a:r>
            <a:endParaRPr sz="185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26364">
              <a:spcBef>
                <a:spcPts val="190"/>
              </a:spcBef>
            </a:pPr>
            <a:r>
              <a:rPr sz="1850" spc="-45" dirty="0">
                <a:solidFill>
                  <a:srgbClr val="E28964"/>
                </a:solidFill>
                <a:latin typeface="Lucida Console"/>
                <a:cs typeface="Lucida Console"/>
              </a:rPr>
              <a:t>void</a:t>
            </a:r>
            <a:r>
              <a:rPr sz="1850" spc="-35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89BDFF"/>
                </a:solidFill>
                <a:latin typeface="Lucida Console"/>
                <a:cs typeface="Lucida Console"/>
              </a:rPr>
              <a:t>makeMove</a:t>
            </a:r>
            <a:r>
              <a:rPr sz="1850" spc="-45" dirty="0">
                <a:solidFill>
                  <a:srgbClr val="3D86E3"/>
                </a:solidFill>
                <a:latin typeface="Lucida Console"/>
                <a:cs typeface="Lucida Console"/>
              </a:rPr>
              <a:t>(ChessBoard*</a:t>
            </a:r>
            <a:r>
              <a:rPr sz="1850" spc="-35" dirty="0">
                <a:solidFill>
                  <a:srgbClr val="3D86E3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3D86E3"/>
                </a:solidFill>
                <a:latin typeface="Lucida Console"/>
                <a:cs typeface="Lucida Console"/>
              </a:rPr>
              <a:t>p_board,</a:t>
            </a:r>
            <a:r>
              <a:rPr sz="1850" spc="-45" dirty="0">
                <a:solidFill>
                  <a:srgbClr val="E28964"/>
                </a:solidFill>
                <a:latin typeface="Lucida Console"/>
                <a:cs typeface="Lucida Console"/>
              </a:rPr>
              <a:t>int</a:t>
            </a:r>
            <a:r>
              <a:rPr sz="1850" spc="-30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3D86E3"/>
                </a:solidFill>
                <a:latin typeface="Lucida Console"/>
                <a:cs typeface="Lucida Console"/>
              </a:rPr>
              <a:t>from_x,</a:t>
            </a:r>
            <a:r>
              <a:rPr sz="1850" spc="-35" dirty="0">
                <a:solidFill>
                  <a:srgbClr val="3D86E3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E28964"/>
                </a:solidFill>
                <a:latin typeface="Lucida Console"/>
                <a:cs typeface="Lucida Console"/>
              </a:rPr>
              <a:t>int</a:t>
            </a:r>
            <a:r>
              <a:rPr sz="1850" spc="-35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3D86E3"/>
                </a:solidFill>
                <a:latin typeface="Lucida Console"/>
                <a:cs typeface="Lucida Console"/>
              </a:rPr>
              <a:t>from_y,</a:t>
            </a:r>
            <a:r>
              <a:rPr sz="1850" spc="-30" dirty="0">
                <a:solidFill>
                  <a:srgbClr val="3D86E3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E28964"/>
                </a:solidFill>
                <a:latin typeface="Lucida Console"/>
                <a:cs typeface="Lucida Console"/>
              </a:rPr>
              <a:t>int</a:t>
            </a:r>
            <a:r>
              <a:rPr sz="1850" spc="-35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3D86E3"/>
                </a:solidFill>
                <a:latin typeface="Lucida Console"/>
                <a:cs typeface="Lucida Console"/>
              </a:rPr>
              <a:t>to_x,</a:t>
            </a:r>
            <a:r>
              <a:rPr sz="1850" spc="-30" dirty="0">
                <a:solidFill>
                  <a:srgbClr val="3D86E3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E28964"/>
                </a:solidFill>
                <a:latin typeface="Lucida Console"/>
                <a:cs typeface="Lucida Console"/>
              </a:rPr>
              <a:t>int</a:t>
            </a:r>
            <a:r>
              <a:rPr sz="1850" spc="-35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3D86E3"/>
                </a:solidFill>
                <a:latin typeface="Lucida Console"/>
                <a:cs typeface="Lucida Console"/>
              </a:rPr>
              <a:t>to_y)</a:t>
            </a: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{</a:t>
            </a:r>
            <a:endParaRPr sz="185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671830">
              <a:spcBef>
                <a:spcPts val="135"/>
              </a:spcBef>
            </a:pPr>
            <a:r>
              <a:rPr sz="1900" i="1" spc="-70" dirty="0">
                <a:solidFill>
                  <a:srgbClr val="AEAEAE"/>
                </a:solidFill>
                <a:latin typeface="Courier New"/>
                <a:cs typeface="Courier New"/>
              </a:rPr>
              <a:t>//</a:t>
            </a:r>
            <a:r>
              <a:rPr sz="1900" i="1" spc="-95" dirty="0">
                <a:solidFill>
                  <a:srgbClr val="AEAEAE"/>
                </a:solidFill>
                <a:latin typeface="Courier New"/>
                <a:cs typeface="Courier New"/>
              </a:rPr>
              <a:t> </a:t>
            </a:r>
            <a:r>
              <a:rPr sz="1850" i="1" spc="-65" dirty="0">
                <a:solidFill>
                  <a:srgbClr val="AEAEAE"/>
                </a:solidFill>
                <a:latin typeface="微软雅黑"/>
                <a:cs typeface="微软雅黑"/>
              </a:rPr>
              <a:t>通常情况下，我们首先需要写点代码验证移动棋子的合法性</a:t>
            </a:r>
            <a:endParaRPr sz="1850" dirty="0">
              <a:solidFill>
                <a:prstClr val="black"/>
              </a:solidFill>
              <a:latin typeface="微软雅黑"/>
              <a:cs typeface="微软雅黑"/>
            </a:endParaRPr>
          </a:p>
          <a:p>
            <a:pPr marL="671830" marR="1911350">
              <a:lnSpc>
                <a:spcPct val="108400"/>
              </a:lnSpc>
              <a:spcBef>
                <a:spcPts val="65"/>
              </a:spcBef>
            </a:pP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p_board-&gt;board[to_x][to_y]</a:t>
            </a:r>
            <a:r>
              <a:rPr sz="1850" spc="-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=</a:t>
            </a:r>
            <a:r>
              <a:rPr sz="1850" spc="-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p_board-&gt;board[from_x][from_y]; </a:t>
            </a:r>
            <a:r>
              <a:rPr sz="1850" spc="-1100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p_board-&gt;board[from_x][from_y] = EMPTY_SQUARE;</a:t>
            </a:r>
            <a:endParaRPr sz="185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26364">
              <a:spcBef>
                <a:spcPts val="185"/>
              </a:spcBef>
            </a:pP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}</a:t>
            </a:r>
            <a:endParaRPr sz="185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endParaRPr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endParaRPr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2700">
              <a:spcBef>
                <a:spcPts val="1365"/>
              </a:spcBef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提问：为什么这里第一个参数都是指向棋盘的指针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？</a:t>
            </a:r>
            <a:endParaRPr sz="2600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F612D6AC-0682-B610-D976-8FBB2F44B5E5}"/>
              </a:ext>
            </a:extLst>
          </p:cNvPr>
          <p:cNvSpPr txBox="1"/>
          <p:nvPr/>
        </p:nvSpPr>
        <p:spPr>
          <a:xfrm>
            <a:off x="5324474" y="6029324"/>
            <a:ext cx="1762125" cy="419100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38100" rIns="0" bIns="0" rtlCol="0">
            <a:spAutoFit/>
          </a:bodyPr>
          <a:lstStyle/>
          <a:p>
            <a:pPr marL="57150">
              <a:spcBef>
                <a:spcPts val="300"/>
              </a:spcBef>
            </a:pPr>
            <a:r>
              <a:rPr sz="2000" spc="55" dirty="0">
                <a:solidFill>
                  <a:srgbClr val="FFF7E1"/>
                </a:solidFill>
                <a:latin typeface="Lucida Console"/>
                <a:cs typeface="Lucida Console"/>
              </a:rPr>
              <a:t>*</a:t>
            </a:r>
            <a:r>
              <a:rPr sz="2000" spc="-2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2100" dirty="0">
                <a:solidFill>
                  <a:srgbClr val="FFF7E1"/>
                </a:solidFill>
                <a:latin typeface="微软雅黑"/>
                <a:cs typeface="微软雅黑"/>
              </a:rPr>
              <a:t>前的</a:t>
            </a:r>
            <a:r>
              <a:rPr sz="2000" spc="55" dirty="0">
                <a:solidFill>
                  <a:srgbClr val="FFF7E1"/>
                </a:solidFill>
                <a:latin typeface="Lucida Console"/>
                <a:cs typeface="Lucida Console"/>
              </a:rPr>
              <a:t>const</a:t>
            </a:r>
            <a:endParaRPr sz="200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F7E44ADB-9CD9-4DF7-2E4C-2509ED0A75B1}"/>
              </a:ext>
            </a:extLst>
          </p:cNvPr>
          <p:cNvSpPr txBox="1"/>
          <p:nvPr/>
        </p:nvSpPr>
        <p:spPr>
          <a:xfrm>
            <a:off x="654049" y="5988049"/>
            <a:ext cx="695452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6474460" algn="l"/>
              </a:tabLst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为什么前两个函数的指针加了</a:t>
            </a:r>
            <a:r>
              <a:rPr sz="2600" spc="-90" dirty="0">
                <a:solidFill>
                  <a:srgbClr val="455964"/>
                </a:solidFill>
                <a:latin typeface="Tahoma"/>
                <a:cs typeface="Tahoma"/>
              </a:rPr>
              <a:t>“</a:t>
            </a:r>
            <a:r>
              <a:rPr sz="2600" dirty="0">
                <a:solidFill>
                  <a:srgbClr val="455964"/>
                </a:solidFill>
                <a:latin typeface="Tahoma"/>
                <a:cs typeface="Tahoma"/>
              </a:rPr>
              <a:t>	”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？</a:t>
            </a:r>
            <a:endParaRPr sz="26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998BB5AE-AF00-5917-B4DA-855F505C1F92}"/>
              </a:ext>
            </a:extLst>
          </p:cNvPr>
          <p:cNvSpPr txBox="1"/>
          <p:nvPr/>
        </p:nvSpPr>
        <p:spPr>
          <a:xfrm>
            <a:off x="11537951" y="6349999"/>
            <a:ext cx="416875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100" spc="70" dirty="0">
                <a:solidFill>
                  <a:srgbClr val="455964"/>
                </a:solidFill>
                <a:latin typeface="Tahoma"/>
                <a:cs typeface="Tahoma"/>
              </a:rPr>
              <a:t>10</a:t>
            </a:r>
            <a:endParaRPr sz="2100" dirty="0">
              <a:solidFill>
                <a:prstClr val="black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9525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FF2B5EF4-FFF2-40B4-BE49-F238E27FC236}">
                <a16:creationId xmlns:a16="http://schemas.microsoft.com/office/drawing/2014/main" id="{16D8EE16-4C00-DF35-5345-9FF44DEEC877}"/>
              </a:ext>
            </a:extLst>
          </p:cNvPr>
          <p:cNvSpPr txBox="1">
            <a:spLocks/>
          </p:cNvSpPr>
          <p:nvPr/>
        </p:nvSpPr>
        <p:spPr>
          <a:xfrm>
            <a:off x="654049" y="673100"/>
            <a:ext cx="519303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2600" b="0" i="0">
                <a:solidFill>
                  <a:srgbClr val="455964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0" cap="none" spc="114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它们当做其他任何函数一样使用</a:t>
            </a:r>
            <a:r>
              <a:rPr kumimoji="0" lang="zh-CN" altLang="en-US" sz="2600" b="0" i="0" u="none" strike="noStrike" kern="0" cap="none" spc="25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171FEBCE-E832-C4E7-B384-B7B13CED1710}"/>
              </a:ext>
            </a:extLst>
          </p:cNvPr>
          <p:cNvSpPr txBox="1"/>
          <p:nvPr/>
        </p:nvSpPr>
        <p:spPr>
          <a:xfrm>
            <a:off x="666749" y="1447799"/>
            <a:ext cx="10858500" cy="1466850"/>
          </a:xfrm>
          <a:prstGeom prst="rect">
            <a:avLst/>
          </a:prstGeom>
          <a:solidFill>
            <a:srgbClr val="455964"/>
          </a:solidFill>
        </p:spPr>
        <p:txBody>
          <a:bodyPr vert="horz" wrap="square" lIns="0" tIns="124460" rIns="0" bIns="0" rtlCol="0">
            <a:spAutoFit/>
          </a:bodyPr>
          <a:lstStyle/>
          <a:p>
            <a:pPr marL="114300">
              <a:spcBef>
                <a:spcPts val="980"/>
              </a:spcBef>
              <a:tabLst>
                <a:tab pos="4866005" algn="l"/>
              </a:tabLst>
            </a:pP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ChessBoard</a:t>
            </a:r>
            <a:r>
              <a:rPr sz="1850" spc="-1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b;</a:t>
            </a:r>
            <a:r>
              <a:rPr sz="1850" spc="-1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900" i="1" spc="-65" dirty="0">
                <a:solidFill>
                  <a:srgbClr val="AEAEAE"/>
                </a:solidFill>
                <a:latin typeface="Courier New"/>
                <a:cs typeface="Courier New"/>
              </a:rPr>
              <a:t>//</a:t>
            </a:r>
            <a:r>
              <a:rPr sz="1900" i="1" spc="-40" dirty="0">
                <a:solidFill>
                  <a:srgbClr val="AEAEAE"/>
                </a:solidFill>
                <a:latin typeface="Courier New"/>
                <a:cs typeface="Courier New"/>
              </a:rPr>
              <a:t> </a:t>
            </a:r>
            <a:r>
              <a:rPr sz="1850" i="1" spc="-55" dirty="0">
                <a:solidFill>
                  <a:srgbClr val="AEAEAE"/>
                </a:solidFill>
                <a:latin typeface="微软雅黑"/>
                <a:cs typeface="微软雅黑"/>
              </a:rPr>
              <a:t>首先需要用后面介绍的	</a:t>
            </a:r>
            <a:r>
              <a:rPr sz="1900" i="1" spc="-65" dirty="0">
                <a:solidFill>
                  <a:srgbClr val="AEAEAE"/>
                </a:solidFill>
                <a:latin typeface="Courier New"/>
                <a:cs typeface="Courier New"/>
              </a:rPr>
              <a:t>“</a:t>
            </a:r>
            <a:r>
              <a:rPr sz="1850" i="1" spc="-55" dirty="0">
                <a:solidFill>
                  <a:srgbClr val="AEAEAE"/>
                </a:solidFill>
                <a:latin typeface="微软雅黑"/>
                <a:cs typeface="微软雅黑"/>
              </a:rPr>
              <a:t>构造函数</a:t>
            </a:r>
            <a:r>
              <a:rPr sz="1900" i="1" spc="-65" dirty="0">
                <a:solidFill>
                  <a:srgbClr val="AEAEAE"/>
                </a:solidFill>
                <a:latin typeface="Courier New"/>
                <a:cs typeface="Courier New"/>
              </a:rPr>
              <a:t>”</a:t>
            </a:r>
            <a:r>
              <a:rPr sz="1900" i="1" spc="-95" dirty="0">
                <a:solidFill>
                  <a:srgbClr val="AEAEAE"/>
                </a:solidFill>
                <a:latin typeface="Courier New"/>
                <a:cs typeface="Courier New"/>
              </a:rPr>
              <a:t> </a:t>
            </a:r>
            <a:r>
              <a:rPr sz="1850" i="1" spc="-55" dirty="0">
                <a:solidFill>
                  <a:srgbClr val="AEAEAE"/>
                </a:solidFill>
                <a:latin typeface="微软雅黑"/>
                <a:cs typeface="微软雅黑"/>
              </a:rPr>
              <a:t>来恰当地初始化棋盘</a:t>
            </a:r>
            <a:endParaRPr sz="1850">
              <a:solidFill>
                <a:prstClr val="black"/>
              </a:solidFill>
              <a:latin typeface="微软雅黑"/>
              <a:cs typeface="微软雅黑"/>
            </a:endParaRPr>
          </a:p>
          <a:p>
            <a:pPr>
              <a:spcBef>
                <a:spcPts val="25"/>
              </a:spcBef>
            </a:pPr>
            <a:endParaRPr sz="1400">
              <a:solidFill>
                <a:prstClr val="black"/>
              </a:solidFill>
              <a:latin typeface="微软雅黑"/>
              <a:cs typeface="微软雅黑"/>
            </a:endParaRPr>
          </a:p>
          <a:p>
            <a:pPr marL="114300"/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getMove(</a:t>
            </a:r>
            <a:r>
              <a:rPr sz="1850" spc="-5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&amp;</a:t>
            </a:r>
            <a:r>
              <a:rPr sz="1850" spc="-50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b</a:t>
            </a:r>
            <a:r>
              <a:rPr sz="1850" spc="-5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);</a:t>
            </a:r>
            <a:endParaRPr sz="185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14300">
              <a:spcBef>
                <a:spcPts val="200"/>
              </a:spcBef>
            </a:pP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makeMove(</a:t>
            </a: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&amp; b,</a:t>
            </a: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3386CC"/>
                </a:solidFill>
                <a:latin typeface="Lucida Console"/>
                <a:cs typeface="Lucida Console"/>
              </a:rPr>
              <a:t>0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, </a:t>
            </a:r>
            <a:r>
              <a:rPr sz="1850" spc="-40" dirty="0">
                <a:solidFill>
                  <a:srgbClr val="3386CC"/>
                </a:solidFill>
                <a:latin typeface="Lucida Console"/>
                <a:cs typeface="Lucida Console"/>
              </a:rPr>
              <a:t>0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,</a:t>
            </a: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3386CC"/>
                </a:solidFill>
                <a:latin typeface="Lucida Console"/>
                <a:cs typeface="Lucida Console"/>
              </a:rPr>
              <a:t>1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, </a:t>
            </a:r>
            <a:r>
              <a:rPr sz="1850" spc="-40" dirty="0">
                <a:solidFill>
                  <a:srgbClr val="3386CC"/>
                </a:solidFill>
                <a:latin typeface="Lucida Console"/>
                <a:cs typeface="Lucida Console"/>
              </a:rPr>
              <a:t>0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);</a:t>
            </a:r>
            <a:endParaRPr sz="185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6B08663B-0635-B129-D8A2-E06A14B1F216}"/>
              </a:ext>
            </a:extLst>
          </p:cNvPr>
          <p:cNvSpPr txBox="1"/>
          <p:nvPr/>
        </p:nvSpPr>
        <p:spPr>
          <a:xfrm>
            <a:off x="654049" y="3397250"/>
            <a:ext cx="10372090" cy="3340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事实上，</a:t>
            </a:r>
            <a:r>
              <a:rPr sz="2600" spc="325" dirty="0">
                <a:solidFill>
                  <a:srgbClr val="455964"/>
                </a:solidFill>
                <a:latin typeface="Tahoma"/>
                <a:cs typeface="Tahoma"/>
              </a:rPr>
              <a:t>C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语言程序员使用这种方式已经很多年了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。</a:t>
            </a:r>
            <a:endParaRPr sz="2600" dirty="0">
              <a:solidFill>
                <a:prstClr val="black"/>
              </a:solidFill>
              <a:latin typeface="微软雅黑"/>
              <a:cs typeface="微软雅黑"/>
            </a:endParaRPr>
          </a:p>
          <a:p>
            <a:pPr marL="12700" marR="2529840">
              <a:lnSpc>
                <a:spcPct val="111100"/>
              </a:lnSpc>
              <a:spcBef>
                <a:spcPts val="2570"/>
              </a:spcBef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然而，这些函数</a:t>
            </a:r>
            <a:r>
              <a:rPr sz="2700" i="1" spc="15" dirty="0">
                <a:solidFill>
                  <a:srgbClr val="455964"/>
                </a:solidFill>
                <a:latin typeface="微软雅黑"/>
                <a:cs typeface="微软雅黑"/>
              </a:rPr>
              <a:t>只</a:t>
            </a:r>
            <a:r>
              <a:rPr sz="2700" i="1" spc="-75" dirty="0">
                <a:solidFill>
                  <a:srgbClr val="455964"/>
                </a:solidFill>
                <a:latin typeface="微软雅黑"/>
                <a:cs typeface="微软雅黑"/>
              </a:rPr>
              <a:t>是</a:t>
            </a:r>
            <a:r>
              <a:rPr sz="2700" i="1" spc="-105" dirty="0">
                <a:solidFill>
                  <a:srgbClr val="455964"/>
                </a:solidFill>
                <a:latin typeface="微软雅黑"/>
                <a:cs typeface="微软雅黑"/>
              </a:rPr>
              <a:t> 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与</a:t>
            </a:r>
            <a:r>
              <a:rPr sz="2600" spc="325" dirty="0">
                <a:solidFill>
                  <a:srgbClr val="455964"/>
                </a:solidFill>
                <a:latin typeface="Tahoma"/>
                <a:cs typeface="Tahoma"/>
              </a:rPr>
              <a:t>C</a:t>
            </a:r>
            <a:r>
              <a:rPr sz="2600" spc="95" dirty="0">
                <a:solidFill>
                  <a:srgbClr val="455964"/>
                </a:solidFill>
                <a:latin typeface="Tahoma"/>
                <a:cs typeface="Tahoma"/>
              </a:rPr>
              <a:t>he</a:t>
            </a:r>
            <a:r>
              <a:rPr sz="2600" spc="65" dirty="0">
                <a:solidFill>
                  <a:srgbClr val="455964"/>
                </a:solidFill>
                <a:latin typeface="Tahoma"/>
                <a:cs typeface="Tahoma"/>
              </a:rPr>
              <a:t>ss</a:t>
            </a:r>
            <a:r>
              <a:rPr sz="2600" spc="254" dirty="0">
                <a:solidFill>
                  <a:srgbClr val="455964"/>
                </a:solidFill>
                <a:latin typeface="Tahoma"/>
                <a:cs typeface="Tahoma"/>
              </a:rPr>
              <a:t>B</a:t>
            </a:r>
            <a:r>
              <a:rPr sz="2600" spc="135" dirty="0">
                <a:solidFill>
                  <a:srgbClr val="455964"/>
                </a:solidFill>
                <a:latin typeface="Tahoma"/>
                <a:cs typeface="Tahoma"/>
              </a:rPr>
              <a:t>o</a:t>
            </a:r>
            <a:r>
              <a:rPr sz="2600" spc="55" dirty="0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sz="2600" spc="210" dirty="0">
                <a:solidFill>
                  <a:srgbClr val="455964"/>
                </a:solidFill>
                <a:latin typeface="Tahoma"/>
                <a:cs typeface="Tahoma"/>
              </a:rPr>
              <a:t>r</a:t>
            </a:r>
            <a:r>
              <a:rPr sz="2600" spc="120" dirty="0">
                <a:solidFill>
                  <a:srgbClr val="455964"/>
                </a:solidFill>
                <a:latin typeface="Tahoma"/>
                <a:cs typeface="Tahoma"/>
              </a:rPr>
              <a:t>d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结构体相</a:t>
            </a:r>
            <a:r>
              <a:rPr sz="2700" i="1" spc="15" dirty="0">
                <a:solidFill>
                  <a:srgbClr val="455964"/>
                </a:solidFill>
                <a:latin typeface="微软雅黑"/>
                <a:cs typeface="微软雅黑"/>
              </a:rPr>
              <a:t>关联</a:t>
            </a:r>
            <a:r>
              <a:rPr sz="2600" spc="15" dirty="0">
                <a:solidFill>
                  <a:srgbClr val="455964"/>
                </a:solidFill>
                <a:latin typeface="微软雅黑"/>
                <a:cs typeface="微软雅黑"/>
              </a:rPr>
              <a:t>， 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因为它们</a:t>
            </a:r>
            <a:r>
              <a:rPr sz="2700" i="1" spc="15" dirty="0">
                <a:solidFill>
                  <a:srgbClr val="455964"/>
                </a:solidFill>
                <a:latin typeface="微软雅黑"/>
                <a:cs typeface="微软雅黑"/>
              </a:rPr>
              <a:t>恰</a:t>
            </a:r>
            <a:r>
              <a:rPr sz="2700" i="1" spc="-75" dirty="0">
                <a:solidFill>
                  <a:srgbClr val="455964"/>
                </a:solidFill>
                <a:latin typeface="微软雅黑"/>
                <a:cs typeface="微软雅黑"/>
              </a:rPr>
              <a:t>巧</a:t>
            </a:r>
            <a:r>
              <a:rPr sz="2700" i="1" spc="-110" dirty="0">
                <a:solidFill>
                  <a:srgbClr val="455964"/>
                </a:solidFill>
                <a:latin typeface="微软雅黑"/>
                <a:cs typeface="微软雅黑"/>
              </a:rPr>
              <a:t> 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把</a:t>
            </a:r>
            <a:r>
              <a:rPr sz="2600" spc="140" dirty="0">
                <a:solidFill>
                  <a:srgbClr val="455964"/>
                </a:solidFill>
                <a:latin typeface="Tahoma"/>
                <a:cs typeface="Tahoma"/>
              </a:rPr>
              <a:t>ChessBoard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作为一个参数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。</a:t>
            </a:r>
            <a:endParaRPr sz="2600" dirty="0">
              <a:solidFill>
                <a:prstClr val="black"/>
              </a:solidFill>
              <a:latin typeface="微软雅黑"/>
              <a:cs typeface="微软雅黑"/>
            </a:endParaRPr>
          </a:p>
          <a:p>
            <a:pPr marL="12700">
              <a:spcBef>
                <a:spcPts val="285"/>
              </a:spcBef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没有地方</a:t>
            </a:r>
            <a:r>
              <a:rPr sz="2700" i="1" spc="15" dirty="0">
                <a:solidFill>
                  <a:srgbClr val="455964"/>
                </a:solidFill>
                <a:latin typeface="微软雅黑"/>
                <a:cs typeface="微软雅黑"/>
              </a:rPr>
              <a:t>明</a:t>
            </a:r>
            <a:r>
              <a:rPr sz="2700" i="1" spc="-75" dirty="0">
                <a:solidFill>
                  <a:srgbClr val="455964"/>
                </a:solidFill>
                <a:latin typeface="微软雅黑"/>
                <a:cs typeface="微软雅黑"/>
              </a:rPr>
              <a:t>确</a:t>
            </a:r>
            <a:r>
              <a:rPr sz="2700" i="1" spc="-105" dirty="0">
                <a:solidFill>
                  <a:srgbClr val="455964"/>
                </a:solidFill>
                <a:latin typeface="微软雅黑"/>
                <a:cs typeface="微软雅黑"/>
              </a:rPr>
              <a:t> 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表示：</a:t>
            </a:r>
            <a:r>
              <a:rPr sz="2600" dirty="0">
                <a:solidFill>
                  <a:srgbClr val="455964"/>
                </a:solidFill>
                <a:latin typeface="Tahoma"/>
                <a:cs typeface="Tahoma"/>
              </a:rPr>
              <a:t>“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这个函数应该被当做该结构体的核心部分。</a:t>
            </a:r>
            <a:r>
              <a:rPr sz="2600" spc="-90" dirty="0">
                <a:solidFill>
                  <a:srgbClr val="455964"/>
                </a:solidFill>
                <a:latin typeface="Tahoma"/>
                <a:cs typeface="Tahoma"/>
              </a:rPr>
              <a:t>”</a:t>
            </a:r>
            <a:endParaRPr sz="2600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12700" marR="5080">
              <a:lnSpc>
                <a:spcPct val="112999"/>
              </a:lnSpc>
              <a:spcBef>
                <a:spcPts val="2605"/>
              </a:spcBef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不过，结构体既包含数据又包含操纵数据的函数，这么做倒挺不错</a:t>
            </a:r>
            <a:r>
              <a:rPr sz="2600" spc="15" dirty="0">
                <a:solidFill>
                  <a:srgbClr val="455964"/>
                </a:solidFill>
                <a:latin typeface="微软雅黑"/>
                <a:cs typeface="微软雅黑"/>
              </a:rPr>
              <a:t>。 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于是这种语法就被加入了</a:t>
            </a:r>
            <a:r>
              <a:rPr sz="2600" spc="-80" dirty="0">
                <a:solidFill>
                  <a:srgbClr val="455964"/>
                </a:solidFill>
                <a:latin typeface="Tahoma"/>
                <a:cs typeface="Tahoma"/>
              </a:rPr>
              <a:t>C++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。</a:t>
            </a:r>
            <a:endParaRPr sz="2600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348D563B-49E6-8E2F-B38F-8D2F3651973A}"/>
              </a:ext>
            </a:extLst>
          </p:cNvPr>
          <p:cNvSpPr txBox="1"/>
          <p:nvPr/>
        </p:nvSpPr>
        <p:spPr>
          <a:xfrm>
            <a:off x="11537951" y="6349999"/>
            <a:ext cx="416875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100" spc="70" dirty="0">
                <a:solidFill>
                  <a:srgbClr val="455964"/>
                </a:solidFill>
                <a:latin typeface="Tahoma"/>
                <a:cs typeface="Tahoma"/>
              </a:rPr>
              <a:t>11</a:t>
            </a:r>
            <a:endParaRPr sz="2100" dirty="0">
              <a:solidFill>
                <a:prstClr val="black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69276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2F797A5-8D4D-1AEF-1B2E-9272097F3DE4}"/>
              </a:ext>
            </a:extLst>
          </p:cNvPr>
          <p:cNvSpPr txBox="1">
            <a:spLocks/>
          </p:cNvSpPr>
          <p:nvPr/>
        </p:nvSpPr>
        <p:spPr>
          <a:xfrm>
            <a:off x="654049" y="677862"/>
            <a:ext cx="4850130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zh-CN" altLang="en-US" sz="3400" b="1" spc="100" dirty="0">
                <a:latin typeface="微软雅黑"/>
                <a:cs typeface="微软雅黑"/>
              </a:rPr>
              <a:t>进阶！</a:t>
            </a:r>
            <a:r>
              <a:rPr lang="zh-CN" altLang="en-US" sz="3400" b="1" spc="-160" dirty="0">
                <a:latin typeface="Tahoma"/>
                <a:cs typeface="Tahoma"/>
              </a:rPr>
              <a:t>“</a:t>
            </a:r>
            <a:r>
              <a:rPr lang="zh-CN" altLang="en-US" sz="3400" b="1" spc="100" dirty="0">
                <a:latin typeface="微软雅黑"/>
                <a:cs typeface="微软雅黑"/>
              </a:rPr>
              <a:t>真正的</a:t>
            </a:r>
            <a:r>
              <a:rPr lang="zh-CN" altLang="en-US" sz="3400" b="1" spc="-160" dirty="0">
                <a:latin typeface="Tahoma"/>
                <a:cs typeface="Tahoma"/>
              </a:rPr>
              <a:t>”</a:t>
            </a:r>
            <a:r>
              <a:rPr lang="zh-CN" altLang="en-US" sz="3400" b="1" spc="100" dirty="0">
                <a:latin typeface="微软雅黑"/>
                <a:cs typeface="微软雅黑"/>
              </a:rPr>
              <a:t>面向对</a:t>
            </a:r>
            <a:r>
              <a:rPr lang="zh-CN" altLang="en-US" sz="3400" b="1" spc="10" dirty="0">
                <a:latin typeface="微软雅黑"/>
                <a:cs typeface="微软雅黑"/>
              </a:rPr>
              <a:t>象</a:t>
            </a:r>
            <a:endParaRPr lang="zh-CN" altLang="en-US" sz="3400" dirty="0">
              <a:latin typeface="微软雅黑"/>
              <a:cs typeface="微软雅黑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B2FE7AA-FFE3-8F7E-77D5-490B7F8AAD14}"/>
              </a:ext>
            </a:extLst>
          </p:cNvPr>
          <p:cNvSpPr txBox="1"/>
          <p:nvPr/>
        </p:nvSpPr>
        <p:spPr>
          <a:xfrm>
            <a:off x="654049" y="1587500"/>
            <a:ext cx="3644265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把函数变成方法</a:t>
            </a:r>
            <a:r>
              <a:rPr sz="2600" spc="-170" dirty="0">
                <a:solidFill>
                  <a:srgbClr val="455964"/>
                </a:solidFill>
                <a:latin typeface="Tahoma"/>
                <a:cs typeface="Tahoma"/>
              </a:rPr>
              <a:t>(</a:t>
            </a:r>
            <a:r>
              <a:rPr sz="2600" spc="325" dirty="0">
                <a:solidFill>
                  <a:srgbClr val="455964"/>
                </a:solidFill>
                <a:latin typeface="Tahoma"/>
                <a:cs typeface="Tahoma"/>
              </a:rPr>
              <a:t>C</a:t>
            </a:r>
            <a:r>
              <a:rPr sz="2600" spc="-280" dirty="0">
                <a:solidFill>
                  <a:srgbClr val="455964"/>
                </a:solidFill>
                <a:latin typeface="Tahoma"/>
                <a:cs typeface="Tahoma"/>
              </a:rPr>
              <a:t>++</a:t>
            </a:r>
            <a:r>
              <a:rPr sz="2600" spc="-120" dirty="0">
                <a:solidFill>
                  <a:srgbClr val="455964"/>
                </a:solidFill>
                <a:latin typeface="Tahoma"/>
                <a:cs typeface="Tahoma"/>
              </a:rPr>
              <a:t>)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：</a:t>
            </a:r>
            <a:endParaRPr sz="2600" dirty="0">
              <a:latin typeface="微软雅黑"/>
              <a:cs typeface="微软雅黑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E5ADC3D-37E6-3769-F921-80316BF0950B}"/>
              </a:ext>
            </a:extLst>
          </p:cNvPr>
          <p:cNvSpPr txBox="1"/>
          <p:nvPr/>
        </p:nvSpPr>
        <p:spPr>
          <a:xfrm>
            <a:off x="666749" y="2371724"/>
            <a:ext cx="10858500" cy="3314700"/>
          </a:xfrm>
          <a:prstGeom prst="rect">
            <a:avLst/>
          </a:prstGeom>
          <a:solidFill>
            <a:srgbClr val="455964"/>
          </a:solidFill>
        </p:spPr>
        <p:txBody>
          <a:bodyPr vert="horz" wrap="square" lIns="0" tIns="1212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955"/>
              </a:spcBef>
            </a:pP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struct</a:t>
            </a:r>
            <a:r>
              <a:rPr sz="1850" spc="-60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u="heavy" spc="-40" dirty="0">
                <a:solidFill>
                  <a:srgbClr val="89BDFF"/>
                </a:solidFill>
                <a:uFill>
                  <a:solidFill>
                    <a:srgbClr val="89BDFF"/>
                  </a:solidFill>
                </a:uFill>
                <a:latin typeface="Lucida Console"/>
                <a:cs typeface="Lucida Console"/>
              </a:rPr>
              <a:t>ChessBoard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{</a:t>
            </a:r>
            <a:endParaRPr sz="1850" dirty="0">
              <a:latin typeface="Lucida Console"/>
              <a:cs typeface="Lucida Console"/>
            </a:endParaRPr>
          </a:p>
          <a:p>
            <a:pPr marL="662305" marR="6487160">
              <a:lnSpc>
                <a:spcPct val="109100"/>
              </a:lnSpc>
              <a:spcBef>
                <a:spcPts val="5"/>
              </a:spcBef>
            </a:pP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ChessPiece board[ </a:t>
            </a:r>
            <a:r>
              <a:rPr sz="1850" spc="-40" dirty="0">
                <a:solidFill>
                  <a:srgbClr val="3386CC"/>
                </a:solidFill>
                <a:latin typeface="Lucida Console"/>
                <a:cs typeface="Lucida Console"/>
              </a:rPr>
              <a:t>8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][ </a:t>
            </a:r>
            <a:r>
              <a:rPr sz="1850" spc="-40" dirty="0">
                <a:solidFill>
                  <a:srgbClr val="3386CC"/>
                </a:solidFill>
                <a:latin typeface="Lucida Console"/>
                <a:cs typeface="Lucida Console"/>
              </a:rPr>
              <a:t>8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]; </a:t>
            </a:r>
            <a:r>
              <a:rPr sz="1850" spc="-109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PlayerColor whose_move;</a:t>
            </a:r>
            <a:endParaRPr sz="1850" dirty="0">
              <a:latin typeface="Lucida Console"/>
              <a:cs typeface="Lucida Console"/>
            </a:endParaRPr>
          </a:p>
          <a:p>
            <a:pPr marL="662305" marR="1826260">
              <a:lnSpc>
                <a:spcPct val="109100"/>
              </a:lnSpc>
            </a:pP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ChessPiece</a:t>
            </a:r>
            <a:r>
              <a:rPr sz="1850" spc="-30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89BDFF"/>
                </a:solidFill>
                <a:latin typeface="Lucida Console"/>
                <a:cs typeface="Lucida Console"/>
              </a:rPr>
              <a:t>getPiece</a:t>
            </a:r>
            <a:r>
              <a:rPr sz="1850" spc="-30" dirty="0">
                <a:solidFill>
                  <a:srgbClr val="89BDFF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3D86E3"/>
                </a:solidFill>
                <a:latin typeface="Lucida Console"/>
                <a:cs typeface="Lucida Console"/>
              </a:rPr>
              <a:t>(</a:t>
            </a: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int</a:t>
            </a:r>
            <a:r>
              <a:rPr sz="1850" spc="-30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3D86E3"/>
                </a:solidFill>
                <a:latin typeface="Lucida Console"/>
                <a:cs typeface="Lucida Console"/>
              </a:rPr>
              <a:t>x,</a:t>
            </a:r>
            <a:r>
              <a:rPr sz="1850" spc="-30" dirty="0">
                <a:solidFill>
                  <a:srgbClr val="3D86E3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int</a:t>
            </a:r>
            <a:r>
              <a:rPr sz="1850" spc="-30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3D86E3"/>
                </a:solidFill>
                <a:latin typeface="Lucida Console"/>
                <a:cs typeface="Lucida Console"/>
              </a:rPr>
              <a:t>y)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{</a:t>
            </a:r>
            <a:r>
              <a:rPr sz="1850" spc="-30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return</a:t>
            </a:r>
            <a:r>
              <a:rPr sz="1850" spc="-30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board[</a:t>
            </a:r>
            <a:r>
              <a:rPr sz="1850" spc="-30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x</a:t>
            </a:r>
            <a:r>
              <a:rPr sz="1850" spc="-30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][</a:t>
            </a:r>
            <a:r>
              <a:rPr sz="1850" spc="-30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y</a:t>
            </a:r>
            <a:r>
              <a:rPr sz="1850" spc="-30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];</a:t>
            </a:r>
            <a:r>
              <a:rPr sz="1850" spc="-30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} </a:t>
            </a:r>
            <a:r>
              <a:rPr sz="1850" spc="-1100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PlayerColor</a:t>
            </a:r>
            <a:r>
              <a:rPr sz="1850" spc="-3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89BDFF"/>
                </a:solidFill>
                <a:latin typeface="Lucida Console"/>
                <a:cs typeface="Lucida Console"/>
              </a:rPr>
              <a:t>getMove</a:t>
            </a:r>
            <a:r>
              <a:rPr sz="1850" spc="-35" dirty="0">
                <a:solidFill>
                  <a:srgbClr val="89BDFF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3D86E3"/>
                </a:solidFill>
                <a:latin typeface="Lucida Console"/>
                <a:cs typeface="Lucida Console"/>
              </a:rPr>
              <a:t>()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{</a:t>
            </a:r>
            <a:r>
              <a:rPr sz="1850" spc="-3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return</a:t>
            </a:r>
            <a:r>
              <a:rPr sz="1850" spc="-30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this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-&gt;whose_move;</a:t>
            </a:r>
            <a:r>
              <a:rPr sz="1850" spc="-3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}</a:t>
            </a:r>
            <a:endParaRPr sz="1850" dirty="0">
              <a:latin typeface="Lucida Console"/>
              <a:cs typeface="Lucida Console"/>
            </a:endParaRPr>
          </a:p>
          <a:p>
            <a:pPr marL="1210945" marR="2101215" indent="-548640">
              <a:lnSpc>
                <a:spcPct val="109100"/>
              </a:lnSpc>
            </a:pP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void</a:t>
            </a:r>
            <a:r>
              <a:rPr sz="1850" spc="-30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89BDFF"/>
                </a:solidFill>
                <a:latin typeface="Lucida Console"/>
                <a:cs typeface="Lucida Console"/>
              </a:rPr>
              <a:t>makeMove</a:t>
            </a:r>
            <a:r>
              <a:rPr sz="1850" spc="-25" dirty="0">
                <a:solidFill>
                  <a:srgbClr val="89BDFF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3D86E3"/>
                </a:solidFill>
                <a:latin typeface="Lucida Console"/>
                <a:cs typeface="Lucida Console"/>
              </a:rPr>
              <a:t>(</a:t>
            </a: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int</a:t>
            </a:r>
            <a:r>
              <a:rPr sz="1850" spc="-25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3D86E3"/>
                </a:solidFill>
                <a:latin typeface="Lucida Console"/>
                <a:cs typeface="Lucida Console"/>
              </a:rPr>
              <a:t>from_x,</a:t>
            </a:r>
            <a:r>
              <a:rPr sz="1850" spc="-25" dirty="0">
                <a:solidFill>
                  <a:srgbClr val="3D86E3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int</a:t>
            </a:r>
            <a:r>
              <a:rPr sz="1850" spc="-25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3D86E3"/>
                </a:solidFill>
                <a:latin typeface="Lucida Console"/>
                <a:cs typeface="Lucida Console"/>
              </a:rPr>
              <a:t>from_y,</a:t>
            </a:r>
            <a:r>
              <a:rPr sz="1850" spc="-25" dirty="0">
                <a:solidFill>
                  <a:srgbClr val="3D86E3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int</a:t>
            </a:r>
            <a:r>
              <a:rPr sz="1850" spc="-30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3D86E3"/>
                </a:solidFill>
                <a:latin typeface="Lucida Console"/>
                <a:cs typeface="Lucida Console"/>
              </a:rPr>
              <a:t>to_x,</a:t>
            </a:r>
            <a:r>
              <a:rPr sz="1850" spc="-25" dirty="0">
                <a:solidFill>
                  <a:srgbClr val="3D86E3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int</a:t>
            </a:r>
            <a:r>
              <a:rPr sz="1850" spc="-25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3D86E3"/>
                </a:solidFill>
                <a:latin typeface="Lucida Console"/>
                <a:cs typeface="Lucida Console"/>
              </a:rPr>
              <a:t>to_y)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{ </a:t>
            </a:r>
            <a:r>
              <a:rPr sz="1850" spc="-1100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board[</a:t>
            </a:r>
            <a:r>
              <a:rPr sz="1850" spc="-3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to_x</a:t>
            </a:r>
            <a:r>
              <a:rPr sz="1850" spc="-3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][</a:t>
            </a:r>
            <a:r>
              <a:rPr sz="1850" spc="-3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to_y</a:t>
            </a:r>
            <a:r>
              <a:rPr sz="1850" spc="-3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]</a:t>
            </a:r>
            <a:r>
              <a:rPr sz="1850" spc="-30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=</a:t>
            </a:r>
            <a:r>
              <a:rPr sz="1850" spc="-3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board[</a:t>
            </a:r>
            <a:r>
              <a:rPr sz="1850" spc="-3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from_x</a:t>
            </a:r>
            <a:r>
              <a:rPr sz="1850" spc="-3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][</a:t>
            </a:r>
            <a:r>
              <a:rPr sz="1850" spc="-3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from_y</a:t>
            </a:r>
            <a:r>
              <a:rPr sz="1850" spc="-30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]; </a:t>
            </a:r>
            <a:r>
              <a:rPr sz="1850" spc="-3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board[ from_x</a:t>
            </a:r>
            <a:r>
              <a:rPr sz="1850" spc="-3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][</a:t>
            </a:r>
            <a:r>
              <a:rPr sz="1850" spc="-3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from_y ]</a:t>
            </a:r>
            <a:r>
              <a:rPr sz="1850" spc="-3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= EMPTY_SQUARE;</a:t>
            </a:r>
            <a:endParaRPr sz="1850" dirty="0">
              <a:latin typeface="Lucida Console"/>
              <a:cs typeface="Lucida Console"/>
            </a:endParaRPr>
          </a:p>
          <a:p>
            <a:pPr marL="662305">
              <a:lnSpc>
                <a:spcPct val="100000"/>
              </a:lnSpc>
              <a:spcBef>
                <a:spcPts val="275"/>
              </a:spcBef>
            </a:pP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}</a:t>
            </a:r>
            <a:endParaRPr sz="1850" dirty="0">
              <a:latin typeface="Lucida Console"/>
              <a:cs typeface="Lucida Console"/>
            </a:endParaRPr>
          </a:p>
          <a:p>
            <a:pPr marL="114300">
              <a:lnSpc>
                <a:spcPct val="100000"/>
              </a:lnSpc>
              <a:spcBef>
                <a:spcPts val="204"/>
              </a:spcBef>
            </a:pP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};</a:t>
            </a:r>
            <a:endParaRPr sz="1850" dirty="0">
              <a:latin typeface="Lucida Console"/>
              <a:cs typeface="Lucida Console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77A318D-48BB-92B9-15E7-D6DE863AAA17}"/>
              </a:ext>
            </a:extLst>
          </p:cNvPr>
          <p:cNvSpPr txBox="1"/>
          <p:nvPr/>
        </p:nvSpPr>
        <p:spPr>
          <a:xfrm>
            <a:off x="9334499" y="6219824"/>
            <a:ext cx="914400" cy="409575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9207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725"/>
              </a:spcBef>
            </a:pPr>
            <a:r>
              <a:rPr sz="1600" spc="300" dirty="0">
                <a:solidFill>
                  <a:srgbClr val="FFF7E1"/>
                </a:solidFill>
                <a:latin typeface="Courier New"/>
                <a:cs typeface="Courier New"/>
              </a:rPr>
              <a:t>*this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0190484-BAAA-CCF9-FA3E-0B7644996DA0}"/>
              </a:ext>
            </a:extLst>
          </p:cNvPr>
          <p:cNvSpPr txBox="1"/>
          <p:nvPr/>
        </p:nvSpPr>
        <p:spPr>
          <a:xfrm>
            <a:off x="654049" y="6158764"/>
            <a:ext cx="1032319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631045" algn="l"/>
              </a:tabLst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不难发现，相比</a:t>
            </a:r>
            <a:r>
              <a:rPr sz="2700" i="1" spc="15" dirty="0">
                <a:solidFill>
                  <a:srgbClr val="455964"/>
                </a:solidFill>
                <a:latin typeface="微软雅黑"/>
                <a:cs typeface="微软雅黑"/>
              </a:rPr>
              <a:t>全局函数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，</a:t>
            </a:r>
            <a:r>
              <a:rPr sz="2600" b="1" spc="114" dirty="0">
                <a:solidFill>
                  <a:srgbClr val="455964"/>
                </a:solidFill>
                <a:latin typeface="微软雅黑"/>
                <a:cs typeface="微软雅黑"/>
              </a:rPr>
              <a:t>方法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定义在结构体中，且</a:t>
            </a:r>
            <a:r>
              <a:rPr sz="2600" b="1" spc="114" dirty="0">
                <a:solidFill>
                  <a:srgbClr val="455964"/>
                </a:solidFill>
                <a:latin typeface="微软雅黑"/>
                <a:cs typeface="微软雅黑"/>
              </a:rPr>
              <a:t>隐</a:t>
            </a:r>
            <a:r>
              <a:rPr sz="2600" b="1" spc="25" dirty="0">
                <a:solidFill>
                  <a:srgbClr val="455964"/>
                </a:solidFill>
                <a:latin typeface="微软雅黑"/>
                <a:cs typeface="微软雅黑"/>
              </a:rPr>
              <a:t>含</a:t>
            </a:r>
            <a:r>
              <a:rPr sz="2600" b="1" dirty="0">
                <a:solidFill>
                  <a:srgbClr val="455964"/>
                </a:solidFill>
                <a:latin typeface="微软雅黑"/>
                <a:cs typeface="微软雅黑"/>
              </a:rPr>
              <a:t>	</a:t>
            </a:r>
            <a:r>
              <a:rPr sz="2600" b="1" spc="114" dirty="0">
                <a:solidFill>
                  <a:srgbClr val="455964"/>
                </a:solidFill>
                <a:latin typeface="微软雅黑"/>
                <a:cs typeface="微软雅黑"/>
              </a:rPr>
              <a:t>参</a:t>
            </a:r>
            <a:r>
              <a:rPr sz="2600" b="1" spc="25" dirty="0">
                <a:solidFill>
                  <a:srgbClr val="455964"/>
                </a:solidFill>
                <a:latin typeface="微软雅黑"/>
                <a:cs typeface="微软雅黑"/>
              </a:rPr>
              <a:t>数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92F6498-F542-223B-6525-E2D04C48233D}"/>
              </a:ext>
            </a:extLst>
          </p:cNvPr>
          <p:cNvSpPr txBox="1"/>
          <p:nvPr/>
        </p:nvSpPr>
        <p:spPr>
          <a:xfrm>
            <a:off x="11537951" y="6349999"/>
            <a:ext cx="416875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100" spc="70" dirty="0">
                <a:solidFill>
                  <a:srgbClr val="455964"/>
                </a:solidFill>
                <a:latin typeface="Tahoma"/>
                <a:cs typeface="Tahoma"/>
              </a:rPr>
              <a:t>12</a:t>
            </a:r>
            <a:endParaRPr sz="21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03361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0882633C-37AE-0569-F7BB-8905E1D5A119}"/>
              </a:ext>
            </a:extLst>
          </p:cNvPr>
          <p:cNvSpPr txBox="1">
            <a:spLocks/>
          </p:cNvSpPr>
          <p:nvPr/>
        </p:nvSpPr>
        <p:spPr>
          <a:xfrm>
            <a:off x="654049" y="625475"/>
            <a:ext cx="7264400" cy="920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600" b="0" i="0">
                <a:solidFill>
                  <a:srgbClr val="455964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pPr marL="12700" marR="5080" lvl="0" indent="0" defTabSz="914400" eaLnBrk="1" fontAlgn="auto" latinLnBrk="0" hangingPunct="1">
              <a:lnSpc>
                <a:spcPct val="112999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0" cap="none" spc="114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还可以把结构体中的数据</a:t>
            </a:r>
            <a:r>
              <a:rPr kumimoji="0" lang="zh-CN" altLang="en-US" sz="2600" b="1" i="0" u="none" strike="noStrike" kern="0" cap="none" spc="114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封装</a:t>
            </a:r>
            <a:r>
              <a:rPr kumimoji="0" lang="zh-CN" altLang="en-US" sz="2600" b="0" i="0" u="none" strike="noStrike" kern="0" cap="none" spc="114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，只暴露其方法</a:t>
            </a:r>
            <a:r>
              <a:rPr kumimoji="0" lang="zh-CN" altLang="en-US" sz="2600" b="0" i="0" u="none" strike="noStrike" kern="0" cap="none" spc="15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， </a:t>
            </a:r>
            <a:r>
              <a:rPr kumimoji="0" lang="zh-CN" altLang="en-US" sz="2600" b="0" i="0" u="none" strike="noStrike" kern="0" cap="none" spc="114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这样便符合了</a:t>
            </a:r>
            <a:r>
              <a:rPr kumimoji="0" lang="en-US" altLang="zh-CN" sz="2600" b="0" i="0" u="none" strike="noStrike" kern="0" cap="none" spc="-170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Tahoma"/>
                <a:ea typeface="宋体" panose="02010600030101010101" pitchFamily="2" charset="-122"/>
                <a:cs typeface="Tahoma"/>
              </a:rPr>
              <a:t>(</a:t>
            </a:r>
            <a:r>
              <a:rPr kumimoji="0" lang="en-US" altLang="zh-CN" sz="2600" b="0" i="0" u="none" strike="noStrike" kern="0" cap="none" spc="325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Tahoma"/>
                <a:ea typeface="宋体" panose="02010600030101010101" pitchFamily="2" charset="-122"/>
                <a:cs typeface="Tahoma"/>
              </a:rPr>
              <a:t>C</a:t>
            </a:r>
            <a:r>
              <a:rPr kumimoji="0" lang="en-US" altLang="zh-CN" sz="2600" b="0" i="0" u="none" strike="noStrike" kern="0" cap="none" spc="-280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Tahoma"/>
                <a:ea typeface="宋体" panose="02010600030101010101" pitchFamily="2" charset="-122"/>
                <a:cs typeface="Tahoma"/>
              </a:rPr>
              <a:t>++</a:t>
            </a:r>
            <a:r>
              <a:rPr kumimoji="0" lang="zh-CN" altLang="en-US" sz="2600" b="0" i="0" u="none" strike="noStrike" kern="0" cap="none" spc="114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中</a:t>
            </a:r>
            <a:r>
              <a:rPr kumimoji="0" lang="en-US" altLang="zh-CN" sz="2600" b="0" i="0" u="none" strike="noStrike" kern="0" cap="none" spc="-210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Tahoma"/>
                <a:ea typeface="宋体" panose="02010600030101010101" pitchFamily="2" charset="-122"/>
                <a:cs typeface="Tahoma"/>
              </a:rPr>
              <a:t>)</a:t>
            </a:r>
            <a:r>
              <a:rPr kumimoji="0" lang="zh-CN" altLang="en-US" sz="2600" b="0" i="0" u="none" strike="noStrike" kern="0" cap="none" spc="-120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Tahoma"/>
                <a:ea typeface="宋体" panose="02010600030101010101" pitchFamily="2" charset="-122"/>
                <a:cs typeface="Tahoma"/>
              </a:rPr>
              <a:t> </a:t>
            </a:r>
            <a:r>
              <a:rPr kumimoji="0" lang="zh-CN" altLang="en-US" sz="2600" b="1" i="0" u="none" strike="noStrike" kern="0" cap="none" spc="25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类</a:t>
            </a:r>
            <a:r>
              <a:rPr kumimoji="0" lang="zh-CN" altLang="en-US" sz="2600" b="1" i="0" u="none" strike="noStrike" kern="0" cap="none" spc="-85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 </a:t>
            </a:r>
            <a:r>
              <a:rPr kumimoji="0" lang="zh-CN" altLang="en-US" sz="2600" b="0" i="0" u="none" strike="noStrike" kern="0" cap="none" spc="114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的一般形式</a:t>
            </a:r>
            <a:r>
              <a:rPr kumimoji="0" lang="zh-CN" altLang="en-US" sz="2600" b="0" i="0" u="none" strike="noStrike" kern="0" cap="none" spc="25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：</a:t>
            </a:r>
            <a:endParaRPr kumimoji="0" lang="zh-CN" altLang="en-US" sz="2600" b="0" i="0" u="none" strike="noStrike" kern="0" cap="none" spc="25" normalizeH="0" baseline="0" noProof="0" dirty="0">
              <a:ln>
                <a:noFill/>
              </a:ln>
              <a:solidFill>
                <a:srgbClr val="455964"/>
              </a:solidFill>
              <a:effectLst/>
              <a:uLnTx/>
              <a:uFillTx/>
              <a:latin typeface="微软雅黑"/>
              <a:ea typeface="宋体" panose="02010600030101010101" pitchFamily="2" charset="-122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8B98A4C4-5392-66E4-DEAB-6E0EE7E94709}"/>
              </a:ext>
            </a:extLst>
          </p:cNvPr>
          <p:cNvSpPr txBox="1"/>
          <p:nvPr/>
        </p:nvSpPr>
        <p:spPr>
          <a:xfrm>
            <a:off x="11525249" y="6353466"/>
            <a:ext cx="467677" cy="332142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spcBef>
                <a:spcPts val="70"/>
              </a:spcBef>
            </a:pPr>
            <a:fld id="{81D60167-4931-47E6-BA6A-407CBD079E47}" type="slidenum">
              <a:rPr sz="2100" spc="70" dirty="0">
                <a:solidFill>
                  <a:srgbClr val="455964"/>
                </a:solidFill>
                <a:latin typeface="Tahoma"/>
                <a:cs typeface="Tahoma"/>
              </a:rPr>
              <a:pPr marL="38100">
                <a:spcBef>
                  <a:spcPts val="70"/>
                </a:spcBef>
              </a:pPr>
              <a:t>13</a:t>
            </a:fld>
            <a:endParaRPr sz="2100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B72F5A26-611C-4DBA-77E3-31A1376995AD}"/>
              </a:ext>
            </a:extLst>
          </p:cNvPr>
          <p:cNvSpPr txBox="1"/>
          <p:nvPr/>
        </p:nvSpPr>
        <p:spPr>
          <a:xfrm>
            <a:off x="666749" y="1904999"/>
            <a:ext cx="10858500" cy="3619500"/>
          </a:xfrm>
          <a:prstGeom prst="rect">
            <a:avLst/>
          </a:prstGeom>
          <a:solidFill>
            <a:srgbClr val="455964"/>
          </a:solidFill>
        </p:spPr>
        <p:txBody>
          <a:bodyPr vert="horz" wrap="square" lIns="0" tIns="121285" rIns="0" bIns="0" rtlCol="0">
            <a:spAutoFit/>
          </a:bodyPr>
          <a:lstStyle/>
          <a:p>
            <a:pPr marL="114300">
              <a:spcBef>
                <a:spcPts val="955"/>
              </a:spcBef>
            </a:pP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class</a:t>
            </a:r>
            <a:r>
              <a:rPr sz="1850" spc="-60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u="heavy" spc="-40" dirty="0">
                <a:solidFill>
                  <a:srgbClr val="89BDFF"/>
                </a:solidFill>
                <a:uFill>
                  <a:solidFill>
                    <a:srgbClr val="89BDFF"/>
                  </a:solidFill>
                </a:uFill>
                <a:latin typeface="Lucida Console"/>
                <a:cs typeface="Lucida Console"/>
              </a:rPr>
              <a:t>ChessBoard</a:t>
            </a:r>
            <a:endParaRPr sz="185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14300">
              <a:spcBef>
                <a:spcPts val="200"/>
              </a:spcBef>
            </a:pP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{</a:t>
            </a:r>
            <a:endParaRPr sz="185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14300">
              <a:spcBef>
                <a:spcPts val="200"/>
              </a:spcBef>
            </a:pP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public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:</a:t>
            </a:r>
            <a:endParaRPr sz="185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662305" marR="5527675">
              <a:lnSpc>
                <a:spcPct val="109000"/>
              </a:lnSpc>
              <a:spcBef>
                <a:spcPts val="5"/>
              </a:spcBef>
            </a:pP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ChessPiece</a:t>
            </a:r>
            <a:r>
              <a:rPr sz="1850" spc="-3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89BDFF"/>
                </a:solidFill>
                <a:latin typeface="Lucida Console"/>
                <a:cs typeface="Lucida Console"/>
              </a:rPr>
              <a:t>getPiece</a:t>
            </a:r>
            <a:r>
              <a:rPr sz="1850" spc="-40" dirty="0">
                <a:solidFill>
                  <a:srgbClr val="3D86E3"/>
                </a:solidFill>
                <a:latin typeface="Lucida Console"/>
                <a:cs typeface="Lucida Console"/>
              </a:rPr>
              <a:t>(</a:t>
            </a: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int</a:t>
            </a:r>
            <a:r>
              <a:rPr sz="1850" spc="-35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3D86E3"/>
                </a:solidFill>
                <a:latin typeface="Lucida Console"/>
                <a:cs typeface="Lucida Console"/>
              </a:rPr>
              <a:t>x,</a:t>
            </a:r>
            <a:r>
              <a:rPr sz="1850" spc="-30" dirty="0">
                <a:solidFill>
                  <a:srgbClr val="3D86E3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int</a:t>
            </a:r>
            <a:r>
              <a:rPr sz="1850" spc="-35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3D86E3"/>
                </a:solidFill>
                <a:latin typeface="Lucida Console"/>
                <a:cs typeface="Lucida Console"/>
              </a:rPr>
              <a:t>y)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; </a:t>
            </a:r>
            <a:r>
              <a:rPr sz="1850" spc="-1100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PlayerColor</a:t>
            </a: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89BDFF"/>
                </a:solidFill>
                <a:latin typeface="Lucida Console"/>
                <a:cs typeface="Lucida Console"/>
              </a:rPr>
              <a:t>getMove</a:t>
            </a:r>
            <a:r>
              <a:rPr sz="1850" spc="-40" dirty="0">
                <a:solidFill>
                  <a:srgbClr val="3D86E3"/>
                </a:solidFill>
                <a:latin typeface="Lucida Console"/>
                <a:cs typeface="Lucida Console"/>
              </a:rPr>
              <a:t>()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;</a:t>
            </a:r>
            <a:endParaRPr sz="185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662305">
              <a:spcBef>
                <a:spcPts val="200"/>
              </a:spcBef>
            </a:pP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void</a:t>
            </a:r>
            <a:r>
              <a:rPr sz="1850" spc="-30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89BDFF"/>
                </a:solidFill>
                <a:latin typeface="Lucida Console"/>
                <a:cs typeface="Lucida Console"/>
              </a:rPr>
              <a:t>makeMove</a:t>
            </a:r>
            <a:r>
              <a:rPr sz="1850" spc="-40" dirty="0">
                <a:solidFill>
                  <a:srgbClr val="3D86E3"/>
                </a:solidFill>
                <a:latin typeface="Lucida Console"/>
                <a:cs typeface="Lucida Console"/>
              </a:rPr>
              <a:t>(</a:t>
            </a: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int</a:t>
            </a:r>
            <a:r>
              <a:rPr sz="1850" spc="-25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3D86E3"/>
                </a:solidFill>
                <a:latin typeface="Lucida Console"/>
                <a:cs typeface="Lucida Console"/>
              </a:rPr>
              <a:t>from_x,</a:t>
            </a:r>
            <a:r>
              <a:rPr sz="1850" spc="-25" dirty="0">
                <a:solidFill>
                  <a:srgbClr val="3D86E3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int</a:t>
            </a:r>
            <a:r>
              <a:rPr sz="1850" spc="-25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3D86E3"/>
                </a:solidFill>
                <a:latin typeface="Lucida Console"/>
                <a:cs typeface="Lucida Console"/>
              </a:rPr>
              <a:t>from_y,</a:t>
            </a:r>
            <a:r>
              <a:rPr sz="1850" spc="-25" dirty="0">
                <a:solidFill>
                  <a:srgbClr val="3D86E3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int</a:t>
            </a:r>
            <a:r>
              <a:rPr sz="1850" spc="-25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3D86E3"/>
                </a:solidFill>
                <a:latin typeface="Lucida Console"/>
                <a:cs typeface="Lucida Console"/>
              </a:rPr>
              <a:t>to_x,</a:t>
            </a:r>
            <a:r>
              <a:rPr sz="1850" spc="-25" dirty="0">
                <a:solidFill>
                  <a:srgbClr val="3D86E3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int</a:t>
            </a:r>
            <a:r>
              <a:rPr sz="1850" spc="-30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3D86E3"/>
                </a:solidFill>
                <a:latin typeface="Lucida Console"/>
                <a:cs typeface="Lucida Console"/>
              </a:rPr>
              <a:t>to_y)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;</a:t>
            </a:r>
            <a:endParaRPr sz="185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>
              <a:spcBef>
                <a:spcPts val="20"/>
              </a:spcBef>
            </a:pPr>
            <a:endParaRPr sz="260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14300"/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private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:</a:t>
            </a:r>
            <a:endParaRPr sz="185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662305" marR="6898005">
              <a:lnSpc>
                <a:spcPct val="109000"/>
              </a:lnSpc>
              <a:spcBef>
                <a:spcPts val="75"/>
              </a:spcBef>
            </a:pP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ChessPiece _board[</a:t>
            </a:r>
            <a:r>
              <a:rPr sz="1850" spc="-40" dirty="0">
                <a:solidFill>
                  <a:srgbClr val="3386CC"/>
                </a:solidFill>
                <a:latin typeface="Lucida Console"/>
                <a:cs typeface="Lucida Console"/>
              </a:rPr>
              <a:t>8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][</a:t>
            </a:r>
            <a:r>
              <a:rPr sz="1850" spc="-40" dirty="0">
                <a:solidFill>
                  <a:srgbClr val="3386CC"/>
                </a:solidFill>
                <a:latin typeface="Lucida Console"/>
                <a:cs typeface="Lucida Console"/>
              </a:rPr>
              <a:t>8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]; </a:t>
            </a:r>
            <a:r>
              <a:rPr sz="1850" spc="-1100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PlayerColor</a:t>
            </a:r>
            <a:r>
              <a:rPr sz="1850" spc="-3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_whose_move;</a:t>
            </a:r>
            <a:endParaRPr sz="185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14300">
              <a:spcBef>
                <a:spcPts val="200"/>
              </a:spcBef>
            </a:pP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};</a:t>
            </a:r>
            <a:endParaRPr sz="1850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255215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>
            <a:extLst>
              <a:ext uri="{FF2B5EF4-FFF2-40B4-BE49-F238E27FC236}">
                <a16:creationId xmlns:a16="http://schemas.microsoft.com/office/drawing/2014/main" id="{F27FF3C5-DBDD-AC2A-EFD8-8E5377D52B68}"/>
              </a:ext>
            </a:extLst>
          </p:cNvPr>
          <p:cNvSpPr txBox="1">
            <a:spLocks/>
          </p:cNvSpPr>
          <p:nvPr/>
        </p:nvSpPr>
        <p:spPr>
          <a:xfrm>
            <a:off x="654049" y="625475"/>
            <a:ext cx="8505825" cy="9207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>
            <a:lvl1pPr>
              <a:defRPr sz="2600" b="0" i="0">
                <a:solidFill>
                  <a:srgbClr val="455964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0" cap="none" spc="114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方法的定义和之前完全相同</a:t>
            </a:r>
            <a:r>
              <a:rPr kumimoji="0" lang="zh-CN" altLang="en-US" sz="2600" b="0" i="0" u="none" strike="noStrike" kern="0" cap="none" spc="25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；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0" cap="none" spc="114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只不过要加作用域（类名</a:t>
            </a:r>
            <a:r>
              <a:rPr kumimoji="0" lang="en-US" altLang="zh-CN" sz="2600" b="0" i="0" u="none" strike="noStrike" kern="0" cap="none" spc="-280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Tahoma"/>
                <a:ea typeface="宋体" panose="02010600030101010101" pitchFamily="2" charset="-122"/>
                <a:cs typeface="Tahoma"/>
              </a:rPr>
              <a:t>+</a:t>
            </a:r>
            <a:r>
              <a:rPr kumimoji="0" lang="zh-CN" altLang="en-US" sz="2600" b="0" i="0" u="none" strike="noStrike" kern="0" cap="none" spc="114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双冒号），表示其属于该类</a:t>
            </a:r>
            <a:r>
              <a:rPr kumimoji="0" lang="zh-CN" altLang="en-US" sz="2600" b="0" i="0" u="none" strike="noStrike" kern="0" cap="none" spc="25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。</a:t>
            </a:r>
            <a:endParaRPr kumimoji="0" lang="zh-CN" altLang="en-US" sz="2600" b="0" i="0" u="none" strike="noStrike" kern="0" cap="none" spc="25" normalizeH="0" baseline="0" noProof="0" dirty="0">
              <a:ln>
                <a:noFill/>
              </a:ln>
              <a:solidFill>
                <a:srgbClr val="455964"/>
              </a:solidFill>
              <a:effectLst/>
              <a:uLnTx/>
              <a:uFillTx/>
              <a:latin typeface="微软雅黑"/>
              <a:ea typeface="宋体" panose="02010600030101010101" pitchFamily="2" charset="-122"/>
            </a:endParaRP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DDF55A6A-0E74-E885-857C-81429677BDE1}"/>
              </a:ext>
            </a:extLst>
          </p:cNvPr>
          <p:cNvSpPr/>
          <p:nvPr/>
        </p:nvSpPr>
        <p:spPr>
          <a:xfrm>
            <a:off x="666749" y="1904999"/>
            <a:ext cx="10858500" cy="4543425"/>
          </a:xfrm>
          <a:custGeom>
            <a:avLst/>
            <a:gdLst/>
            <a:ahLst/>
            <a:cxnLst/>
            <a:rect l="l" t="t" r="r" b="b"/>
            <a:pathLst>
              <a:path w="10858500" h="4543425">
                <a:moveTo>
                  <a:pt x="10858499" y="4543424"/>
                </a:moveTo>
                <a:lnTo>
                  <a:pt x="0" y="4543424"/>
                </a:lnTo>
                <a:lnTo>
                  <a:pt x="0" y="0"/>
                </a:lnTo>
                <a:lnTo>
                  <a:pt x="10858499" y="0"/>
                </a:lnTo>
                <a:lnTo>
                  <a:pt x="10858499" y="4543424"/>
                </a:lnTo>
                <a:close/>
              </a:path>
            </a:pathLst>
          </a:custGeom>
          <a:solidFill>
            <a:srgbClr val="45596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14C22EF4-1300-128C-997E-ADF761AC3FA7}"/>
              </a:ext>
            </a:extLst>
          </p:cNvPr>
          <p:cNvSpPr txBox="1"/>
          <p:nvPr/>
        </p:nvSpPr>
        <p:spPr>
          <a:xfrm>
            <a:off x="768349" y="1988946"/>
            <a:ext cx="9483725" cy="434022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spcBef>
                <a:spcPts val="295"/>
              </a:spcBef>
            </a:pP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ChessPiece</a:t>
            </a:r>
            <a:r>
              <a:rPr sz="1850" spc="-2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89BDFF"/>
                </a:solidFill>
                <a:latin typeface="Lucida Console"/>
                <a:cs typeface="Lucida Console"/>
              </a:rPr>
              <a:t>ChessBoard::getPiece</a:t>
            </a:r>
            <a:r>
              <a:rPr sz="1850" spc="-40" dirty="0">
                <a:solidFill>
                  <a:srgbClr val="3D86E3"/>
                </a:solidFill>
                <a:latin typeface="Lucida Console"/>
                <a:cs typeface="Lucida Console"/>
              </a:rPr>
              <a:t>(</a:t>
            </a: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int</a:t>
            </a:r>
            <a:r>
              <a:rPr sz="1850" spc="-20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3D86E3"/>
                </a:solidFill>
                <a:latin typeface="Lucida Console"/>
                <a:cs typeface="Lucida Console"/>
              </a:rPr>
              <a:t>x,</a:t>
            </a:r>
            <a:r>
              <a:rPr sz="1850" spc="-20" dirty="0">
                <a:solidFill>
                  <a:srgbClr val="3D86E3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int</a:t>
            </a:r>
            <a:r>
              <a:rPr sz="1850" spc="-25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3D86E3"/>
                </a:solidFill>
                <a:latin typeface="Lucida Console"/>
                <a:cs typeface="Lucida Console"/>
              </a:rPr>
              <a:t>y)</a:t>
            </a:r>
            <a:endParaRPr sz="185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2700">
              <a:spcBef>
                <a:spcPts val="200"/>
              </a:spcBef>
            </a:pP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{</a:t>
            </a:r>
            <a:endParaRPr sz="185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560705">
              <a:spcBef>
                <a:spcPts val="204"/>
              </a:spcBef>
            </a:pP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return</a:t>
            </a:r>
            <a:r>
              <a:rPr sz="1850" spc="-50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_board[x][y];</a:t>
            </a:r>
            <a:endParaRPr sz="185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2700">
              <a:spcBef>
                <a:spcPts val="200"/>
              </a:spcBef>
            </a:pP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}</a:t>
            </a:r>
            <a:endParaRPr sz="185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2700">
              <a:spcBef>
                <a:spcPts val="200"/>
              </a:spcBef>
            </a:pP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PlayerColor</a:t>
            </a:r>
            <a:r>
              <a:rPr sz="1850" spc="-10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89BDFF"/>
                </a:solidFill>
                <a:latin typeface="Lucida Console"/>
                <a:cs typeface="Lucida Console"/>
              </a:rPr>
              <a:t>ChessBoard::getMove</a:t>
            </a:r>
            <a:r>
              <a:rPr sz="1850" spc="-40" dirty="0">
                <a:solidFill>
                  <a:srgbClr val="3D86E3"/>
                </a:solidFill>
                <a:latin typeface="Lucida Console"/>
                <a:cs typeface="Lucida Console"/>
              </a:rPr>
              <a:t>()</a:t>
            </a:r>
            <a:endParaRPr sz="185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2700">
              <a:spcBef>
                <a:spcPts val="204"/>
              </a:spcBef>
            </a:pP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{</a:t>
            </a:r>
            <a:endParaRPr sz="185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560705">
              <a:spcBef>
                <a:spcPts val="200"/>
              </a:spcBef>
            </a:pP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return</a:t>
            </a:r>
            <a:r>
              <a:rPr sz="1850" spc="-50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_whose_move;</a:t>
            </a:r>
            <a:endParaRPr sz="185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2700">
              <a:spcBef>
                <a:spcPts val="200"/>
              </a:spcBef>
            </a:pP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}</a:t>
            </a:r>
            <a:endParaRPr sz="185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2700">
              <a:spcBef>
                <a:spcPts val="275"/>
              </a:spcBef>
            </a:pP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void</a:t>
            </a:r>
            <a:r>
              <a:rPr sz="1850" spc="-20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89BDFF"/>
                </a:solidFill>
                <a:latin typeface="Lucida Console"/>
                <a:cs typeface="Lucida Console"/>
              </a:rPr>
              <a:t>ChessBoard::makeMove</a:t>
            </a:r>
            <a:r>
              <a:rPr sz="1850" spc="-40" dirty="0">
                <a:solidFill>
                  <a:srgbClr val="3D86E3"/>
                </a:solidFill>
                <a:latin typeface="Lucida Console"/>
                <a:cs typeface="Lucida Console"/>
              </a:rPr>
              <a:t>(</a:t>
            </a: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int</a:t>
            </a:r>
            <a:r>
              <a:rPr sz="1850" spc="-20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3D86E3"/>
                </a:solidFill>
                <a:latin typeface="Lucida Console"/>
                <a:cs typeface="Lucida Console"/>
              </a:rPr>
              <a:t>from_x,</a:t>
            </a:r>
            <a:r>
              <a:rPr sz="1850" spc="-15" dirty="0">
                <a:solidFill>
                  <a:srgbClr val="3D86E3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int</a:t>
            </a:r>
            <a:r>
              <a:rPr sz="1850" spc="-20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3D86E3"/>
                </a:solidFill>
                <a:latin typeface="Lucida Console"/>
                <a:cs typeface="Lucida Console"/>
              </a:rPr>
              <a:t>from_y,</a:t>
            </a:r>
            <a:r>
              <a:rPr sz="1850" spc="-15" dirty="0">
                <a:solidFill>
                  <a:srgbClr val="3D86E3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int</a:t>
            </a:r>
            <a:r>
              <a:rPr sz="1850" spc="-20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3D86E3"/>
                </a:solidFill>
                <a:latin typeface="Lucida Console"/>
                <a:cs typeface="Lucida Console"/>
              </a:rPr>
              <a:t>to_x,</a:t>
            </a:r>
            <a:r>
              <a:rPr sz="1850" spc="-15" dirty="0">
                <a:solidFill>
                  <a:srgbClr val="3D86E3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int</a:t>
            </a:r>
            <a:r>
              <a:rPr sz="1850" spc="-20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3D86E3"/>
                </a:solidFill>
                <a:latin typeface="Lucida Console"/>
                <a:cs typeface="Lucida Console"/>
              </a:rPr>
              <a:t>to_y)</a:t>
            </a:r>
            <a:endParaRPr sz="185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2700">
              <a:spcBef>
                <a:spcPts val="204"/>
              </a:spcBef>
            </a:pP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{</a:t>
            </a:r>
            <a:endParaRPr sz="185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560705">
              <a:spcBef>
                <a:spcPts val="150"/>
              </a:spcBef>
            </a:pPr>
            <a:r>
              <a:rPr sz="1900" i="1" spc="-65" dirty="0">
                <a:solidFill>
                  <a:srgbClr val="AEAEAE"/>
                </a:solidFill>
                <a:latin typeface="Courier New"/>
                <a:cs typeface="Courier New"/>
              </a:rPr>
              <a:t>// </a:t>
            </a:r>
            <a:r>
              <a:rPr sz="1850" i="1" spc="-55" dirty="0">
                <a:solidFill>
                  <a:srgbClr val="AEAEAE"/>
                </a:solidFill>
                <a:latin typeface="微软雅黑"/>
                <a:cs typeface="微软雅黑"/>
              </a:rPr>
              <a:t>通常情况下，首先需要写点代码验证移动棋子的合法性</a:t>
            </a:r>
            <a:endParaRPr sz="1850">
              <a:solidFill>
                <a:prstClr val="black"/>
              </a:solidFill>
              <a:latin typeface="微软雅黑"/>
              <a:cs typeface="微软雅黑"/>
            </a:endParaRPr>
          </a:p>
          <a:p>
            <a:pPr marL="560705">
              <a:spcBef>
                <a:spcPts val="190"/>
              </a:spcBef>
            </a:pP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_board[to_x][to_y]</a:t>
            </a:r>
            <a:r>
              <a:rPr sz="1850" spc="-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=</a:t>
            </a:r>
            <a:r>
              <a:rPr sz="1850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_board[from_x][from_y];</a:t>
            </a:r>
            <a:endParaRPr sz="185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560705">
              <a:spcBef>
                <a:spcPts val="200"/>
              </a:spcBef>
            </a:pP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_board[from_x][from_y]</a:t>
            </a:r>
            <a:r>
              <a:rPr sz="1850" spc="-1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=</a:t>
            </a:r>
            <a:r>
              <a:rPr sz="1850" spc="-10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EMPTY_SQUARE;</a:t>
            </a:r>
            <a:endParaRPr sz="185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2700">
              <a:spcBef>
                <a:spcPts val="204"/>
              </a:spcBef>
            </a:pP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}</a:t>
            </a:r>
            <a:endParaRPr sz="185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28" name="object 5">
            <a:extLst>
              <a:ext uri="{FF2B5EF4-FFF2-40B4-BE49-F238E27FC236}">
                <a16:creationId xmlns:a16="http://schemas.microsoft.com/office/drawing/2014/main" id="{7D3A4074-8FA1-C6BB-560A-DFC8416F8DB2}"/>
              </a:ext>
            </a:extLst>
          </p:cNvPr>
          <p:cNvSpPr txBox="1"/>
          <p:nvPr/>
        </p:nvSpPr>
        <p:spPr>
          <a:xfrm>
            <a:off x="11525249" y="6353466"/>
            <a:ext cx="467677" cy="332142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spcBef>
                <a:spcPts val="70"/>
              </a:spcBef>
            </a:pPr>
            <a:fld id="{81D60167-4931-47E6-BA6A-407CBD079E47}" type="slidenum">
              <a:rPr sz="2100" spc="70" dirty="0">
                <a:solidFill>
                  <a:srgbClr val="455964"/>
                </a:solidFill>
                <a:latin typeface="Tahoma"/>
                <a:cs typeface="Tahoma"/>
              </a:rPr>
              <a:pPr marL="38100">
                <a:spcBef>
                  <a:spcPts val="70"/>
                </a:spcBef>
              </a:pPr>
              <a:t>14</a:t>
            </a:fld>
            <a:endParaRPr sz="2100" dirty="0">
              <a:solidFill>
                <a:prstClr val="black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41365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0AF3106-1873-2609-19FB-279360FEA18C}"/>
              </a:ext>
            </a:extLst>
          </p:cNvPr>
          <p:cNvSpPr txBox="1">
            <a:spLocks/>
          </p:cNvSpPr>
          <p:nvPr/>
        </p:nvSpPr>
        <p:spPr>
          <a:xfrm>
            <a:off x="654049" y="677862"/>
            <a:ext cx="904240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zh-CN" altLang="en-US" sz="3400" b="1" spc="100">
                <a:latin typeface="微软雅黑"/>
                <a:cs typeface="微软雅黑"/>
              </a:rPr>
              <a:t>封</a:t>
            </a:r>
            <a:r>
              <a:rPr lang="zh-CN" altLang="en-US" sz="3400" b="1" spc="10">
                <a:latin typeface="微软雅黑"/>
                <a:cs typeface="微软雅黑"/>
              </a:rPr>
              <a:t>装</a:t>
            </a:r>
            <a:endParaRPr lang="zh-CN" altLang="en-US" sz="3400">
              <a:latin typeface="微软雅黑"/>
              <a:cs typeface="微软雅黑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3378A6A8-352A-FA8A-141F-DED49B4AC1A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1771650"/>
            <a:ext cx="114300" cy="114299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5257794B-161E-5F11-086E-338C531C98A5}"/>
              </a:ext>
            </a:extLst>
          </p:cNvPr>
          <p:cNvSpPr txBox="1"/>
          <p:nvPr/>
        </p:nvSpPr>
        <p:spPr>
          <a:xfrm>
            <a:off x="1428749" y="1638299"/>
            <a:ext cx="1228725" cy="409575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4127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25"/>
              </a:spcBef>
            </a:pPr>
            <a:r>
              <a:rPr sz="2000" spc="55" dirty="0">
                <a:solidFill>
                  <a:srgbClr val="FFF7E1"/>
                </a:solidFill>
                <a:latin typeface="Lucida Console"/>
                <a:cs typeface="Lucida Console"/>
              </a:rPr>
              <a:t>private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444D412-E62C-3D78-8167-FF109A0D0C62}"/>
              </a:ext>
            </a:extLst>
          </p:cNvPr>
          <p:cNvSpPr txBox="1"/>
          <p:nvPr/>
        </p:nvSpPr>
        <p:spPr>
          <a:xfrm>
            <a:off x="1035050" y="1587500"/>
            <a:ext cx="10297795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664335" algn="l"/>
              </a:tabLst>
            </a:pP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用	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把不想暴露给外界的</a:t>
            </a:r>
            <a:r>
              <a:rPr sz="2600" b="1" spc="114" dirty="0">
                <a:solidFill>
                  <a:srgbClr val="455964"/>
                </a:solidFill>
                <a:latin typeface="微软雅黑"/>
                <a:cs typeface="微软雅黑"/>
              </a:rPr>
              <a:t>数据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和</a:t>
            </a:r>
            <a:r>
              <a:rPr sz="2600" b="1" spc="114" dirty="0">
                <a:solidFill>
                  <a:srgbClr val="455964"/>
                </a:solidFill>
                <a:latin typeface="微软雅黑"/>
                <a:cs typeface="微软雅黑"/>
              </a:rPr>
              <a:t>内部方法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（通常是一些底层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的</a:t>
            </a:r>
            <a:endParaRPr sz="2600">
              <a:latin typeface="微软雅黑"/>
              <a:cs typeface="微软雅黑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8028A0DB-6354-49C8-0073-3626EB9FAE3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5791199"/>
            <a:ext cx="114300" cy="114299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B9F011C1-B3AF-ACF5-0B71-EDF3F6B39D63}"/>
              </a:ext>
            </a:extLst>
          </p:cNvPr>
          <p:cNvSpPr txBox="1"/>
          <p:nvPr/>
        </p:nvSpPr>
        <p:spPr>
          <a:xfrm>
            <a:off x="654049" y="2044700"/>
            <a:ext cx="10555605" cy="39878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25"/>
              </a:spcBef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操作）</a:t>
            </a:r>
            <a:r>
              <a:rPr sz="2600" dirty="0">
                <a:solidFill>
                  <a:srgbClr val="455964"/>
                </a:solidFill>
                <a:latin typeface="Tahoma"/>
                <a:cs typeface="Tahoma"/>
              </a:rPr>
              <a:t>“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保护</a:t>
            </a:r>
            <a:r>
              <a:rPr sz="2600" dirty="0">
                <a:solidFill>
                  <a:srgbClr val="455964"/>
                </a:solidFill>
                <a:latin typeface="Tahoma"/>
                <a:cs typeface="Tahoma"/>
              </a:rPr>
              <a:t>”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起来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。</a:t>
            </a:r>
            <a:endParaRPr sz="2600" dirty="0">
              <a:latin typeface="微软雅黑"/>
              <a:cs typeface="微软雅黑"/>
            </a:endParaRPr>
          </a:p>
          <a:p>
            <a:pPr marL="393065">
              <a:lnSpc>
                <a:spcPct val="100000"/>
              </a:lnSpc>
              <a:spcBef>
                <a:spcPts val="1980"/>
              </a:spcBef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（引</a:t>
            </a:r>
            <a:r>
              <a:rPr sz="2600" spc="150" dirty="0">
                <a:solidFill>
                  <a:srgbClr val="455964"/>
                </a:solidFill>
                <a:latin typeface="Tahoma"/>
                <a:cs typeface="Tahoma"/>
              </a:rPr>
              <a:t>3</a:t>
            </a:r>
            <a:r>
              <a:rPr sz="2600" spc="150" dirty="0">
                <a:solidFill>
                  <a:srgbClr val="455964"/>
                </a:solidFill>
                <a:latin typeface="微软雅黑"/>
                <a:cs typeface="微软雅黑"/>
              </a:rPr>
              <a:t>）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封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装</a:t>
            </a:r>
            <a:r>
              <a:rPr sz="2600" spc="-125" dirty="0">
                <a:solidFill>
                  <a:srgbClr val="455964"/>
                </a:solidFill>
                <a:latin typeface="微软雅黑"/>
                <a:cs typeface="微软雅黑"/>
              </a:rPr>
              <a:t> 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意味着隐藏你的实现（封装它</a:t>
            </a:r>
            <a:r>
              <a:rPr sz="2600" spc="70" dirty="0">
                <a:solidFill>
                  <a:srgbClr val="455964"/>
                </a:solidFill>
                <a:latin typeface="微软雅黑"/>
                <a:cs typeface="微软雅黑"/>
              </a:rPr>
              <a:t>），</a:t>
            </a:r>
            <a:endParaRPr sz="2600" dirty="0">
              <a:latin typeface="微软雅黑"/>
              <a:cs typeface="微软雅黑"/>
            </a:endParaRPr>
          </a:p>
          <a:p>
            <a:pPr marL="393065" marR="5080">
              <a:lnSpc>
                <a:spcPct val="112999"/>
              </a:lnSpc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这样使用类的人只需要处理构成类的接口的那一系列方法就行了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。 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也许使用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像</a:t>
            </a:r>
            <a:r>
              <a:rPr sz="2600" spc="-80" dirty="0">
                <a:solidFill>
                  <a:srgbClr val="455964"/>
                </a:solidFill>
                <a:latin typeface="微软雅黑"/>
                <a:cs typeface="微软雅黑"/>
              </a:rPr>
              <a:t> </a:t>
            </a:r>
            <a:r>
              <a:rPr sz="2600" dirty="0">
                <a:solidFill>
                  <a:srgbClr val="455964"/>
                </a:solidFill>
                <a:latin typeface="Tahoma"/>
                <a:cs typeface="Tahoma"/>
              </a:rPr>
              <a:t>“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数据隐藏</a:t>
            </a:r>
            <a:r>
              <a:rPr sz="2600" spc="-90" dirty="0">
                <a:solidFill>
                  <a:srgbClr val="455964"/>
                </a:solidFill>
                <a:latin typeface="Tahoma"/>
                <a:cs typeface="Tahoma"/>
              </a:rPr>
              <a:t>”</a:t>
            </a:r>
            <a:r>
              <a:rPr sz="2600" spc="-12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或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者</a:t>
            </a:r>
            <a:r>
              <a:rPr sz="2600" spc="-80" dirty="0">
                <a:solidFill>
                  <a:srgbClr val="455964"/>
                </a:solidFill>
                <a:latin typeface="微软雅黑"/>
                <a:cs typeface="微软雅黑"/>
              </a:rPr>
              <a:t> </a:t>
            </a:r>
            <a:r>
              <a:rPr sz="2600" dirty="0">
                <a:solidFill>
                  <a:srgbClr val="455964"/>
                </a:solidFill>
                <a:latin typeface="Tahoma"/>
                <a:cs typeface="Tahoma"/>
              </a:rPr>
              <a:t>“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实现细节</a:t>
            </a:r>
            <a:r>
              <a:rPr sz="2600" spc="-90" dirty="0">
                <a:solidFill>
                  <a:srgbClr val="455964"/>
                </a:solidFill>
                <a:latin typeface="Tahoma"/>
                <a:cs typeface="Tahoma"/>
              </a:rPr>
              <a:t>”</a:t>
            </a:r>
            <a:r>
              <a:rPr sz="2600" spc="-12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的词组来形容更形象一点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，</a:t>
            </a:r>
            <a:endParaRPr sz="2600" dirty="0">
              <a:latin typeface="微软雅黑"/>
              <a:cs typeface="微软雅黑"/>
            </a:endParaRPr>
          </a:p>
          <a:p>
            <a:pPr marL="393065">
              <a:lnSpc>
                <a:spcPct val="100000"/>
              </a:lnSpc>
              <a:spcBef>
                <a:spcPts val="480"/>
              </a:spcBef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但是</a:t>
            </a:r>
            <a:r>
              <a:rPr sz="2600" dirty="0">
                <a:solidFill>
                  <a:srgbClr val="455964"/>
                </a:solidFill>
                <a:latin typeface="Tahoma"/>
                <a:cs typeface="Tahoma"/>
              </a:rPr>
              <a:t>“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封装</a:t>
            </a:r>
            <a:r>
              <a:rPr sz="2600" dirty="0">
                <a:solidFill>
                  <a:srgbClr val="455964"/>
                </a:solidFill>
                <a:latin typeface="Tahoma"/>
                <a:cs typeface="Tahoma"/>
              </a:rPr>
              <a:t>”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是你会时常遇到的术语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。</a:t>
            </a:r>
            <a:endParaRPr sz="2600" dirty="0">
              <a:latin typeface="微软雅黑"/>
              <a:cs typeface="微软雅黑"/>
            </a:endParaRPr>
          </a:p>
          <a:p>
            <a:pPr marL="393065" marR="4331335" indent="-381000">
              <a:lnSpc>
                <a:spcPct val="197100"/>
              </a:lnSpc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观察上面的例子和阅读这段引文，回答</a:t>
            </a:r>
            <a:r>
              <a:rPr sz="2600" spc="15" dirty="0">
                <a:solidFill>
                  <a:srgbClr val="455964"/>
                </a:solidFill>
                <a:latin typeface="微软雅黑"/>
                <a:cs typeface="微软雅黑"/>
              </a:rPr>
              <a:t>： 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封装有什么好处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？</a:t>
            </a:r>
            <a:endParaRPr sz="2600" dirty="0">
              <a:latin typeface="微软雅黑"/>
              <a:cs typeface="微软雅黑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D433BF9-E148-CA23-0108-571F3958913C}"/>
              </a:ext>
            </a:extLst>
          </p:cNvPr>
          <p:cNvSpPr txBox="1"/>
          <p:nvPr/>
        </p:nvSpPr>
        <p:spPr>
          <a:xfrm>
            <a:off x="11607948" y="6353466"/>
            <a:ext cx="346710" cy="332142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2100" spc="160" dirty="0">
                <a:solidFill>
                  <a:srgbClr val="455964"/>
                </a:solidFill>
                <a:latin typeface="Tahoma"/>
                <a:cs typeface="Tahoma"/>
              </a:rPr>
              <a:t>15</a:t>
            </a:r>
            <a:endParaRPr sz="21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694020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09FBF828-7FDD-57EC-F3D1-B11FC95553D2}"/>
              </a:ext>
            </a:extLst>
          </p:cNvPr>
          <p:cNvSpPr txBox="1">
            <a:spLocks/>
          </p:cNvSpPr>
          <p:nvPr/>
        </p:nvSpPr>
        <p:spPr>
          <a:xfrm>
            <a:off x="654049" y="673100"/>
            <a:ext cx="6919595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2600" b="0" i="0">
                <a:solidFill>
                  <a:srgbClr val="455964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0" cap="none" spc="114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现在你已经大体知道面向对象是什么样子的</a:t>
            </a:r>
            <a:r>
              <a:rPr kumimoji="0" lang="zh-CN" altLang="en-US" sz="2600" b="0" i="0" u="none" strike="noStrike" kern="0" cap="none" spc="25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，</a:t>
            </a:r>
            <a:endParaRPr kumimoji="0" lang="zh-CN" altLang="en-US" sz="2600" b="0" i="0" u="none" strike="noStrike" kern="0" cap="none" spc="25" normalizeH="0" baseline="0" noProof="0" dirty="0">
              <a:ln>
                <a:noFill/>
              </a:ln>
              <a:solidFill>
                <a:srgbClr val="455964"/>
              </a:solidFill>
              <a:effectLst/>
              <a:uLnTx/>
              <a:uFillTx/>
              <a:latin typeface="微软雅黑"/>
              <a:ea typeface="宋体" panose="02010600030101010101" pitchFamily="2" charset="-122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EA070FA0-1EBB-0C7F-E9ED-9DA01D8722C0}"/>
              </a:ext>
            </a:extLst>
          </p:cNvPr>
          <p:cNvSpPr txBox="1">
            <a:spLocks/>
          </p:cNvSpPr>
          <p:nvPr/>
        </p:nvSpPr>
        <p:spPr>
          <a:xfrm>
            <a:off x="11607948" y="6353466"/>
            <a:ext cx="384809" cy="332142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2100" b="0" i="0" kern="1200">
                <a:solidFill>
                  <a:srgbClr val="455964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0" b="0" i="0" u="none" strike="noStrike" kern="1200" cap="none" spc="114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Tahoma"/>
                <a:ea typeface="宋体" panose="02010600030101010101" pitchFamily="2" charset="-122"/>
                <a:cs typeface="Tahoma"/>
              </a:rPr>
              <a:t>16</a:t>
            </a: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25E94572-DB7D-F03A-9904-3684E7EC9486}"/>
              </a:ext>
            </a:extLst>
          </p:cNvPr>
          <p:cNvSpPr txBox="1"/>
          <p:nvPr/>
        </p:nvSpPr>
        <p:spPr>
          <a:xfrm>
            <a:off x="2781299" y="1495424"/>
            <a:ext cx="1333500" cy="419100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38100" rIns="0" bIns="0" rtlCol="0">
            <a:spAutoFit/>
          </a:bodyPr>
          <a:lstStyle/>
          <a:p>
            <a:pPr marL="50165">
              <a:spcBef>
                <a:spcPts val="300"/>
              </a:spcBef>
            </a:pPr>
            <a:r>
              <a:rPr sz="2000" spc="55" dirty="0">
                <a:solidFill>
                  <a:srgbClr val="FFF7E1"/>
                </a:solidFill>
                <a:latin typeface="Lucida Console"/>
                <a:cs typeface="Lucida Console"/>
              </a:rPr>
              <a:t>C</a:t>
            </a:r>
            <a:r>
              <a:rPr sz="2100" dirty="0">
                <a:solidFill>
                  <a:srgbClr val="FFF7E1"/>
                </a:solidFill>
                <a:latin typeface="微软雅黑"/>
                <a:cs typeface="微软雅黑"/>
              </a:rPr>
              <a:t>中结构体</a:t>
            </a:r>
            <a:endParaRPr sz="21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CF738B17-FBBD-174A-FAEB-13A0858FB7B1}"/>
              </a:ext>
            </a:extLst>
          </p:cNvPr>
          <p:cNvSpPr txBox="1"/>
          <p:nvPr/>
        </p:nvSpPr>
        <p:spPr>
          <a:xfrm>
            <a:off x="654049" y="1454150"/>
            <a:ext cx="5225415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3497579" algn="l"/>
              </a:tabLst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也看了一个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从</a:t>
            </a:r>
            <a:r>
              <a:rPr sz="2600" dirty="0">
                <a:solidFill>
                  <a:srgbClr val="455964"/>
                </a:solidFill>
                <a:latin typeface="微软雅黑"/>
                <a:cs typeface="微软雅黑"/>
              </a:rPr>
              <a:t>	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改进而来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的</a:t>
            </a:r>
            <a:endParaRPr sz="26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900ACC69-A755-4AF3-AFF6-BEA9ABDC0B70}"/>
              </a:ext>
            </a:extLst>
          </p:cNvPr>
          <p:cNvSpPr txBox="1"/>
          <p:nvPr/>
        </p:nvSpPr>
        <p:spPr>
          <a:xfrm>
            <a:off x="5915024" y="1495424"/>
            <a:ext cx="857250" cy="419100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38100" rIns="0" bIns="0" rtlCol="0">
            <a:spAutoFit/>
          </a:bodyPr>
          <a:lstStyle/>
          <a:p>
            <a:pPr marL="55880">
              <a:spcBef>
                <a:spcPts val="300"/>
              </a:spcBef>
            </a:pPr>
            <a:r>
              <a:rPr sz="2000" spc="55" dirty="0">
                <a:solidFill>
                  <a:srgbClr val="FFF7E1"/>
                </a:solidFill>
                <a:latin typeface="Lucida Console"/>
                <a:cs typeface="Lucida Console"/>
              </a:rPr>
              <a:t>C++</a:t>
            </a:r>
            <a:r>
              <a:rPr sz="2100" dirty="0">
                <a:solidFill>
                  <a:srgbClr val="FFF7E1"/>
                </a:solidFill>
                <a:latin typeface="微软雅黑"/>
                <a:cs typeface="微软雅黑"/>
              </a:rPr>
              <a:t>类</a:t>
            </a:r>
            <a:endParaRPr sz="21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523A9845-8394-048F-74E3-6CFA7A5AAABD}"/>
              </a:ext>
            </a:extLst>
          </p:cNvPr>
          <p:cNvSpPr txBox="1"/>
          <p:nvPr/>
        </p:nvSpPr>
        <p:spPr>
          <a:xfrm>
            <a:off x="6798716" y="1454150"/>
            <a:ext cx="358775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，</a:t>
            </a:r>
            <a:endParaRPr sz="26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041BA990-38C7-271B-DEF6-969510DDA288}"/>
              </a:ext>
            </a:extLst>
          </p:cNvPr>
          <p:cNvSpPr txBox="1"/>
          <p:nvPr/>
        </p:nvSpPr>
        <p:spPr>
          <a:xfrm>
            <a:off x="654049" y="2244725"/>
            <a:ext cx="651002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这为我们进入</a:t>
            </a:r>
            <a:r>
              <a:rPr sz="2600" spc="280" dirty="0">
                <a:solidFill>
                  <a:srgbClr val="455964"/>
                </a:solidFill>
                <a:latin typeface="Tahoma"/>
                <a:cs typeface="Tahoma"/>
              </a:rPr>
              <a:t>G</a:t>
            </a:r>
            <a:r>
              <a:rPr sz="2600" spc="300" dirty="0">
                <a:solidFill>
                  <a:srgbClr val="455964"/>
                </a:solidFill>
                <a:latin typeface="Tahoma"/>
                <a:cs typeface="Tahoma"/>
              </a:rPr>
              <a:t>U</a:t>
            </a:r>
            <a:r>
              <a:rPr sz="2600" spc="-75" dirty="0">
                <a:solidFill>
                  <a:srgbClr val="455964"/>
                </a:solidFill>
                <a:latin typeface="Tahoma"/>
                <a:cs typeface="Tahoma"/>
              </a:rPr>
              <a:t>I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设计的讨论铺平了道路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。</a:t>
            </a:r>
            <a:endParaRPr sz="26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61879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E81C7DF4-5D2E-0A4A-E777-24285346729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4124" y="0"/>
            <a:ext cx="5619749" cy="685799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8D136367-36B3-07A2-4F64-15B73D2A2D4B}"/>
              </a:ext>
            </a:extLst>
          </p:cNvPr>
          <p:cNvSpPr txBox="1">
            <a:spLocks/>
          </p:cNvSpPr>
          <p:nvPr/>
        </p:nvSpPr>
        <p:spPr>
          <a:xfrm>
            <a:off x="654049" y="677862"/>
            <a:ext cx="2976245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3900" b="1" spc="-165">
                <a:latin typeface="Tahoma"/>
                <a:cs typeface="Tahoma"/>
              </a:rPr>
              <a:t>GUI</a:t>
            </a:r>
            <a:r>
              <a:rPr lang="zh-CN" altLang="en-US" sz="3900" b="1" spc="125">
                <a:latin typeface="微软雅黑"/>
                <a:cs typeface="微软雅黑"/>
              </a:rPr>
              <a:t>设计模</a:t>
            </a:r>
            <a:r>
              <a:rPr lang="zh-CN" altLang="en-US" sz="3900" b="1" spc="35">
                <a:latin typeface="微软雅黑"/>
                <a:cs typeface="微软雅黑"/>
              </a:rPr>
              <a:t>式</a:t>
            </a:r>
            <a:endParaRPr lang="zh-CN" altLang="en-US" sz="3900">
              <a:latin typeface="微软雅黑"/>
              <a:cs typeface="微软雅黑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DAFD9100-FBFB-8E97-2B0B-D0A59372E76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999" y="3552824"/>
            <a:ext cx="114300" cy="114299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0286E6DE-3BA4-FAFC-56C4-112AE6F3510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999" y="4200525"/>
            <a:ext cx="114300" cy="114299"/>
          </a:xfrm>
          <a:prstGeom prst="rect">
            <a:avLst/>
          </a:prstGeom>
        </p:spPr>
      </p:pic>
      <p:pic>
        <p:nvPicPr>
          <p:cNvPr id="6" name="object 6">
            <a:extLst>
              <a:ext uri="{FF2B5EF4-FFF2-40B4-BE49-F238E27FC236}">
                <a16:creationId xmlns:a16="http://schemas.microsoft.com/office/drawing/2014/main" id="{E9EB061A-2717-A114-0656-347F45DB3D1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999" y="4848224"/>
            <a:ext cx="114300" cy="114299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D777A31A-B81D-9F72-CF0F-6835BA85CA21}"/>
              </a:ext>
            </a:extLst>
          </p:cNvPr>
          <p:cNvSpPr txBox="1"/>
          <p:nvPr/>
        </p:nvSpPr>
        <p:spPr>
          <a:xfrm>
            <a:off x="654049" y="1635125"/>
            <a:ext cx="4538345" cy="480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0640" algn="just">
              <a:lnSpc>
                <a:spcPct val="112999"/>
              </a:lnSpc>
              <a:spcBef>
                <a:spcPts val="95"/>
              </a:spcBef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这里介绍</a:t>
            </a:r>
            <a:r>
              <a:rPr sz="2600" spc="75" dirty="0">
                <a:solidFill>
                  <a:srgbClr val="455964"/>
                </a:solidFill>
                <a:latin typeface="Tahoma"/>
                <a:cs typeface="Tahoma"/>
              </a:rPr>
              <a:t>Javax.swing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提出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的 </a:t>
            </a:r>
            <a:r>
              <a:rPr sz="2600" b="1" spc="114" dirty="0">
                <a:solidFill>
                  <a:srgbClr val="455964"/>
                </a:solidFill>
                <a:latin typeface="微软雅黑"/>
                <a:cs typeface="微软雅黑"/>
              </a:rPr>
              <a:t>模型</a:t>
            </a:r>
            <a:r>
              <a:rPr sz="2600" b="1" spc="-15" dirty="0">
                <a:solidFill>
                  <a:srgbClr val="455964"/>
                </a:solidFill>
                <a:latin typeface="Tahoma"/>
                <a:cs typeface="Tahoma"/>
              </a:rPr>
              <a:t>——</a:t>
            </a:r>
            <a:r>
              <a:rPr sz="2600" b="1" spc="114" dirty="0">
                <a:solidFill>
                  <a:srgbClr val="455964"/>
                </a:solidFill>
                <a:latin typeface="微软雅黑"/>
                <a:cs typeface="微软雅黑"/>
              </a:rPr>
              <a:t>视图</a:t>
            </a:r>
            <a:r>
              <a:rPr sz="2600" b="1" spc="-15" dirty="0">
                <a:solidFill>
                  <a:srgbClr val="455964"/>
                </a:solidFill>
                <a:latin typeface="Tahoma"/>
                <a:cs typeface="Tahoma"/>
              </a:rPr>
              <a:t>——</a:t>
            </a:r>
            <a:r>
              <a:rPr sz="2600" b="1" spc="114" dirty="0">
                <a:solidFill>
                  <a:srgbClr val="455964"/>
                </a:solidFill>
                <a:latin typeface="微软雅黑"/>
                <a:cs typeface="微软雅黑"/>
              </a:rPr>
              <a:t>控制器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模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式 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要求我们提供三个</a:t>
            </a:r>
            <a:r>
              <a:rPr sz="2600" b="1" spc="114" dirty="0">
                <a:solidFill>
                  <a:srgbClr val="455964"/>
                </a:solidFill>
                <a:latin typeface="微软雅黑"/>
                <a:cs typeface="微软雅黑"/>
              </a:rPr>
              <a:t>不同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对象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：</a:t>
            </a:r>
            <a:endParaRPr sz="2600">
              <a:latin typeface="微软雅黑"/>
              <a:cs typeface="微软雅黑"/>
            </a:endParaRPr>
          </a:p>
          <a:p>
            <a:pPr marL="393065" marR="370205">
              <a:lnSpc>
                <a:spcPct val="163500"/>
              </a:lnSpc>
              <a:spcBef>
                <a:spcPts val="1120"/>
              </a:spcBef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模型</a:t>
            </a:r>
            <a:r>
              <a:rPr sz="2600" spc="10" dirty="0">
                <a:solidFill>
                  <a:srgbClr val="455964"/>
                </a:solidFill>
                <a:latin typeface="Tahoma"/>
                <a:cs typeface="Tahoma"/>
              </a:rPr>
              <a:t>(model):</a:t>
            </a:r>
            <a:r>
              <a:rPr sz="2600" spc="-204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存储内容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。 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视图</a:t>
            </a:r>
            <a:r>
              <a:rPr sz="2600" spc="10" dirty="0">
                <a:solidFill>
                  <a:srgbClr val="455964"/>
                </a:solidFill>
                <a:latin typeface="Tahoma"/>
                <a:cs typeface="Tahoma"/>
              </a:rPr>
              <a:t>(view):</a:t>
            </a:r>
            <a:r>
              <a:rPr sz="2600" spc="-14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显示内容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。 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控制器</a:t>
            </a:r>
            <a:r>
              <a:rPr sz="2600" spc="75" dirty="0">
                <a:solidFill>
                  <a:srgbClr val="455964"/>
                </a:solidFill>
                <a:latin typeface="Tahoma"/>
                <a:cs typeface="Tahoma"/>
              </a:rPr>
              <a:t>(controller):</a:t>
            </a:r>
            <a:endParaRPr sz="2600">
              <a:latin typeface="Tahoma"/>
              <a:cs typeface="Tahoma"/>
            </a:endParaRPr>
          </a:p>
          <a:p>
            <a:pPr marL="393065">
              <a:lnSpc>
                <a:spcPct val="100000"/>
              </a:lnSpc>
              <a:spcBef>
                <a:spcPts val="405"/>
              </a:spcBef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处理用户输入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，</a:t>
            </a:r>
            <a:endParaRPr sz="2600">
              <a:latin typeface="微软雅黑"/>
              <a:cs typeface="微软雅黑"/>
            </a:endParaRPr>
          </a:p>
          <a:p>
            <a:pPr marL="393065" marR="5080">
              <a:lnSpc>
                <a:spcPct val="112999"/>
              </a:lnSpc>
              <a:spcBef>
                <a:spcPts val="75"/>
              </a:spcBef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如点击鼠标和按下键盘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； </a:t>
            </a:r>
            <a:r>
              <a:rPr sz="2600" spc="30" dirty="0">
                <a:solidFill>
                  <a:srgbClr val="455964"/>
                </a:solidFill>
                <a:latin typeface="微软雅黑"/>
                <a:cs typeface="微软雅黑"/>
              </a:rPr>
              <a:t> 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然后决定更改模型或视图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。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2C057D2-7447-6D33-5719-2FE493BB5311}"/>
              </a:ext>
            </a:extLst>
          </p:cNvPr>
          <p:cNvSpPr txBox="1">
            <a:spLocks/>
          </p:cNvSpPr>
          <p:nvPr/>
        </p:nvSpPr>
        <p:spPr>
          <a:xfrm>
            <a:off x="11607948" y="6353466"/>
            <a:ext cx="384809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70"/>
              </a:spcBef>
            </a:pPr>
            <a:r>
              <a:rPr lang="en-US" altLang="zh-CN" spc="114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88130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FC7858A2-7DC0-73A3-874B-9112D7BE8CE8}"/>
              </a:ext>
            </a:extLst>
          </p:cNvPr>
          <p:cNvSpPr txBox="1"/>
          <p:nvPr/>
        </p:nvSpPr>
        <p:spPr>
          <a:xfrm>
            <a:off x="654049" y="673100"/>
            <a:ext cx="4502150" cy="41306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一开始演示的</a:t>
            </a:r>
            <a:r>
              <a:rPr sz="2600" spc="280" dirty="0">
                <a:solidFill>
                  <a:srgbClr val="455964"/>
                </a:solidFill>
                <a:latin typeface="Tahoma"/>
                <a:cs typeface="Tahoma"/>
              </a:rPr>
              <a:t>G</a:t>
            </a:r>
            <a:r>
              <a:rPr sz="2600" spc="300" dirty="0">
                <a:solidFill>
                  <a:srgbClr val="455964"/>
                </a:solidFill>
                <a:latin typeface="Tahoma"/>
                <a:cs typeface="Tahoma"/>
              </a:rPr>
              <a:t>U</a:t>
            </a:r>
            <a:r>
              <a:rPr sz="2600" spc="-75" dirty="0">
                <a:solidFill>
                  <a:srgbClr val="455964"/>
                </a:solidFill>
                <a:latin typeface="Tahoma"/>
                <a:cs typeface="Tahoma"/>
              </a:rPr>
              <a:t>I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，</a:t>
            </a:r>
            <a:endParaRPr sz="2600">
              <a:latin typeface="微软雅黑"/>
              <a:cs typeface="微软雅黑"/>
            </a:endParaRPr>
          </a:p>
          <a:p>
            <a:pPr marL="12700" marR="5080">
              <a:lnSpc>
                <a:spcPct val="115399"/>
              </a:lnSpc>
              <a:spcBef>
                <a:spcPts val="2550"/>
              </a:spcBef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视图背后为控制台（右图）</a:t>
            </a:r>
            <a:r>
              <a:rPr sz="2600" spc="15" dirty="0">
                <a:solidFill>
                  <a:srgbClr val="455964"/>
                </a:solidFill>
                <a:latin typeface="微软雅黑"/>
                <a:cs typeface="微软雅黑"/>
              </a:rPr>
              <a:t>， 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其蕴含着模型和控制器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。</a:t>
            </a:r>
            <a:endParaRPr sz="2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030"/>
              </a:spcBef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只需实现</a:t>
            </a:r>
            <a:r>
              <a:rPr sz="2600" b="1" spc="114" dirty="0">
                <a:solidFill>
                  <a:srgbClr val="455964"/>
                </a:solidFill>
                <a:latin typeface="微软雅黑"/>
                <a:cs typeface="微软雅黑"/>
              </a:rPr>
              <a:t>模型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和</a:t>
            </a:r>
            <a:r>
              <a:rPr sz="2600" b="1" spc="114" dirty="0">
                <a:solidFill>
                  <a:srgbClr val="455964"/>
                </a:solidFill>
                <a:latin typeface="微软雅黑"/>
                <a:cs typeface="微软雅黑"/>
              </a:rPr>
              <a:t>控制</a:t>
            </a:r>
            <a:r>
              <a:rPr sz="2600" b="1" spc="25" dirty="0">
                <a:solidFill>
                  <a:srgbClr val="455964"/>
                </a:solidFill>
                <a:latin typeface="微软雅黑"/>
                <a:cs typeface="微软雅黑"/>
              </a:rPr>
              <a:t>器</a:t>
            </a:r>
            <a:endParaRPr sz="2600">
              <a:latin typeface="微软雅黑"/>
              <a:cs typeface="微软雅黑"/>
            </a:endParaRPr>
          </a:p>
          <a:p>
            <a:pPr marL="12700" marR="695325">
              <a:lnSpc>
                <a:spcPct val="112999"/>
              </a:lnSpc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（当中的一小部分</a:t>
            </a:r>
            <a:r>
              <a:rPr sz="2600" spc="70" dirty="0">
                <a:solidFill>
                  <a:srgbClr val="455964"/>
                </a:solidFill>
                <a:latin typeface="微软雅黑"/>
                <a:cs typeface="微软雅黑"/>
              </a:rPr>
              <a:t>）， </a:t>
            </a:r>
            <a:r>
              <a:rPr sz="2600" spc="75" dirty="0">
                <a:solidFill>
                  <a:srgbClr val="455964"/>
                </a:solidFill>
                <a:latin typeface="微软雅黑"/>
                <a:cs typeface="微软雅黑"/>
              </a:rPr>
              <a:t> 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图形库会我们实现</a:t>
            </a:r>
            <a:r>
              <a:rPr sz="2600" b="1" spc="114" dirty="0">
                <a:solidFill>
                  <a:srgbClr val="455964"/>
                </a:solidFill>
                <a:latin typeface="微软雅黑"/>
                <a:cs typeface="微软雅黑"/>
              </a:rPr>
              <a:t>视图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。</a:t>
            </a:r>
            <a:endParaRPr sz="2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下面以按钮类为例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。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D84F46D-A872-3616-A87D-874E95A95E35}"/>
              </a:ext>
            </a:extLst>
          </p:cNvPr>
          <p:cNvSpPr txBox="1">
            <a:spLocks/>
          </p:cNvSpPr>
          <p:nvPr/>
        </p:nvSpPr>
        <p:spPr>
          <a:xfrm>
            <a:off x="11607948" y="6353466"/>
            <a:ext cx="384809" cy="345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70"/>
              </a:spcBef>
            </a:pPr>
            <a:r>
              <a:rPr lang="en-US" altLang="zh-CN" spc="114"/>
              <a:t>13</a:t>
            </a:r>
            <a:endParaRPr lang="en-US" altLang="zh-CN" spc="114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876BF2-9004-6F11-6A87-3D427423BA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76"/>
          <a:stretch/>
        </p:blipFill>
        <p:spPr>
          <a:xfrm>
            <a:off x="4996326" y="0"/>
            <a:ext cx="7195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14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CE8CC11-54ED-6D13-6C8E-F98F9DFA1AE1}"/>
              </a:ext>
            </a:extLst>
          </p:cNvPr>
          <p:cNvSpPr txBox="1">
            <a:spLocks/>
          </p:cNvSpPr>
          <p:nvPr/>
        </p:nvSpPr>
        <p:spPr>
          <a:xfrm>
            <a:off x="654049" y="664524"/>
            <a:ext cx="8649970" cy="561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zh-CN" altLang="en-US" sz="3400" b="1" spc="100">
                <a:latin typeface="微软雅黑"/>
                <a:cs typeface="微软雅黑"/>
              </a:rPr>
              <a:t>实现</a:t>
            </a:r>
            <a:r>
              <a:rPr lang="en-US" sz="3400" b="1" spc="-80">
                <a:latin typeface="Tahoma"/>
                <a:cs typeface="Tahoma"/>
              </a:rPr>
              <a:t>b</a:t>
            </a:r>
            <a:r>
              <a:rPr lang="en-US" sz="3400" b="1" spc="-110">
                <a:latin typeface="Tahoma"/>
                <a:cs typeface="Tahoma"/>
              </a:rPr>
              <a:t>u</a:t>
            </a:r>
            <a:r>
              <a:rPr lang="en-US" sz="3400" b="1" spc="40">
                <a:latin typeface="Tahoma"/>
                <a:cs typeface="Tahoma"/>
              </a:rPr>
              <a:t>tt</a:t>
            </a:r>
            <a:r>
              <a:rPr lang="en-US" sz="3400" b="1" spc="-30">
                <a:latin typeface="Tahoma"/>
                <a:cs typeface="Tahoma"/>
              </a:rPr>
              <a:t>o</a:t>
            </a:r>
            <a:r>
              <a:rPr lang="en-US" sz="3400" b="1" spc="-110">
                <a:latin typeface="Tahoma"/>
                <a:cs typeface="Tahoma"/>
              </a:rPr>
              <a:t>n</a:t>
            </a:r>
            <a:r>
              <a:rPr lang="zh-CN" altLang="en-US" sz="3400" b="1" spc="100">
                <a:latin typeface="微软雅黑"/>
                <a:cs typeface="微软雅黑"/>
              </a:rPr>
              <a:t>的</a:t>
            </a:r>
            <a:r>
              <a:rPr lang="zh-CN" altLang="en-US" sz="3500" b="1" i="1">
                <a:latin typeface="微软雅黑"/>
                <a:cs typeface="微软雅黑"/>
              </a:rPr>
              <a:t>模型</a:t>
            </a:r>
            <a:r>
              <a:rPr lang="zh-CN" altLang="en-US" sz="3400" b="1" spc="100">
                <a:latin typeface="微软雅黑"/>
                <a:cs typeface="微软雅黑"/>
              </a:rPr>
              <a:t>，即</a:t>
            </a:r>
            <a:r>
              <a:rPr lang="en-US" sz="3400" b="1" spc="-80">
                <a:latin typeface="Tahoma"/>
                <a:cs typeface="Tahoma"/>
              </a:rPr>
              <a:t>b</a:t>
            </a:r>
            <a:r>
              <a:rPr lang="en-US" sz="3400" b="1" spc="-110">
                <a:latin typeface="Tahoma"/>
                <a:cs typeface="Tahoma"/>
              </a:rPr>
              <a:t>u</a:t>
            </a:r>
            <a:r>
              <a:rPr lang="en-US" sz="3400" b="1" spc="40">
                <a:latin typeface="Tahoma"/>
                <a:cs typeface="Tahoma"/>
              </a:rPr>
              <a:t>tt</a:t>
            </a:r>
            <a:r>
              <a:rPr lang="en-US" sz="3400" b="1" spc="-30">
                <a:latin typeface="Tahoma"/>
                <a:cs typeface="Tahoma"/>
              </a:rPr>
              <a:t>o</a:t>
            </a:r>
            <a:r>
              <a:rPr lang="en-US" sz="3400" b="1" spc="-110">
                <a:latin typeface="Tahoma"/>
                <a:cs typeface="Tahoma"/>
              </a:rPr>
              <a:t>n</a:t>
            </a:r>
            <a:r>
              <a:rPr lang="zh-CN" altLang="en-US" sz="3400" b="1" spc="100">
                <a:latin typeface="微软雅黑"/>
                <a:cs typeface="微软雅黑"/>
              </a:rPr>
              <a:t>类的</a:t>
            </a:r>
            <a:r>
              <a:rPr lang="zh-CN" altLang="en-US" sz="3500" b="1" i="1">
                <a:latin typeface="微软雅黑"/>
                <a:cs typeface="微软雅黑"/>
              </a:rPr>
              <a:t>数据</a:t>
            </a:r>
            <a:r>
              <a:rPr lang="zh-CN" altLang="en-US" sz="3400" b="1" spc="100">
                <a:latin typeface="微软雅黑"/>
                <a:cs typeface="微软雅黑"/>
              </a:rPr>
              <a:t>部</a:t>
            </a:r>
            <a:r>
              <a:rPr lang="zh-CN" altLang="en-US" sz="3400" b="1" spc="10">
                <a:latin typeface="微软雅黑"/>
                <a:cs typeface="微软雅黑"/>
              </a:rPr>
              <a:t>分</a:t>
            </a:r>
            <a:endParaRPr lang="zh-CN" altLang="en-US" sz="3400">
              <a:latin typeface="微软雅黑"/>
              <a:cs typeface="微软雅黑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06F0C3D-1211-E84E-9B21-05D3F2555B38}"/>
              </a:ext>
            </a:extLst>
          </p:cNvPr>
          <p:cNvSpPr/>
          <p:nvPr/>
        </p:nvSpPr>
        <p:spPr>
          <a:xfrm>
            <a:off x="666749" y="1581149"/>
            <a:ext cx="10858500" cy="3629025"/>
          </a:xfrm>
          <a:custGeom>
            <a:avLst/>
            <a:gdLst/>
            <a:ahLst/>
            <a:cxnLst/>
            <a:rect l="l" t="t" r="r" b="b"/>
            <a:pathLst>
              <a:path w="10858500" h="3629025">
                <a:moveTo>
                  <a:pt x="10858499" y="3629024"/>
                </a:moveTo>
                <a:lnTo>
                  <a:pt x="0" y="3629024"/>
                </a:lnTo>
                <a:lnTo>
                  <a:pt x="0" y="0"/>
                </a:lnTo>
                <a:lnTo>
                  <a:pt x="10858499" y="0"/>
                </a:lnTo>
                <a:lnTo>
                  <a:pt x="10858499" y="3629024"/>
                </a:lnTo>
                <a:close/>
              </a:path>
            </a:pathLst>
          </a:custGeom>
          <a:solidFill>
            <a:srgbClr val="4559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7665A1B-10EC-01D6-E128-C340BCBA2E57}"/>
              </a:ext>
            </a:extLst>
          </p:cNvPr>
          <p:cNvSpPr txBox="1"/>
          <p:nvPr/>
        </p:nvSpPr>
        <p:spPr>
          <a:xfrm>
            <a:off x="781049" y="1674628"/>
            <a:ext cx="4946650" cy="125539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class</a:t>
            </a:r>
            <a:r>
              <a:rPr sz="1850" spc="-75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u="heavy" spc="-40" dirty="0">
                <a:solidFill>
                  <a:srgbClr val="89BDFF"/>
                </a:solidFill>
                <a:uFill>
                  <a:solidFill>
                    <a:srgbClr val="89BDFF"/>
                  </a:solidFill>
                </a:uFill>
                <a:latin typeface="Lucida Console"/>
                <a:cs typeface="Lucida Console"/>
              </a:rPr>
              <a:t>button</a:t>
            </a:r>
            <a:endParaRPr sz="18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{</a:t>
            </a:r>
            <a:endParaRPr sz="1850" dirty="0">
              <a:latin typeface="Lucida Console"/>
              <a:cs typeface="Lucida Console"/>
            </a:endParaRPr>
          </a:p>
          <a:p>
            <a:pPr marL="548005">
              <a:lnSpc>
                <a:spcPct val="100000"/>
              </a:lnSpc>
              <a:spcBef>
                <a:spcPts val="150"/>
              </a:spcBef>
            </a:pPr>
            <a:r>
              <a:rPr sz="1900" i="1" spc="-65" dirty="0">
                <a:solidFill>
                  <a:srgbClr val="AEAEAE"/>
                </a:solidFill>
                <a:latin typeface="Courier New"/>
                <a:cs typeface="Courier New"/>
              </a:rPr>
              <a:t>//</a:t>
            </a:r>
            <a:r>
              <a:rPr sz="1900" i="1" spc="-75" dirty="0">
                <a:solidFill>
                  <a:srgbClr val="AEAEAE"/>
                </a:solidFill>
                <a:latin typeface="Courier New"/>
                <a:cs typeface="Courier New"/>
              </a:rPr>
              <a:t> </a:t>
            </a:r>
            <a:r>
              <a:rPr sz="1850" i="1" spc="-55" dirty="0">
                <a:solidFill>
                  <a:srgbClr val="AEAEAE"/>
                </a:solidFill>
                <a:latin typeface="微软雅黑"/>
                <a:cs typeface="微软雅黑"/>
              </a:rPr>
              <a:t>指向</a:t>
            </a:r>
            <a:r>
              <a:rPr sz="1900" i="1" spc="-65" dirty="0">
                <a:solidFill>
                  <a:srgbClr val="AEAEAE"/>
                </a:solidFill>
                <a:latin typeface="Courier New"/>
                <a:cs typeface="Courier New"/>
              </a:rPr>
              <a:t>void(void)</a:t>
            </a:r>
            <a:r>
              <a:rPr sz="1850" i="1" spc="-55" dirty="0">
                <a:solidFill>
                  <a:srgbClr val="AEAEAE"/>
                </a:solidFill>
                <a:latin typeface="微软雅黑"/>
                <a:cs typeface="微软雅黑"/>
              </a:rPr>
              <a:t>类型函数的指针</a:t>
            </a:r>
            <a:endParaRPr sz="1850" dirty="0">
              <a:latin typeface="微软雅黑"/>
              <a:cs typeface="微软雅黑"/>
            </a:endParaRPr>
          </a:p>
          <a:p>
            <a:pPr marL="548005">
              <a:lnSpc>
                <a:spcPct val="100000"/>
              </a:lnSpc>
              <a:spcBef>
                <a:spcPts val="190"/>
              </a:spcBef>
            </a:pP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typedef</a:t>
            </a:r>
            <a:r>
              <a:rPr sz="1850" spc="-35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89BDFF"/>
                </a:solidFill>
                <a:latin typeface="Lucida Console"/>
                <a:cs typeface="Lucida Console"/>
              </a:rPr>
              <a:t>void</a:t>
            </a:r>
            <a:r>
              <a:rPr sz="1850" spc="-35" dirty="0">
                <a:solidFill>
                  <a:srgbClr val="89BDFF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3D86E3"/>
                </a:solidFill>
                <a:latin typeface="Lucida Console"/>
                <a:cs typeface="Lucida Console"/>
              </a:rPr>
              <a:t>(*</a:t>
            </a: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invoker_t</a:t>
            </a:r>
            <a:r>
              <a:rPr sz="1850" spc="-40" dirty="0">
                <a:solidFill>
                  <a:srgbClr val="3D86E3"/>
                </a:solidFill>
                <a:latin typeface="Lucida Console"/>
                <a:cs typeface="Lucida Console"/>
              </a:rPr>
              <a:t>)(</a:t>
            </a: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void</a:t>
            </a:r>
            <a:r>
              <a:rPr sz="1850" spc="-40" dirty="0">
                <a:solidFill>
                  <a:srgbClr val="3D86E3"/>
                </a:solidFill>
                <a:latin typeface="Lucida Console"/>
                <a:cs typeface="Lucida Console"/>
              </a:rPr>
              <a:t>)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;</a:t>
            </a:r>
            <a:endParaRPr sz="1850" dirty="0">
              <a:latin typeface="Lucida Console"/>
              <a:cs typeface="Lucida Console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E435C07C-DF50-666E-BCA0-15CD1735B862}"/>
              </a:ext>
            </a:extLst>
          </p:cNvPr>
          <p:cNvSpPr txBox="1">
            <a:spLocks/>
          </p:cNvSpPr>
          <p:nvPr/>
        </p:nvSpPr>
        <p:spPr>
          <a:xfrm>
            <a:off x="11607948" y="6353466"/>
            <a:ext cx="384809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70"/>
              </a:spcBef>
            </a:pPr>
            <a:r>
              <a:rPr lang="en-US" altLang="zh-CN" spc="114" dirty="0"/>
              <a:t>19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9A6B1F51-F18F-8580-505F-7DB4FCC161C3}"/>
              </a:ext>
            </a:extLst>
          </p:cNvPr>
          <p:cNvSpPr txBox="1"/>
          <p:nvPr/>
        </p:nvSpPr>
        <p:spPr>
          <a:xfrm>
            <a:off x="781049" y="3207341"/>
            <a:ext cx="4536440" cy="15767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1900" i="1" spc="-65" dirty="0">
                <a:solidFill>
                  <a:srgbClr val="AEAEAE"/>
                </a:solidFill>
                <a:latin typeface="Courier New"/>
                <a:cs typeface="Courier New"/>
              </a:rPr>
              <a:t>//</a:t>
            </a:r>
            <a:r>
              <a:rPr sz="1850" i="1" spc="-55" dirty="0">
                <a:solidFill>
                  <a:srgbClr val="AEAEAE"/>
                </a:solidFill>
                <a:latin typeface="微软雅黑"/>
                <a:cs typeface="微软雅黑"/>
              </a:rPr>
              <a:t>按钮的存储数据如下</a:t>
            </a:r>
            <a:endParaRPr sz="18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private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:</a:t>
            </a:r>
            <a:endParaRPr sz="1850">
              <a:latin typeface="Lucida Console"/>
              <a:cs typeface="Lucida Console"/>
            </a:endParaRPr>
          </a:p>
          <a:p>
            <a:pPr marL="548005" indent="-635">
              <a:lnSpc>
                <a:spcPct val="100000"/>
              </a:lnSpc>
              <a:spcBef>
                <a:spcPts val="200"/>
              </a:spcBef>
            </a:pP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int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left,</a:t>
            </a:r>
            <a:r>
              <a:rPr sz="1850" spc="-3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top,</a:t>
            </a:r>
            <a:r>
              <a:rPr sz="1850" spc="-3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right,</a:t>
            </a:r>
            <a:r>
              <a:rPr sz="1850" spc="-3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bottom;</a:t>
            </a:r>
            <a:endParaRPr sz="1850">
              <a:latin typeface="Lucida Console"/>
              <a:cs typeface="Lucida Console"/>
            </a:endParaRPr>
          </a:p>
          <a:p>
            <a:pPr marL="548005" marR="50800">
              <a:lnSpc>
                <a:spcPct val="108400"/>
              </a:lnSpc>
              <a:spcBef>
                <a:spcPts val="35"/>
              </a:spcBef>
            </a:pP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std::string</a:t>
            </a:r>
            <a:r>
              <a:rPr sz="1900" i="1" spc="-40" dirty="0">
                <a:solidFill>
                  <a:srgbClr val="AEAEAE"/>
                </a:solidFill>
                <a:latin typeface="Courier New"/>
                <a:cs typeface="Courier New"/>
              </a:rPr>
              <a:t>/*</a:t>
            </a:r>
            <a:r>
              <a:rPr sz="1850" i="1" spc="-55" dirty="0">
                <a:solidFill>
                  <a:srgbClr val="AEAEAE"/>
                </a:solidFill>
                <a:latin typeface="微软雅黑"/>
                <a:cs typeface="微软雅黑"/>
              </a:rPr>
              <a:t>是字符串</a:t>
            </a:r>
            <a:r>
              <a:rPr sz="1900" i="1" spc="-65" dirty="0">
                <a:solidFill>
                  <a:srgbClr val="AEAEAE"/>
                </a:solidFill>
                <a:latin typeface="Courier New"/>
                <a:cs typeface="Courier New"/>
              </a:rPr>
              <a:t>*/</a:t>
            </a:r>
            <a:r>
              <a:rPr sz="1900" i="1" spc="-110" dirty="0">
                <a:solidFill>
                  <a:srgbClr val="AEAEAE"/>
                </a:solidFill>
                <a:latin typeface="Courier New"/>
                <a:cs typeface="Courier New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title; </a:t>
            </a:r>
            <a:r>
              <a:rPr sz="1850" spc="-1100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invoker_t</a:t>
            </a:r>
            <a:r>
              <a:rPr sz="1850" spc="-45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invoker;</a:t>
            </a:r>
            <a:endParaRPr sz="1850">
              <a:latin typeface="Lucida Console"/>
              <a:cs typeface="Lucida Console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AA44C1D0-9B42-86BB-D2DC-3A1CD4E765AF}"/>
              </a:ext>
            </a:extLst>
          </p:cNvPr>
          <p:cNvSpPr txBox="1"/>
          <p:nvPr/>
        </p:nvSpPr>
        <p:spPr>
          <a:xfrm>
            <a:off x="5670206" y="3818214"/>
            <a:ext cx="2983230" cy="966469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310"/>
              </a:spcBef>
            </a:pPr>
            <a:r>
              <a:rPr sz="1900" i="1" spc="-65" dirty="0">
                <a:solidFill>
                  <a:srgbClr val="AEAEAE"/>
                </a:solidFill>
                <a:latin typeface="Courier New"/>
                <a:cs typeface="Courier New"/>
              </a:rPr>
              <a:t>//</a:t>
            </a:r>
            <a:r>
              <a:rPr sz="1900" i="1" spc="-100" dirty="0">
                <a:solidFill>
                  <a:srgbClr val="AEAEAE"/>
                </a:solidFill>
                <a:latin typeface="Courier New"/>
                <a:cs typeface="Courier New"/>
              </a:rPr>
              <a:t> </a:t>
            </a:r>
            <a:r>
              <a:rPr sz="1850" i="1" spc="-55" dirty="0">
                <a:solidFill>
                  <a:srgbClr val="AEAEAE"/>
                </a:solidFill>
                <a:latin typeface="微软雅黑"/>
                <a:cs typeface="微软雅黑"/>
              </a:rPr>
              <a:t>存储按钮的位置和大小</a:t>
            </a:r>
            <a:endParaRPr sz="18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1900" i="1" spc="-65" dirty="0">
                <a:solidFill>
                  <a:srgbClr val="AEAEAE"/>
                </a:solidFill>
                <a:latin typeface="Courier New"/>
                <a:cs typeface="Courier New"/>
              </a:rPr>
              <a:t>//</a:t>
            </a:r>
            <a:r>
              <a:rPr sz="1900" i="1" spc="-105" dirty="0">
                <a:solidFill>
                  <a:srgbClr val="AEAEAE"/>
                </a:solidFill>
                <a:latin typeface="Courier New"/>
                <a:cs typeface="Courier New"/>
              </a:rPr>
              <a:t> </a:t>
            </a:r>
            <a:r>
              <a:rPr sz="1850" i="1" spc="-55" dirty="0">
                <a:solidFill>
                  <a:srgbClr val="AEAEAE"/>
                </a:solidFill>
                <a:latin typeface="微软雅黑"/>
                <a:cs typeface="微软雅黑"/>
              </a:rPr>
              <a:t>存储按钮上的文本</a:t>
            </a:r>
            <a:endParaRPr sz="1850">
              <a:latin typeface="微软雅黑"/>
              <a:cs typeface="微软雅黑"/>
            </a:endParaRPr>
          </a:p>
          <a:p>
            <a:pPr marL="45720">
              <a:lnSpc>
                <a:spcPct val="100000"/>
              </a:lnSpc>
              <a:spcBef>
                <a:spcPts val="140"/>
              </a:spcBef>
            </a:pPr>
            <a:r>
              <a:rPr sz="1900" i="1" spc="-65" dirty="0">
                <a:solidFill>
                  <a:srgbClr val="AEAEAE"/>
                </a:solidFill>
                <a:latin typeface="Courier New"/>
                <a:cs typeface="Courier New"/>
              </a:rPr>
              <a:t>//</a:t>
            </a:r>
            <a:r>
              <a:rPr sz="1900" i="1" spc="-114" dirty="0">
                <a:solidFill>
                  <a:srgbClr val="AEAEAE"/>
                </a:solidFill>
                <a:latin typeface="Courier New"/>
                <a:cs typeface="Courier New"/>
              </a:rPr>
              <a:t> </a:t>
            </a:r>
            <a:r>
              <a:rPr sz="1850" i="1" spc="-55" dirty="0">
                <a:solidFill>
                  <a:srgbClr val="AEAEAE"/>
                </a:solidFill>
                <a:latin typeface="微软雅黑"/>
                <a:cs typeface="微软雅黑"/>
              </a:rPr>
              <a:t>按钮被点击时的响应动作</a:t>
            </a:r>
            <a:endParaRPr sz="1850">
              <a:latin typeface="微软雅黑"/>
              <a:cs typeface="微软雅黑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E59C7720-79EE-6150-9FE7-208219F40B50}"/>
              </a:ext>
            </a:extLst>
          </p:cNvPr>
          <p:cNvSpPr txBox="1"/>
          <p:nvPr/>
        </p:nvSpPr>
        <p:spPr>
          <a:xfrm>
            <a:off x="654049" y="4775227"/>
            <a:ext cx="9570606" cy="152734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5005">
              <a:lnSpc>
                <a:spcPct val="100000"/>
              </a:lnSpc>
              <a:spcBef>
                <a:spcPts val="110"/>
              </a:spcBef>
            </a:pP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COLORREF</a:t>
            </a:r>
            <a:r>
              <a:rPr sz="1900" i="1" spc="-45" dirty="0">
                <a:solidFill>
                  <a:srgbClr val="AEAEAE"/>
                </a:solidFill>
                <a:latin typeface="Courier New"/>
                <a:cs typeface="Courier New"/>
              </a:rPr>
              <a:t>/*</a:t>
            </a:r>
            <a:r>
              <a:rPr sz="1850" i="1" spc="-55" dirty="0">
                <a:solidFill>
                  <a:srgbClr val="AEAEAE"/>
                </a:solidFill>
                <a:latin typeface="微软雅黑"/>
                <a:cs typeface="微软雅黑"/>
              </a:rPr>
              <a:t>本质是</a:t>
            </a:r>
            <a:r>
              <a:rPr sz="1900" i="1" spc="-65" dirty="0">
                <a:solidFill>
                  <a:srgbClr val="AEAEAE"/>
                </a:solidFill>
                <a:latin typeface="Courier New"/>
                <a:cs typeface="Courier New"/>
              </a:rPr>
              <a:t>int*/</a:t>
            </a:r>
            <a:r>
              <a:rPr sz="1900" i="1" spc="-45" dirty="0">
                <a:solidFill>
                  <a:srgbClr val="AEAEAE"/>
                </a:solidFill>
                <a:latin typeface="Courier New"/>
                <a:cs typeface="Courier New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textcolor;</a:t>
            </a:r>
            <a:r>
              <a:rPr sz="1850" spc="-20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900" i="1" spc="-65" dirty="0">
                <a:solidFill>
                  <a:srgbClr val="AEAEAE"/>
                </a:solidFill>
                <a:latin typeface="Courier New"/>
                <a:cs typeface="Courier New"/>
              </a:rPr>
              <a:t>//</a:t>
            </a:r>
            <a:r>
              <a:rPr sz="1900" i="1" spc="-45" dirty="0">
                <a:solidFill>
                  <a:srgbClr val="AEAEAE"/>
                </a:solidFill>
                <a:latin typeface="Courier New"/>
                <a:cs typeface="Courier New"/>
              </a:rPr>
              <a:t> </a:t>
            </a:r>
            <a:r>
              <a:rPr sz="1850" i="1" spc="-55" dirty="0">
                <a:solidFill>
                  <a:srgbClr val="AEAEAE"/>
                </a:solidFill>
                <a:latin typeface="微软雅黑"/>
                <a:cs typeface="微软雅黑"/>
              </a:rPr>
              <a:t>存下按钮文本的颜色</a:t>
            </a:r>
            <a:endParaRPr sz="185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65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600" spc="114" dirty="0" err="1">
                <a:solidFill>
                  <a:srgbClr val="455964"/>
                </a:solidFill>
                <a:latin typeface="微软雅黑"/>
                <a:cs typeface="微软雅黑"/>
              </a:rPr>
              <a:t>提问：问什么需要这个难懂的函数指针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？</a:t>
            </a:r>
            <a:endParaRPr lang="en-US" sz="2600" spc="25" dirty="0">
              <a:solidFill>
                <a:srgbClr val="455964"/>
              </a:solidFill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600" spc="25" dirty="0">
                <a:solidFill>
                  <a:srgbClr val="455964"/>
                </a:solidFill>
                <a:latin typeface="微软雅黑"/>
                <a:cs typeface="微软雅黑"/>
              </a:rPr>
              <a:t>（其实可以用多态，多态的本质正是每个对象有不同的函数指针）</a:t>
            </a:r>
            <a:endParaRPr sz="26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7720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D885DEB0-CED0-F5F3-57E6-B59E5ED33970}"/>
              </a:ext>
            </a:extLst>
          </p:cNvPr>
          <p:cNvSpPr txBox="1">
            <a:spLocks/>
          </p:cNvSpPr>
          <p:nvPr/>
        </p:nvSpPr>
        <p:spPr>
          <a:xfrm>
            <a:off x="654049" y="677862"/>
            <a:ext cx="1037590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3900" b="1" spc="125" dirty="0">
                <a:latin typeface="微软雅黑"/>
                <a:cs typeface="微软雅黑"/>
              </a:rPr>
              <a:t>目</a:t>
            </a:r>
            <a:r>
              <a:rPr lang="zh-CN" altLang="en-US" sz="3900" b="1" spc="35" dirty="0">
                <a:latin typeface="微软雅黑"/>
                <a:cs typeface="微软雅黑"/>
              </a:rPr>
              <a:t>录</a:t>
            </a:r>
            <a:endParaRPr lang="zh-CN" altLang="en-US" sz="3900" dirty="0">
              <a:latin typeface="微软雅黑"/>
              <a:cs typeface="微软雅黑"/>
            </a:endParaRP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4596B9E3-C825-A6F6-36AD-C98549E2442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1866899"/>
            <a:ext cx="114300" cy="114299"/>
          </a:xfrm>
          <a:prstGeom prst="rect">
            <a:avLst/>
          </a:prstGeom>
        </p:spPr>
      </p:pic>
      <p:pic>
        <p:nvPicPr>
          <p:cNvPr id="7" name="object 4">
            <a:extLst>
              <a:ext uri="{FF2B5EF4-FFF2-40B4-BE49-F238E27FC236}">
                <a16:creationId xmlns:a16="http://schemas.microsoft.com/office/drawing/2014/main" id="{D37CDA06-4ECC-9957-FBB1-916FEFD82EB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2419349"/>
            <a:ext cx="114300" cy="114299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4D3DAE6C-6ACE-D50F-BE65-3DC4BDC40E0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2962274"/>
            <a:ext cx="114300" cy="114299"/>
          </a:xfrm>
          <a:prstGeom prst="rect">
            <a:avLst/>
          </a:prstGeom>
        </p:spPr>
      </p:pic>
      <p:pic>
        <p:nvPicPr>
          <p:cNvPr id="9" name="object 6">
            <a:extLst>
              <a:ext uri="{FF2B5EF4-FFF2-40B4-BE49-F238E27FC236}">
                <a16:creationId xmlns:a16="http://schemas.microsoft.com/office/drawing/2014/main" id="{7563A798-8559-127D-BCBB-4EBC5442A21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3514724"/>
            <a:ext cx="114300" cy="114299"/>
          </a:xfrm>
          <a:prstGeom prst="rect">
            <a:avLst/>
          </a:prstGeom>
        </p:spPr>
      </p:pic>
      <p:pic>
        <p:nvPicPr>
          <p:cNvPr id="10" name="object 7">
            <a:extLst>
              <a:ext uri="{FF2B5EF4-FFF2-40B4-BE49-F238E27FC236}">
                <a16:creationId xmlns:a16="http://schemas.microsoft.com/office/drawing/2014/main" id="{32335C29-C476-3B01-ABF2-DC31DF2D6D3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4067174"/>
            <a:ext cx="114300" cy="114299"/>
          </a:xfrm>
          <a:prstGeom prst="rect">
            <a:avLst/>
          </a:prstGeom>
        </p:spPr>
      </p:pic>
      <p:pic>
        <p:nvPicPr>
          <p:cNvPr id="11" name="object 8">
            <a:extLst>
              <a:ext uri="{FF2B5EF4-FFF2-40B4-BE49-F238E27FC236}">
                <a16:creationId xmlns:a16="http://schemas.microsoft.com/office/drawing/2014/main" id="{1F1624A6-3FA6-AA6B-6A3D-1D4E227F6BF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5067299"/>
            <a:ext cx="114300" cy="114299"/>
          </a:xfrm>
          <a:prstGeom prst="rect">
            <a:avLst/>
          </a:prstGeom>
        </p:spPr>
      </p:pic>
      <p:sp>
        <p:nvSpPr>
          <p:cNvPr id="12" name="object 9">
            <a:extLst>
              <a:ext uri="{FF2B5EF4-FFF2-40B4-BE49-F238E27FC236}">
                <a16:creationId xmlns:a16="http://schemas.microsoft.com/office/drawing/2014/main" id="{DCC481C0-A06E-B500-D517-746F6F585639}"/>
              </a:ext>
            </a:extLst>
          </p:cNvPr>
          <p:cNvSpPr txBox="1"/>
          <p:nvPr/>
        </p:nvSpPr>
        <p:spPr>
          <a:xfrm>
            <a:off x="1035050" y="1530350"/>
            <a:ext cx="5989955" cy="377825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演示</a:t>
            </a:r>
            <a:r>
              <a:rPr sz="2600" spc="280" dirty="0">
                <a:solidFill>
                  <a:srgbClr val="455964"/>
                </a:solidFill>
                <a:latin typeface="Tahoma"/>
                <a:cs typeface="Tahoma"/>
              </a:rPr>
              <a:t>G</a:t>
            </a:r>
            <a:r>
              <a:rPr sz="2600" spc="300" dirty="0">
                <a:solidFill>
                  <a:srgbClr val="455964"/>
                </a:solidFill>
                <a:latin typeface="Tahoma"/>
                <a:cs typeface="Tahoma"/>
              </a:rPr>
              <a:t>U</a:t>
            </a:r>
            <a:r>
              <a:rPr sz="2600" spc="-75" dirty="0">
                <a:solidFill>
                  <a:srgbClr val="455964"/>
                </a:solidFill>
                <a:latin typeface="Tahoma"/>
                <a:cs typeface="Tahoma"/>
              </a:rPr>
              <a:t>I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程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序</a:t>
            </a:r>
            <a:endParaRPr sz="26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600" spc="114" dirty="0" err="1">
                <a:solidFill>
                  <a:srgbClr val="455964"/>
                </a:solidFill>
                <a:latin typeface="微软雅黑"/>
                <a:cs typeface="微软雅黑"/>
              </a:rPr>
              <a:t>简介程序设</a:t>
            </a:r>
            <a:r>
              <a:rPr sz="2600" spc="25" dirty="0" err="1">
                <a:solidFill>
                  <a:srgbClr val="455964"/>
                </a:solidFill>
                <a:latin typeface="微软雅黑"/>
                <a:cs typeface="微软雅黑"/>
              </a:rPr>
              <a:t>计</a:t>
            </a:r>
            <a:r>
              <a:rPr lang="zh-CN" altLang="en-US" sz="2600" spc="25" dirty="0">
                <a:solidFill>
                  <a:srgbClr val="45596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的各种范式</a:t>
            </a:r>
            <a:endParaRPr sz="26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在</a:t>
            </a:r>
            <a:r>
              <a:rPr sz="2600" spc="325" dirty="0">
                <a:solidFill>
                  <a:srgbClr val="455964"/>
                </a:solidFill>
                <a:latin typeface="Tahoma"/>
                <a:cs typeface="Tahoma"/>
              </a:rPr>
              <a:t>C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语言里实现面向对象编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程</a:t>
            </a:r>
            <a:endParaRPr sz="26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转向</a:t>
            </a:r>
            <a:r>
              <a:rPr sz="2600" spc="325" dirty="0">
                <a:solidFill>
                  <a:srgbClr val="455964"/>
                </a:solidFill>
                <a:latin typeface="Tahoma"/>
                <a:cs typeface="Tahoma"/>
              </a:rPr>
              <a:t>C</a:t>
            </a:r>
            <a:r>
              <a:rPr sz="2600" spc="-280" dirty="0">
                <a:solidFill>
                  <a:srgbClr val="455964"/>
                </a:solidFill>
                <a:latin typeface="Tahoma"/>
                <a:cs typeface="Tahoma"/>
              </a:rPr>
              <a:t>++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实现简单的面向对象编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程</a:t>
            </a:r>
            <a:endParaRPr sz="26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600" spc="165" dirty="0">
                <a:solidFill>
                  <a:srgbClr val="455964"/>
                </a:solidFill>
                <a:latin typeface="Tahoma"/>
                <a:cs typeface="Tahoma"/>
              </a:rPr>
              <a:t>GUI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设计的范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式</a:t>
            </a:r>
            <a:endParaRPr sz="26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（以模型</a:t>
            </a:r>
            <a:r>
              <a:rPr sz="2600" spc="-120" dirty="0">
                <a:solidFill>
                  <a:srgbClr val="455964"/>
                </a:solidFill>
                <a:latin typeface="Tahoma"/>
                <a:cs typeface="Tahoma"/>
              </a:rPr>
              <a:t>——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视图</a:t>
            </a:r>
            <a:r>
              <a:rPr sz="2600" spc="-120" dirty="0">
                <a:solidFill>
                  <a:srgbClr val="455964"/>
                </a:solidFill>
                <a:latin typeface="Tahoma"/>
                <a:cs typeface="Tahoma"/>
              </a:rPr>
              <a:t>——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控制器模式为例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）</a:t>
            </a:r>
            <a:endParaRPr sz="26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用</a:t>
            </a:r>
            <a:r>
              <a:rPr sz="2600" dirty="0">
                <a:solidFill>
                  <a:srgbClr val="455964"/>
                </a:solidFill>
                <a:latin typeface="Tahoma"/>
                <a:cs typeface="Tahoma"/>
              </a:rPr>
              <a:t>“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几乎是</a:t>
            </a:r>
            <a:r>
              <a:rPr sz="2600" spc="325" dirty="0">
                <a:solidFill>
                  <a:srgbClr val="455964"/>
                </a:solidFill>
                <a:latin typeface="Tahoma"/>
                <a:cs typeface="Tahoma"/>
              </a:rPr>
              <a:t>C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的</a:t>
            </a:r>
            <a:r>
              <a:rPr sz="2600" spc="-60" dirty="0">
                <a:solidFill>
                  <a:srgbClr val="455964"/>
                </a:solidFill>
                <a:latin typeface="Tahoma"/>
                <a:cs typeface="Tahoma"/>
              </a:rPr>
              <a:t>C++”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设计</a:t>
            </a:r>
            <a:r>
              <a:rPr sz="2600" spc="165" dirty="0">
                <a:solidFill>
                  <a:srgbClr val="455964"/>
                </a:solidFill>
                <a:latin typeface="Tahoma"/>
                <a:cs typeface="Tahoma"/>
              </a:rPr>
              <a:t>GUI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程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序</a:t>
            </a:r>
            <a:endParaRPr sz="2600" dirty="0">
              <a:latin typeface="微软雅黑"/>
              <a:cs typeface="微软雅黑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FEBFF501-E0E1-43D8-3911-6F098BC0BA41}"/>
              </a:ext>
            </a:extLst>
          </p:cNvPr>
          <p:cNvSpPr txBox="1"/>
          <p:nvPr/>
        </p:nvSpPr>
        <p:spPr>
          <a:xfrm>
            <a:off x="11749086" y="6353466"/>
            <a:ext cx="243840" cy="345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2100" spc="70" dirty="0">
                <a:solidFill>
                  <a:srgbClr val="455964"/>
                </a:solidFill>
                <a:latin typeface="Tahoma"/>
                <a:cs typeface="Tahoma"/>
              </a:rPr>
              <a:t>2</a:t>
            </a:fld>
            <a:endParaRPr sz="2100">
              <a:latin typeface="Tahoma"/>
              <a:cs typeface="Tahom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5377ECF-DE74-399A-D56B-1D9AB8FC3A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3" r="11176" b="1958"/>
          <a:stretch/>
        </p:blipFill>
        <p:spPr>
          <a:xfrm>
            <a:off x="7285865" y="181324"/>
            <a:ext cx="4144136" cy="363834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A9C705E-784B-E69B-4683-FFE1D5CA7B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746" b="58981"/>
          <a:stretch/>
        </p:blipFill>
        <p:spPr>
          <a:xfrm>
            <a:off x="7285865" y="4123098"/>
            <a:ext cx="4364222" cy="2510145"/>
          </a:xfrm>
          <a:prstGeom prst="rect">
            <a:avLst/>
          </a:prstGeom>
        </p:spPr>
      </p:pic>
      <p:sp>
        <p:nvSpPr>
          <p:cNvPr id="20" name="箭头: 下 19">
            <a:extLst>
              <a:ext uri="{FF2B5EF4-FFF2-40B4-BE49-F238E27FC236}">
                <a16:creationId xmlns:a16="http://schemas.microsoft.com/office/drawing/2014/main" id="{4779DB33-E45C-7F13-C3F9-D62C4CAA0766}"/>
              </a:ext>
            </a:extLst>
          </p:cNvPr>
          <p:cNvSpPr/>
          <p:nvPr/>
        </p:nvSpPr>
        <p:spPr>
          <a:xfrm>
            <a:off x="9182750" y="3819670"/>
            <a:ext cx="570451" cy="629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122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1C105A1-FB13-4011-CF50-33EC6FF16387}"/>
              </a:ext>
            </a:extLst>
          </p:cNvPr>
          <p:cNvSpPr txBox="1">
            <a:spLocks/>
          </p:cNvSpPr>
          <p:nvPr/>
        </p:nvSpPr>
        <p:spPr>
          <a:xfrm>
            <a:off x="654049" y="664524"/>
            <a:ext cx="3218815" cy="561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3400" b="1" spc="-40">
                <a:latin typeface="Tahoma"/>
                <a:cs typeface="Tahoma"/>
              </a:rPr>
              <a:t>button</a:t>
            </a:r>
            <a:r>
              <a:rPr lang="zh-CN" altLang="en-US" sz="3400" b="1" spc="100">
                <a:latin typeface="微软雅黑"/>
                <a:cs typeface="微软雅黑"/>
              </a:rPr>
              <a:t>的</a:t>
            </a:r>
            <a:r>
              <a:rPr lang="zh-CN" altLang="en-US" sz="3500" b="1" i="1">
                <a:latin typeface="微软雅黑"/>
                <a:cs typeface="微软雅黑"/>
              </a:rPr>
              <a:t>控制</a:t>
            </a:r>
            <a:r>
              <a:rPr lang="zh-CN" altLang="en-US" sz="3500" b="1" i="1" spc="-90">
                <a:latin typeface="微软雅黑"/>
                <a:cs typeface="微软雅黑"/>
              </a:rPr>
              <a:t>器</a:t>
            </a:r>
            <a:endParaRPr lang="zh-CN" altLang="en-US" sz="3500">
              <a:latin typeface="微软雅黑"/>
              <a:cs typeface="微软雅黑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2BA56DF-2E64-0AEA-796D-72C5C222DC49}"/>
              </a:ext>
            </a:extLst>
          </p:cNvPr>
          <p:cNvSpPr/>
          <p:nvPr/>
        </p:nvSpPr>
        <p:spPr>
          <a:xfrm>
            <a:off x="666749" y="1581149"/>
            <a:ext cx="10858500" cy="5276850"/>
          </a:xfrm>
          <a:custGeom>
            <a:avLst/>
            <a:gdLst/>
            <a:ahLst/>
            <a:cxnLst/>
            <a:rect l="l" t="t" r="r" b="b"/>
            <a:pathLst>
              <a:path w="10858500" h="5276850">
                <a:moveTo>
                  <a:pt x="0" y="0"/>
                </a:moveTo>
                <a:lnTo>
                  <a:pt x="10858499" y="0"/>
                </a:lnTo>
                <a:lnTo>
                  <a:pt x="10858499" y="5276849"/>
                </a:lnTo>
                <a:lnTo>
                  <a:pt x="0" y="5276849"/>
                </a:lnTo>
                <a:lnTo>
                  <a:pt x="0" y="0"/>
                </a:lnTo>
                <a:close/>
              </a:path>
            </a:pathLst>
          </a:custGeom>
          <a:solidFill>
            <a:srgbClr val="4559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962AD12-8A6E-F252-3F62-13DEA16940BA}"/>
              </a:ext>
            </a:extLst>
          </p:cNvPr>
          <p:cNvSpPr txBox="1"/>
          <p:nvPr/>
        </p:nvSpPr>
        <p:spPr>
          <a:xfrm>
            <a:off x="768349" y="1679986"/>
            <a:ext cx="10652125" cy="39998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50" spc="-45" dirty="0">
                <a:solidFill>
                  <a:srgbClr val="E28964"/>
                </a:solidFill>
                <a:latin typeface="Lucida Console"/>
                <a:cs typeface="Lucida Console"/>
              </a:rPr>
              <a:t>public</a:t>
            </a: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:</a:t>
            </a:r>
            <a:endParaRPr sz="1850" dirty="0">
              <a:latin typeface="Lucida Console"/>
              <a:cs typeface="Lucida Console"/>
            </a:endParaRPr>
          </a:p>
          <a:p>
            <a:pPr marL="557530">
              <a:lnSpc>
                <a:spcPct val="100000"/>
              </a:lnSpc>
              <a:spcBef>
                <a:spcPts val="135"/>
              </a:spcBef>
            </a:pPr>
            <a:r>
              <a:rPr sz="1900" i="1" spc="-70" dirty="0">
                <a:solidFill>
                  <a:srgbClr val="AEAEAE"/>
                </a:solidFill>
                <a:latin typeface="Courier New"/>
                <a:cs typeface="Courier New"/>
              </a:rPr>
              <a:t>// </a:t>
            </a:r>
            <a:r>
              <a:rPr sz="1850" i="1" spc="-65" dirty="0">
                <a:solidFill>
                  <a:srgbClr val="AEAEAE"/>
                </a:solidFill>
                <a:latin typeface="微软雅黑"/>
                <a:cs typeface="微软雅黑"/>
              </a:rPr>
              <a:t>构造函数（构造器方法），可以向其传入参数以创建指定的</a:t>
            </a:r>
            <a:r>
              <a:rPr sz="1900" i="1" spc="-70" dirty="0">
                <a:solidFill>
                  <a:srgbClr val="AEAEAE"/>
                </a:solidFill>
                <a:latin typeface="Courier New"/>
                <a:cs typeface="Courier New"/>
              </a:rPr>
              <a:t>button</a:t>
            </a:r>
            <a:r>
              <a:rPr sz="1850" i="1" spc="-65" dirty="0">
                <a:solidFill>
                  <a:srgbClr val="AEAEAE"/>
                </a:solidFill>
                <a:latin typeface="微软雅黑"/>
                <a:cs typeface="微软雅黑"/>
              </a:rPr>
              <a:t>实例</a:t>
            </a:r>
            <a:endParaRPr sz="1850" dirty="0">
              <a:latin typeface="微软雅黑"/>
              <a:cs typeface="微软雅黑"/>
            </a:endParaRPr>
          </a:p>
          <a:p>
            <a:pPr marL="557530">
              <a:lnSpc>
                <a:spcPct val="100000"/>
              </a:lnSpc>
              <a:spcBef>
                <a:spcPts val="175"/>
              </a:spcBef>
            </a:pP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button(</a:t>
            </a:r>
            <a:r>
              <a:rPr sz="1850" spc="-45" dirty="0">
                <a:solidFill>
                  <a:srgbClr val="E28964"/>
                </a:solidFill>
                <a:latin typeface="Lucida Console"/>
                <a:cs typeface="Lucida Console"/>
              </a:rPr>
              <a:t>int</a:t>
            </a:r>
            <a:r>
              <a:rPr sz="1850" spc="-35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left,</a:t>
            </a:r>
            <a:r>
              <a:rPr sz="1850" spc="-3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E28964"/>
                </a:solidFill>
                <a:latin typeface="Lucida Console"/>
                <a:cs typeface="Lucida Console"/>
              </a:rPr>
              <a:t>int</a:t>
            </a:r>
            <a:r>
              <a:rPr sz="1850" spc="-35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top,</a:t>
            </a:r>
            <a:r>
              <a:rPr sz="1850" spc="-3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E28964"/>
                </a:solidFill>
                <a:latin typeface="Lucida Console"/>
                <a:cs typeface="Lucida Console"/>
              </a:rPr>
              <a:t>char</a:t>
            </a:r>
            <a:r>
              <a:rPr sz="1850" spc="-35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*txt,</a:t>
            </a:r>
            <a:r>
              <a:rPr sz="1850" spc="-3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COLORREF</a:t>
            </a:r>
            <a:r>
              <a:rPr sz="1850" spc="-3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txtcol,</a:t>
            </a:r>
            <a:r>
              <a:rPr sz="1850" spc="-3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E28964"/>
                </a:solidFill>
                <a:latin typeface="Lucida Console"/>
                <a:cs typeface="Lucida Console"/>
              </a:rPr>
              <a:t>invoker_t</a:t>
            </a:r>
            <a:r>
              <a:rPr sz="1850" spc="-30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ivk_func);</a:t>
            </a:r>
            <a:endParaRPr sz="18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 dirty="0">
              <a:latin typeface="Lucida Console"/>
              <a:cs typeface="Lucida Console"/>
            </a:endParaRPr>
          </a:p>
          <a:p>
            <a:pPr marL="557530">
              <a:lnSpc>
                <a:spcPct val="100000"/>
              </a:lnSpc>
              <a:spcBef>
                <a:spcPts val="5"/>
              </a:spcBef>
            </a:pP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~button()</a:t>
            </a:r>
            <a:r>
              <a:rPr sz="1850" spc="-3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65" dirty="0">
                <a:solidFill>
                  <a:srgbClr val="FFF7E1"/>
                </a:solidFill>
                <a:latin typeface="Lucida Console"/>
                <a:cs typeface="Lucida Console"/>
              </a:rPr>
              <a:t>{</a:t>
            </a:r>
            <a:r>
              <a:rPr sz="1900" i="1" spc="-65" dirty="0">
                <a:solidFill>
                  <a:srgbClr val="AEAEAE"/>
                </a:solidFill>
                <a:latin typeface="Courier New"/>
                <a:cs typeface="Courier New"/>
              </a:rPr>
              <a:t>/*</a:t>
            </a:r>
            <a:r>
              <a:rPr sz="1850" i="1" spc="-65" dirty="0">
                <a:solidFill>
                  <a:srgbClr val="AEAEAE"/>
                </a:solidFill>
                <a:latin typeface="微软雅黑"/>
                <a:cs typeface="微软雅黑"/>
              </a:rPr>
              <a:t>析构函数，用于妥善销毁对象。这里用默认或直接不写即可</a:t>
            </a:r>
            <a:r>
              <a:rPr sz="1900" i="1" spc="-65" dirty="0">
                <a:solidFill>
                  <a:srgbClr val="AEAEAE"/>
                </a:solidFill>
                <a:latin typeface="Courier New"/>
                <a:cs typeface="Courier New"/>
              </a:rPr>
              <a:t>*/</a:t>
            </a:r>
            <a:r>
              <a:rPr sz="1850" spc="-65" dirty="0">
                <a:solidFill>
                  <a:srgbClr val="FFF7E1"/>
                </a:solidFill>
                <a:latin typeface="Lucida Console"/>
                <a:cs typeface="Lucida Console"/>
              </a:rPr>
              <a:t>}</a:t>
            </a:r>
            <a:endParaRPr sz="18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 dirty="0">
              <a:latin typeface="Lucida Console"/>
              <a:cs typeface="Lucida Console"/>
            </a:endParaRPr>
          </a:p>
          <a:p>
            <a:pPr marL="557530">
              <a:lnSpc>
                <a:spcPct val="100000"/>
              </a:lnSpc>
            </a:pPr>
            <a:r>
              <a:rPr sz="1900" i="1" spc="-70" dirty="0">
                <a:solidFill>
                  <a:srgbClr val="AEAEAE"/>
                </a:solidFill>
                <a:latin typeface="Courier New"/>
                <a:cs typeface="Courier New"/>
              </a:rPr>
              <a:t>//</a:t>
            </a:r>
            <a:r>
              <a:rPr sz="1900" i="1" spc="-110" dirty="0">
                <a:solidFill>
                  <a:srgbClr val="AEAEAE"/>
                </a:solidFill>
                <a:latin typeface="Courier New"/>
                <a:cs typeface="Courier New"/>
              </a:rPr>
              <a:t> </a:t>
            </a:r>
            <a:r>
              <a:rPr sz="1850" i="1" spc="-65" dirty="0">
                <a:solidFill>
                  <a:srgbClr val="AEAEAE"/>
                </a:solidFill>
                <a:latin typeface="微软雅黑"/>
                <a:cs typeface="微软雅黑"/>
              </a:rPr>
              <a:t>检查鼠标是否在按钮框内部</a:t>
            </a:r>
            <a:endParaRPr sz="1850" dirty="0">
              <a:latin typeface="微软雅黑"/>
              <a:cs typeface="微软雅黑"/>
            </a:endParaRPr>
          </a:p>
          <a:p>
            <a:pPr marL="557530">
              <a:lnSpc>
                <a:spcPct val="100000"/>
              </a:lnSpc>
              <a:spcBef>
                <a:spcPts val="175"/>
              </a:spcBef>
            </a:pPr>
            <a:r>
              <a:rPr sz="1850" spc="-45" dirty="0">
                <a:solidFill>
                  <a:srgbClr val="E28964"/>
                </a:solidFill>
                <a:latin typeface="Lucida Console"/>
                <a:cs typeface="Lucida Console"/>
              </a:rPr>
              <a:t>bool</a:t>
            </a:r>
            <a:r>
              <a:rPr sz="1850" spc="-60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89BDFF"/>
                </a:solidFill>
                <a:latin typeface="Lucida Console"/>
                <a:cs typeface="Lucida Console"/>
              </a:rPr>
              <a:t>check</a:t>
            </a:r>
            <a:r>
              <a:rPr sz="1850" spc="-45" dirty="0">
                <a:solidFill>
                  <a:srgbClr val="3D86E3"/>
                </a:solidFill>
                <a:latin typeface="Lucida Console"/>
                <a:cs typeface="Lucida Console"/>
              </a:rPr>
              <a:t>(</a:t>
            </a:r>
            <a:r>
              <a:rPr sz="1850" spc="-45" dirty="0">
                <a:solidFill>
                  <a:srgbClr val="E28964"/>
                </a:solidFill>
                <a:latin typeface="Lucida Console"/>
                <a:cs typeface="Lucida Console"/>
              </a:rPr>
              <a:t>int</a:t>
            </a:r>
            <a:r>
              <a:rPr sz="1850" spc="-55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3D86E3"/>
                </a:solidFill>
                <a:latin typeface="Lucida Console"/>
                <a:cs typeface="Lucida Console"/>
              </a:rPr>
              <a:t>x,</a:t>
            </a:r>
            <a:r>
              <a:rPr sz="1850" spc="-55" dirty="0">
                <a:solidFill>
                  <a:srgbClr val="3D86E3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E28964"/>
                </a:solidFill>
                <a:latin typeface="Lucida Console"/>
                <a:cs typeface="Lucida Console"/>
              </a:rPr>
              <a:t>int</a:t>
            </a:r>
            <a:r>
              <a:rPr sz="1850" spc="-55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3D86E3"/>
                </a:solidFill>
                <a:latin typeface="Lucida Console"/>
                <a:cs typeface="Lucida Console"/>
              </a:rPr>
              <a:t>y)</a:t>
            </a: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{</a:t>
            </a:r>
            <a:endParaRPr sz="1850" dirty="0">
              <a:latin typeface="Lucida Console"/>
              <a:cs typeface="Lucida Console"/>
            </a:endParaRPr>
          </a:p>
          <a:p>
            <a:pPr marL="1102360">
              <a:lnSpc>
                <a:spcPct val="100000"/>
              </a:lnSpc>
              <a:spcBef>
                <a:spcPts val="260"/>
              </a:spcBef>
            </a:pPr>
            <a:r>
              <a:rPr sz="1850" spc="-45" dirty="0">
                <a:solidFill>
                  <a:srgbClr val="E28964"/>
                </a:solidFill>
                <a:latin typeface="Lucida Console"/>
                <a:cs typeface="Lucida Console"/>
              </a:rPr>
              <a:t>return </a:t>
            </a: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left&lt;=x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&amp;&amp;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x&lt;=right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&amp;&amp;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top&lt;=y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&amp;&amp;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y&lt;=bottom;</a:t>
            </a:r>
            <a:endParaRPr sz="1850" dirty="0">
              <a:latin typeface="Lucida Console"/>
              <a:cs typeface="Lucida Console"/>
            </a:endParaRPr>
          </a:p>
          <a:p>
            <a:pPr marL="557530">
              <a:lnSpc>
                <a:spcPct val="100000"/>
              </a:lnSpc>
              <a:spcBef>
                <a:spcPts val="185"/>
              </a:spcBef>
            </a:pP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}</a:t>
            </a:r>
            <a:endParaRPr sz="18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 dirty="0">
              <a:latin typeface="Lucida Console"/>
              <a:cs typeface="Lucida Console"/>
            </a:endParaRPr>
          </a:p>
          <a:p>
            <a:pPr marL="557530">
              <a:lnSpc>
                <a:spcPct val="100000"/>
              </a:lnSpc>
              <a:spcBef>
                <a:spcPts val="5"/>
              </a:spcBef>
            </a:pPr>
            <a:r>
              <a:rPr sz="1900" i="1" spc="-70" dirty="0">
                <a:solidFill>
                  <a:srgbClr val="AEAEAE"/>
                </a:solidFill>
                <a:latin typeface="Courier New"/>
                <a:cs typeface="Courier New"/>
              </a:rPr>
              <a:t>//</a:t>
            </a:r>
            <a:r>
              <a:rPr sz="1900" i="1" spc="-110" dirty="0">
                <a:solidFill>
                  <a:srgbClr val="AEAEAE"/>
                </a:solidFill>
                <a:latin typeface="Courier New"/>
                <a:cs typeface="Courier New"/>
              </a:rPr>
              <a:t> </a:t>
            </a:r>
            <a:r>
              <a:rPr sz="1850" i="1" spc="-65" dirty="0">
                <a:solidFill>
                  <a:srgbClr val="AEAEAE"/>
                </a:solidFill>
                <a:latin typeface="微软雅黑"/>
                <a:cs typeface="微软雅黑"/>
              </a:rPr>
              <a:t>在</a:t>
            </a:r>
            <a:r>
              <a:rPr sz="1900" i="1" spc="-70" dirty="0">
                <a:solidFill>
                  <a:srgbClr val="AEAEAE"/>
                </a:solidFill>
                <a:latin typeface="Courier New"/>
                <a:cs typeface="Courier New"/>
              </a:rPr>
              <a:t>GUI</a:t>
            </a:r>
            <a:r>
              <a:rPr sz="1850" i="1" spc="-65" dirty="0">
                <a:solidFill>
                  <a:srgbClr val="AEAEAE"/>
                </a:solidFill>
                <a:latin typeface="微软雅黑"/>
                <a:cs typeface="微软雅黑"/>
              </a:rPr>
              <a:t>里绘制按钮的样貌</a:t>
            </a:r>
            <a:endParaRPr sz="1850" dirty="0">
              <a:latin typeface="微软雅黑"/>
              <a:cs typeface="微软雅黑"/>
            </a:endParaRPr>
          </a:p>
          <a:p>
            <a:pPr marL="557530">
              <a:lnSpc>
                <a:spcPct val="100000"/>
              </a:lnSpc>
              <a:spcBef>
                <a:spcPts val="170"/>
              </a:spcBef>
            </a:pPr>
            <a:r>
              <a:rPr sz="1850" spc="-45" dirty="0">
                <a:solidFill>
                  <a:srgbClr val="E28964"/>
                </a:solidFill>
                <a:latin typeface="Lucida Console"/>
                <a:cs typeface="Lucida Console"/>
              </a:rPr>
              <a:t>void</a:t>
            </a:r>
            <a:r>
              <a:rPr sz="1850" spc="-95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89BDFF"/>
                </a:solidFill>
                <a:latin typeface="Lucida Console"/>
                <a:cs typeface="Lucida Console"/>
              </a:rPr>
              <a:t>show</a:t>
            </a:r>
            <a:r>
              <a:rPr sz="1850" spc="-45" dirty="0">
                <a:solidFill>
                  <a:srgbClr val="3D86E3"/>
                </a:solidFill>
                <a:latin typeface="Lucida Console"/>
                <a:cs typeface="Lucida Console"/>
              </a:rPr>
              <a:t>()</a:t>
            </a: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;</a:t>
            </a:r>
            <a:endParaRPr sz="1850" dirty="0">
              <a:latin typeface="Lucida Console"/>
              <a:cs typeface="Lucida Console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300FBCA-C6D5-8E66-EA05-1112B5DF9E18}"/>
              </a:ext>
            </a:extLst>
          </p:cNvPr>
          <p:cNvSpPr txBox="1"/>
          <p:nvPr/>
        </p:nvSpPr>
        <p:spPr>
          <a:xfrm>
            <a:off x="1313250" y="5954917"/>
            <a:ext cx="4385310" cy="64071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900" i="1" spc="-70" dirty="0">
                <a:solidFill>
                  <a:srgbClr val="AEAEAE"/>
                </a:solidFill>
                <a:latin typeface="Courier New"/>
                <a:cs typeface="Courier New"/>
              </a:rPr>
              <a:t>//</a:t>
            </a:r>
            <a:r>
              <a:rPr sz="1900" i="1" spc="-105" dirty="0">
                <a:solidFill>
                  <a:srgbClr val="AEAEAE"/>
                </a:solidFill>
                <a:latin typeface="Courier New"/>
                <a:cs typeface="Courier New"/>
              </a:rPr>
              <a:t> </a:t>
            </a:r>
            <a:r>
              <a:rPr sz="1850" i="1" spc="-65" dirty="0">
                <a:solidFill>
                  <a:srgbClr val="AEAEAE"/>
                </a:solidFill>
                <a:latin typeface="微软雅黑"/>
                <a:cs typeface="微软雅黑"/>
              </a:rPr>
              <a:t>调用响应函数，即处理点击事件</a:t>
            </a:r>
            <a:endParaRPr sz="18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850" spc="-45" dirty="0">
                <a:solidFill>
                  <a:srgbClr val="E28964"/>
                </a:solidFill>
                <a:latin typeface="Lucida Console"/>
                <a:cs typeface="Lucida Console"/>
              </a:rPr>
              <a:t>void</a:t>
            </a:r>
            <a:r>
              <a:rPr sz="1850" spc="-55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89BDFF"/>
                </a:solidFill>
                <a:latin typeface="Lucida Console"/>
                <a:cs typeface="Lucida Console"/>
              </a:rPr>
              <a:t>on_message</a:t>
            </a:r>
            <a:r>
              <a:rPr sz="1850" spc="-45" dirty="0">
                <a:solidFill>
                  <a:srgbClr val="3D86E3"/>
                </a:solidFill>
                <a:latin typeface="Lucida Console"/>
                <a:cs typeface="Lucida Console"/>
              </a:rPr>
              <a:t>()</a:t>
            </a:r>
            <a:r>
              <a:rPr sz="1850" spc="-50" dirty="0">
                <a:solidFill>
                  <a:srgbClr val="3D86E3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{</a:t>
            </a:r>
            <a:r>
              <a:rPr sz="1850" spc="-50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invoker();</a:t>
            </a:r>
            <a:r>
              <a:rPr sz="1850" spc="-50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}</a:t>
            </a:r>
            <a:endParaRPr sz="1850">
              <a:latin typeface="Lucida Console"/>
              <a:cs typeface="Lucida Console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DF733A0-761B-F187-6C0B-27A6BBF72528}"/>
              </a:ext>
            </a:extLst>
          </p:cNvPr>
          <p:cNvSpPr txBox="1"/>
          <p:nvPr/>
        </p:nvSpPr>
        <p:spPr>
          <a:xfrm>
            <a:off x="768349" y="6591908"/>
            <a:ext cx="29845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};</a:t>
            </a:r>
            <a:endParaRPr sz="1850">
              <a:latin typeface="Lucida Console"/>
              <a:cs typeface="Lucida Console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198A163-312A-F987-29E9-C37061FA9B22}"/>
              </a:ext>
            </a:extLst>
          </p:cNvPr>
          <p:cNvSpPr txBox="1"/>
          <p:nvPr/>
        </p:nvSpPr>
        <p:spPr>
          <a:xfrm>
            <a:off x="11607948" y="6349999"/>
            <a:ext cx="3467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100" spc="160" dirty="0">
                <a:solidFill>
                  <a:srgbClr val="455964"/>
                </a:solidFill>
                <a:latin typeface="Tahoma"/>
                <a:cs typeface="Tahoma"/>
              </a:rPr>
              <a:t>20</a:t>
            </a:r>
            <a:endParaRPr sz="21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45592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7717D83E-EB70-84FD-AD7B-1534452B9FBF}"/>
              </a:ext>
            </a:extLst>
          </p:cNvPr>
          <p:cNvSpPr txBox="1">
            <a:spLocks/>
          </p:cNvSpPr>
          <p:nvPr/>
        </p:nvSpPr>
        <p:spPr>
          <a:xfrm>
            <a:off x="654048" y="673100"/>
            <a:ext cx="10402641" cy="12065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2600" b="0" i="0">
                <a:solidFill>
                  <a:srgbClr val="455964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0" cap="none" spc="114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类是抽象的，调用构造函数才会创建类的</a:t>
            </a:r>
            <a:r>
              <a:rPr kumimoji="0" lang="zh-CN" altLang="en-US" sz="2600" b="1" i="0" u="none" strike="noStrike" kern="0" cap="none" spc="114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kumimoji="0" lang="zh-CN" altLang="en-US" sz="2600" b="0" i="0" u="none" strike="noStrike" kern="0" cap="none" spc="114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，即通常说的</a:t>
            </a: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“</a:t>
            </a:r>
            <a:r>
              <a:rPr kumimoji="0" lang="zh-CN" altLang="en-US" sz="2600" b="0" i="0" u="none" strike="noStrike" kern="0" cap="none" spc="114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”</a:t>
            </a:r>
            <a:r>
              <a:rPr kumimoji="0" lang="zh-CN" altLang="en-US" sz="2600" b="0" i="0" u="none" strike="noStrike" kern="0" cap="none" spc="25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0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0" cap="none" spc="114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可以把这些按钮对象（都是</a:t>
            </a:r>
            <a:r>
              <a:rPr kumimoji="0" lang="zh-CN" altLang="en-US" sz="2600" b="1" i="0" u="none" strike="noStrike" kern="0" cap="none" spc="114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kumimoji="0" lang="zh-CN" altLang="en-US" sz="2600" b="0" i="0" u="none" strike="noStrike" kern="0" cap="none" spc="114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）放进数组，便于统一操作</a:t>
            </a:r>
            <a:r>
              <a:rPr kumimoji="0" lang="zh-CN" altLang="en-US" sz="2600" b="0" i="0" u="none" strike="noStrike" kern="0" cap="none" spc="25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DB52DDD-6D53-5241-CDDA-9C0FDDD2BEBE}"/>
              </a:ext>
            </a:extLst>
          </p:cNvPr>
          <p:cNvSpPr/>
          <p:nvPr/>
        </p:nvSpPr>
        <p:spPr>
          <a:xfrm>
            <a:off x="666749" y="2238374"/>
            <a:ext cx="10858500" cy="3924300"/>
          </a:xfrm>
          <a:custGeom>
            <a:avLst/>
            <a:gdLst/>
            <a:ahLst/>
            <a:cxnLst/>
            <a:rect l="l" t="t" r="r" b="b"/>
            <a:pathLst>
              <a:path w="10858500" h="3924300">
                <a:moveTo>
                  <a:pt x="10858499" y="3924299"/>
                </a:moveTo>
                <a:lnTo>
                  <a:pt x="0" y="3924299"/>
                </a:lnTo>
                <a:lnTo>
                  <a:pt x="0" y="0"/>
                </a:lnTo>
                <a:lnTo>
                  <a:pt x="10858499" y="0"/>
                </a:lnTo>
                <a:lnTo>
                  <a:pt x="10858499" y="3924299"/>
                </a:lnTo>
                <a:close/>
              </a:path>
            </a:pathLst>
          </a:custGeom>
          <a:solidFill>
            <a:srgbClr val="45596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17C25800-1A8C-3673-A60C-6E78FF6CF85E}"/>
              </a:ext>
            </a:extLst>
          </p:cNvPr>
          <p:cNvSpPr txBox="1"/>
          <p:nvPr/>
        </p:nvSpPr>
        <p:spPr>
          <a:xfrm>
            <a:off x="768349" y="2322341"/>
            <a:ext cx="7839075" cy="279971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spcBef>
                <a:spcPts val="295"/>
              </a:spcBef>
            </a:pP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button</a:t>
            </a:r>
            <a:r>
              <a:rPr sz="1850" spc="-50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buttons[]</a:t>
            </a: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=</a:t>
            </a: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{</a:t>
            </a:r>
            <a:endParaRPr sz="185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109345" marR="1421765" indent="-548640">
              <a:lnSpc>
                <a:spcPct val="106700"/>
              </a:lnSpc>
              <a:spcBef>
                <a:spcPts val="50"/>
              </a:spcBef>
            </a:pP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button(LEFT, BODY_1,</a:t>
            </a:r>
            <a:r>
              <a:rPr sz="1850" spc="-3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65B041"/>
                </a:solidFill>
                <a:latin typeface="Lucida Console"/>
                <a:cs typeface="Lucida Console"/>
              </a:rPr>
              <a:t>"Run</a:t>
            </a:r>
            <a:r>
              <a:rPr sz="1850" spc="-35" dirty="0">
                <a:solidFill>
                  <a:srgbClr val="65B04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65B041"/>
                </a:solidFill>
                <a:latin typeface="Lucida Console"/>
                <a:cs typeface="Lucida Console"/>
              </a:rPr>
              <a:t>the</a:t>
            </a:r>
            <a:r>
              <a:rPr sz="1850" spc="-35" dirty="0">
                <a:solidFill>
                  <a:srgbClr val="65B04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65B041"/>
                </a:solidFill>
                <a:latin typeface="Lucida Console"/>
                <a:cs typeface="Lucida Console"/>
              </a:rPr>
              <a:t>Demo"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, </a:t>
            </a:r>
            <a:r>
              <a:rPr sz="1850" spc="-3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[&amp;main_screen](</a:t>
            </a: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void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)</a:t>
            </a:r>
            <a:r>
              <a:rPr sz="1850" spc="-3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-&gt;</a:t>
            </a:r>
            <a:r>
              <a:rPr sz="1850" spc="-30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void</a:t>
            </a:r>
            <a:r>
              <a:rPr sz="1850" spc="-30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900" i="1" spc="-65" dirty="0">
                <a:solidFill>
                  <a:srgbClr val="AEAEAE"/>
                </a:solidFill>
                <a:latin typeface="Courier New"/>
                <a:cs typeface="Courier New"/>
              </a:rPr>
              <a:t>//</a:t>
            </a:r>
            <a:r>
              <a:rPr sz="1900" i="1" spc="-55" dirty="0">
                <a:solidFill>
                  <a:srgbClr val="AEAEAE"/>
                </a:solidFill>
                <a:latin typeface="Courier New"/>
                <a:cs typeface="Courier New"/>
              </a:rPr>
              <a:t> </a:t>
            </a:r>
            <a:r>
              <a:rPr sz="1850" i="1" spc="-55" dirty="0" err="1">
                <a:solidFill>
                  <a:srgbClr val="AEAEAE"/>
                </a:solidFill>
                <a:latin typeface="微软雅黑"/>
                <a:cs typeface="微软雅黑"/>
              </a:rPr>
              <a:t>匿名函数</a:t>
            </a:r>
            <a:endParaRPr sz="1850" dirty="0">
              <a:solidFill>
                <a:prstClr val="black"/>
              </a:solidFill>
              <a:latin typeface="微软雅黑"/>
              <a:cs typeface="微软雅黑"/>
            </a:endParaRPr>
          </a:p>
          <a:p>
            <a:pPr marL="1657350">
              <a:spcBef>
                <a:spcPts val="185"/>
              </a:spcBef>
            </a:pP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{</a:t>
            </a:r>
            <a:endParaRPr sz="185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2205990" marR="5080">
              <a:lnSpc>
                <a:spcPct val="106400"/>
              </a:lnSpc>
              <a:spcBef>
                <a:spcPts val="60"/>
              </a:spcBef>
              <a:tabLst>
                <a:tab pos="4262120" algn="l"/>
              </a:tabLst>
            </a:pP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puts(</a:t>
            </a:r>
            <a:r>
              <a:rPr sz="1850" spc="-40" dirty="0">
                <a:solidFill>
                  <a:srgbClr val="65B041"/>
                </a:solidFill>
                <a:latin typeface="Lucida Console"/>
                <a:cs typeface="Lucida Console"/>
              </a:rPr>
              <a:t>"&gt;&gt;&gt;</a:t>
            </a:r>
            <a:r>
              <a:rPr sz="1850" spc="-35" dirty="0">
                <a:solidFill>
                  <a:srgbClr val="65B04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65B041"/>
                </a:solidFill>
                <a:latin typeface="Lucida Console"/>
                <a:cs typeface="Lucida Console"/>
              </a:rPr>
              <a:t>Clicked</a:t>
            </a:r>
            <a:r>
              <a:rPr sz="1850" spc="-35" dirty="0">
                <a:solidFill>
                  <a:srgbClr val="65B04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65B041"/>
                </a:solidFill>
                <a:latin typeface="Lucida Console"/>
                <a:cs typeface="Lucida Console"/>
              </a:rPr>
              <a:t>\"Run</a:t>
            </a:r>
            <a:r>
              <a:rPr sz="1850" spc="-30" dirty="0">
                <a:solidFill>
                  <a:srgbClr val="65B04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65B041"/>
                </a:solidFill>
                <a:latin typeface="Lucida Console"/>
                <a:cs typeface="Lucida Console"/>
              </a:rPr>
              <a:t>the</a:t>
            </a:r>
            <a:r>
              <a:rPr sz="1850" spc="-35" dirty="0">
                <a:solidFill>
                  <a:srgbClr val="65B04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65B041"/>
                </a:solidFill>
                <a:latin typeface="Lucida Console"/>
                <a:cs typeface="Lucida Console"/>
              </a:rPr>
              <a:t>Demo\"."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); </a:t>
            </a:r>
            <a:r>
              <a:rPr sz="1850" spc="-3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move();	</a:t>
            </a:r>
            <a:r>
              <a:rPr sz="1900" i="1" spc="-65" dirty="0">
                <a:solidFill>
                  <a:srgbClr val="AEAEAE"/>
                </a:solidFill>
                <a:latin typeface="Courier New"/>
                <a:cs typeface="Courier New"/>
              </a:rPr>
              <a:t>//</a:t>
            </a:r>
            <a:r>
              <a:rPr sz="1900" i="1" spc="-100" dirty="0">
                <a:solidFill>
                  <a:srgbClr val="AEAEAE"/>
                </a:solidFill>
                <a:latin typeface="Courier New"/>
                <a:cs typeface="Courier New"/>
              </a:rPr>
              <a:t> </a:t>
            </a:r>
            <a:r>
              <a:rPr sz="1850" i="1" spc="-55" dirty="0">
                <a:solidFill>
                  <a:srgbClr val="AEAEAE"/>
                </a:solidFill>
                <a:latin typeface="微软雅黑"/>
                <a:cs typeface="微软雅黑"/>
              </a:rPr>
              <a:t>切换到演示界面，完全复用</a:t>
            </a:r>
            <a:r>
              <a:rPr sz="1900" i="1" spc="-65" dirty="0">
                <a:solidFill>
                  <a:srgbClr val="AEAEAE"/>
                </a:solidFill>
                <a:latin typeface="Courier New"/>
                <a:cs typeface="Courier New"/>
              </a:rPr>
              <a:t>PJ1 </a:t>
            </a:r>
            <a:r>
              <a:rPr sz="1900" i="1" spc="-1125" dirty="0">
                <a:solidFill>
                  <a:srgbClr val="AEAEAE"/>
                </a:solidFill>
                <a:latin typeface="Courier New"/>
                <a:cs typeface="Courier New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main_screen();</a:t>
            </a: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900" i="1" spc="-65" dirty="0">
                <a:solidFill>
                  <a:srgbClr val="AEAEAE"/>
                </a:solidFill>
                <a:latin typeface="Courier New"/>
                <a:cs typeface="Courier New"/>
              </a:rPr>
              <a:t>// </a:t>
            </a:r>
            <a:r>
              <a:rPr sz="1850" i="1" spc="-55" dirty="0">
                <a:solidFill>
                  <a:srgbClr val="AEAEAE"/>
                </a:solidFill>
                <a:latin typeface="微软雅黑"/>
                <a:cs typeface="微软雅黑"/>
              </a:rPr>
              <a:t>重新绘制主界面</a:t>
            </a:r>
            <a:endParaRPr sz="1850" dirty="0">
              <a:solidFill>
                <a:prstClr val="black"/>
              </a:solidFill>
              <a:latin typeface="微软雅黑"/>
              <a:cs typeface="微软雅黑"/>
            </a:endParaRPr>
          </a:p>
          <a:p>
            <a:pPr marL="1657350">
              <a:spcBef>
                <a:spcPts val="190"/>
              </a:spcBef>
            </a:pP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},</a:t>
            </a:r>
            <a:endParaRPr sz="185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109345">
              <a:spcBef>
                <a:spcPts val="270"/>
              </a:spcBef>
            </a:pP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RED),</a:t>
            </a:r>
            <a:endParaRPr sz="1850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14E2CE0B-55B5-ED3F-0A2E-3022B04FB3B1}"/>
              </a:ext>
            </a:extLst>
          </p:cNvPr>
          <p:cNvSpPr txBox="1">
            <a:spLocks/>
          </p:cNvSpPr>
          <p:nvPr/>
        </p:nvSpPr>
        <p:spPr>
          <a:xfrm>
            <a:off x="11607948" y="6353466"/>
            <a:ext cx="384809" cy="332142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2100" b="0" i="0" kern="1200">
                <a:solidFill>
                  <a:srgbClr val="455964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0" b="0" i="0" u="none" strike="noStrike" kern="1200" cap="none" spc="114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Tahoma"/>
                <a:ea typeface="宋体" panose="02010600030101010101" pitchFamily="2" charset="-122"/>
                <a:cs typeface="Tahoma"/>
              </a:rPr>
              <a:t>21</a:t>
            </a:r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E6B89115-E91E-65AF-0385-66BD13E4D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278359"/>
              </p:ext>
            </p:extLst>
          </p:nvPr>
        </p:nvGraphicFramePr>
        <p:xfrm>
          <a:off x="1297549" y="5120031"/>
          <a:ext cx="8288020" cy="914400"/>
        </p:xfrm>
        <a:graphic>
          <a:graphicData uri="http://schemas.openxmlformats.org/drawingml/2006/table">
            <a:tbl>
              <a:tblPr firstRow="1" bandRow="1"/>
              <a:tblGrid>
                <a:gridCol w="174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6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50" spc="-40" dirty="0">
                          <a:solidFill>
                            <a:srgbClr val="FFF7E1"/>
                          </a:solidFill>
                          <a:latin typeface="Lucida Console"/>
                          <a:cs typeface="Lucida Console"/>
                        </a:rPr>
                        <a:t>button(LEFT,</a:t>
                      </a:r>
                      <a:endParaRPr sz="1850" dirty="0">
                        <a:latin typeface="Lucida Console"/>
                        <a:cs typeface="Lucida Console"/>
                      </a:endParaRPr>
                    </a:p>
                  </a:txBody>
                  <a:tcPr marL="0" marR="0" marT="133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96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50" spc="-40" dirty="0">
                          <a:solidFill>
                            <a:srgbClr val="FFF7E1"/>
                          </a:solidFill>
                          <a:latin typeface="Lucida Console"/>
                          <a:cs typeface="Lucida Console"/>
                        </a:rPr>
                        <a:t>BODY_2,</a:t>
                      </a:r>
                      <a:endParaRPr sz="1850" dirty="0">
                        <a:latin typeface="Lucida Console"/>
                        <a:cs typeface="Lucida Console"/>
                      </a:endParaRPr>
                    </a:p>
                  </a:txBody>
                  <a:tcPr marL="0" marR="0" marT="133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96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7945">
                        <a:lnSpc>
                          <a:spcPts val="2270"/>
                        </a:lnSpc>
                        <a:spcBef>
                          <a:spcPts val="55"/>
                        </a:spcBef>
                      </a:pPr>
                      <a:r>
                        <a:rPr sz="1850" spc="-40" dirty="0">
                          <a:solidFill>
                            <a:srgbClr val="65B041"/>
                          </a:solidFill>
                          <a:latin typeface="Lucida Console"/>
                          <a:cs typeface="Lucida Console"/>
                        </a:rPr>
                        <a:t>"Read</a:t>
                      </a:r>
                      <a:r>
                        <a:rPr sz="1850" spc="-55" dirty="0">
                          <a:solidFill>
                            <a:srgbClr val="65B041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850" spc="-45" dirty="0">
                          <a:solidFill>
                            <a:srgbClr val="65B041"/>
                          </a:solidFill>
                          <a:latin typeface="Lucida Console"/>
                          <a:cs typeface="Lucida Console"/>
                        </a:rPr>
                        <a:t>Strategy"</a:t>
                      </a:r>
                      <a:r>
                        <a:rPr sz="1900" i="1" spc="-45" dirty="0">
                          <a:solidFill>
                            <a:srgbClr val="AEAEAE"/>
                          </a:solidFill>
                          <a:latin typeface="Courier New"/>
                          <a:cs typeface="Courier New"/>
                        </a:rPr>
                        <a:t>/*,</a:t>
                      </a:r>
                      <a:r>
                        <a:rPr sz="1850" i="1" spc="-55" dirty="0">
                          <a:solidFill>
                            <a:srgbClr val="AEAEAE"/>
                          </a:solidFill>
                          <a:latin typeface="微软雅黑"/>
                          <a:cs typeface="微软雅黑"/>
                        </a:rPr>
                        <a:t>某个函数</a:t>
                      </a:r>
                      <a:r>
                        <a:rPr sz="1900" i="1" spc="-50" dirty="0">
                          <a:solidFill>
                            <a:srgbClr val="AEAEAE"/>
                          </a:solidFill>
                          <a:latin typeface="Courier New"/>
                          <a:cs typeface="Courier New"/>
                        </a:rPr>
                        <a:t>*/</a:t>
                      </a:r>
                      <a:r>
                        <a:rPr sz="1850" spc="-50" dirty="0">
                          <a:solidFill>
                            <a:srgbClr val="FFF7E1"/>
                          </a:solidFill>
                          <a:latin typeface="Lucida Console"/>
                          <a:cs typeface="Lucida Console"/>
                        </a:rPr>
                        <a:t>),</a:t>
                      </a:r>
                      <a:endParaRPr sz="1850" dirty="0">
                        <a:latin typeface="Lucida Console"/>
                        <a:cs typeface="Lucida Console"/>
                      </a:endParaRPr>
                    </a:p>
                  </a:txBody>
                  <a:tcPr marL="0" marR="0" marT="698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96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9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spc="-40" dirty="0">
                          <a:solidFill>
                            <a:srgbClr val="FFF7E1"/>
                          </a:solidFill>
                          <a:latin typeface="Lucida Console"/>
                          <a:cs typeface="Lucida Console"/>
                        </a:rPr>
                        <a:t>button(LEFT,</a:t>
                      </a:r>
                      <a:endParaRPr sz="1850">
                        <a:latin typeface="Lucida Console"/>
                        <a:cs typeface="Lucida Console"/>
                      </a:endParaRPr>
                    </a:p>
                  </a:txBody>
                  <a:tcPr marL="0" marR="0" marT="120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96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spc="-40" dirty="0">
                          <a:solidFill>
                            <a:srgbClr val="FFF7E1"/>
                          </a:solidFill>
                          <a:latin typeface="Lucida Console"/>
                          <a:cs typeface="Lucida Console"/>
                        </a:rPr>
                        <a:t>BODY_3,</a:t>
                      </a:r>
                      <a:endParaRPr sz="1850" dirty="0">
                        <a:latin typeface="Lucida Console"/>
                        <a:cs typeface="Lucida Console"/>
                      </a:endParaRPr>
                    </a:p>
                  </a:txBody>
                  <a:tcPr marL="0" marR="0" marT="120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96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79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50" spc="-40" dirty="0">
                          <a:solidFill>
                            <a:srgbClr val="65B041"/>
                          </a:solidFill>
                          <a:latin typeface="Lucida Console"/>
                          <a:cs typeface="Lucida Console"/>
                        </a:rPr>
                        <a:t>"Set</a:t>
                      </a:r>
                      <a:r>
                        <a:rPr sz="1850" spc="-45" dirty="0">
                          <a:solidFill>
                            <a:srgbClr val="65B041"/>
                          </a:solidFill>
                          <a:latin typeface="Lucida Console"/>
                          <a:cs typeface="Lucida Console"/>
                        </a:rPr>
                        <a:t> Randomseed"</a:t>
                      </a:r>
                      <a:r>
                        <a:rPr sz="1900" i="1" spc="-45" dirty="0">
                          <a:solidFill>
                            <a:srgbClr val="AEAEAE"/>
                          </a:solidFill>
                          <a:latin typeface="Courier New"/>
                          <a:cs typeface="Courier New"/>
                        </a:rPr>
                        <a:t>/*,</a:t>
                      </a:r>
                      <a:r>
                        <a:rPr sz="1850" i="1" spc="-55" dirty="0">
                          <a:solidFill>
                            <a:srgbClr val="AEAEAE"/>
                          </a:solidFill>
                          <a:latin typeface="微软雅黑"/>
                          <a:cs typeface="微软雅黑"/>
                        </a:rPr>
                        <a:t>某个函数</a:t>
                      </a:r>
                      <a:r>
                        <a:rPr sz="1900" i="1" spc="-50" dirty="0">
                          <a:solidFill>
                            <a:srgbClr val="AEAEAE"/>
                          </a:solidFill>
                          <a:latin typeface="Courier New"/>
                          <a:cs typeface="Courier New"/>
                        </a:rPr>
                        <a:t>*/</a:t>
                      </a:r>
                      <a:r>
                        <a:rPr sz="1850" spc="-50" dirty="0">
                          <a:solidFill>
                            <a:srgbClr val="FFF7E1"/>
                          </a:solidFill>
                          <a:latin typeface="Lucida Console"/>
                          <a:cs typeface="Lucida Console"/>
                        </a:rPr>
                        <a:t>),</a:t>
                      </a:r>
                      <a:endParaRPr sz="1850" dirty="0">
                        <a:latin typeface="Lucida Console"/>
                        <a:cs typeface="Lucida Console"/>
                      </a:endParaRPr>
                    </a:p>
                  </a:txBody>
                  <a:tcPr marL="0" marR="0" marT="57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96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9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3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1850" spc="-40" dirty="0">
                          <a:solidFill>
                            <a:srgbClr val="FFF7E1"/>
                          </a:solidFill>
                          <a:latin typeface="Lucida Console"/>
                          <a:cs typeface="Lucida Console"/>
                        </a:rPr>
                        <a:t>button(LEFT,</a:t>
                      </a:r>
                      <a:endParaRPr sz="18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96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50" spc="-40" dirty="0">
                          <a:solidFill>
                            <a:srgbClr val="FFF7E1"/>
                          </a:solidFill>
                          <a:latin typeface="Lucida Console"/>
                          <a:cs typeface="Lucida Console"/>
                        </a:rPr>
                        <a:t>BODY_4,</a:t>
                      </a:r>
                      <a:endParaRPr sz="18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96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7945">
                        <a:lnSpc>
                          <a:spcPts val="2010"/>
                        </a:lnSpc>
                      </a:pPr>
                      <a:r>
                        <a:rPr sz="1850" spc="-40" dirty="0">
                          <a:solidFill>
                            <a:srgbClr val="65B041"/>
                          </a:solidFill>
                          <a:latin typeface="Lucida Console"/>
                          <a:cs typeface="Lucida Console"/>
                        </a:rPr>
                        <a:t>"Exit"</a:t>
                      </a:r>
                      <a:r>
                        <a:rPr sz="1850" spc="-40" dirty="0">
                          <a:solidFill>
                            <a:srgbClr val="FFF7E1"/>
                          </a:solidFill>
                          <a:latin typeface="Lucida Console"/>
                          <a:cs typeface="Lucida Console"/>
                        </a:rPr>
                        <a:t>,</a:t>
                      </a:r>
                      <a:r>
                        <a:rPr sz="1850" spc="-35" dirty="0">
                          <a:solidFill>
                            <a:srgbClr val="FFF7E1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850" spc="-40" dirty="0">
                          <a:solidFill>
                            <a:srgbClr val="FFF7E1"/>
                          </a:solidFill>
                          <a:latin typeface="Lucida Console"/>
                          <a:cs typeface="Lucida Console"/>
                        </a:rPr>
                        <a:t>[]{</a:t>
                      </a:r>
                      <a:r>
                        <a:rPr sz="1850" spc="-35" dirty="0">
                          <a:solidFill>
                            <a:srgbClr val="FFF7E1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850" spc="-40" dirty="0">
                          <a:solidFill>
                            <a:srgbClr val="FFF7E1"/>
                          </a:solidFill>
                          <a:latin typeface="Lucida Console"/>
                          <a:cs typeface="Lucida Console"/>
                        </a:rPr>
                        <a:t>closegraph();</a:t>
                      </a:r>
                      <a:r>
                        <a:rPr sz="1850" spc="-35" dirty="0">
                          <a:solidFill>
                            <a:srgbClr val="FFF7E1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850" spc="-40" dirty="0">
                          <a:solidFill>
                            <a:srgbClr val="FFF7E1"/>
                          </a:solidFill>
                          <a:latin typeface="Lucida Console"/>
                          <a:cs typeface="Lucida Console"/>
                        </a:rPr>
                        <a:t>exit(</a:t>
                      </a:r>
                      <a:r>
                        <a:rPr sz="1850" spc="-40" dirty="0">
                          <a:solidFill>
                            <a:srgbClr val="3386CC"/>
                          </a:solidFill>
                          <a:latin typeface="Lucida Console"/>
                          <a:cs typeface="Lucida Console"/>
                        </a:rPr>
                        <a:t>0</a:t>
                      </a:r>
                      <a:r>
                        <a:rPr sz="1850" spc="-40" dirty="0">
                          <a:solidFill>
                            <a:srgbClr val="FFF7E1"/>
                          </a:solidFill>
                          <a:latin typeface="Lucida Console"/>
                          <a:cs typeface="Lucida Console"/>
                        </a:rPr>
                        <a:t>);</a:t>
                      </a:r>
                      <a:endParaRPr sz="18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96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7945">
                        <a:lnSpc>
                          <a:spcPts val="2010"/>
                        </a:lnSpc>
                      </a:pPr>
                      <a:r>
                        <a:rPr sz="1850" spc="-40" dirty="0">
                          <a:solidFill>
                            <a:srgbClr val="FFF7E1"/>
                          </a:solidFill>
                          <a:latin typeface="Lucida Console"/>
                          <a:cs typeface="Lucida Console"/>
                        </a:rPr>
                        <a:t>})};</a:t>
                      </a:r>
                      <a:endParaRPr sz="185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9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75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2">
            <a:extLst>
              <a:ext uri="{FF2B5EF4-FFF2-40B4-BE49-F238E27FC236}">
                <a16:creationId xmlns:a16="http://schemas.microsoft.com/office/drawing/2014/main" id="{3A8823CC-4B19-27D6-FBEC-769C54F71B8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266700"/>
            <a:ext cx="6095999" cy="6334124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4E1C7147-A7DD-06E9-2A13-C763057F6008}"/>
              </a:ext>
            </a:extLst>
          </p:cNvPr>
          <p:cNvSpPr txBox="1">
            <a:spLocks/>
          </p:cNvSpPr>
          <p:nvPr/>
        </p:nvSpPr>
        <p:spPr>
          <a:xfrm>
            <a:off x="654049" y="673100"/>
            <a:ext cx="450215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2600" b="0" i="0">
                <a:solidFill>
                  <a:srgbClr val="455964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0" cap="none" spc="114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现在可以把它们展现在</a:t>
            </a:r>
            <a:r>
              <a:rPr kumimoji="0" lang="zh-CN" altLang="en-US" sz="2600" b="1" i="0" u="none" strike="noStrike" kern="0" cap="none" spc="114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视图</a:t>
            </a:r>
            <a:r>
              <a:rPr kumimoji="0" lang="zh-CN" altLang="en-US" sz="2600" b="0" i="0" u="none" strike="noStrike" kern="0" cap="none" spc="25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中</a:t>
            </a:r>
            <a:endParaRPr kumimoji="0" lang="zh-CN" altLang="en-US" sz="2600" b="0" i="0" u="none" strike="noStrike" kern="0" cap="none" spc="25" normalizeH="0" baseline="0" noProof="0" dirty="0">
              <a:ln>
                <a:noFill/>
              </a:ln>
              <a:solidFill>
                <a:srgbClr val="455964"/>
              </a:solidFill>
              <a:effectLst/>
              <a:uLnTx/>
              <a:uFillTx/>
              <a:latin typeface="微软雅黑"/>
              <a:ea typeface="宋体" panose="02010600030101010101" pitchFamily="2" charset="-122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1517EE57-51B6-2722-2F1A-F3FE28FA0F83}"/>
              </a:ext>
            </a:extLst>
          </p:cNvPr>
          <p:cNvSpPr txBox="1">
            <a:spLocks/>
          </p:cNvSpPr>
          <p:nvPr/>
        </p:nvSpPr>
        <p:spPr>
          <a:xfrm>
            <a:off x="11607948" y="6353466"/>
            <a:ext cx="384809" cy="332142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2100" b="0" i="0" kern="1200">
                <a:solidFill>
                  <a:srgbClr val="455964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0" b="0" i="0" u="none" strike="noStrike" kern="1200" cap="none" spc="114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Tahoma"/>
                <a:ea typeface="宋体" panose="02010600030101010101" pitchFamily="2" charset="-122"/>
                <a:cs typeface="Tahoma"/>
              </a:rPr>
              <a:t>22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CD3DA1BF-BDFB-72C4-71C7-A3C4C7CEC3DB}"/>
              </a:ext>
            </a:extLst>
          </p:cNvPr>
          <p:cNvSpPr txBox="1"/>
          <p:nvPr/>
        </p:nvSpPr>
        <p:spPr>
          <a:xfrm>
            <a:off x="666749" y="1447799"/>
            <a:ext cx="4762500" cy="2019300"/>
          </a:xfrm>
          <a:prstGeom prst="rect">
            <a:avLst/>
          </a:prstGeom>
          <a:solidFill>
            <a:srgbClr val="455964"/>
          </a:solidFill>
        </p:spPr>
        <p:txBody>
          <a:bodyPr vert="horz" wrap="square" lIns="0" tIns="126364" rIns="0" bIns="0" rtlCol="0">
            <a:spAutoFit/>
          </a:bodyPr>
          <a:lstStyle/>
          <a:p>
            <a:pPr marL="114300">
              <a:spcBef>
                <a:spcPts val="994"/>
              </a:spcBef>
            </a:pPr>
            <a:r>
              <a:rPr sz="1550" spc="-45" dirty="0">
                <a:solidFill>
                  <a:srgbClr val="E28964"/>
                </a:solidFill>
                <a:latin typeface="Lucida Console"/>
                <a:cs typeface="Lucida Console"/>
              </a:rPr>
              <a:t>for</a:t>
            </a:r>
            <a:r>
              <a:rPr sz="1550" spc="-60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550" spc="-45" dirty="0">
                <a:solidFill>
                  <a:srgbClr val="FFF7E1"/>
                </a:solidFill>
                <a:latin typeface="Lucida Console"/>
                <a:cs typeface="Lucida Console"/>
              </a:rPr>
              <a:t>(</a:t>
            </a:r>
            <a:r>
              <a:rPr sz="1550" spc="-45" dirty="0">
                <a:solidFill>
                  <a:srgbClr val="E28964"/>
                </a:solidFill>
                <a:latin typeface="Lucida Console"/>
                <a:cs typeface="Lucida Console"/>
              </a:rPr>
              <a:t>size_t</a:t>
            </a:r>
            <a:r>
              <a:rPr sz="1550" spc="-60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550" spc="-45" dirty="0">
                <a:solidFill>
                  <a:srgbClr val="FFF7E1"/>
                </a:solidFill>
                <a:latin typeface="Lucida Console"/>
                <a:cs typeface="Lucida Console"/>
              </a:rPr>
              <a:t>i</a:t>
            </a:r>
            <a:r>
              <a:rPr sz="1550" spc="-5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550" spc="-45" dirty="0">
                <a:solidFill>
                  <a:srgbClr val="FFF7E1"/>
                </a:solidFill>
                <a:latin typeface="Lucida Console"/>
                <a:cs typeface="Lucida Console"/>
              </a:rPr>
              <a:t>=</a:t>
            </a:r>
            <a:r>
              <a:rPr sz="1550" spc="-60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550" spc="-45" dirty="0">
                <a:solidFill>
                  <a:srgbClr val="3386CC"/>
                </a:solidFill>
                <a:latin typeface="Lucida Console"/>
                <a:cs typeface="Lucida Console"/>
              </a:rPr>
              <a:t>0</a:t>
            </a:r>
            <a:r>
              <a:rPr sz="1550" spc="-45" dirty="0">
                <a:solidFill>
                  <a:srgbClr val="FFF7E1"/>
                </a:solidFill>
                <a:latin typeface="Lucida Console"/>
                <a:cs typeface="Lucida Console"/>
              </a:rPr>
              <a:t>;</a:t>
            </a:r>
            <a:endParaRPr sz="155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567690">
              <a:spcBef>
                <a:spcPts val="130"/>
              </a:spcBef>
            </a:pPr>
            <a:r>
              <a:rPr sz="1550" spc="-45" dirty="0">
                <a:solidFill>
                  <a:srgbClr val="FFF7E1"/>
                </a:solidFill>
                <a:latin typeface="Lucida Console"/>
                <a:cs typeface="Lucida Console"/>
              </a:rPr>
              <a:t>i &lt; </a:t>
            </a:r>
            <a:r>
              <a:rPr sz="1550" spc="-45" dirty="0">
                <a:solidFill>
                  <a:srgbClr val="E28964"/>
                </a:solidFill>
                <a:latin typeface="Lucida Console"/>
                <a:cs typeface="Lucida Console"/>
              </a:rPr>
              <a:t>sizeof</a:t>
            </a:r>
            <a:r>
              <a:rPr sz="1550" spc="-45" dirty="0">
                <a:solidFill>
                  <a:srgbClr val="FFF7E1"/>
                </a:solidFill>
                <a:latin typeface="Lucida Console"/>
                <a:cs typeface="Lucida Console"/>
              </a:rPr>
              <a:t>(buttons)/</a:t>
            </a:r>
            <a:r>
              <a:rPr sz="1550" spc="-45" dirty="0">
                <a:solidFill>
                  <a:srgbClr val="E28964"/>
                </a:solidFill>
                <a:latin typeface="Lucida Console"/>
                <a:cs typeface="Lucida Console"/>
              </a:rPr>
              <a:t>sizeof</a:t>
            </a:r>
            <a:r>
              <a:rPr sz="1550" spc="-45" dirty="0">
                <a:solidFill>
                  <a:srgbClr val="FFF7E1"/>
                </a:solidFill>
                <a:latin typeface="Lucida Console"/>
                <a:cs typeface="Lucida Console"/>
              </a:rPr>
              <a:t>(button);</a:t>
            </a:r>
            <a:endParaRPr sz="155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567690">
              <a:spcBef>
                <a:spcPts val="135"/>
              </a:spcBef>
            </a:pPr>
            <a:r>
              <a:rPr sz="1550" spc="-45" dirty="0">
                <a:solidFill>
                  <a:srgbClr val="FFF7E1"/>
                </a:solidFill>
                <a:latin typeface="Lucida Console"/>
                <a:cs typeface="Lucida Console"/>
              </a:rPr>
              <a:t>++i)</a:t>
            </a:r>
            <a:endParaRPr sz="155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567690">
              <a:spcBef>
                <a:spcPts val="130"/>
              </a:spcBef>
            </a:pPr>
            <a:r>
              <a:rPr sz="1550" spc="-45" dirty="0">
                <a:solidFill>
                  <a:srgbClr val="FFF7E1"/>
                </a:solidFill>
                <a:latin typeface="Lucida Console"/>
                <a:cs typeface="Lucida Console"/>
              </a:rPr>
              <a:t>buttons[i].show();</a:t>
            </a:r>
            <a:endParaRPr sz="155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>
              <a:spcBef>
                <a:spcPts val="25"/>
              </a:spcBef>
            </a:pPr>
            <a:endParaRPr sz="210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14300">
              <a:spcBef>
                <a:spcPts val="5"/>
              </a:spcBef>
            </a:pPr>
            <a:r>
              <a:rPr sz="1550" i="1" spc="-40" dirty="0">
                <a:solidFill>
                  <a:srgbClr val="AEAEAE"/>
                </a:solidFill>
                <a:latin typeface="Courier New"/>
                <a:cs typeface="Courier New"/>
              </a:rPr>
              <a:t>//C++</a:t>
            </a:r>
            <a:r>
              <a:rPr sz="1500" i="1" spc="-15" dirty="0">
                <a:solidFill>
                  <a:srgbClr val="AEAEAE"/>
                </a:solidFill>
                <a:latin typeface="微软雅黑"/>
                <a:cs typeface="微软雅黑"/>
              </a:rPr>
              <a:t>中简写如下。不深究右值引用</a:t>
            </a:r>
            <a:endParaRPr sz="1500">
              <a:solidFill>
                <a:prstClr val="black"/>
              </a:solidFill>
              <a:latin typeface="微软雅黑"/>
              <a:cs typeface="微软雅黑"/>
            </a:endParaRPr>
          </a:p>
          <a:p>
            <a:pPr marL="114300">
              <a:spcBef>
                <a:spcPts val="130"/>
              </a:spcBef>
            </a:pPr>
            <a:r>
              <a:rPr sz="1550" spc="-45" dirty="0">
                <a:solidFill>
                  <a:srgbClr val="E28964"/>
                </a:solidFill>
                <a:latin typeface="Lucida Console"/>
                <a:cs typeface="Lucida Console"/>
              </a:rPr>
              <a:t>for</a:t>
            </a:r>
            <a:r>
              <a:rPr sz="1550" spc="-50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550" spc="-45" dirty="0">
                <a:solidFill>
                  <a:srgbClr val="FFF7E1"/>
                </a:solidFill>
                <a:latin typeface="Lucida Console"/>
                <a:cs typeface="Lucida Console"/>
              </a:rPr>
              <a:t>(</a:t>
            </a:r>
            <a:r>
              <a:rPr sz="1550" spc="-45" dirty="0">
                <a:solidFill>
                  <a:srgbClr val="E28964"/>
                </a:solidFill>
                <a:latin typeface="Lucida Console"/>
                <a:cs typeface="Lucida Console"/>
              </a:rPr>
              <a:t>auto </a:t>
            </a:r>
            <a:r>
              <a:rPr sz="1550" spc="-45" dirty="0">
                <a:solidFill>
                  <a:srgbClr val="FFF7E1"/>
                </a:solidFill>
                <a:latin typeface="Lucida Console"/>
                <a:cs typeface="Lucida Console"/>
              </a:rPr>
              <a:t>&amp;&amp;i :</a:t>
            </a:r>
            <a:r>
              <a:rPr sz="1550" spc="-50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550" spc="-45" dirty="0">
                <a:solidFill>
                  <a:srgbClr val="FFF7E1"/>
                </a:solidFill>
                <a:latin typeface="Lucida Console"/>
                <a:cs typeface="Lucida Console"/>
              </a:rPr>
              <a:t>buttons) i.show();</a:t>
            </a:r>
            <a:endParaRPr sz="155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39C4A4D3-55DB-2A02-7C90-70DEFC2EC334}"/>
              </a:ext>
            </a:extLst>
          </p:cNvPr>
          <p:cNvSpPr txBox="1"/>
          <p:nvPr/>
        </p:nvSpPr>
        <p:spPr>
          <a:xfrm>
            <a:off x="654049" y="3902074"/>
            <a:ext cx="4502150" cy="920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95"/>
              </a:spcBef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类似地可以实现文本框类。</a:t>
            </a:r>
            <a:r>
              <a:rPr sz="2600" spc="15" dirty="0">
                <a:solidFill>
                  <a:srgbClr val="455964"/>
                </a:solidFill>
                <a:latin typeface="微软雅黑"/>
                <a:cs typeface="微软雅黑"/>
              </a:rPr>
              <a:t>不 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再赘述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。</a:t>
            </a:r>
            <a:endParaRPr sz="26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62175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FF2B5EF4-FFF2-40B4-BE49-F238E27FC236}">
                <a16:creationId xmlns:a16="http://schemas.microsoft.com/office/drawing/2014/main" id="{6BA04CD3-2FD1-D218-18E7-93D727305D09}"/>
              </a:ext>
            </a:extLst>
          </p:cNvPr>
          <p:cNvSpPr txBox="1">
            <a:spLocks/>
          </p:cNvSpPr>
          <p:nvPr/>
        </p:nvSpPr>
        <p:spPr>
          <a:xfrm>
            <a:off x="654049" y="673100"/>
            <a:ext cx="3811904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2600" b="0" i="0">
                <a:solidFill>
                  <a:srgbClr val="455964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0" cap="none" spc="114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外层控制器的一般模式</a:t>
            </a:r>
            <a:r>
              <a:rPr kumimoji="0" lang="zh-CN" altLang="en-US" sz="2600" b="0" i="0" u="none" strike="noStrike" kern="0" cap="none" spc="25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：</a:t>
            </a:r>
            <a:endParaRPr kumimoji="0" lang="zh-CN" altLang="en-US" sz="2600" b="0" i="0" u="none" strike="noStrike" kern="0" cap="none" spc="25" normalizeH="0" baseline="0" noProof="0" dirty="0">
              <a:ln>
                <a:noFill/>
              </a:ln>
              <a:solidFill>
                <a:srgbClr val="455964"/>
              </a:solidFill>
              <a:effectLst/>
              <a:uLnTx/>
              <a:uFillTx/>
              <a:latin typeface="微软雅黑"/>
              <a:ea typeface="宋体" panose="02010600030101010101" pitchFamily="2" charset="-122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07562D4-BD19-D7D0-424F-E20014AE4E5D}"/>
              </a:ext>
            </a:extLst>
          </p:cNvPr>
          <p:cNvSpPr/>
          <p:nvPr/>
        </p:nvSpPr>
        <p:spPr>
          <a:xfrm>
            <a:off x="666749" y="1447799"/>
            <a:ext cx="10858500" cy="3629025"/>
          </a:xfrm>
          <a:custGeom>
            <a:avLst/>
            <a:gdLst/>
            <a:ahLst/>
            <a:cxnLst/>
            <a:rect l="l" t="t" r="r" b="b"/>
            <a:pathLst>
              <a:path w="10858500" h="3629025">
                <a:moveTo>
                  <a:pt x="10858499" y="3629024"/>
                </a:moveTo>
                <a:lnTo>
                  <a:pt x="0" y="3629024"/>
                </a:lnTo>
                <a:lnTo>
                  <a:pt x="0" y="0"/>
                </a:lnTo>
                <a:lnTo>
                  <a:pt x="10858499" y="0"/>
                </a:lnTo>
                <a:lnTo>
                  <a:pt x="10858499" y="3629024"/>
                </a:lnTo>
                <a:close/>
              </a:path>
            </a:pathLst>
          </a:custGeom>
          <a:solidFill>
            <a:srgbClr val="45596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8E59AE11-B78F-05B0-CA24-EFB2751D44BF}"/>
              </a:ext>
            </a:extLst>
          </p:cNvPr>
          <p:cNvGraphicFramePr>
            <a:graphicFrameLocks noGrp="1"/>
          </p:cNvGraphicFramePr>
          <p:nvPr/>
        </p:nvGraphicFramePr>
        <p:xfrm>
          <a:off x="749299" y="1564890"/>
          <a:ext cx="7056119" cy="924560"/>
        </p:xfrm>
        <a:graphic>
          <a:graphicData uri="http://schemas.openxmlformats.org/drawingml/2006/table">
            <a:tbl>
              <a:tblPr firstRow="1" bandRow="1"/>
              <a:tblGrid>
                <a:gridCol w="511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0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1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15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50" spc="-40" dirty="0">
                          <a:solidFill>
                            <a:srgbClr val="E28964"/>
                          </a:solidFill>
                          <a:latin typeface="Lucida Console"/>
                          <a:cs typeface="Lucida Console"/>
                        </a:rPr>
                        <a:t>for</a:t>
                      </a:r>
                      <a:endParaRPr sz="1850">
                        <a:latin typeface="Lucida Console"/>
                        <a:cs typeface="Lucida Console"/>
                      </a:endParaRPr>
                    </a:p>
                    <a:p>
                      <a:pPr marL="31750">
                        <a:lnSpc>
                          <a:spcPts val="2185"/>
                        </a:lnSpc>
                        <a:spcBef>
                          <a:spcPts val="200"/>
                        </a:spcBef>
                      </a:pPr>
                      <a:r>
                        <a:rPr sz="1850" dirty="0">
                          <a:solidFill>
                            <a:srgbClr val="FFF7E1"/>
                          </a:solidFill>
                          <a:latin typeface="Lucida Console"/>
                          <a:cs typeface="Lucida Console"/>
                        </a:rPr>
                        <a:t>{</a:t>
                      </a:r>
                      <a:endParaRPr sz="1850">
                        <a:latin typeface="Lucida Console"/>
                        <a:cs typeface="Lucida Console"/>
                      </a:endParaRPr>
                    </a:p>
                  </a:txBody>
                  <a:tcPr marL="0" marR="0" marT="139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96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7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50" spc="-40" dirty="0">
                          <a:solidFill>
                            <a:srgbClr val="FFF7E1"/>
                          </a:solidFill>
                          <a:latin typeface="Lucida Console"/>
                          <a:cs typeface="Lucida Console"/>
                        </a:rPr>
                        <a:t>(ExMessage</a:t>
                      </a:r>
                      <a:r>
                        <a:rPr sz="1850" spc="-60" dirty="0">
                          <a:solidFill>
                            <a:srgbClr val="FFF7E1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850" spc="-40" dirty="0">
                          <a:solidFill>
                            <a:srgbClr val="FFF7E1"/>
                          </a:solidFill>
                          <a:latin typeface="Lucida Console"/>
                          <a:cs typeface="Lucida Console"/>
                        </a:rPr>
                        <a:t>msg;;)</a:t>
                      </a:r>
                      <a:endParaRPr sz="1850">
                        <a:latin typeface="Lucida Console"/>
                        <a:cs typeface="Lucida Console"/>
                      </a:endParaRPr>
                    </a:p>
                  </a:txBody>
                  <a:tcPr marL="0" marR="0" marT="139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96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603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900" i="1" spc="-65" dirty="0">
                          <a:solidFill>
                            <a:srgbClr val="AEAEAE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96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61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50" i="1" dirty="0">
                          <a:solidFill>
                            <a:srgbClr val="AEAEAE"/>
                          </a:solidFill>
                          <a:latin typeface="微软雅黑"/>
                          <a:cs typeface="微软雅黑"/>
                        </a:rPr>
                        <a:t>声明消息变量</a:t>
                      </a:r>
                      <a:endParaRPr sz="1850">
                        <a:latin typeface="微软雅黑"/>
                        <a:cs typeface="微软雅黑"/>
                      </a:endParaRPr>
                    </a:p>
                  </a:txBody>
                  <a:tcPr marL="0" marR="0" marT="139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9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96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85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50" spc="-40" dirty="0">
                          <a:solidFill>
                            <a:srgbClr val="FFF7E1"/>
                          </a:solidFill>
                          <a:latin typeface="Lucida Console"/>
                          <a:cs typeface="Lucida Console"/>
                        </a:rPr>
                        <a:t>msg</a:t>
                      </a:r>
                      <a:r>
                        <a:rPr sz="1850" spc="-35" dirty="0">
                          <a:solidFill>
                            <a:srgbClr val="FFF7E1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850" spc="-40" dirty="0">
                          <a:solidFill>
                            <a:srgbClr val="FFF7E1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r>
                        <a:rPr sz="1850" spc="-35" dirty="0">
                          <a:solidFill>
                            <a:srgbClr val="FFF7E1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850" spc="-40" dirty="0">
                          <a:solidFill>
                            <a:srgbClr val="FFF7E1"/>
                          </a:solidFill>
                          <a:latin typeface="Lucida Console"/>
                          <a:cs typeface="Lucida Console"/>
                        </a:rPr>
                        <a:t>getmessage(EM_MOUSE);</a:t>
                      </a:r>
                      <a:endParaRPr sz="1850">
                        <a:latin typeface="Lucida Console"/>
                        <a:cs typeface="Lucida Console"/>
                      </a:endParaRPr>
                    </a:p>
                  </a:txBody>
                  <a:tcPr marL="0" marR="0" marT="1714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96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603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900" i="1" spc="-65" dirty="0">
                          <a:solidFill>
                            <a:srgbClr val="AEAEAE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96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619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50" i="1" dirty="0">
                          <a:solidFill>
                            <a:srgbClr val="AEAEAE"/>
                          </a:solidFill>
                          <a:latin typeface="微软雅黑"/>
                          <a:cs typeface="微软雅黑"/>
                        </a:rPr>
                        <a:t>获取消息输入</a:t>
                      </a:r>
                      <a:endParaRPr sz="1850">
                        <a:latin typeface="微软雅黑"/>
                        <a:cs typeface="微软雅黑"/>
                      </a:endParaRPr>
                    </a:p>
                  </a:txBody>
                  <a:tcPr marL="0" marR="0" marT="1714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9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9">
            <a:extLst>
              <a:ext uri="{FF2B5EF4-FFF2-40B4-BE49-F238E27FC236}">
                <a16:creationId xmlns:a16="http://schemas.microsoft.com/office/drawing/2014/main" id="{A33E652C-6D4C-8C17-2CED-74E3F6E40AF2}"/>
              </a:ext>
            </a:extLst>
          </p:cNvPr>
          <p:cNvSpPr txBox="1">
            <a:spLocks/>
          </p:cNvSpPr>
          <p:nvPr/>
        </p:nvSpPr>
        <p:spPr>
          <a:xfrm>
            <a:off x="11607948" y="6353466"/>
            <a:ext cx="384809" cy="332142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2100" b="0" i="0" kern="1200">
                <a:solidFill>
                  <a:srgbClr val="455964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0" b="0" i="0" u="none" strike="noStrike" kern="1200" cap="none" spc="114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Tahoma"/>
                <a:ea typeface="宋体" panose="02010600030101010101" pitchFamily="2" charset="-122"/>
                <a:cs typeface="Tahoma"/>
              </a:rPr>
              <a:t>23</a:t>
            </a: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43850D5C-F7E1-D296-0DCD-98A13AC2B7B4}"/>
              </a:ext>
            </a:extLst>
          </p:cNvPr>
          <p:cNvSpPr txBox="1"/>
          <p:nvPr/>
        </p:nvSpPr>
        <p:spPr>
          <a:xfrm>
            <a:off x="5977447" y="2480644"/>
            <a:ext cx="1807845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900" i="1" spc="-65" dirty="0">
                <a:solidFill>
                  <a:srgbClr val="AEAEAE"/>
                </a:solidFill>
                <a:latin typeface="Courier New"/>
                <a:cs typeface="Courier New"/>
              </a:rPr>
              <a:t>//</a:t>
            </a:r>
            <a:r>
              <a:rPr sz="1900" i="1" spc="-130" dirty="0">
                <a:solidFill>
                  <a:srgbClr val="AEAEAE"/>
                </a:solidFill>
                <a:latin typeface="Courier New"/>
                <a:cs typeface="Courier New"/>
              </a:rPr>
              <a:t> </a:t>
            </a:r>
            <a:r>
              <a:rPr sz="1850" i="1" spc="-55" dirty="0">
                <a:solidFill>
                  <a:srgbClr val="AEAEAE"/>
                </a:solidFill>
                <a:latin typeface="微软雅黑"/>
                <a:cs typeface="微软雅黑"/>
              </a:rPr>
              <a:t>如果左键按下</a:t>
            </a:r>
            <a:endParaRPr sz="185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0016B07F-33F6-F8DB-59C5-42C964772922}"/>
              </a:ext>
            </a:extLst>
          </p:cNvPr>
          <p:cNvSpPr txBox="1"/>
          <p:nvPr/>
        </p:nvSpPr>
        <p:spPr>
          <a:xfrm>
            <a:off x="1316591" y="2463528"/>
            <a:ext cx="3863975" cy="94805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spcBef>
                <a:spcPts val="295"/>
              </a:spcBef>
            </a:pP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if</a:t>
            </a:r>
            <a:r>
              <a:rPr sz="1850" spc="-60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(msg.lbutton)</a:t>
            </a:r>
            <a:endParaRPr sz="185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2700">
              <a:spcBef>
                <a:spcPts val="200"/>
              </a:spcBef>
            </a:pP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{</a:t>
            </a:r>
            <a:endParaRPr sz="185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560705">
              <a:spcBef>
                <a:spcPts val="200"/>
              </a:spcBef>
            </a:pP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for</a:t>
            </a:r>
            <a:r>
              <a:rPr sz="1850" spc="-45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(</a:t>
            </a: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auto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&amp;&amp;i</a:t>
            </a:r>
            <a:r>
              <a:rPr sz="1850" spc="-4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: buttons)</a:t>
            </a:r>
            <a:endParaRPr sz="185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E3D8732F-9C9D-043B-5383-B7453127DA27}"/>
              </a:ext>
            </a:extLst>
          </p:cNvPr>
          <p:cNvSpPr txBox="1"/>
          <p:nvPr/>
        </p:nvSpPr>
        <p:spPr>
          <a:xfrm>
            <a:off x="5977301" y="3095478"/>
            <a:ext cx="1807845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900" i="1" spc="-65" dirty="0">
                <a:solidFill>
                  <a:srgbClr val="AEAEAE"/>
                </a:solidFill>
                <a:latin typeface="Courier New"/>
                <a:cs typeface="Courier New"/>
              </a:rPr>
              <a:t>//</a:t>
            </a:r>
            <a:r>
              <a:rPr sz="1900" i="1" spc="-130" dirty="0">
                <a:solidFill>
                  <a:srgbClr val="AEAEAE"/>
                </a:solidFill>
                <a:latin typeface="Courier New"/>
                <a:cs typeface="Courier New"/>
              </a:rPr>
              <a:t> </a:t>
            </a:r>
            <a:r>
              <a:rPr sz="1850" i="1" spc="-55" dirty="0">
                <a:solidFill>
                  <a:srgbClr val="AEAEAE"/>
                </a:solidFill>
                <a:latin typeface="微软雅黑"/>
                <a:cs typeface="微软雅黑"/>
              </a:rPr>
              <a:t>遍历每个按钮</a:t>
            </a:r>
            <a:endParaRPr sz="185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61FD5A7A-0D37-8297-FF99-62294F33DD44}"/>
              </a:ext>
            </a:extLst>
          </p:cNvPr>
          <p:cNvSpPr txBox="1">
            <a:spLocks/>
          </p:cNvSpPr>
          <p:nvPr/>
        </p:nvSpPr>
        <p:spPr>
          <a:xfrm>
            <a:off x="654049" y="3386763"/>
            <a:ext cx="7359650" cy="259842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>
            <a:lvl1pPr marL="0">
              <a:defRPr sz="1850" b="0" i="0">
                <a:solidFill>
                  <a:srgbClr val="FFF7E1"/>
                </a:solidFill>
                <a:latin typeface="Lucida Console"/>
                <a:ea typeface="+mn-ea"/>
                <a:cs typeface="Lucida Console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771650" marR="0" lvl="0" indent="0" defTabSz="914400" eaLnBrk="1" fontAlgn="auto" latinLnBrk="0" hangingPunct="1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50" b="0" i="0" u="none" strike="noStrike" kern="0" cap="none" spc="-40" normalizeH="0" baseline="0" noProof="0">
                <a:ln>
                  <a:noFill/>
                </a:ln>
                <a:solidFill>
                  <a:srgbClr val="E28964"/>
                </a:solidFill>
                <a:effectLst/>
                <a:uLnTx/>
                <a:uFillTx/>
                <a:latin typeface="Lucida Console"/>
                <a:ea typeface="+mn-ea"/>
              </a:rPr>
              <a:t>if</a:t>
            </a:r>
            <a:r>
              <a:rPr kumimoji="0" lang="en-US" sz="1850" b="0" i="0" u="none" strike="noStrike" kern="0" cap="none" spc="-35" normalizeH="0" baseline="0" noProof="0">
                <a:ln>
                  <a:noFill/>
                </a:ln>
                <a:solidFill>
                  <a:srgbClr val="E28964"/>
                </a:solidFill>
                <a:effectLst/>
                <a:uLnTx/>
                <a:uFillTx/>
                <a:latin typeface="Lucida Console"/>
                <a:ea typeface="+mn-ea"/>
              </a:rPr>
              <a:t> </a:t>
            </a:r>
            <a:r>
              <a:rPr kumimoji="0" lang="en-US" sz="1850" b="0" i="0" u="none" strike="noStrike" kern="0" cap="none" spc="-40" normalizeH="0" baseline="0" noProof="0">
                <a:ln>
                  <a:noFill/>
                </a:ln>
                <a:solidFill>
                  <a:srgbClr val="FFF7E1"/>
                </a:solidFill>
                <a:effectLst/>
                <a:uLnTx/>
                <a:uFillTx/>
                <a:latin typeface="Lucida Console"/>
                <a:ea typeface="+mn-ea"/>
              </a:rPr>
              <a:t>(i.check(msg.x,</a:t>
            </a:r>
            <a:r>
              <a:rPr kumimoji="0" lang="en-US" sz="1850" b="0" i="0" u="none" strike="noStrike" kern="0" cap="none" spc="-30" normalizeH="0" baseline="0" noProof="0">
                <a:ln>
                  <a:noFill/>
                </a:ln>
                <a:solidFill>
                  <a:srgbClr val="FFF7E1"/>
                </a:solidFill>
                <a:effectLst/>
                <a:uLnTx/>
                <a:uFillTx/>
                <a:latin typeface="Lucida Console"/>
                <a:ea typeface="+mn-ea"/>
              </a:rPr>
              <a:t> </a:t>
            </a:r>
            <a:r>
              <a:rPr kumimoji="0" lang="en-US" sz="1850" b="0" i="0" u="none" strike="noStrike" kern="0" cap="none" spc="-45" normalizeH="0" baseline="0" noProof="0">
                <a:ln>
                  <a:noFill/>
                </a:ln>
                <a:solidFill>
                  <a:srgbClr val="FFF7E1"/>
                </a:solidFill>
                <a:effectLst/>
                <a:uLnTx/>
                <a:uFillTx/>
                <a:latin typeface="Lucida Console"/>
                <a:ea typeface="+mn-ea"/>
              </a:rPr>
              <a:t>msg.y))</a:t>
            </a:r>
            <a:r>
              <a:rPr kumimoji="0" lang="en-US" sz="1900" b="0" i="1" u="none" strike="noStrike" kern="0" cap="none" spc="-45" normalizeH="0" baseline="0" noProof="0">
                <a:ln>
                  <a:noFill/>
                </a:ln>
                <a:solidFill>
                  <a:srgbClr val="AEAEAE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//</a:t>
            </a:r>
            <a:r>
              <a:rPr kumimoji="0" lang="en-US" sz="1900" b="0" i="1" u="none" strike="noStrike" kern="0" cap="none" spc="-55" normalizeH="0" baseline="0" noProof="0">
                <a:ln>
                  <a:noFill/>
                </a:ln>
                <a:solidFill>
                  <a:srgbClr val="AEAEAE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zh-CN" altLang="en-US" sz="1850" b="0" i="1" u="none" strike="noStrike" kern="0" cap="none" spc="-55" normalizeH="0" baseline="0" noProof="0">
                <a:ln>
                  <a:noFill/>
                </a:ln>
                <a:solidFill>
                  <a:srgbClr val="AEAEAE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  <a:cs typeface="微软雅黑"/>
              </a:rPr>
              <a:t>光标在按钮框内</a:t>
            </a: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rgbClr val="FFF7E1"/>
              </a:solidFill>
              <a:effectLst/>
              <a:uLnTx/>
              <a:uFillTx/>
              <a:latin typeface="微软雅黑"/>
              <a:ea typeface="宋体" panose="02010600030101010101" pitchFamily="2" charset="-122"/>
              <a:cs typeface="微软雅黑"/>
            </a:endParaRPr>
          </a:p>
          <a:p>
            <a:pPr marL="2320290" marR="0" lvl="0" indent="0" defTabSz="914400" eaLnBrk="1" fontAlgn="auto" latinLnBrk="0" hangingPunct="1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5905" algn="l"/>
              </a:tabLst>
              <a:defRPr/>
            </a:pPr>
            <a:r>
              <a:rPr kumimoji="0" lang="en-US" sz="1850" b="0" i="0" u="none" strike="noStrike" kern="0" cap="none" spc="-40" normalizeH="0" baseline="0" noProof="0">
                <a:ln>
                  <a:noFill/>
                </a:ln>
                <a:solidFill>
                  <a:srgbClr val="FFF7E1"/>
                </a:solidFill>
                <a:effectLst/>
                <a:uLnTx/>
                <a:uFillTx/>
                <a:latin typeface="Lucida Console"/>
                <a:ea typeface="+mn-ea"/>
              </a:rPr>
              <a:t>i.on_message();	</a:t>
            </a:r>
            <a:r>
              <a:rPr kumimoji="0" lang="en-US" sz="1900" b="0" i="1" u="none" strike="noStrike" kern="0" cap="none" spc="-65" normalizeH="0" baseline="0" noProof="0">
                <a:ln>
                  <a:noFill/>
                </a:ln>
                <a:solidFill>
                  <a:srgbClr val="AEAEAE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//</a:t>
            </a:r>
            <a:r>
              <a:rPr kumimoji="0" lang="en-US" sz="1900" b="0" i="1" u="none" strike="noStrike" kern="0" cap="none" spc="-110" normalizeH="0" baseline="0" noProof="0">
                <a:ln>
                  <a:noFill/>
                </a:ln>
                <a:solidFill>
                  <a:srgbClr val="AEAEAE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zh-CN" altLang="en-US" sz="1850" b="0" i="1" u="none" strike="noStrike" kern="0" cap="none" spc="-55" normalizeH="0" baseline="0" noProof="0">
                <a:ln>
                  <a:noFill/>
                </a:ln>
                <a:solidFill>
                  <a:srgbClr val="AEAEAE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  <a:cs typeface="微软雅黑"/>
              </a:rPr>
              <a:t>按钮按下事件</a:t>
            </a: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rgbClr val="FFF7E1"/>
              </a:solidFill>
              <a:effectLst/>
              <a:uLnTx/>
              <a:uFillTx/>
              <a:latin typeface="微软雅黑"/>
              <a:ea typeface="宋体" panose="02010600030101010101" pitchFamily="2" charset="-122"/>
              <a:cs typeface="微软雅黑"/>
            </a:endParaRPr>
          </a:p>
          <a:p>
            <a:pPr marL="1223010" marR="0" lvl="0" indent="0" defTabSz="914400" eaLnBrk="1" fontAlgn="auto" latinLnBrk="0" hangingPunct="1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00" b="0" i="1" u="none" strike="noStrike" kern="0" cap="none" spc="-65" normalizeH="0" baseline="0" noProof="0">
                <a:ln>
                  <a:noFill/>
                </a:ln>
                <a:solidFill>
                  <a:srgbClr val="AEAEAE"/>
                </a:solidFill>
                <a:effectLst/>
                <a:uLnTx/>
                <a:uFillTx/>
                <a:latin typeface="Courier New"/>
                <a:ea typeface="宋体" panose="02010600030101010101" pitchFamily="2" charset="-122"/>
                <a:cs typeface="Courier New"/>
              </a:rPr>
              <a:t>//</a:t>
            </a:r>
            <a:r>
              <a:rPr kumimoji="0" lang="zh-CN" altLang="en-US" sz="1900" b="0" i="1" u="none" strike="noStrike" kern="0" cap="none" spc="-105" normalizeH="0" baseline="0" noProof="0">
                <a:ln>
                  <a:noFill/>
                </a:ln>
                <a:solidFill>
                  <a:srgbClr val="AEAEAE"/>
                </a:solidFill>
                <a:effectLst/>
                <a:uLnTx/>
                <a:uFillTx/>
                <a:latin typeface="Courier New"/>
                <a:ea typeface="宋体" panose="02010600030101010101" pitchFamily="2" charset="-122"/>
                <a:cs typeface="Courier New"/>
              </a:rPr>
              <a:t> </a:t>
            </a:r>
            <a:r>
              <a:rPr kumimoji="0" lang="en-US" altLang="zh-CN" sz="1900" b="0" i="1" u="none" strike="noStrike" kern="0" cap="none" spc="-65" normalizeH="0" baseline="0" noProof="0">
                <a:ln>
                  <a:noFill/>
                </a:ln>
                <a:solidFill>
                  <a:srgbClr val="AEAEAE"/>
                </a:solidFill>
                <a:effectLst/>
                <a:uLnTx/>
                <a:uFillTx/>
                <a:latin typeface="Courier New"/>
                <a:ea typeface="宋体" panose="02010600030101010101" pitchFamily="2" charset="-122"/>
                <a:cs typeface="Courier New"/>
              </a:rPr>
              <a:t>...</a:t>
            </a:r>
            <a:r>
              <a:rPr kumimoji="0" lang="zh-CN" altLang="en-US" sz="1850" b="0" i="1" u="none" strike="noStrike" kern="0" cap="none" spc="-55" normalizeH="0" baseline="0" noProof="0">
                <a:ln>
                  <a:noFill/>
                </a:ln>
                <a:solidFill>
                  <a:srgbClr val="AEAEAE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  <a:cs typeface="微软雅黑"/>
              </a:rPr>
              <a:t>其他控件</a:t>
            </a: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rgbClr val="FFF7E1"/>
              </a:solidFill>
              <a:effectLst/>
              <a:uLnTx/>
              <a:uFillTx/>
              <a:latin typeface="微软雅黑"/>
              <a:ea typeface="宋体" panose="02010600030101010101" pitchFamily="2" charset="-122"/>
              <a:cs typeface="微软雅黑"/>
            </a:endParaRPr>
          </a:p>
          <a:p>
            <a:pPr marL="675005" marR="0" lvl="0" indent="0" defTabSz="91440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50" b="0" i="0" u="none" strike="noStrike" kern="0" cap="none" spc="-40" normalizeH="0" baseline="0" noProof="0">
                <a:ln>
                  <a:noFill/>
                </a:ln>
                <a:solidFill>
                  <a:srgbClr val="FFF7E1"/>
                </a:solidFill>
                <a:effectLst/>
                <a:uLnTx/>
                <a:uFillTx/>
                <a:latin typeface="Lucida Console"/>
                <a:ea typeface="宋体" panose="02010600030101010101" pitchFamily="2" charset="-122"/>
              </a:rPr>
              <a:t>}</a:t>
            </a:r>
          </a:p>
          <a:p>
            <a:pPr marL="126364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50" b="0" i="0" u="none" strike="noStrike" kern="0" cap="none" spc="-40" normalizeH="0" baseline="0" noProof="0">
                <a:ln>
                  <a:noFill/>
                </a:ln>
                <a:solidFill>
                  <a:srgbClr val="FFF7E1"/>
                </a:solidFill>
                <a:effectLst/>
                <a:uLnTx/>
                <a:uFillTx/>
                <a:latin typeface="Lucida Console"/>
                <a:ea typeface="宋体" panose="02010600030101010101" pitchFamily="2" charset="-122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7E1"/>
              </a:solidFill>
              <a:effectLst/>
              <a:uLnTx/>
              <a:uFillTx/>
              <a:latin typeface="Lucida Console"/>
              <a:ea typeface="宋体" panose="02010600030101010101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7E1"/>
              </a:solidFill>
              <a:effectLst/>
              <a:uLnTx/>
              <a:uFillTx/>
              <a:latin typeface="Lucida Console"/>
              <a:ea typeface="宋体" panose="02010600030101010101" pitchFamily="2" charset="-122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0" cap="none" spc="114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  <a:cs typeface="微软雅黑"/>
              </a:rPr>
              <a:t>至此，</a:t>
            </a:r>
            <a:r>
              <a:rPr kumimoji="0" lang="en-US" sz="2600" b="0" i="0" u="none" strike="noStrike" kern="0" cap="none" spc="280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G</a:t>
            </a:r>
            <a:r>
              <a:rPr kumimoji="0" lang="en-US" sz="2600" b="0" i="0" u="none" strike="noStrike" kern="0" cap="none" spc="300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U</a:t>
            </a:r>
            <a:r>
              <a:rPr kumimoji="0" lang="en-US" sz="2600" b="0" i="0" u="none" strike="noStrike" kern="0" cap="none" spc="-75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</a:t>
            </a:r>
            <a:r>
              <a:rPr kumimoji="0" lang="zh-CN" altLang="en-US" sz="2600" b="0" i="0" u="none" strike="noStrike" kern="0" cap="none" spc="114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  <a:cs typeface="微软雅黑"/>
              </a:rPr>
              <a:t>设计简介完</a:t>
            </a:r>
            <a:r>
              <a:rPr kumimoji="0" lang="zh-CN" altLang="en-US" sz="2600" b="0" i="0" u="none" strike="noStrike" kern="0" cap="none" spc="25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  <a:cs typeface="微软雅黑"/>
              </a:rPr>
              <a:t>成</a:t>
            </a:r>
            <a:endParaRPr kumimoji="0" lang="zh-CN" altLang="en-US" sz="2600" b="0" i="0" u="none" strike="noStrike" kern="0" cap="none" spc="0" normalizeH="0" baseline="0" noProof="0" dirty="0">
              <a:ln>
                <a:noFill/>
              </a:ln>
              <a:solidFill>
                <a:srgbClr val="FFF7E1"/>
              </a:solidFill>
              <a:effectLst/>
              <a:uLnTx/>
              <a:uFillTx/>
              <a:latin typeface="微软雅黑"/>
              <a:ea typeface="宋体" panose="02010600030101010101" pitchFamily="2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35316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9F7C0627-EEB8-57C0-1892-1C8669C00202}"/>
              </a:ext>
            </a:extLst>
          </p:cNvPr>
          <p:cNvSpPr txBox="1">
            <a:spLocks/>
          </p:cNvSpPr>
          <p:nvPr/>
        </p:nvSpPr>
        <p:spPr>
          <a:xfrm>
            <a:off x="654048" y="625475"/>
            <a:ext cx="10796923" cy="9156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>
            <a:lvl1pPr>
              <a:defRPr sz="2600" b="0" i="0">
                <a:solidFill>
                  <a:srgbClr val="455964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0" cap="none" spc="114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（如果有时间</a:t>
            </a:r>
            <a:r>
              <a:rPr kumimoji="0" lang="zh-CN" altLang="en-US" sz="2600" b="0" i="0" u="none" strike="noStrike" kern="0" cap="none" spc="25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0" cap="none" spc="114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kumimoji="0" lang="en-US" altLang="zh-CN" sz="2600" b="0" i="0" u="none" strike="noStrike" kern="0" cap="none" spc="155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E</a:t>
            </a:r>
            <a:r>
              <a:rPr kumimoji="0" lang="en-US" altLang="zh-CN" sz="2600" b="0" i="0" u="none" strike="noStrike" kern="0" cap="none" spc="55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a</a:t>
            </a:r>
            <a:r>
              <a:rPr kumimoji="0" lang="en-US" altLang="zh-CN" sz="2600" b="0" i="0" u="none" strike="noStrike" kern="0" cap="none" spc="65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s</a:t>
            </a:r>
            <a:r>
              <a:rPr kumimoji="0" lang="en-US" altLang="zh-CN" sz="2600" b="0" i="0" u="none" strike="noStrike" kern="0" cap="none" spc="135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y</a:t>
            </a:r>
            <a:r>
              <a:rPr kumimoji="0" lang="en-US" altLang="zh-CN" sz="2600" b="0" i="0" u="none" strike="noStrike" kern="0" cap="none" spc="265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X</a:t>
            </a:r>
            <a:r>
              <a:rPr kumimoji="0" lang="zh-CN" altLang="en-US" sz="2600" b="0" i="0" u="none" strike="noStrike" kern="0" cap="none" spc="114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kumimoji="0" lang="en-US" altLang="zh-CN" sz="2600" b="0" i="0" u="none" strike="noStrike" kern="0" cap="none" spc="-120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—</a:t>
            </a:r>
            <a:r>
              <a:rPr kumimoji="0" lang="en-US" altLang="zh-CN" sz="2600" b="0" i="0" u="none" strike="noStrike" kern="0" cap="none" spc="-160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—</a:t>
            </a:r>
            <a:r>
              <a:rPr kumimoji="0" lang="en-US" altLang="zh-CN" sz="2600" b="0" i="0" u="none" strike="noStrike" kern="0" cap="none" spc="420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W</a:t>
            </a:r>
            <a:r>
              <a:rPr kumimoji="0" lang="en-US" altLang="zh-CN" sz="2600" b="0" i="0" u="none" strike="noStrike" kern="0" cap="none" spc="165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i</a:t>
            </a:r>
            <a:r>
              <a:rPr kumimoji="0" lang="en-US" altLang="zh-CN" sz="2600" b="0" i="0" u="none" strike="noStrike" kern="0" cap="none" spc="95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n</a:t>
            </a:r>
            <a:r>
              <a:rPr kumimoji="0" lang="en-US" altLang="zh-CN" sz="2600" b="0" i="0" u="none" strike="noStrike" kern="0" cap="none" spc="120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d</a:t>
            </a:r>
            <a:r>
              <a:rPr kumimoji="0" lang="en-US" altLang="zh-CN" sz="2600" b="0" i="0" u="none" strike="noStrike" kern="0" cap="none" spc="135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o</a:t>
            </a:r>
            <a:r>
              <a:rPr kumimoji="0" lang="en-US" altLang="zh-CN" sz="2600" b="0" i="0" u="none" strike="noStrike" kern="0" cap="none" spc="170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w</a:t>
            </a:r>
            <a:r>
              <a:rPr kumimoji="0" lang="en-US" altLang="zh-CN" sz="2600" b="0" i="0" u="none" strike="noStrike" kern="0" cap="none" spc="65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s</a:t>
            </a:r>
            <a:r>
              <a:rPr kumimoji="0" lang="zh-CN" altLang="en-US" sz="2600" b="0" i="0" u="none" strike="noStrike" kern="0" cap="none" spc="114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下使用</a:t>
            </a:r>
            <a:r>
              <a:rPr kumimoji="0" lang="en-US" altLang="zh-CN" sz="2600" b="0" i="0" u="none" strike="noStrike" kern="0" cap="none" spc="325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C</a:t>
            </a:r>
            <a:r>
              <a:rPr kumimoji="0" lang="zh-CN" altLang="en-US" sz="2600" b="0" i="0" u="none" strike="noStrike" kern="0" cap="none" spc="114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语法的免费</a:t>
            </a:r>
            <a:r>
              <a:rPr kumimoji="0" lang="en-US" altLang="zh-CN" sz="2600" b="0" i="0" u="none" strike="noStrike" kern="0" cap="none" spc="-120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(</a:t>
            </a:r>
            <a:r>
              <a:rPr kumimoji="0" lang="zh-CN" altLang="en-US" sz="2600" b="0" i="0" u="none" strike="noStrike" kern="0" cap="none" spc="114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但不开源</a:t>
            </a:r>
            <a:r>
              <a:rPr kumimoji="0" lang="en-US" altLang="zh-CN" sz="2600" b="0" i="0" u="none" strike="noStrike" kern="0" cap="none" spc="-120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)</a:t>
            </a:r>
            <a:r>
              <a:rPr kumimoji="0" lang="zh-CN" altLang="en-US" sz="2600" b="0" i="0" u="none" strike="noStrike" kern="0" cap="none" spc="114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简单图形</a:t>
            </a:r>
            <a:r>
              <a:rPr kumimoji="0" lang="zh-CN" altLang="en-US" sz="2600" b="0" i="0" u="none" strike="noStrike" kern="0" cap="none" spc="25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14B1BA7D-2A98-A606-0CA5-6575820AE07B}"/>
              </a:ext>
            </a:extLst>
          </p:cNvPr>
          <p:cNvSpPr txBox="1">
            <a:spLocks/>
          </p:cNvSpPr>
          <p:nvPr/>
        </p:nvSpPr>
        <p:spPr>
          <a:xfrm>
            <a:off x="11607948" y="6353466"/>
            <a:ext cx="384809" cy="332142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2100" b="0" i="0" kern="1200">
                <a:solidFill>
                  <a:srgbClr val="455964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0" b="0" i="0" u="none" strike="noStrike" kern="1200" cap="none" spc="114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Tahoma"/>
                <a:ea typeface="宋体" panose="02010600030101010101" pitchFamily="2" charset="-122"/>
                <a:cs typeface="Tahoma"/>
              </a:rPr>
              <a:t>24</a:t>
            </a: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5FEB5A94-25A8-9FEA-6C12-83E45D5B8F34}"/>
              </a:ext>
            </a:extLst>
          </p:cNvPr>
          <p:cNvSpPr txBox="1"/>
          <p:nvPr/>
        </p:nvSpPr>
        <p:spPr>
          <a:xfrm>
            <a:off x="654049" y="1577975"/>
            <a:ext cx="9625965" cy="12065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（至少比</a:t>
            </a:r>
            <a:r>
              <a:rPr sz="2600" spc="160" dirty="0">
                <a:solidFill>
                  <a:srgbClr val="455964"/>
                </a:solidFill>
                <a:latin typeface="Tahoma"/>
                <a:cs typeface="Tahoma"/>
              </a:rPr>
              <a:t>SDL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简单，而且有详细的中文文档和丰富的实例程序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）</a:t>
            </a:r>
            <a:endParaRPr sz="2600" dirty="0">
              <a:solidFill>
                <a:prstClr val="black"/>
              </a:solidFill>
              <a:latin typeface="微软雅黑"/>
              <a:cs typeface="微软雅黑"/>
            </a:endParaRPr>
          </a:p>
          <a:p>
            <a:pPr marL="12700">
              <a:spcBef>
                <a:spcPts val="3030"/>
              </a:spcBef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旨在帮大家完成</a:t>
            </a:r>
            <a:r>
              <a:rPr sz="2600" spc="20" dirty="0">
                <a:solidFill>
                  <a:srgbClr val="455964"/>
                </a:solidFill>
                <a:latin typeface="Tahoma"/>
                <a:cs typeface="Tahoma"/>
              </a:rPr>
              <a:t>P</a:t>
            </a:r>
            <a:r>
              <a:rPr sz="2600" spc="170" dirty="0">
                <a:solidFill>
                  <a:srgbClr val="455964"/>
                </a:solidFill>
                <a:latin typeface="Tahoma"/>
                <a:cs typeface="Tahoma"/>
              </a:rPr>
              <a:t>J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中的</a:t>
            </a:r>
            <a:r>
              <a:rPr sz="2600" spc="280" dirty="0">
                <a:solidFill>
                  <a:srgbClr val="455964"/>
                </a:solidFill>
                <a:latin typeface="Tahoma"/>
                <a:cs typeface="Tahoma"/>
              </a:rPr>
              <a:t>G</a:t>
            </a:r>
            <a:r>
              <a:rPr sz="2600" spc="300" dirty="0">
                <a:solidFill>
                  <a:srgbClr val="455964"/>
                </a:solidFill>
                <a:latin typeface="Tahoma"/>
                <a:cs typeface="Tahoma"/>
              </a:rPr>
              <a:t>U</a:t>
            </a:r>
            <a:r>
              <a:rPr sz="2600" spc="-75" dirty="0">
                <a:solidFill>
                  <a:srgbClr val="455964"/>
                </a:solidFill>
                <a:latin typeface="Tahoma"/>
                <a:cs typeface="Tahoma"/>
              </a:rPr>
              <a:t>I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加分项，因此偏实用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。</a:t>
            </a:r>
            <a:endParaRPr sz="2600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E1EC0D1A-86C4-18D0-7DA2-A36D78A0FB70}"/>
              </a:ext>
            </a:extLst>
          </p:cNvPr>
          <p:cNvSpPr txBox="1"/>
          <p:nvPr/>
        </p:nvSpPr>
        <p:spPr>
          <a:xfrm>
            <a:off x="704849" y="3208701"/>
            <a:ext cx="428625" cy="419100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50800" rIns="0" bIns="0" rtlCol="0">
            <a:spAutoFit/>
          </a:bodyPr>
          <a:lstStyle/>
          <a:p>
            <a:pPr marL="54610">
              <a:spcBef>
                <a:spcPts val="400"/>
              </a:spcBef>
            </a:pPr>
            <a:r>
              <a:rPr sz="2000" spc="55" dirty="0">
                <a:solidFill>
                  <a:srgbClr val="FFF7E1"/>
                </a:solidFill>
                <a:latin typeface="Lucida Console"/>
                <a:cs typeface="Lucida Console"/>
              </a:rPr>
              <a:t>Qt</a:t>
            </a:r>
            <a:endParaRPr sz="200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54B6F29E-A4F5-A4EE-BB96-84AA6ABDEBD7}"/>
              </a:ext>
            </a:extLst>
          </p:cNvPr>
          <p:cNvSpPr txBox="1"/>
          <p:nvPr/>
        </p:nvSpPr>
        <p:spPr>
          <a:xfrm>
            <a:off x="1562099" y="3208701"/>
            <a:ext cx="1866900" cy="419100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50800" rIns="0" bIns="0" rtlCol="0">
            <a:spAutoFit/>
          </a:bodyPr>
          <a:lstStyle/>
          <a:p>
            <a:pPr marL="49530">
              <a:spcBef>
                <a:spcPts val="400"/>
              </a:spcBef>
            </a:pPr>
            <a:r>
              <a:rPr sz="2000" spc="55" dirty="0">
                <a:solidFill>
                  <a:srgbClr val="FFF7E1"/>
                </a:solidFill>
                <a:latin typeface="Lucida Console"/>
                <a:cs typeface="Lucida Console"/>
              </a:rPr>
              <a:t>Javax.swing</a:t>
            </a:r>
            <a:endParaRPr sz="200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3663E2BD-FEB1-A6C0-A4D2-9612A02870BA}"/>
              </a:ext>
            </a:extLst>
          </p:cNvPr>
          <p:cNvSpPr txBox="1"/>
          <p:nvPr/>
        </p:nvSpPr>
        <p:spPr>
          <a:xfrm>
            <a:off x="1160512" y="3167427"/>
            <a:ext cx="2996565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304415" algn="l"/>
              </a:tabLst>
            </a:pP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、	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或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者</a:t>
            </a:r>
            <a:endParaRPr sz="26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E4CAB9CF-01D7-FFF0-A9CD-2B1D373EA8F1}"/>
              </a:ext>
            </a:extLst>
          </p:cNvPr>
          <p:cNvSpPr txBox="1"/>
          <p:nvPr/>
        </p:nvSpPr>
        <p:spPr>
          <a:xfrm>
            <a:off x="4200524" y="3208701"/>
            <a:ext cx="1066800" cy="419100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50800" rIns="0" bIns="0" rtlCol="0">
            <a:spAutoFit/>
          </a:bodyPr>
          <a:lstStyle/>
          <a:p>
            <a:pPr marL="48260">
              <a:spcBef>
                <a:spcPts val="400"/>
              </a:spcBef>
            </a:pPr>
            <a:r>
              <a:rPr sz="2000" spc="55" dirty="0">
                <a:solidFill>
                  <a:srgbClr val="FFF7E1"/>
                </a:solidFill>
                <a:latin typeface="Lucida Console"/>
                <a:cs typeface="Lucida Console"/>
              </a:rPr>
              <a:t>JavaFX</a:t>
            </a:r>
            <a:endParaRPr sz="2000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C47FB7C6-65BE-051B-BEF5-19B539F87E65}"/>
              </a:ext>
            </a:extLst>
          </p:cNvPr>
          <p:cNvSpPr txBox="1"/>
          <p:nvPr/>
        </p:nvSpPr>
        <p:spPr>
          <a:xfrm>
            <a:off x="5290045" y="3167427"/>
            <a:ext cx="277622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都是更好的选择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，</a:t>
            </a:r>
            <a:endParaRPr sz="2600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544BE6C4-14B6-41D7-DF37-533D8FB6F388}"/>
              </a:ext>
            </a:extLst>
          </p:cNvPr>
          <p:cNvSpPr txBox="1"/>
          <p:nvPr/>
        </p:nvSpPr>
        <p:spPr>
          <a:xfrm>
            <a:off x="654049" y="3557952"/>
            <a:ext cx="795528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但是需要涉及继承、接口等等复杂的面向对象特性</a:t>
            </a:r>
            <a:r>
              <a:rPr sz="2600" spc="15" dirty="0">
                <a:solidFill>
                  <a:srgbClr val="455964"/>
                </a:solidFill>
                <a:latin typeface="微软雅黑"/>
                <a:cs typeface="微软雅黑"/>
              </a:rPr>
              <a:t>， </a:t>
            </a:r>
            <a:r>
              <a:rPr sz="2600" spc="114" dirty="0" err="1">
                <a:solidFill>
                  <a:srgbClr val="455964"/>
                </a:solidFill>
                <a:latin typeface="微软雅黑"/>
                <a:cs typeface="微软雅黑"/>
              </a:rPr>
              <a:t>所以这里介绍面向过程的</a:t>
            </a:r>
            <a:r>
              <a:rPr sz="2600" spc="135" dirty="0" err="1">
                <a:solidFill>
                  <a:srgbClr val="455964"/>
                </a:solidFill>
                <a:latin typeface="Tahoma"/>
                <a:cs typeface="Tahoma"/>
              </a:rPr>
              <a:t>EasyX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。</a:t>
            </a:r>
            <a:endParaRPr sz="2600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17412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43B437C3-C332-949D-C8E2-C50C893CDDEB}"/>
              </a:ext>
            </a:extLst>
          </p:cNvPr>
          <p:cNvSpPr txBox="1">
            <a:spLocks/>
          </p:cNvSpPr>
          <p:nvPr/>
        </p:nvSpPr>
        <p:spPr>
          <a:xfrm>
            <a:off x="654049" y="677862"/>
            <a:ext cx="4691380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z="3400" b="1" spc="-30" dirty="0">
                <a:latin typeface="Tahoma"/>
                <a:cs typeface="Tahoma"/>
              </a:rPr>
              <a:t>EasyX</a:t>
            </a:r>
            <a:r>
              <a:rPr lang="zh-CN" altLang="en-US" sz="3400" b="1" spc="100" dirty="0">
                <a:latin typeface="微软雅黑"/>
                <a:cs typeface="微软雅黑"/>
              </a:rPr>
              <a:t>获取和安装</a:t>
            </a:r>
            <a:r>
              <a:rPr lang="en-US" altLang="zh-CN" sz="3400" b="1" spc="-434" dirty="0">
                <a:latin typeface="Tahoma"/>
                <a:cs typeface="Tahoma"/>
              </a:rPr>
              <a:t>(</a:t>
            </a:r>
            <a:r>
              <a:rPr lang="zh-CN" altLang="en-US" sz="3400" b="1" spc="100" dirty="0">
                <a:latin typeface="微软雅黑"/>
                <a:cs typeface="微软雅黑"/>
              </a:rPr>
              <a:t>略说</a:t>
            </a:r>
            <a:r>
              <a:rPr lang="en-US" altLang="zh-CN" sz="3400" b="1" spc="-525" dirty="0">
                <a:latin typeface="Tahoma"/>
                <a:cs typeface="Tahoma"/>
              </a:rPr>
              <a:t>)</a:t>
            </a:r>
            <a:endParaRPr lang="zh-CN" altLang="en-US" sz="3400" dirty="0">
              <a:latin typeface="Tahoma"/>
              <a:cs typeface="Tahoma"/>
            </a:endParaRP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E3FC4931-A8A1-39F0-1AD5-B976B9032CD4}"/>
              </a:ext>
            </a:extLst>
          </p:cNvPr>
          <p:cNvSpPr/>
          <p:nvPr/>
        </p:nvSpPr>
        <p:spPr>
          <a:xfrm>
            <a:off x="8495052" y="3190874"/>
            <a:ext cx="2544445" cy="28575"/>
          </a:xfrm>
          <a:custGeom>
            <a:avLst/>
            <a:gdLst/>
            <a:ahLst/>
            <a:cxnLst/>
            <a:rect l="l" t="t" r="r" b="b"/>
            <a:pathLst>
              <a:path w="2544445" h="28575">
                <a:moveTo>
                  <a:pt x="2543976" y="28574"/>
                </a:moveTo>
                <a:lnTo>
                  <a:pt x="0" y="28574"/>
                </a:lnTo>
                <a:lnTo>
                  <a:pt x="0" y="0"/>
                </a:lnTo>
                <a:lnTo>
                  <a:pt x="2543976" y="0"/>
                </a:lnTo>
                <a:lnTo>
                  <a:pt x="2543976" y="28574"/>
                </a:lnTo>
                <a:close/>
              </a:path>
            </a:pathLst>
          </a:custGeom>
          <a:solidFill>
            <a:srgbClr val="0187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D6B764D7-61C4-0167-10E0-B1FCF04FEFA1}"/>
              </a:ext>
            </a:extLst>
          </p:cNvPr>
          <p:cNvSpPr txBox="1"/>
          <p:nvPr/>
        </p:nvSpPr>
        <p:spPr>
          <a:xfrm>
            <a:off x="654048" y="1587500"/>
            <a:ext cx="10953899" cy="2857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u="heavy" spc="114" dirty="0">
                <a:solidFill>
                  <a:srgbClr val="0187D0"/>
                </a:solidFill>
                <a:uFill>
                  <a:solidFill>
                    <a:srgbClr val="0187D0"/>
                  </a:solidFill>
                </a:uFill>
                <a:latin typeface="微软雅黑"/>
                <a:cs typeface="微软雅黑"/>
                <a:hlinkClick r:id="rId2"/>
              </a:rPr>
              <a:t>链</a:t>
            </a:r>
            <a:r>
              <a:rPr sz="2600" u="heavy" spc="25" dirty="0">
                <a:solidFill>
                  <a:srgbClr val="0187D0"/>
                </a:solidFill>
                <a:uFill>
                  <a:solidFill>
                    <a:srgbClr val="0187D0"/>
                  </a:solidFill>
                </a:uFill>
                <a:latin typeface="微软雅黑"/>
                <a:cs typeface="微软雅黑"/>
                <a:hlinkClick r:id="rId2"/>
              </a:rPr>
              <a:t>接</a:t>
            </a:r>
            <a:endParaRPr sz="2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5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有任意版本</a:t>
            </a:r>
            <a:r>
              <a:rPr sz="2600" spc="130" dirty="0">
                <a:solidFill>
                  <a:srgbClr val="455964"/>
                </a:solidFill>
                <a:latin typeface="Tahoma"/>
                <a:cs typeface="Tahoma"/>
              </a:rPr>
              <a:t>Visual</a:t>
            </a:r>
            <a:r>
              <a:rPr sz="2600" spc="-20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125" dirty="0">
                <a:solidFill>
                  <a:srgbClr val="455964"/>
                </a:solidFill>
                <a:latin typeface="Tahoma"/>
                <a:cs typeface="Tahoma"/>
              </a:rPr>
              <a:t>Studio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的可以直接打开安装包；其他方式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：</a:t>
            </a:r>
            <a:endParaRPr sz="2600" dirty="0">
              <a:latin typeface="微软雅黑"/>
              <a:cs typeface="微软雅黑"/>
            </a:endParaRPr>
          </a:p>
          <a:p>
            <a:pPr marL="12700" marR="5080">
              <a:lnSpc>
                <a:spcPct val="112999"/>
              </a:lnSpc>
            </a:pPr>
            <a:r>
              <a:rPr sz="2600" u="heavy" spc="25" dirty="0">
                <a:solidFill>
                  <a:srgbClr val="0187D0"/>
                </a:solidFill>
                <a:uFill>
                  <a:solidFill>
                    <a:srgbClr val="0187D0"/>
                  </a:solidFill>
                </a:uFill>
                <a:latin typeface="微软雅黑"/>
                <a:cs typeface="微软雅黑"/>
                <a:hlinkClick r:id="rId3"/>
              </a:rPr>
              <a:t>在</a:t>
            </a:r>
            <a:r>
              <a:rPr sz="2600" u="heavy" spc="-85" dirty="0">
                <a:solidFill>
                  <a:srgbClr val="0187D0"/>
                </a:solidFill>
                <a:uFill>
                  <a:solidFill>
                    <a:srgbClr val="0187D0"/>
                  </a:solidFill>
                </a:uFill>
                <a:latin typeface="微软雅黑"/>
                <a:cs typeface="微软雅黑"/>
                <a:hlinkClick r:id="rId3"/>
              </a:rPr>
              <a:t> </a:t>
            </a:r>
            <a:r>
              <a:rPr sz="2600" u="heavy" spc="175" dirty="0">
                <a:solidFill>
                  <a:srgbClr val="0187D0"/>
                </a:solidFill>
                <a:uFill>
                  <a:solidFill>
                    <a:srgbClr val="0187D0"/>
                  </a:solidFill>
                </a:uFill>
                <a:latin typeface="Tahoma"/>
                <a:cs typeface="Tahoma"/>
                <a:hlinkClick r:id="rId3"/>
              </a:rPr>
              <a:t>CLion</a:t>
            </a:r>
            <a:r>
              <a:rPr sz="2600" u="heavy" spc="114" dirty="0">
                <a:solidFill>
                  <a:srgbClr val="0187D0"/>
                </a:solidFill>
                <a:uFill>
                  <a:solidFill>
                    <a:srgbClr val="0187D0"/>
                  </a:solidFill>
                </a:uFill>
                <a:latin typeface="微软雅黑"/>
                <a:cs typeface="微软雅黑"/>
                <a:hlinkClick r:id="rId3"/>
              </a:rPr>
              <a:t>、</a:t>
            </a:r>
            <a:r>
              <a:rPr sz="2600" u="heavy" spc="30" dirty="0">
                <a:solidFill>
                  <a:srgbClr val="0187D0"/>
                </a:solidFill>
                <a:uFill>
                  <a:solidFill>
                    <a:srgbClr val="0187D0"/>
                  </a:solidFill>
                </a:uFill>
                <a:latin typeface="Tahoma"/>
                <a:cs typeface="Tahoma"/>
                <a:hlinkClick r:id="rId3"/>
              </a:rPr>
              <a:t>Dev-C++</a:t>
            </a:r>
            <a:r>
              <a:rPr sz="2600" u="heavy" spc="-120" dirty="0">
                <a:solidFill>
                  <a:srgbClr val="0187D0"/>
                </a:solidFill>
                <a:uFill>
                  <a:solidFill>
                    <a:srgbClr val="0187D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2600" u="heavy" spc="25" dirty="0">
                <a:solidFill>
                  <a:srgbClr val="0187D0"/>
                </a:solidFill>
                <a:uFill>
                  <a:solidFill>
                    <a:srgbClr val="0187D0"/>
                  </a:solidFill>
                </a:uFill>
                <a:latin typeface="微软雅黑"/>
                <a:cs typeface="微软雅黑"/>
                <a:hlinkClick r:id="rId3"/>
              </a:rPr>
              <a:t>或</a:t>
            </a:r>
            <a:r>
              <a:rPr sz="2600" u="heavy" spc="-80" dirty="0">
                <a:solidFill>
                  <a:srgbClr val="0187D0"/>
                </a:solidFill>
                <a:uFill>
                  <a:solidFill>
                    <a:srgbClr val="0187D0"/>
                  </a:solidFill>
                </a:uFill>
                <a:latin typeface="微软雅黑"/>
                <a:cs typeface="微软雅黑"/>
                <a:hlinkClick r:id="rId3"/>
              </a:rPr>
              <a:t> </a:t>
            </a:r>
            <a:r>
              <a:rPr sz="2600" u="heavy" spc="95" dirty="0">
                <a:solidFill>
                  <a:srgbClr val="0187D0"/>
                </a:solidFill>
                <a:uFill>
                  <a:solidFill>
                    <a:srgbClr val="0187D0"/>
                  </a:solidFill>
                </a:uFill>
                <a:latin typeface="Tahoma"/>
                <a:cs typeface="Tahoma"/>
                <a:hlinkClick r:id="rId3"/>
              </a:rPr>
              <a:t>Code::Blocks</a:t>
            </a:r>
            <a:r>
              <a:rPr sz="2600" u="heavy" spc="-125" dirty="0">
                <a:solidFill>
                  <a:srgbClr val="0187D0"/>
                </a:solidFill>
                <a:uFill>
                  <a:solidFill>
                    <a:srgbClr val="0187D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2600" u="heavy" spc="114" dirty="0" err="1">
                <a:solidFill>
                  <a:srgbClr val="0187D0"/>
                </a:solidFill>
                <a:uFill>
                  <a:solidFill>
                    <a:srgbClr val="0187D0"/>
                  </a:solidFill>
                </a:uFill>
                <a:latin typeface="微软雅黑"/>
                <a:cs typeface="微软雅黑"/>
                <a:hlinkClick r:id="rId3"/>
              </a:rPr>
              <a:t>下面配</a:t>
            </a:r>
            <a:r>
              <a:rPr sz="2600" u="heavy" spc="25" dirty="0" err="1">
                <a:solidFill>
                  <a:srgbClr val="0187D0"/>
                </a:solidFill>
                <a:uFill>
                  <a:solidFill>
                    <a:srgbClr val="0187D0"/>
                  </a:solidFill>
                </a:uFill>
                <a:latin typeface="微软雅黑"/>
                <a:cs typeface="微软雅黑"/>
                <a:hlinkClick r:id="rId3"/>
              </a:rPr>
              <a:t>置</a:t>
            </a:r>
            <a:r>
              <a:rPr sz="2600" u="heavy" spc="-80" dirty="0">
                <a:solidFill>
                  <a:srgbClr val="0187D0"/>
                </a:solidFill>
                <a:uFill>
                  <a:solidFill>
                    <a:srgbClr val="0187D0"/>
                  </a:solidFill>
                </a:uFill>
                <a:latin typeface="微软雅黑"/>
                <a:cs typeface="微软雅黑"/>
                <a:hlinkClick r:id="rId3"/>
              </a:rPr>
              <a:t> </a:t>
            </a:r>
            <a:r>
              <a:rPr sz="2600" u="heavy" spc="140" dirty="0">
                <a:solidFill>
                  <a:srgbClr val="0187D0"/>
                </a:solidFill>
                <a:uFill>
                  <a:solidFill>
                    <a:srgbClr val="0187D0"/>
                  </a:solidFill>
                </a:uFill>
                <a:latin typeface="Tahoma"/>
                <a:cs typeface="Tahoma"/>
                <a:hlinkClick r:id="rId3"/>
              </a:rPr>
              <a:t>Eas</a:t>
            </a:r>
            <a:r>
              <a:rPr sz="2600" spc="140" dirty="0">
                <a:solidFill>
                  <a:srgbClr val="0187D0"/>
                </a:solidFill>
                <a:latin typeface="Tahoma"/>
                <a:cs typeface="Tahoma"/>
                <a:hlinkClick r:id="rId3"/>
              </a:rPr>
              <a:t>yX</a:t>
            </a:r>
            <a:endParaRPr lang="en-US" sz="2600" spc="140" dirty="0">
              <a:solidFill>
                <a:srgbClr val="0187D0"/>
              </a:solidFill>
              <a:latin typeface="Tahoma"/>
              <a:cs typeface="Tahoma"/>
            </a:endParaRPr>
          </a:p>
          <a:p>
            <a:pPr marL="12700" marR="5080">
              <a:lnSpc>
                <a:spcPct val="112999"/>
              </a:lnSpc>
            </a:pPr>
            <a:endParaRPr lang="en-US" sz="2600" spc="140" dirty="0">
              <a:solidFill>
                <a:srgbClr val="0187D0"/>
              </a:solidFill>
              <a:latin typeface="微软雅黑"/>
              <a:cs typeface="Tahoma"/>
            </a:endParaRPr>
          </a:p>
          <a:p>
            <a:pPr marL="12700" marR="5080">
              <a:lnSpc>
                <a:spcPct val="112999"/>
              </a:lnSpc>
            </a:pPr>
            <a:endParaRPr lang="en-US" sz="2600" spc="140" dirty="0">
              <a:solidFill>
                <a:srgbClr val="0187D0"/>
              </a:solidFill>
              <a:latin typeface="微软雅黑"/>
              <a:cs typeface="Tahoma"/>
            </a:endParaRPr>
          </a:p>
          <a:p>
            <a:pPr marL="12700" marR="5080">
              <a:lnSpc>
                <a:spcPct val="112999"/>
              </a:lnSpc>
            </a:pPr>
            <a:r>
              <a:rPr lang="en-US" altLang="zh-CN" sz="2600" spc="114" dirty="0">
                <a:solidFill>
                  <a:srgbClr val="455964"/>
                </a:solidFill>
                <a:latin typeface="微软雅黑"/>
                <a:cs typeface="微软雅黑"/>
              </a:rPr>
              <a:t>EasyX</a:t>
            </a:r>
            <a:r>
              <a:rPr lang="zh-CN" altLang="en-US" sz="2600" spc="114" dirty="0">
                <a:solidFill>
                  <a:srgbClr val="45596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的</a:t>
            </a:r>
            <a:r>
              <a:rPr sz="2600" spc="114" dirty="0" err="1">
                <a:solidFill>
                  <a:srgbClr val="455964"/>
                </a:solidFill>
                <a:latin typeface="微软雅黑"/>
                <a:cs typeface="微软雅黑"/>
              </a:rPr>
              <a:t>核心是两个头文件、一个静态库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：</a:t>
            </a:r>
            <a:endParaRPr sz="2600" dirty="0">
              <a:latin typeface="微软雅黑"/>
              <a:cs typeface="微软雅黑"/>
            </a:endParaRPr>
          </a:p>
        </p:txBody>
      </p:sp>
      <p:sp>
        <p:nvSpPr>
          <p:cNvPr id="23" name="object 10">
            <a:extLst>
              <a:ext uri="{FF2B5EF4-FFF2-40B4-BE49-F238E27FC236}">
                <a16:creationId xmlns:a16="http://schemas.microsoft.com/office/drawing/2014/main" id="{F02D2153-3004-EB75-D40E-30BC9FF7AC3C}"/>
              </a:ext>
            </a:extLst>
          </p:cNvPr>
          <p:cNvSpPr txBox="1"/>
          <p:nvPr/>
        </p:nvSpPr>
        <p:spPr>
          <a:xfrm>
            <a:off x="11607948" y="6353466"/>
            <a:ext cx="346710" cy="332142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2100" spc="160" dirty="0">
                <a:solidFill>
                  <a:srgbClr val="455964"/>
                </a:solidFill>
                <a:latin typeface="Tahoma"/>
                <a:cs typeface="Tahoma"/>
              </a:rPr>
              <a:t>25</a:t>
            </a:r>
            <a:endParaRPr sz="2100" dirty="0">
              <a:latin typeface="Tahoma"/>
              <a:cs typeface="Tahoma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F121D3C3-67D0-D5C6-B04C-34F8ECE5ADB1}"/>
              </a:ext>
            </a:extLst>
          </p:cNvPr>
          <p:cNvSpPr txBox="1"/>
          <p:nvPr/>
        </p:nvSpPr>
        <p:spPr>
          <a:xfrm>
            <a:off x="704849" y="4552949"/>
            <a:ext cx="1704975" cy="409575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5080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00"/>
              </a:spcBef>
            </a:pPr>
            <a:r>
              <a:rPr sz="2000" spc="55" dirty="0">
                <a:solidFill>
                  <a:srgbClr val="FFF7E1"/>
                </a:solidFill>
                <a:latin typeface="Lucida Console"/>
                <a:cs typeface="Lucida Console"/>
              </a:rPr>
              <a:t>graphics.h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2F564E50-754C-33EA-DC1B-2DD4AE0FCAC1}"/>
              </a:ext>
            </a:extLst>
          </p:cNvPr>
          <p:cNvSpPr txBox="1"/>
          <p:nvPr/>
        </p:nvSpPr>
        <p:spPr>
          <a:xfrm>
            <a:off x="2440880" y="4511675"/>
            <a:ext cx="3322954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（继承自</a:t>
            </a:r>
            <a:r>
              <a:rPr sz="2600" spc="75" dirty="0">
                <a:solidFill>
                  <a:srgbClr val="455964"/>
                </a:solidFill>
                <a:latin typeface="Tahoma"/>
                <a:cs typeface="Tahoma"/>
              </a:rPr>
              <a:t>Turbo</a:t>
            </a:r>
            <a:r>
              <a:rPr sz="2600" spc="-19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220" dirty="0">
                <a:solidFill>
                  <a:srgbClr val="455964"/>
                </a:solidFill>
                <a:latin typeface="Tahoma"/>
                <a:cs typeface="Tahoma"/>
              </a:rPr>
              <a:t>C</a:t>
            </a:r>
            <a:r>
              <a:rPr sz="2600" spc="220" dirty="0">
                <a:solidFill>
                  <a:srgbClr val="455964"/>
                </a:solidFill>
                <a:latin typeface="微软雅黑"/>
                <a:cs typeface="微软雅黑"/>
              </a:rPr>
              <a:t>）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、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26" name="object 7">
            <a:extLst>
              <a:ext uri="{FF2B5EF4-FFF2-40B4-BE49-F238E27FC236}">
                <a16:creationId xmlns:a16="http://schemas.microsoft.com/office/drawing/2014/main" id="{ABF1AC10-816C-E700-994D-188E13869BA5}"/>
              </a:ext>
            </a:extLst>
          </p:cNvPr>
          <p:cNvSpPr txBox="1"/>
          <p:nvPr/>
        </p:nvSpPr>
        <p:spPr>
          <a:xfrm>
            <a:off x="5800724" y="4552949"/>
            <a:ext cx="1228725" cy="409575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5080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00"/>
              </a:spcBef>
            </a:pPr>
            <a:r>
              <a:rPr sz="2000" spc="55" dirty="0" err="1">
                <a:solidFill>
                  <a:srgbClr val="FFF7E1"/>
                </a:solidFill>
                <a:latin typeface="Lucida Console"/>
                <a:cs typeface="Lucida Console"/>
              </a:rPr>
              <a:t>EasyX.h</a:t>
            </a:r>
            <a:endParaRPr sz="2000" dirty="0">
              <a:latin typeface="Lucida Console"/>
              <a:cs typeface="Lucida Console"/>
            </a:endParaRPr>
          </a:p>
        </p:txBody>
      </p:sp>
      <p:sp>
        <p:nvSpPr>
          <p:cNvPr id="27" name="object 8">
            <a:extLst>
              <a:ext uri="{FF2B5EF4-FFF2-40B4-BE49-F238E27FC236}">
                <a16:creationId xmlns:a16="http://schemas.microsoft.com/office/drawing/2014/main" id="{ECA7BF11-59CE-C07E-45FE-FF43B6C05091}"/>
              </a:ext>
            </a:extLst>
          </p:cNvPr>
          <p:cNvSpPr txBox="1"/>
          <p:nvPr/>
        </p:nvSpPr>
        <p:spPr>
          <a:xfrm>
            <a:off x="7056635" y="4511675"/>
            <a:ext cx="358775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，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28" name="object 9">
            <a:extLst>
              <a:ext uri="{FF2B5EF4-FFF2-40B4-BE49-F238E27FC236}">
                <a16:creationId xmlns:a16="http://schemas.microsoft.com/office/drawing/2014/main" id="{D89630B7-E701-85BF-FED5-F6A3D24B26BC}"/>
              </a:ext>
            </a:extLst>
          </p:cNvPr>
          <p:cNvSpPr txBox="1"/>
          <p:nvPr/>
        </p:nvSpPr>
        <p:spPr>
          <a:xfrm>
            <a:off x="7458074" y="4552949"/>
            <a:ext cx="1704975" cy="409575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508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400"/>
              </a:spcBef>
            </a:pPr>
            <a:r>
              <a:rPr sz="2000" spc="55" dirty="0">
                <a:solidFill>
                  <a:srgbClr val="FFF7E1"/>
                </a:solidFill>
                <a:latin typeface="Lucida Console"/>
                <a:cs typeface="Lucida Console"/>
              </a:rPr>
              <a:t>libEasyX.a</a:t>
            </a:r>
            <a:endParaRPr sz="200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072261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60D38AA-9F70-8021-E84A-A84E215FF0EB}"/>
              </a:ext>
            </a:extLst>
          </p:cNvPr>
          <p:cNvSpPr txBox="1">
            <a:spLocks/>
          </p:cNvSpPr>
          <p:nvPr/>
        </p:nvSpPr>
        <p:spPr>
          <a:xfrm>
            <a:off x="654049" y="677862"/>
            <a:ext cx="3051052" cy="53732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zh-CN" altLang="en-US" sz="3400" b="1" spc="100" dirty="0">
                <a:latin typeface="微软雅黑"/>
                <a:cs typeface="微软雅黑"/>
              </a:rPr>
              <a:t>创建空白</a:t>
            </a:r>
            <a:r>
              <a:rPr lang="zh-CN" altLang="en-US" sz="3400" b="1" spc="-15" dirty="0">
                <a:latin typeface="Tahoma"/>
                <a:cs typeface="Tahoma"/>
              </a:rPr>
              <a:t>窗口</a:t>
            </a:r>
            <a:endParaRPr lang="en-US" sz="3400" dirty="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DDF029F-5AB3-F3CC-39D4-436AFFE3EB2D}"/>
              </a:ext>
            </a:extLst>
          </p:cNvPr>
          <p:cNvSpPr txBox="1">
            <a:spLocks/>
          </p:cNvSpPr>
          <p:nvPr/>
        </p:nvSpPr>
        <p:spPr>
          <a:xfrm>
            <a:off x="11607948" y="6353466"/>
            <a:ext cx="384809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70"/>
              </a:spcBef>
            </a:pPr>
            <a:r>
              <a:rPr lang="en-US" altLang="zh-CN" spc="114" dirty="0"/>
              <a:t>26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3718A9-A001-94CC-BC48-3963ACE96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48" y="1223327"/>
            <a:ext cx="11800352" cy="51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29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745BF98F-7D1D-81A9-1578-9AC3DF058F5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1377" y="0"/>
            <a:ext cx="7810004" cy="6472052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8F02FEDD-CC4E-2C38-27DA-FB57B5BFF5C5}"/>
              </a:ext>
            </a:extLst>
          </p:cNvPr>
          <p:cNvSpPr txBox="1"/>
          <p:nvPr/>
        </p:nvSpPr>
        <p:spPr>
          <a:xfrm>
            <a:off x="654049" y="677862"/>
            <a:ext cx="2685415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00" b="1" spc="100" dirty="0">
                <a:solidFill>
                  <a:srgbClr val="455964"/>
                </a:solidFill>
                <a:latin typeface="微软雅黑"/>
                <a:cs typeface="微软雅黑"/>
              </a:rPr>
              <a:t>常用绘图函</a:t>
            </a:r>
            <a:r>
              <a:rPr sz="3400" b="1" spc="10" dirty="0">
                <a:solidFill>
                  <a:srgbClr val="455964"/>
                </a:solidFill>
                <a:latin typeface="微软雅黑"/>
                <a:cs typeface="微软雅黑"/>
              </a:rPr>
              <a:t>数</a:t>
            </a:r>
            <a:endParaRPr sz="3400">
              <a:latin typeface="微软雅黑"/>
              <a:cs typeface="微软雅黑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C4C7B2E4-D720-C191-9BA0-BC06B9FA283A}"/>
              </a:ext>
            </a:extLst>
          </p:cNvPr>
          <p:cNvSpPr txBox="1">
            <a:spLocks/>
          </p:cNvSpPr>
          <p:nvPr/>
        </p:nvSpPr>
        <p:spPr>
          <a:xfrm>
            <a:off x="11607948" y="6353466"/>
            <a:ext cx="384809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70"/>
              </a:spcBef>
            </a:pPr>
            <a:r>
              <a:rPr lang="en-US" altLang="zh-CN" spc="114" dirty="0"/>
              <a:t>27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AF45594-B44F-1151-DDF0-A2B0CC7AE58C}"/>
              </a:ext>
            </a:extLst>
          </p:cNvPr>
          <p:cNvSpPr txBox="1"/>
          <p:nvPr/>
        </p:nvSpPr>
        <p:spPr>
          <a:xfrm>
            <a:off x="666847" y="1623126"/>
            <a:ext cx="4334510" cy="1654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100" dirty="0" err="1">
                <a:solidFill>
                  <a:srgbClr val="455964"/>
                </a:solidFill>
                <a:latin typeface="Tahoma"/>
                <a:cs typeface="Tahoma"/>
              </a:rPr>
              <a:t>demo</a:t>
            </a:r>
            <a:r>
              <a:rPr sz="2600" spc="114" dirty="0" err="1">
                <a:solidFill>
                  <a:srgbClr val="455964"/>
                </a:solidFill>
                <a:latin typeface="微软雅黑"/>
                <a:cs typeface="微软雅黑"/>
              </a:rPr>
              <a:t>总共只用了这些函</a:t>
            </a:r>
            <a:r>
              <a:rPr sz="2600" spc="25" dirty="0" err="1">
                <a:solidFill>
                  <a:srgbClr val="455964"/>
                </a:solidFill>
                <a:latin typeface="微软雅黑"/>
                <a:cs typeface="微软雅黑"/>
              </a:rPr>
              <a:t>数</a:t>
            </a:r>
            <a:endParaRPr lang="en-US" sz="2600" spc="25" dirty="0">
              <a:solidFill>
                <a:srgbClr val="455964"/>
              </a:solidFill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US" sz="2600" spc="25" dirty="0">
              <a:solidFill>
                <a:srgbClr val="455964"/>
              </a:solidFill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zh-CN" altLang="en-US" sz="2600" dirty="0">
                <a:latin typeface="微软雅黑"/>
                <a:cs typeface="微软雅黑"/>
              </a:rPr>
              <a:t>用法可以望文生义，</a:t>
            </a:r>
            <a:endParaRPr lang="en-US" altLang="zh-CN" sz="26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zh-CN" altLang="en-US" sz="2600" dirty="0">
                <a:latin typeface="微软雅黑"/>
                <a:cs typeface="微软雅黑"/>
              </a:rPr>
              <a:t>或参考</a:t>
            </a:r>
            <a:r>
              <a:rPr lang="en-US" altLang="zh-CN" sz="2600" dirty="0">
                <a:latin typeface="微软雅黑"/>
                <a:cs typeface="微软雅黑"/>
                <a:hlinkClick r:id="rId3"/>
              </a:rPr>
              <a:t>EasyX</a:t>
            </a:r>
            <a:r>
              <a:rPr lang="zh-CN" altLang="en-US" sz="2600" dirty="0">
                <a:latin typeface="微软雅黑"/>
                <a:cs typeface="微软雅黑"/>
                <a:hlinkClick r:id="rId3"/>
              </a:rPr>
              <a:t>在线文档</a:t>
            </a:r>
            <a:endParaRPr sz="26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58336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6D14040A-EC73-8741-144E-B3914B5EEF6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7392" y="1318161"/>
            <a:ext cx="6637663" cy="5413402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50BDECE7-23ED-1CFB-D600-8C8AC8757A10}"/>
              </a:ext>
            </a:extLst>
          </p:cNvPr>
          <p:cNvSpPr txBox="1">
            <a:spLocks/>
          </p:cNvSpPr>
          <p:nvPr/>
        </p:nvSpPr>
        <p:spPr>
          <a:xfrm>
            <a:off x="654049" y="625475"/>
            <a:ext cx="6534150" cy="920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600" b="0" i="0">
                <a:solidFill>
                  <a:srgbClr val="455964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pPr marL="12700" marR="5080" lvl="0" indent="0" defTabSz="914400" eaLnBrk="1" fontAlgn="auto" latinLnBrk="0" hangingPunct="1">
              <a:lnSpc>
                <a:spcPct val="112999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0" cap="none" spc="114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只需要把</a:t>
            </a:r>
            <a:r>
              <a:rPr kumimoji="0" lang="en-US" altLang="zh-CN" sz="2600" b="0" i="0" u="none" strike="noStrike" kern="0" cap="none" spc="20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Tahoma"/>
                <a:ea typeface="宋体" panose="02010600030101010101" pitchFamily="2" charset="-122"/>
                <a:cs typeface="Tahoma"/>
              </a:rPr>
              <a:t>P</a:t>
            </a:r>
            <a:r>
              <a:rPr kumimoji="0" lang="en-US" altLang="zh-CN" sz="2600" b="0" i="0" u="none" strike="noStrike" kern="0" cap="none" spc="170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Tahoma"/>
                <a:ea typeface="宋体" panose="02010600030101010101" pitchFamily="2" charset="-122"/>
                <a:cs typeface="Tahoma"/>
              </a:rPr>
              <a:t>J</a:t>
            </a:r>
            <a:r>
              <a:rPr kumimoji="0" lang="en-US" altLang="zh-CN" sz="2600" b="0" i="0" u="none" strike="noStrike" kern="0" cap="none" spc="190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Tahoma"/>
                <a:ea typeface="宋体" panose="02010600030101010101" pitchFamily="2" charset="-122"/>
                <a:cs typeface="Tahoma"/>
              </a:rPr>
              <a:t>1</a:t>
            </a:r>
            <a:r>
              <a:rPr kumimoji="0" lang="zh-CN" altLang="en-US" sz="2600" b="0" i="0" u="none" strike="noStrike" kern="0" cap="none" spc="114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当中的空格全都换成</a:t>
            </a:r>
            <a:r>
              <a:rPr kumimoji="0" lang="en-US" altLang="zh-CN" sz="2600" b="0" i="0" u="none" strike="noStrike" kern="0" cap="none" spc="210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Tahoma"/>
                <a:ea typeface="宋体" panose="02010600030101010101" pitchFamily="2" charset="-122"/>
                <a:cs typeface="Tahoma"/>
              </a:rPr>
              <a:t>r</a:t>
            </a:r>
            <a:r>
              <a:rPr kumimoji="0" lang="en-US" altLang="zh-CN" sz="2600" b="0" i="0" u="none" strike="noStrike" kern="0" cap="none" spc="95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Tahoma"/>
                <a:ea typeface="宋体" panose="02010600030101010101" pitchFamily="2" charset="-122"/>
                <a:cs typeface="Tahoma"/>
              </a:rPr>
              <a:t>e</a:t>
            </a:r>
            <a:r>
              <a:rPr kumimoji="0" lang="en-US" altLang="zh-CN" sz="2600" b="0" i="0" u="none" strike="noStrike" kern="0" cap="none" spc="114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Tahoma"/>
                <a:ea typeface="宋体" panose="02010600030101010101" pitchFamily="2" charset="-122"/>
                <a:cs typeface="Tahoma"/>
              </a:rPr>
              <a:t>c</a:t>
            </a:r>
            <a:r>
              <a:rPr kumimoji="0" lang="en-US" altLang="zh-CN" sz="2600" b="0" i="0" u="none" strike="noStrike" kern="0" cap="none" spc="195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Tahoma"/>
                <a:ea typeface="宋体" panose="02010600030101010101" pitchFamily="2" charset="-122"/>
                <a:cs typeface="Tahoma"/>
              </a:rPr>
              <a:t>t</a:t>
            </a:r>
            <a:r>
              <a:rPr kumimoji="0" lang="en-US" altLang="zh-CN" sz="2600" b="0" i="0" u="none" strike="noStrike" kern="0" cap="none" spc="55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Tahoma"/>
                <a:ea typeface="宋体" panose="02010600030101010101" pitchFamily="2" charset="-122"/>
                <a:cs typeface="Tahoma"/>
              </a:rPr>
              <a:t>a</a:t>
            </a:r>
            <a:r>
              <a:rPr kumimoji="0" lang="en-US" altLang="zh-CN" sz="2600" b="0" i="0" u="none" strike="noStrike" kern="0" cap="none" spc="95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Tahoma"/>
                <a:ea typeface="宋体" panose="02010600030101010101" pitchFamily="2" charset="-122"/>
                <a:cs typeface="Tahoma"/>
              </a:rPr>
              <a:t>n</a:t>
            </a:r>
            <a:r>
              <a:rPr kumimoji="0" lang="en-US" altLang="zh-CN" sz="2600" b="0" i="0" u="none" strike="noStrike" kern="0" cap="none" spc="-10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Tahoma"/>
                <a:ea typeface="宋体" panose="02010600030101010101" pitchFamily="2" charset="-122"/>
                <a:cs typeface="Tahoma"/>
              </a:rPr>
              <a:t>g</a:t>
            </a:r>
            <a:r>
              <a:rPr kumimoji="0" lang="en-US" altLang="zh-CN" sz="2600" b="0" i="0" u="none" strike="noStrike" kern="0" cap="none" spc="165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Tahoma"/>
                <a:ea typeface="宋体" panose="02010600030101010101" pitchFamily="2" charset="-122"/>
                <a:cs typeface="Tahoma"/>
              </a:rPr>
              <a:t>l</a:t>
            </a:r>
            <a:r>
              <a:rPr kumimoji="0" lang="en-US" altLang="zh-CN" sz="2600" b="0" i="0" u="none" strike="noStrike" kern="0" cap="none" spc="5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Tahoma"/>
                <a:ea typeface="宋体" panose="02010600030101010101" pitchFamily="2" charset="-122"/>
                <a:cs typeface="Tahoma"/>
              </a:rPr>
              <a:t>e </a:t>
            </a:r>
            <a:r>
              <a:rPr kumimoji="0" lang="zh-CN" altLang="en-US" sz="2600" b="0" i="0" u="none" strike="noStrike" kern="0" cap="none" spc="114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罐子换成方形、小黄换成椭圆即</a:t>
            </a:r>
            <a:r>
              <a:rPr kumimoji="0" lang="zh-CN" altLang="en-US" sz="2600" b="0" i="0" u="none" strike="noStrike" kern="0" cap="none" spc="25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可</a:t>
            </a:r>
            <a:endParaRPr kumimoji="0" lang="zh-CN" altLang="en-US" sz="2600" b="0" i="0" u="none" strike="noStrike" kern="0" cap="none" spc="25" normalizeH="0" baseline="0" noProof="0" dirty="0">
              <a:ln>
                <a:noFill/>
              </a:ln>
              <a:solidFill>
                <a:srgbClr val="455964"/>
              </a:solidFill>
              <a:effectLst/>
              <a:uLnTx/>
              <a:uFillTx/>
              <a:latin typeface="微软雅黑"/>
              <a:ea typeface="宋体" panose="02010600030101010101" pitchFamily="2" charset="-122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703ABCF-A517-0B21-9E8B-560672060F68}"/>
              </a:ext>
            </a:extLst>
          </p:cNvPr>
          <p:cNvSpPr txBox="1">
            <a:spLocks/>
          </p:cNvSpPr>
          <p:nvPr/>
        </p:nvSpPr>
        <p:spPr>
          <a:xfrm>
            <a:off x="11607948" y="6353466"/>
            <a:ext cx="384809" cy="332142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2100" b="0" i="0" kern="1200">
                <a:solidFill>
                  <a:srgbClr val="455964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0" b="0" i="0" u="none" strike="noStrike" kern="1200" cap="none" spc="114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Tahoma"/>
                <a:ea typeface="宋体" panose="02010600030101010101" pitchFamily="2" charset="-122"/>
                <a:cs typeface="Tahoma"/>
              </a:rPr>
              <a:t>28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462321B-D09C-2675-34D3-84AB1CB6086E}"/>
              </a:ext>
            </a:extLst>
          </p:cNvPr>
          <p:cNvSpPr txBox="1"/>
          <p:nvPr/>
        </p:nvSpPr>
        <p:spPr>
          <a:xfrm>
            <a:off x="654049" y="1911350"/>
            <a:ext cx="8645525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如果你想，可以绘制一个可爱的小黄形象，然后加载进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去</a:t>
            </a:r>
            <a:endParaRPr sz="2600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49BE87-B429-7077-7341-77915618F729}"/>
              </a:ext>
            </a:extLst>
          </p:cNvPr>
          <p:cNvSpPr txBox="1"/>
          <p:nvPr/>
        </p:nvSpPr>
        <p:spPr>
          <a:xfrm>
            <a:off x="-97972" y="2561591"/>
            <a:ext cx="75200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62305">
              <a:spcBef>
                <a:spcPts val="919"/>
              </a:spcBef>
            </a:pPr>
            <a:r>
              <a:rPr lang="en-US" altLang="zh-CN" sz="2800" i="1" spc="-65" dirty="0">
                <a:solidFill>
                  <a:srgbClr val="AEAEAE"/>
                </a:solidFill>
                <a:latin typeface="Courier New"/>
                <a:cs typeface="Courier New"/>
              </a:rPr>
              <a:t>//</a:t>
            </a:r>
            <a:r>
              <a:rPr lang="en-US" altLang="zh-CN" sz="2800" i="1" spc="-80" dirty="0">
                <a:solidFill>
                  <a:srgbClr val="AEAEAE"/>
                </a:solidFill>
                <a:latin typeface="Courier New"/>
                <a:cs typeface="Courier New"/>
              </a:rPr>
              <a:t> </a:t>
            </a:r>
            <a:r>
              <a:rPr lang="en-US" altLang="zh-CN" sz="2800" i="1" spc="-65" dirty="0">
                <a:solidFill>
                  <a:srgbClr val="AEAEAE"/>
                </a:solidFill>
                <a:latin typeface="Courier New"/>
                <a:cs typeface="Courier New"/>
              </a:rPr>
              <a:t>NULL</a:t>
            </a:r>
            <a:r>
              <a:rPr lang="en-US" altLang="zh-CN" sz="2800" i="1" spc="-80" dirty="0">
                <a:solidFill>
                  <a:srgbClr val="AEAEAE"/>
                </a:solidFill>
                <a:latin typeface="Courier New"/>
                <a:cs typeface="Courier New"/>
              </a:rPr>
              <a:t> </a:t>
            </a:r>
            <a:r>
              <a:rPr lang="zh-CN" altLang="en-US" sz="2800" i="1" spc="-55" dirty="0">
                <a:solidFill>
                  <a:srgbClr val="AEAEAE"/>
                </a:solidFill>
                <a:latin typeface="微软雅黑"/>
                <a:cs typeface="微软雅黑"/>
              </a:rPr>
              <a:t>表示加载到绘图窗口。</a:t>
            </a:r>
            <a:endParaRPr lang="zh-CN" altLang="en-US" sz="2800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EF4DC0-B2AC-5727-A801-3A640BCA5269}"/>
              </a:ext>
            </a:extLst>
          </p:cNvPr>
          <p:cNvSpPr txBox="1"/>
          <p:nvPr/>
        </p:nvSpPr>
        <p:spPr>
          <a:xfrm>
            <a:off x="654049" y="3309602"/>
            <a:ext cx="614548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这样就可以画各种想要的</a:t>
            </a:r>
            <a:r>
              <a:rPr lang="en-US" altLang="zh-C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GUI</a:t>
            </a:r>
            <a:r>
              <a:rPr lang="zh-CN" alt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。</a:t>
            </a:r>
            <a:endParaRPr lang="en-US" altLang="zh-CN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10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2E3ABF19-BEA2-63FF-8317-33EDC1E5D1B4}"/>
              </a:ext>
            </a:extLst>
          </p:cNvPr>
          <p:cNvSpPr txBox="1">
            <a:spLocks/>
          </p:cNvSpPr>
          <p:nvPr/>
        </p:nvSpPr>
        <p:spPr>
          <a:xfrm>
            <a:off x="11607948" y="6353466"/>
            <a:ext cx="384809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70"/>
              </a:spcBef>
            </a:pPr>
            <a:r>
              <a:rPr lang="en-US" altLang="zh-CN" spc="114" dirty="0"/>
              <a:t>29</a:t>
            </a: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53A249A8-9F00-FEB5-D509-70C68A520A9C}"/>
              </a:ext>
            </a:extLst>
          </p:cNvPr>
          <p:cNvSpPr/>
          <p:nvPr/>
        </p:nvSpPr>
        <p:spPr>
          <a:xfrm>
            <a:off x="666749" y="4486274"/>
            <a:ext cx="10858500" cy="1809750"/>
          </a:xfrm>
          <a:custGeom>
            <a:avLst/>
            <a:gdLst/>
            <a:ahLst/>
            <a:cxnLst/>
            <a:rect l="l" t="t" r="r" b="b"/>
            <a:pathLst>
              <a:path w="10858500" h="1809750">
                <a:moveTo>
                  <a:pt x="10858499" y="1809749"/>
                </a:moveTo>
                <a:lnTo>
                  <a:pt x="0" y="1809749"/>
                </a:lnTo>
                <a:lnTo>
                  <a:pt x="0" y="0"/>
                </a:lnTo>
                <a:lnTo>
                  <a:pt x="10858499" y="0"/>
                </a:lnTo>
                <a:lnTo>
                  <a:pt x="10858499" y="1809749"/>
                </a:lnTo>
                <a:close/>
              </a:path>
            </a:pathLst>
          </a:custGeom>
          <a:solidFill>
            <a:srgbClr val="455964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2D206D85-5CE1-3F72-14CA-40A3D2112527}"/>
              </a:ext>
            </a:extLst>
          </p:cNvPr>
          <p:cNvSpPr txBox="1">
            <a:spLocks/>
          </p:cNvSpPr>
          <p:nvPr/>
        </p:nvSpPr>
        <p:spPr>
          <a:xfrm>
            <a:off x="654049" y="677862"/>
            <a:ext cx="1795145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2600" b="0" i="0">
                <a:solidFill>
                  <a:srgbClr val="455964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400" b="1" i="0" u="none" strike="noStrike" kern="0" cap="none" spc="55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消息处理</a:t>
            </a:r>
            <a:endParaRPr kumimoji="0" lang="zh-CN" altLang="en-US" sz="3400" b="0" i="0" u="none" strike="noStrike" kern="0" cap="none" spc="0" normalizeH="0" baseline="0" noProof="0">
              <a:ln>
                <a:noFill/>
              </a:ln>
              <a:solidFill>
                <a:srgbClr val="455964"/>
              </a:solidFill>
              <a:effectLst/>
              <a:uLnTx/>
              <a:uFillTx/>
              <a:latin typeface="微软雅黑"/>
              <a:ea typeface="宋体" panose="02010600030101010101" pitchFamily="2" charset="-122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FB9AA862-C0C0-857D-7A25-14A1D5868F3E}"/>
              </a:ext>
            </a:extLst>
          </p:cNvPr>
          <p:cNvSpPr txBox="1"/>
          <p:nvPr/>
        </p:nvSpPr>
        <p:spPr>
          <a:xfrm>
            <a:off x="654049" y="1587500"/>
            <a:ext cx="1078611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600" kern="0" dirty="0">
                <a:solidFill>
                  <a:srgbClr val="455964"/>
                </a:solidFill>
                <a:latin typeface="Tahoma"/>
                <a:cs typeface="Tahoma"/>
              </a:rPr>
              <a:t>getmessage</a:t>
            </a:r>
            <a:r>
              <a:rPr sz="2600" kern="0" spc="70" dirty="0">
                <a:solidFill>
                  <a:srgbClr val="455964"/>
                </a:solidFill>
                <a:latin typeface="Tahoma"/>
                <a:cs typeface="Tahoma"/>
              </a:rPr>
              <a:t>() </a:t>
            </a:r>
            <a:r>
              <a:rPr sz="2600" kern="0" spc="80" dirty="0">
                <a:solidFill>
                  <a:srgbClr val="455964"/>
                </a:solidFill>
                <a:latin typeface="微软雅黑"/>
                <a:cs typeface="微软雅黑"/>
              </a:rPr>
              <a:t>用于获取一个消息。如果消息队列中没有，就一直等待。</a:t>
            </a:r>
            <a:endParaRPr sz="260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E0178AEF-EEB7-3C1E-B2E3-A4A9E57BBB2E}"/>
              </a:ext>
            </a:extLst>
          </p:cNvPr>
          <p:cNvSpPr txBox="1"/>
          <p:nvPr/>
        </p:nvSpPr>
        <p:spPr>
          <a:xfrm>
            <a:off x="666749" y="2371724"/>
            <a:ext cx="10858500" cy="552450"/>
          </a:xfrm>
          <a:prstGeom prst="rect">
            <a:avLst/>
          </a:prstGeom>
          <a:solidFill>
            <a:srgbClr val="455964"/>
          </a:solidFill>
        </p:spPr>
        <p:txBody>
          <a:bodyPr vert="horz" wrap="square" lIns="0" tIns="133350" rIns="0" bIns="0" rtlCol="0">
            <a:spAutoFit/>
          </a:bodyPr>
          <a:lstStyle/>
          <a:p>
            <a:pPr marL="116205">
              <a:spcBef>
                <a:spcPts val="1050"/>
              </a:spcBef>
            </a:pPr>
            <a:r>
              <a:rPr kern="0" dirty="0">
                <a:solidFill>
                  <a:srgbClr val="FFF7E1"/>
                </a:solidFill>
                <a:latin typeface="Courier New"/>
                <a:cs typeface="Courier New"/>
              </a:rPr>
              <a:t>ExMessage</a:t>
            </a:r>
            <a:r>
              <a:rPr kern="0" spc="190" dirty="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kern="0" dirty="0">
                <a:solidFill>
                  <a:srgbClr val="89BDFF"/>
                </a:solidFill>
                <a:latin typeface="Courier New"/>
                <a:cs typeface="Courier New"/>
              </a:rPr>
              <a:t>getmessage</a:t>
            </a:r>
            <a:r>
              <a:rPr kern="0" dirty="0">
                <a:solidFill>
                  <a:srgbClr val="3D86E3"/>
                </a:solidFill>
                <a:latin typeface="Courier New"/>
                <a:cs typeface="Courier New"/>
              </a:rPr>
              <a:t>(BYTE</a:t>
            </a:r>
            <a:r>
              <a:rPr kern="0" spc="195" dirty="0">
                <a:solidFill>
                  <a:srgbClr val="3D86E3"/>
                </a:solidFill>
                <a:latin typeface="Courier New"/>
                <a:cs typeface="Courier New"/>
              </a:rPr>
              <a:t> </a:t>
            </a:r>
            <a:r>
              <a:rPr kern="0" dirty="0">
                <a:solidFill>
                  <a:srgbClr val="3D86E3"/>
                </a:solidFill>
                <a:latin typeface="Courier New"/>
                <a:cs typeface="Courier New"/>
              </a:rPr>
              <a:t>filter</a:t>
            </a:r>
            <a:r>
              <a:rPr kern="0" spc="190" dirty="0">
                <a:solidFill>
                  <a:srgbClr val="3D86E3"/>
                </a:solidFill>
                <a:latin typeface="Courier New"/>
                <a:cs typeface="Courier New"/>
              </a:rPr>
              <a:t> </a:t>
            </a:r>
            <a:r>
              <a:rPr kern="0" dirty="0">
                <a:solidFill>
                  <a:srgbClr val="3D86E3"/>
                </a:solidFill>
                <a:latin typeface="Courier New"/>
                <a:cs typeface="Courier New"/>
              </a:rPr>
              <a:t>=</a:t>
            </a:r>
            <a:r>
              <a:rPr kern="0" spc="195" dirty="0">
                <a:solidFill>
                  <a:srgbClr val="3D86E3"/>
                </a:solidFill>
                <a:latin typeface="Courier New"/>
                <a:cs typeface="Courier New"/>
              </a:rPr>
              <a:t> </a:t>
            </a:r>
            <a:r>
              <a:rPr kern="0" dirty="0">
                <a:solidFill>
                  <a:srgbClr val="3386CC"/>
                </a:solidFill>
                <a:latin typeface="Courier New"/>
                <a:cs typeface="Courier New"/>
              </a:rPr>
              <a:t>-</a:t>
            </a:r>
            <a:r>
              <a:rPr kern="0" spc="-25" dirty="0">
                <a:solidFill>
                  <a:srgbClr val="3386CC"/>
                </a:solidFill>
                <a:latin typeface="Courier New"/>
                <a:cs typeface="Courier New"/>
              </a:rPr>
              <a:t>1</a:t>
            </a:r>
            <a:r>
              <a:rPr kern="0" spc="-25" dirty="0">
                <a:solidFill>
                  <a:srgbClr val="3D86E3"/>
                </a:solidFill>
                <a:latin typeface="Courier New"/>
                <a:cs typeface="Courier New"/>
              </a:rPr>
              <a:t>)</a:t>
            </a:r>
            <a:r>
              <a:rPr kern="0" spc="-25" dirty="0">
                <a:solidFill>
                  <a:srgbClr val="FFF7E1"/>
                </a:solidFill>
                <a:latin typeface="Courier New"/>
                <a:cs typeface="Courier New"/>
              </a:rPr>
              <a:t>;</a:t>
            </a:r>
            <a:endParaRPr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1A13A707-951E-5669-C904-75366BFC67B1}"/>
              </a:ext>
            </a:extLst>
          </p:cNvPr>
          <p:cNvSpPr txBox="1"/>
          <p:nvPr/>
        </p:nvSpPr>
        <p:spPr>
          <a:xfrm>
            <a:off x="654049" y="3216274"/>
            <a:ext cx="10636885" cy="920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95"/>
              </a:spcBef>
            </a:pPr>
            <a:r>
              <a:rPr sz="2600" kern="0" spc="145" dirty="0">
                <a:solidFill>
                  <a:srgbClr val="455964"/>
                </a:solidFill>
                <a:latin typeface="Tahoma"/>
                <a:cs typeface="Tahoma"/>
              </a:rPr>
              <a:t>filter</a:t>
            </a:r>
            <a:r>
              <a:rPr sz="2600" kern="0" spc="-12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kern="0" spc="65" dirty="0">
                <a:solidFill>
                  <a:srgbClr val="455964"/>
                </a:solidFill>
                <a:latin typeface="微软雅黑"/>
                <a:cs typeface="微软雅黑"/>
              </a:rPr>
              <a:t>指定要获取的消息范围，默认 </a:t>
            </a:r>
            <a:r>
              <a:rPr sz="2600" kern="0" spc="50" dirty="0">
                <a:solidFill>
                  <a:srgbClr val="455964"/>
                </a:solidFill>
                <a:latin typeface="Tahoma"/>
                <a:cs typeface="Tahoma"/>
              </a:rPr>
              <a:t>-</a:t>
            </a:r>
            <a:r>
              <a:rPr sz="2600" kern="0" spc="95" dirty="0">
                <a:solidFill>
                  <a:srgbClr val="455964"/>
                </a:solidFill>
                <a:latin typeface="Tahoma"/>
                <a:cs typeface="Tahoma"/>
              </a:rPr>
              <a:t>1</a:t>
            </a:r>
            <a:r>
              <a:rPr sz="2600" kern="0" spc="-12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kern="0" spc="90" dirty="0">
                <a:solidFill>
                  <a:srgbClr val="455964"/>
                </a:solidFill>
                <a:latin typeface="微软雅黑"/>
                <a:cs typeface="微软雅黑"/>
              </a:rPr>
              <a:t>获取所有类别的消息</a:t>
            </a:r>
            <a:r>
              <a:rPr sz="2600" kern="0" spc="75" dirty="0">
                <a:solidFill>
                  <a:srgbClr val="455964"/>
                </a:solidFill>
                <a:latin typeface="微软雅黑"/>
                <a:cs typeface="微软雅黑"/>
              </a:rPr>
              <a:t>（</a:t>
            </a:r>
            <a:r>
              <a:rPr sz="2600" kern="0" spc="75" dirty="0">
                <a:solidFill>
                  <a:srgbClr val="455964"/>
                </a:solidFill>
                <a:latin typeface="Tahoma"/>
                <a:cs typeface="Tahoma"/>
              </a:rPr>
              <a:t>why</a:t>
            </a:r>
            <a:r>
              <a:rPr sz="2600" kern="0" spc="75" dirty="0">
                <a:solidFill>
                  <a:srgbClr val="455964"/>
                </a:solidFill>
                <a:latin typeface="微软雅黑"/>
                <a:cs typeface="微软雅黑"/>
              </a:rPr>
              <a:t>？）</a:t>
            </a:r>
            <a:r>
              <a:rPr sz="2600" kern="0" spc="80" dirty="0">
                <a:solidFill>
                  <a:srgbClr val="455964"/>
                </a:solidFill>
                <a:latin typeface="微软雅黑"/>
                <a:cs typeface="微软雅黑"/>
              </a:rPr>
              <a:t>可以用以下值或值的组合获取指定类别的消息：</a:t>
            </a:r>
            <a:endParaRPr sz="260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FFDABD43-D4D7-ED6A-9B04-9CEF94F827BB}"/>
              </a:ext>
            </a:extLst>
          </p:cNvPr>
          <p:cNvSpPr txBox="1"/>
          <p:nvPr/>
        </p:nvSpPr>
        <p:spPr>
          <a:xfrm>
            <a:off x="783431" y="4567872"/>
            <a:ext cx="1273175" cy="16065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R="5080">
              <a:lnSpc>
                <a:spcPct val="115500"/>
              </a:lnSpc>
              <a:spcBef>
                <a:spcPts val="70"/>
              </a:spcBef>
            </a:pPr>
            <a:r>
              <a:rPr kern="0" dirty="0">
                <a:solidFill>
                  <a:srgbClr val="FFF7E1"/>
                </a:solidFill>
                <a:latin typeface="微软雅黑"/>
                <a:cs typeface="微软雅黑"/>
              </a:rPr>
              <a:t>标</a:t>
            </a:r>
            <a:r>
              <a:rPr kern="0" spc="-50" dirty="0">
                <a:solidFill>
                  <a:srgbClr val="FFF7E1"/>
                </a:solidFill>
                <a:latin typeface="微软雅黑"/>
                <a:cs typeface="微软雅黑"/>
              </a:rPr>
              <a:t>志 </a:t>
            </a:r>
            <a:r>
              <a:rPr kern="0" spc="-10" dirty="0">
                <a:solidFill>
                  <a:srgbClr val="FFF7E1"/>
                </a:solidFill>
                <a:latin typeface="Courier New"/>
                <a:cs typeface="Courier New"/>
              </a:rPr>
              <a:t>EX_MOUSE EX_KEY EX_CHAR EX_WINDOW</a:t>
            </a:r>
            <a:endParaRPr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BCACA7D1-D0EC-46FE-E800-866E68054938}"/>
              </a:ext>
            </a:extLst>
          </p:cNvPr>
          <p:cNvSpPr txBox="1"/>
          <p:nvPr/>
        </p:nvSpPr>
        <p:spPr>
          <a:xfrm>
            <a:off x="3024075" y="4567872"/>
            <a:ext cx="1179830" cy="160655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>
              <a:spcBef>
                <a:spcPts val="405"/>
              </a:spcBef>
            </a:pPr>
            <a:r>
              <a:rPr kern="0" dirty="0">
                <a:solidFill>
                  <a:srgbClr val="FFF7E1"/>
                </a:solidFill>
                <a:latin typeface="微软雅黑"/>
                <a:cs typeface="微软雅黑"/>
              </a:rPr>
              <a:t>描</a:t>
            </a:r>
            <a:r>
              <a:rPr kern="0" spc="-50" dirty="0">
                <a:solidFill>
                  <a:srgbClr val="FFF7E1"/>
                </a:solidFill>
                <a:latin typeface="微软雅黑"/>
                <a:cs typeface="微软雅黑"/>
              </a:rPr>
              <a:t>述</a:t>
            </a:r>
            <a:endParaRPr kern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marR="5080" algn="just">
              <a:lnSpc>
                <a:spcPct val="114599"/>
              </a:lnSpc>
            </a:pPr>
            <a:r>
              <a:rPr kern="0" dirty="0">
                <a:solidFill>
                  <a:srgbClr val="FFF7E1"/>
                </a:solidFill>
                <a:latin typeface="微软雅黑"/>
                <a:cs typeface="微软雅黑"/>
              </a:rPr>
              <a:t>鼠标消息</a:t>
            </a:r>
            <a:r>
              <a:rPr kern="0" spc="-50" dirty="0">
                <a:solidFill>
                  <a:srgbClr val="FFF7E1"/>
                </a:solidFill>
                <a:latin typeface="微软雅黑"/>
                <a:cs typeface="微软雅黑"/>
              </a:rPr>
              <a:t>。</a:t>
            </a:r>
            <a:r>
              <a:rPr kern="0" dirty="0">
                <a:solidFill>
                  <a:srgbClr val="FFF7E1"/>
                </a:solidFill>
                <a:latin typeface="微软雅黑"/>
                <a:cs typeface="微软雅黑"/>
              </a:rPr>
              <a:t>按键消息</a:t>
            </a:r>
            <a:r>
              <a:rPr kern="0" spc="-50" dirty="0">
                <a:solidFill>
                  <a:srgbClr val="FFF7E1"/>
                </a:solidFill>
                <a:latin typeface="微软雅黑"/>
                <a:cs typeface="微软雅黑"/>
              </a:rPr>
              <a:t>。</a:t>
            </a:r>
            <a:r>
              <a:rPr kern="0" dirty="0">
                <a:solidFill>
                  <a:srgbClr val="FFF7E1"/>
                </a:solidFill>
                <a:latin typeface="微软雅黑"/>
                <a:cs typeface="微软雅黑"/>
              </a:rPr>
              <a:t>字符消息</a:t>
            </a:r>
            <a:r>
              <a:rPr kern="0" spc="-50" dirty="0">
                <a:solidFill>
                  <a:srgbClr val="FFF7E1"/>
                </a:solidFill>
                <a:latin typeface="微软雅黑"/>
                <a:cs typeface="微软雅黑"/>
              </a:rPr>
              <a:t>。</a:t>
            </a:r>
            <a:endParaRPr kern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>
              <a:spcBef>
                <a:spcPts val="390"/>
              </a:spcBef>
            </a:pPr>
            <a:r>
              <a:rPr kern="0" dirty="0">
                <a:solidFill>
                  <a:srgbClr val="FFF7E1"/>
                </a:solidFill>
                <a:latin typeface="微软雅黑"/>
                <a:cs typeface="微软雅黑"/>
              </a:rPr>
              <a:t>窗口消息</a:t>
            </a:r>
            <a:r>
              <a:rPr kern="0" spc="-50" dirty="0">
                <a:solidFill>
                  <a:srgbClr val="FFF7E1"/>
                </a:solidFill>
                <a:latin typeface="微软雅黑"/>
                <a:cs typeface="微软雅黑"/>
              </a:rPr>
              <a:t>。</a:t>
            </a:r>
            <a:endParaRPr kern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8079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64A48324-E56A-1502-2347-4BA2DD46645D}"/>
              </a:ext>
            </a:extLst>
          </p:cNvPr>
          <p:cNvSpPr/>
          <p:nvPr/>
        </p:nvSpPr>
        <p:spPr>
          <a:xfrm>
            <a:off x="666749" y="3695699"/>
            <a:ext cx="10858500" cy="2971800"/>
          </a:xfrm>
          <a:custGeom>
            <a:avLst/>
            <a:gdLst/>
            <a:ahLst/>
            <a:cxnLst/>
            <a:rect l="l" t="t" r="r" b="b"/>
            <a:pathLst>
              <a:path w="10858500" h="2971800">
                <a:moveTo>
                  <a:pt x="10858499" y="2971799"/>
                </a:moveTo>
                <a:lnTo>
                  <a:pt x="0" y="2971799"/>
                </a:lnTo>
                <a:lnTo>
                  <a:pt x="0" y="0"/>
                </a:lnTo>
                <a:lnTo>
                  <a:pt x="10858499" y="0"/>
                </a:lnTo>
                <a:lnTo>
                  <a:pt x="10858499" y="2971799"/>
                </a:lnTo>
                <a:close/>
              </a:path>
            </a:pathLst>
          </a:custGeom>
          <a:solidFill>
            <a:srgbClr val="455964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8C9573F8-13A4-0B5F-19B4-0164F407732F}"/>
              </a:ext>
            </a:extLst>
          </p:cNvPr>
          <p:cNvSpPr txBox="1">
            <a:spLocks/>
          </p:cNvSpPr>
          <p:nvPr/>
        </p:nvSpPr>
        <p:spPr>
          <a:xfrm>
            <a:off x="654049" y="677862"/>
            <a:ext cx="4998720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3400" b="1" i="0">
                <a:solidFill>
                  <a:srgbClr val="455964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900" b="1" i="0" u="none" strike="noStrike" kern="0" cap="none" spc="90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面向过程</a:t>
            </a:r>
            <a:r>
              <a:rPr kumimoji="0" lang="en-US" altLang="zh-CN" sz="3900" b="1" i="0" u="none" strike="noStrike" kern="0" cap="none" spc="-120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Tahoma"/>
                <a:ea typeface="宋体" panose="02010600030101010101" pitchFamily="2" charset="-122"/>
                <a:cs typeface="Tahoma"/>
              </a:rPr>
              <a:t>(</a:t>
            </a:r>
            <a:r>
              <a:rPr kumimoji="0" lang="en-US" sz="3900" b="1" i="0" u="none" strike="noStrike" kern="0" cap="none" spc="-120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Tahoma"/>
                <a:ea typeface="+mj-ea"/>
                <a:cs typeface="Tahoma"/>
              </a:rPr>
              <a:t>procedural)</a:t>
            </a:r>
            <a:endParaRPr kumimoji="0" lang="en-US" sz="3900" b="1" i="0" u="none" strike="noStrike" kern="0" cap="none" spc="0" normalizeH="0" baseline="0" noProof="0" dirty="0">
              <a:ln>
                <a:noFill/>
              </a:ln>
              <a:solidFill>
                <a:srgbClr val="455964"/>
              </a:solidFill>
              <a:effectLst/>
              <a:uLnTx/>
              <a:uFillTx/>
              <a:latin typeface="Tahoma"/>
              <a:ea typeface="+mj-ea"/>
              <a:cs typeface="Tahoma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6E2E5B81-1F10-940B-748C-06E2AE7D2AE3}"/>
              </a:ext>
            </a:extLst>
          </p:cNvPr>
          <p:cNvSpPr txBox="1"/>
          <p:nvPr/>
        </p:nvSpPr>
        <p:spPr>
          <a:xfrm>
            <a:off x="654049" y="1625514"/>
            <a:ext cx="10681970" cy="17119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spcBef>
                <a:spcPts val="475"/>
              </a:spcBef>
            </a:pPr>
            <a:r>
              <a:rPr sz="2700" i="1" kern="0" dirty="0">
                <a:solidFill>
                  <a:srgbClr val="455964"/>
                </a:solidFill>
                <a:latin typeface="微软雅黑"/>
                <a:cs typeface="微软雅黑"/>
              </a:rPr>
              <a:t>这个无需多说，我们十分熟悉</a:t>
            </a:r>
            <a:r>
              <a:rPr sz="2700" i="1" kern="0" spc="-50" dirty="0">
                <a:solidFill>
                  <a:srgbClr val="455964"/>
                </a:solidFill>
                <a:latin typeface="微软雅黑"/>
                <a:cs typeface="微软雅黑"/>
              </a:rPr>
              <a:t>。</a:t>
            </a:r>
            <a:endParaRPr sz="2700"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marL="12700">
              <a:spcBef>
                <a:spcPts val="385"/>
              </a:spcBef>
            </a:pPr>
            <a:r>
              <a:rPr sz="2600" kern="0" spc="70" dirty="0">
                <a:solidFill>
                  <a:srgbClr val="455964"/>
                </a:solidFill>
                <a:latin typeface="微软雅黑"/>
                <a:cs typeface="微软雅黑"/>
              </a:rPr>
              <a:t>如果要设计的过程过于复杂，时刻铭记 </a:t>
            </a:r>
            <a:r>
              <a:rPr sz="2600" b="1" kern="0" spc="-110" dirty="0">
                <a:solidFill>
                  <a:srgbClr val="455964"/>
                </a:solidFill>
                <a:latin typeface="Tahoma"/>
                <a:cs typeface="Tahoma"/>
              </a:rPr>
              <a:t>“</a:t>
            </a:r>
            <a:r>
              <a:rPr sz="2600" b="1" kern="0" spc="90" dirty="0">
                <a:solidFill>
                  <a:srgbClr val="455964"/>
                </a:solidFill>
                <a:latin typeface="微软雅黑"/>
                <a:cs typeface="微软雅黑"/>
              </a:rPr>
              <a:t>自顶向下，逐步求精</a:t>
            </a:r>
            <a:r>
              <a:rPr sz="2600" b="1" kern="0" spc="-50" dirty="0">
                <a:solidFill>
                  <a:srgbClr val="455964"/>
                </a:solidFill>
                <a:latin typeface="Tahoma"/>
                <a:cs typeface="Tahoma"/>
              </a:rPr>
              <a:t>”</a:t>
            </a:r>
            <a:endParaRPr sz="2600" kern="0" dirty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2700">
              <a:spcBef>
                <a:spcPts val="3030"/>
              </a:spcBef>
            </a:pPr>
            <a:r>
              <a:rPr sz="2600" kern="0" spc="-30" dirty="0">
                <a:solidFill>
                  <a:srgbClr val="455964"/>
                </a:solidFill>
                <a:latin typeface="微软雅黑"/>
                <a:cs typeface="微软雅黑"/>
              </a:rPr>
              <a:t>用 </a:t>
            </a:r>
            <a:r>
              <a:rPr sz="2600" b="1" kern="0" spc="90" dirty="0">
                <a:solidFill>
                  <a:srgbClr val="455964"/>
                </a:solidFill>
                <a:latin typeface="微软雅黑"/>
                <a:cs typeface="微软雅黑"/>
              </a:rPr>
              <a:t>函数</a:t>
            </a:r>
            <a:r>
              <a:rPr sz="2600" kern="0" spc="95" dirty="0">
                <a:solidFill>
                  <a:srgbClr val="455964"/>
                </a:solidFill>
                <a:latin typeface="Tahoma"/>
                <a:cs typeface="Tahoma"/>
              </a:rPr>
              <a:t>(function</a:t>
            </a:r>
            <a:r>
              <a:rPr sz="2600" kern="0" spc="90" dirty="0">
                <a:solidFill>
                  <a:srgbClr val="455964"/>
                </a:solidFill>
                <a:latin typeface="微软雅黑"/>
                <a:cs typeface="微软雅黑"/>
              </a:rPr>
              <a:t>，面向对象编程的基本单元</a:t>
            </a:r>
            <a:r>
              <a:rPr sz="2600" kern="0" spc="-160" dirty="0">
                <a:solidFill>
                  <a:srgbClr val="455964"/>
                </a:solidFill>
                <a:latin typeface="Tahoma"/>
                <a:cs typeface="Tahoma"/>
              </a:rPr>
              <a:t>) </a:t>
            </a:r>
            <a:r>
              <a:rPr sz="2600" kern="0" spc="75" dirty="0">
                <a:solidFill>
                  <a:srgbClr val="455964"/>
                </a:solidFill>
                <a:latin typeface="微软雅黑"/>
                <a:cs typeface="微软雅黑"/>
              </a:rPr>
              <a:t>隐藏数据和算法的好处：</a:t>
            </a:r>
            <a:endParaRPr sz="2600"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451EE034-8B7B-6A34-1567-5170701D76A7}"/>
              </a:ext>
            </a:extLst>
          </p:cNvPr>
          <p:cNvSpPr txBox="1"/>
          <p:nvPr/>
        </p:nvSpPr>
        <p:spPr>
          <a:xfrm>
            <a:off x="767062" y="3774086"/>
            <a:ext cx="10648950" cy="276733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spcBef>
                <a:spcPts val="385"/>
              </a:spcBef>
            </a:pPr>
            <a:r>
              <a:rPr sz="1750" kern="0" dirty="0">
                <a:solidFill>
                  <a:srgbClr val="3386CC"/>
                </a:solidFill>
                <a:latin typeface="Courier New"/>
                <a:cs typeface="Courier New"/>
              </a:rPr>
              <a:t>1.</a:t>
            </a:r>
            <a:r>
              <a:rPr sz="1750" kern="0" spc="210" dirty="0">
                <a:solidFill>
                  <a:srgbClr val="3386CC"/>
                </a:solidFill>
                <a:latin typeface="Courier New"/>
                <a:cs typeface="Courier New"/>
              </a:rPr>
              <a:t> </a:t>
            </a:r>
            <a:r>
              <a:rPr sz="1750" kern="0" dirty="0">
                <a:solidFill>
                  <a:srgbClr val="FFF7E1"/>
                </a:solidFill>
                <a:latin typeface="微软雅黑"/>
                <a:cs typeface="微软雅黑"/>
              </a:rPr>
              <a:t>让以后的工作更加轻松</a:t>
            </a:r>
            <a:r>
              <a:rPr sz="1750" kern="0" spc="-50" dirty="0">
                <a:solidFill>
                  <a:srgbClr val="FFF7E1"/>
                </a:solidFill>
                <a:latin typeface="微软雅黑"/>
                <a:cs typeface="微软雅黑"/>
              </a:rPr>
              <a:t>。</a:t>
            </a:r>
            <a:endParaRPr sz="175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marL="419100">
              <a:spcBef>
                <a:spcPts val="290"/>
              </a:spcBef>
            </a:pPr>
            <a:r>
              <a:rPr sz="1750" kern="0" dirty="0">
                <a:solidFill>
                  <a:srgbClr val="FFF7E1"/>
                </a:solidFill>
                <a:latin typeface="微软雅黑"/>
                <a:cs typeface="微软雅黑"/>
              </a:rPr>
              <a:t>你只需要使用一个之前写的函数就行了，而不是一直记着怎样实现算法逻辑</a:t>
            </a:r>
            <a:r>
              <a:rPr sz="1750" kern="0" spc="-50" dirty="0">
                <a:solidFill>
                  <a:srgbClr val="FFF7E1"/>
                </a:solidFill>
                <a:latin typeface="微软雅黑"/>
                <a:cs typeface="微软雅黑"/>
              </a:rPr>
              <a:t>。</a:t>
            </a:r>
            <a:endParaRPr sz="175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marL="419100">
              <a:spcBef>
                <a:spcPts val="290"/>
              </a:spcBef>
            </a:pPr>
            <a:r>
              <a:rPr sz="1750" kern="0" dirty="0">
                <a:solidFill>
                  <a:srgbClr val="FFF7E1"/>
                </a:solidFill>
                <a:latin typeface="微软雅黑"/>
                <a:cs typeface="微软雅黑"/>
              </a:rPr>
              <a:t>只要你相信该函数对于合法的输入都能正常工作，就可以信任它的输出而不需要记得它是如何工作的</a:t>
            </a:r>
            <a:r>
              <a:rPr sz="1750" kern="0" spc="-50" dirty="0">
                <a:solidFill>
                  <a:srgbClr val="FFF7E1"/>
                </a:solidFill>
                <a:latin typeface="微软雅黑"/>
                <a:cs typeface="微软雅黑"/>
              </a:rPr>
              <a:t>。</a:t>
            </a:r>
            <a:endParaRPr sz="175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marL="419100" marR="5080" indent="-407034">
              <a:lnSpc>
                <a:spcPts val="2460"/>
              </a:lnSpc>
              <a:spcBef>
                <a:spcPts val="75"/>
              </a:spcBef>
              <a:buClr>
                <a:srgbClr val="3386CC"/>
              </a:buClr>
              <a:buFont typeface="Courier New"/>
              <a:buAutoNum type="arabicPeriod"/>
              <a:tabLst>
                <a:tab pos="419734" algn="l"/>
              </a:tabLst>
            </a:pPr>
            <a:r>
              <a:rPr sz="1750" kern="0" dirty="0">
                <a:solidFill>
                  <a:srgbClr val="FFF7E1"/>
                </a:solidFill>
                <a:latin typeface="微软雅黑"/>
                <a:cs typeface="微软雅黑"/>
              </a:rPr>
              <a:t>一旦你能够信任某个函数</a:t>
            </a:r>
            <a:r>
              <a:rPr sz="1750" kern="0" dirty="0">
                <a:solidFill>
                  <a:srgbClr val="FFF7E1"/>
                </a:solidFill>
                <a:latin typeface="Courier New"/>
                <a:cs typeface="Courier New"/>
              </a:rPr>
              <a:t>“</a:t>
            </a:r>
            <a:r>
              <a:rPr sz="1750" kern="0" dirty="0">
                <a:solidFill>
                  <a:srgbClr val="FFF7E1"/>
                </a:solidFill>
                <a:latin typeface="微软雅黑"/>
                <a:cs typeface="微软雅黑"/>
              </a:rPr>
              <a:t>可以工作</a:t>
            </a:r>
            <a:r>
              <a:rPr sz="1750" kern="0" dirty="0">
                <a:solidFill>
                  <a:srgbClr val="FFF7E1"/>
                </a:solidFill>
                <a:latin typeface="Courier New"/>
                <a:cs typeface="Courier New"/>
              </a:rPr>
              <a:t>”</a:t>
            </a:r>
            <a:r>
              <a:rPr sz="1750" kern="0" dirty="0">
                <a:solidFill>
                  <a:srgbClr val="FFF7E1"/>
                </a:solidFill>
                <a:latin typeface="微软雅黑"/>
                <a:cs typeface="微软雅黑"/>
              </a:rPr>
              <a:t>（比如库函数），就可以开始一遍遍地使用它来写代码解决问题</a:t>
            </a:r>
            <a:r>
              <a:rPr sz="1750" kern="0" spc="-50" dirty="0">
                <a:solidFill>
                  <a:srgbClr val="FFF7E1"/>
                </a:solidFill>
                <a:latin typeface="微软雅黑"/>
                <a:cs typeface="微软雅黑"/>
              </a:rPr>
              <a:t>。</a:t>
            </a:r>
            <a:r>
              <a:rPr sz="1750" kern="0" dirty="0">
                <a:solidFill>
                  <a:srgbClr val="FFF7E1"/>
                </a:solidFill>
                <a:latin typeface="微软雅黑"/>
                <a:cs typeface="微软雅黑"/>
              </a:rPr>
              <a:t>你无需担心任何细节（像如何访问棋盘），这样就可以专注于解决新的问题（比如如何实现</a:t>
            </a:r>
            <a:r>
              <a:rPr sz="1750" kern="0" dirty="0">
                <a:solidFill>
                  <a:srgbClr val="FFF7E1"/>
                </a:solidFill>
                <a:latin typeface="Courier New"/>
                <a:cs typeface="Courier New"/>
              </a:rPr>
              <a:t>AI</a:t>
            </a:r>
            <a:r>
              <a:rPr sz="1750" kern="0" dirty="0">
                <a:solidFill>
                  <a:srgbClr val="FFF7E1"/>
                </a:solidFill>
                <a:latin typeface="微软雅黑"/>
                <a:cs typeface="微软雅黑"/>
              </a:rPr>
              <a:t>）</a:t>
            </a:r>
            <a:r>
              <a:rPr sz="1750" kern="0" spc="-50" dirty="0">
                <a:solidFill>
                  <a:srgbClr val="FFF7E1"/>
                </a:solidFill>
                <a:latin typeface="微软雅黑"/>
                <a:cs typeface="微软雅黑"/>
              </a:rPr>
              <a:t>。</a:t>
            </a:r>
            <a:endParaRPr sz="175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marL="419100" indent="-407034">
              <a:spcBef>
                <a:spcPts val="150"/>
              </a:spcBef>
              <a:buClr>
                <a:srgbClr val="3386CC"/>
              </a:buClr>
              <a:buFont typeface="Courier New"/>
              <a:buAutoNum type="arabicPeriod"/>
              <a:tabLst>
                <a:tab pos="419734" algn="l"/>
              </a:tabLst>
            </a:pPr>
            <a:r>
              <a:rPr sz="1750" kern="0" dirty="0">
                <a:solidFill>
                  <a:srgbClr val="FFF7E1"/>
                </a:solidFill>
                <a:latin typeface="微软雅黑"/>
                <a:cs typeface="微软雅黑"/>
              </a:rPr>
              <a:t>如果发现逻辑中有个错误，不需要修改代码中的很多地方，只需要修改一个函数而已</a:t>
            </a:r>
            <a:r>
              <a:rPr sz="1750" kern="0" spc="-50" dirty="0">
                <a:solidFill>
                  <a:srgbClr val="FFF7E1"/>
                </a:solidFill>
                <a:latin typeface="微软雅黑"/>
                <a:cs typeface="微软雅黑"/>
              </a:rPr>
              <a:t>。</a:t>
            </a:r>
            <a:endParaRPr sz="175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marL="419100" indent="-407034">
              <a:spcBef>
                <a:spcPts val="290"/>
              </a:spcBef>
              <a:buClr>
                <a:srgbClr val="3386CC"/>
              </a:buClr>
              <a:buFont typeface="Courier New"/>
              <a:buAutoNum type="arabicPeriod"/>
              <a:tabLst>
                <a:tab pos="419734" algn="l"/>
              </a:tabLst>
            </a:pPr>
            <a:r>
              <a:rPr sz="1750" kern="0" dirty="0">
                <a:solidFill>
                  <a:srgbClr val="FFF7E1"/>
                </a:solidFill>
                <a:latin typeface="微软雅黑"/>
                <a:cs typeface="微软雅黑"/>
              </a:rPr>
              <a:t>通过函数来隐藏数据结构，你同样也会增强自己存储和表现数据的灵活性</a:t>
            </a:r>
            <a:r>
              <a:rPr sz="1750" kern="0" spc="-50" dirty="0">
                <a:solidFill>
                  <a:srgbClr val="FFF7E1"/>
                </a:solidFill>
                <a:latin typeface="微软雅黑"/>
                <a:cs typeface="微软雅黑"/>
              </a:rPr>
              <a:t>。</a:t>
            </a:r>
            <a:endParaRPr sz="175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marL="419100" marR="1858010">
              <a:lnSpc>
                <a:spcPct val="113799"/>
              </a:lnSpc>
            </a:pPr>
            <a:r>
              <a:rPr sz="1750" kern="0" dirty="0">
                <a:solidFill>
                  <a:srgbClr val="FFF7E1"/>
                </a:solidFill>
                <a:latin typeface="微软雅黑"/>
                <a:cs typeface="微软雅黑"/>
              </a:rPr>
              <a:t>你可以先用效率不高但是便于编写的方式，需要时再替换成更快速高效的实现方式</a:t>
            </a:r>
            <a:r>
              <a:rPr sz="1750" kern="0" spc="-50" dirty="0">
                <a:solidFill>
                  <a:srgbClr val="FFF7E1"/>
                </a:solidFill>
                <a:latin typeface="微软雅黑"/>
                <a:cs typeface="微软雅黑"/>
              </a:rPr>
              <a:t>；</a:t>
            </a:r>
            <a:r>
              <a:rPr sz="1750" kern="0" dirty="0">
                <a:solidFill>
                  <a:srgbClr val="FFF7E1"/>
                </a:solidFill>
                <a:latin typeface="微软雅黑"/>
                <a:cs typeface="微软雅黑"/>
              </a:rPr>
              <a:t>完成这些只需要修改少数几个函数，别的都不用动</a:t>
            </a:r>
            <a:r>
              <a:rPr sz="1750" kern="0" spc="-50" dirty="0">
                <a:solidFill>
                  <a:srgbClr val="FFF7E1"/>
                </a:solidFill>
                <a:latin typeface="微软雅黑"/>
                <a:cs typeface="微软雅黑"/>
              </a:rPr>
              <a:t>。</a:t>
            </a:r>
            <a:endParaRPr sz="175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86280C18-2280-FAD0-1F87-72CF31383A5C}"/>
              </a:ext>
            </a:extLst>
          </p:cNvPr>
          <p:cNvSpPr txBox="1"/>
          <p:nvPr/>
        </p:nvSpPr>
        <p:spPr>
          <a:xfrm>
            <a:off x="11774486" y="6349999"/>
            <a:ext cx="1803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100" kern="0" spc="70" dirty="0">
                <a:solidFill>
                  <a:srgbClr val="455964"/>
                </a:solidFill>
                <a:latin typeface="Tahoma"/>
                <a:cs typeface="Tahoma"/>
              </a:rPr>
              <a:t>3</a:t>
            </a:r>
            <a:endParaRPr sz="2100" kern="0" dirty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60866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43BAA55C-7700-B549-752B-D6B0546526A7}"/>
              </a:ext>
            </a:extLst>
          </p:cNvPr>
          <p:cNvSpPr txBox="1"/>
          <p:nvPr/>
        </p:nvSpPr>
        <p:spPr>
          <a:xfrm>
            <a:off x="666749" y="666749"/>
            <a:ext cx="10858500" cy="552450"/>
          </a:xfrm>
          <a:prstGeom prst="rect">
            <a:avLst/>
          </a:prstGeom>
          <a:solidFill>
            <a:srgbClr val="455964"/>
          </a:solidFill>
        </p:spPr>
        <p:txBody>
          <a:bodyPr vert="horz" wrap="square" lIns="0" tIns="133350" rIns="0" bIns="0" rtlCol="0">
            <a:spAutoFit/>
          </a:bodyPr>
          <a:lstStyle/>
          <a:p>
            <a:pPr marL="116205">
              <a:spcBef>
                <a:spcPts val="1050"/>
              </a:spcBef>
            </a:pPr>
            <a:r>
              <a:rPr kern="0" dirty="0">
                <a:solidFill>
                  <a:srgbClr val="E28964"/>
                </a:solidFill>
                <a:latin typeface="Courier New"/>
                <a:cs typeface="Courier New"/>
              </a:rPr>
              <a:t>bool</a:t>
            </a:r>
            <a:r>
              <a:rPr kern="0" spc="145" dirty="0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kern="0" dirty="0">
                <a:solidFill>
                  <a:srgbClr val="89BDFF"/>
                </a:solidFill>
                <a:latin typeface="Courier New"/>
                <a:cs typeface="Courier New"/>
              </a:rPr>
              <a:t>peekmessage</a:t>
            </a:r>
            <a:r>
              <a:rPr kern="0" dirty="0">
                <a:solidFill>
                  <a:srgbClr val="3D86E3"/>
                </a:solidFill>
                <a:latin typeface="Courier New"/>
                <a:cs typeface="Courier New"/>
              </a:rPr>
              <a:t>(ExMessage</a:t>
            </a:r>
            <a:r>
              <a:rPr kern="0" spc="145" dirty="0">
                <a:solidFill>
                  <a:srgbClr val="3D86E3"/>
                </a:solidFill>
                <a:latin typeface="Courier New"/>
                <a:cs typeface="Courier New"/>
              </a:rPr>
              <a:t> </a:t>
            </a:r>
            <a:r>
              <a:rPr kern="0" dirty="0">
                <a:solidFill>
                  <a:srgbClr val="3D86E3"/>
                </a:solidFill>
                <a:latin typeface="Courier New"/>
                <a:cs typeface="Courier New"/>
              </a:rPr>
              <a:t>*msg,</a:t>
            </a:r>
            <a:r>
              <a:rPr kern="0" spc="145" dirty="0">
                <a:solidFill>
                  <a:srgbClr val="3D86E3"/>
                </a:solidFill>
                <a:latin typeface="Courier New"/>
                <a:cs typeface="Courier New"/>
              </a:rPr>
              <a:t> </a:t>
            </a:r>
            <a:r>
              <a:rPr kern="0" dirty="0">
                <a:solidFill>
                  <a:srgbClr val="3D86E3"/>
                </a:solidFill>
                <a:latin typeface="Courier New"/>
                <a:cs typeface="Courier New"/>
              </a:rPr>
              <a:t>BYTE</a:t>
            </a:r>
            <a:r>
              <a:rPr kern="0" spc="145" dirty="0">
                <a:solidFill>
                  <a:srgbClr val="3D86E3"/>
                </a:solidFill>
                <a:latin typeface="Courier New"/>
                <a:cs typeface="Courier New"/>
              </a:rPr>
              <a:t> </a:t>
            </a:r>
            <a:r>
              <a:rPr kern="0" dirty="0">
                <a:solidFill>
                  <a:srgbClr val="3D86E3"/>
                </a:solidFill>
                <a:latin typeface="Courier New"/>
                <a:cs typeface="Courier New"/>
              </a:rPr>
              <a:t>filter</a:t>
            </a:r>
            <a:r>
              <a:rPr kern="0" spc="145" dirty="0">
                <a:solidFill>
                  <a:srgbClr val="3D86E3"/>
                </a:solidFill>
                <a:latin typeface="Courier New"/>
                <a:cs typeface="Courier New"/>
              </a:rPr>
              <a:t> </a:t>
            </a:r>
            <a:r>
              <a:rPr kern="0" dirty="0">
                <a:solidFill>
                  <a:srgbClr val="3D86E3"/>
                </a:solidFill>
                <a:latin typeface="Courier New"/>
                <a:cs typeface="Courier New"/>
              </a:rPr>
              <a:t>=</a:t>
            </a:r>
            <a:r>
              <a:rPr kern="0" spc="145" dirty="0">
                <a:solidFill>
                  <a:srgbClr val="3D86E3"/>
                </a:solidFill>
                <a:latin typeface="Courier New"/>
                <a:cs typeface="Courier New"/>
              </a:rPr>
              <a:t> </a:t>
            </a:r>
            <a:r>
              <a:rPr kern="0" dirty="0">
                <a:solidFill>
                  <a:srgbClr val="3386CC"/>
                </a:solidFill>
                <a:latin typeface="Courier New"/>
                <a:cs typeface="Courier New"/>
              </a:rPr>
              <a:t>-1</a:t>
            </a:r>
            <a:r>
              <a:rPr kern="0" dirty="0">
                <a:solidFill>
                  <a:srgbClr val="3D86E3"/>
                </a:solidFill>
                <a:latin typeface="Courier New"/>
                <a:cs typeface="Courier New"/>
              </a:rPr>
              <a:t>,</a:t>
            </a:r>
            <a:r>
              <a:rPr kern="0" spc="145" dirty="0">
                <a:solidFill>
                  <a:srgbClr val="3D86E3"/>
                </a:solidFill>
                <a:latin typeface="Courier New"/>
                <a:cs typeface="Courier New"/>
              </a:rPr>
              <a:t> </a:t>
            </a:r>
            <a:r>
              <a:rPr kern="0" dirty="0">
                <a:solidFill>
                  <a:srgbClr val="E28964"/>
                </a:solidFill>
                <a:latin typeface="Courier New"/>
                <a:cs typeface="Courier New"/>
              </a:rPr>
              <a:t>bool</a:t>
            </a:r>
            <a:r>
              <a:rPr kern="0" spc="145" dirty="0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kern="0" dirty="0">
                <a:solidFill>
                  <a:srgbClr val="3D86E3"/>
                </a:solidFill>
                <a:latin typeface="Courier New"/>
                <a:cs typeface="Courier New"/>
              </a:rPr>
              <a:t>removemsg</a:t>
            </a:r>
            <a:r>
              <a:rPr kern="0" spc="145" dirty="0">
                <a:solidFill>
                  <a:srgbClr val="3D86E3"/>
                </a:solidFill>
                <a:latin typeface="Courier New"/>
                <a:cs typeface="Courier New"/>
              </a:rPr>
              <a:t> </a:t>
            </a:r>
            <a:r>
              <a:rPr kern="0" dirty="0">
                <a:solidFill>
                  <a:srgbClr val="3D86E3"/>
                </a:solidFill>
                <a:latin typeface="Courier New"/>
                <a:cs typeface="Courier New"/>
              </a:rPr>
              <a:t>=</a:t>
            </a:r>
            <a:r>
              <a:rPr kern="0" spc="145" dirty="0">
                <a:solidFill>
                  <a:srgbClr val="3D86E3"/>
                </a:solidFill>
                <a:latin typeface="Courier New"/>
                <a:cs typeface="Courier New"/>
              </a:rPr>
              <a:t> </a:t>
            </a:r>
            <a:r>
              <a:rPr kern="0" spc="-10" dirty="0">
                <a:solidFill>
                  <a:srgbClr val="3D86E3"/>
                </a:solidFill>
                <a:latin typeface="Courier New"/>
                <a:cs typeface="Courier New"/>
              </a:rPr>
              <a:t>true)</a:t>
            </a:r>
            <a:r>
              <a:rPr kern="0" spc="-10" dirty="0">
                <a:solidFill>
                  <a:srgbClr val="FFF7E1"/>
                </a:solidFill>
                <a:latin typeface="Courier New"/>
                <a:cs typeface="Courier New"/>
              </a:rPr>
              <a:t>;</a:t>
            </a:r>
            <a:endParaRPr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22F0973A-D08B-756C-9FF4-ADCC994BB0C8}"/>
              </a:ext>
            </a:extLst>
          </p:cNvPr>
          <p:cNvSpPr txBox="1">
            <a:spLocks/>
          </p:cNvSpPr>
          <p:nvPr/>
        </p:nvSpPr>
        <p:spPr>
          <a:xfrm>
            <a:off x="654049" y="1511300"/>
            <a:ext cx="10868025" cy="9207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>
            <a:lvl1pPr>
              <a:defRPr sz="2600" b="0" i="0">
                <a:solidFill>
                  <a:srgbClr val="455964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0" cap="none" spc="80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这个函数用于获取一个消息，并立即返回。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0" cap="none" spc="70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Tahoma"/>
                <a:ea typeface="宋体" panose="02010600030101010101" pitchFamily="2" charset="-122"/>
                <a:cs typeface="Tahoma"/>
              </a:rPr>
              <a:t>removemsg</a:t>
            </a:r>
            <a:r>
              <a:rPr kumimoji="0" lang="zh-CN" altLang="en-US" sz="2600" b="0" i="0" u="none" strike="noStrike" kern="0" cap="none" spc="-120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Tahoma"/>
                <a:ea typeface="宋体" panose="02010600030101010101" pitchFamily="2" charset="-122"/>
                <a:cs typeface="Tahoma"/>
              </a:rPr>
              <a:t> </a:t>
            </a:r>
            <a:r>
              <a:rPr kumimoji="0" lang="zh-CN" altLang="en-US" sz="2600" b="0" i="0" u="none" strike="noStrike" kern="0" cap="none" spc="80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指定处理完消息后是否从消息队列中移除。设为默认即可。</a:t>
            </a:r>
            <a:endParaRPr kumimoji="0" lang="zh-CN" altLang="en-US" sz="2600" b="0" i="0" u="none" strike="noStrike" kern="0" cap="none" spc="80" normalizeH="0" baseline="0" noProof="0" dirty="0">
              <a:ln>
                <a:noFill/>
              </a:ln>
              <a:solidFill>
                <a:srgbClr val="455964"/>
              </a:solidFill>
              <a:effectLst/>
              <a:uLnTx/>
              <a:uFillTx/>
              <a:latin typeface="微软雅黑"/>
              <a:ea typeface="宋体" panose="02010600030101010101" pitchFamily="2" charset="-122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666EB078-53C1-365B-1CEF-6F27D518BE3C}"/>
              </a:ext>
            </a:extLst>
          </p:cNvPr>
          <p:cNvSpPr txBox="1"/>
          <p:nvPr/>
        </p:nvSpPr>
        <p:spPr>
          <a:xfrm>
            <a:off x="654049" y="2797175"/>
            <a:ext cx="9576435" cy="16541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600" kern="0" spc="90" dirty="0">
                <a:solidFill>
                  <a:srgbClr val="455964"/>
                </a:solidFill>
                <a:latin typeface="微软雅黑"/>
                <a:cs typeface="微软雅黑"/>
              </a:rPr>
              <a:t>有关具体各种消息的宏，见</a:t>
            </a:r>
            <a:r>
              <a:rPr sz="2600" u="heavy" kern="0" spc="90" dirty="0">
                <a:solidFill>
                  <a:srgbClr val="0187D0"/>
                </a:solidFill>
                <a:uFill>
                  <a:solidFill>
                    <a:srgbClr val="0187D0"/>
                  </a:solidFill>
                </a:uFill>
                <a:latin typeface="微软雅黑"/>
                <a:cs typeface="微软雅黑"/>
                <a:hlinkClick r:id="rId2"/>
              </a:rPr>
              <a:t>链接</a:t>
            </a:r>
            <a:r>
              <a:rPr sz="2600" kern="0" spc="-50" dirty="0">
                <a:solidFill>
                  <a:srgbClr val="455964"/>
                </a:solidFill>
                <a:latin typeface="微软雅黑"/>
                <a:cs typeface="微软雅黑"/>
              </a:rPr>
              <a:t>。</a:t>
            </a:r>
            <a:endParaRPr sz="260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marL="12700" marR="5080">
              <a:lnSpc>
                <a:spcPct val="112999"/>
              </a:lnSpc>
              <a:spcBef>
                <a:spcPts val="2625"/>
              </a:spcBef>
            </a:pPr>
            <a:r>
              <a:rPr sz="2600" kern="0" spc="90" dirty="0">
                <a:solidFill>
                  <a:srgbClr val="455964"/>
                </a:solidFill>
                <a:latin typeface="微软雅黑"/>
                <a:cs typeface="微软雅黑"/>
              </a:rPr>
              <a:t>有了这些函数，</a:t>
            </a:r>
            <a:r>
              <a:rPr sz="2600" b="1" kern="0" spc="90" dirty="0">
                <a:solidFill>
                  <a:srgbClr val="455964"/>
                </a:solidFill>
                <a:latin typeface="微软雅黑"/>
                <a:cs typeface="微软雅黑"/>
              </a:rPr>
              <a:t>模型、视图、控制器</a:t>
            </a:r>
            <a:r>
              <a:rPr sz="2600" kern="0" spc="90" dirty="0">
                <a:solidFill>
                  <a:srgbClr val="455964"/>
                </a:solidFill>
                <a:latin typeface="微软雅黑"/>
                <a:cs typeface="微软雅黑"/>
              </a:rPr>
              <a:t>都可以的用</a:t>
            </a:r>
            <a:r>
              <a:rPr sz="2600" kern="0" spc="320" dirty="0">
                <a:solidFill>
                  <a:srgbClr val="455964"/>
                </a:solidFill>
                <a:latin typeface="Tahoma"/>
                <a:cs typeface="Tahoma"/>
              </a:rPr>
              <a:t>C</a:t>
            </a:r>
            <a:r>
              <a:rPr sz="2600" kern="0" spc="65" dirty="0">
                <a:solidFill>
                  <a:srgbClr val="455964"/>
                </a:solidFill>
                <a:latin typeface="微软雅黑"/>
                <a:cs typeface="微软雅黑"/>
              </a:rPr>
              <a:t>语言来实现。</a:t>
            </a:r>
            <a:r>
              <a:rPr sz="2600" kern="0" spc="90" dirty="0">
                <a:solidFill>
                  <a:srgbClr val="455964"/>
                </a:solidFill>
                <a:latin typeface="微软雅黑"/>
                <a:cs typeface="微软雅黑"/>
              </a:rPr>
              <a:t>这样就可以动手设计简单的</a:t>
            </a:r>
            <a:r>
              <a:rPr sz="2600" kern="0" spc="165" dirty="0">
                <a:solidFill>
                  <a:srgbClr val="455964"/>
                </a:solidFill>
                <a:latin typeface="Tahoma"/>
                <a:cs typeface="Tahoma"/>
              </a:rPr>
              <a:t>GUI</a:t>
            </a:r>
            <a:r>
              <a:rPr sz="2600" kern="0" spc="40" dirty="0">
                <a:solidFill>
                  <a:srgbClr val="455964"/>
                </a:solidFill>
                <a:latin typeface="微软雅黑"/>
                <a:cs typeface="微软雅黑"/>
              </a:rPr>
              <a:t>程序。</a:t>
            </a:r>
            <a:endParaRPr sz="260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01C667CF-2A42-83E3-497F-62885491A687}"/>
              </a:ext>
            </a:extLst>
          </p:cNvPr>
          <p:cNvSpPr txBox="1"/>
          <p:nvPr/>
        </p:nvSpPr>
        <p:spPr>
          <a:xfrm>
            <a:off x="11522074" y="6349999"/>
            <a:ext cx="432752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100" kern="0" spc="70" dirty="0">
                <a:solidFill>
                  <a:srgbClr val="455964"/>
                </a:solidFill>
                <a:latin typeface="Tahoma"/>
                <a:cs typeface="Tahoma"/>
              </a:rPr>
              <a:t>30</a:t>
            </a:r>
            <a:endParaRPr sz="2100" kern="0" dirty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0181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B840A7D-B4B3-BD7E-35EC-E124A763C97A}"/>
              </a:ext>
            </a:extLst>
          </p:cNvPr>
          <p:cNvSpPr txBox="1">
            <a:spLocks/>
          </p:cNvSpPr>
          <p:nvPr/>
        </p:nvSpPr>
        <p:spPr>
          <a:xfrm>
            <a:off x="654049" y="677862"/>
            <a:ext cx="6139180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3900" b="1" spc="125" dirty="0">
                <a:latin typeface="微软雅黑"/>
                <a:cs typeface="微软雅黑"/>
              </a:rPr>
              <a:t>面向对象</a:t>
            </a:r>
            <a:r>
              <a:rPr lang="en-US" altLang="zh-CN" sz="3900" b="1" spc="-575" dirty="0">
                <a:latin typeface="Tahoma"/>
                <a:cs typeface="Tahoma"/>
              </a:rPr>
              <a:t>(</a:t>
            </a:r>
            <a:r>
              <a:rPr lang="en-US" sz="3900" b="1" spc="-35" dirty="0">
                <a:latin typeface="Tahoma"/>
                <a:cs typeface="Tahoma"/>
              </a:rPr>
              <a:t>o</a:t>
            </a:r>
            <a:r>
              <a:rPr lang="en-US" sz="3900" b="1" spc="-95" dirty="0">
                <a:latin typeface="Tahoma"/>
                <a:cs typeface="Tahoma"/>
              </a:rPr>
              <a:t>b</a:t>
            </a:r>
            <a:r>
              <a:rPr lang="en-US" sz="3900" b="1" spc="-215" dirty="0">
                <a:latin typeface="Tahoma"/>
                <a:cs typeface="Tahoma"/>
              </a:rPr>
              <a:t>j</a:t>
            </a:r>
            <a:r>
              <a:rPr lang="en-US" sz="3900" b="1" spc="-85" dirty="0">
                <a:latin typeface="Tahoma"/>
                <a:cs typeface="Tahoma"/>
              </a:rPr>
              <a:t>e</a:t>
            </a:r>
            <a:r>
              <a:rPr lang="en-US" sz="3900" b="1" spc="-55" dirty="0">
                <a:latin typeface="Tahoma"/>
                <a:cs typeface="Tahoma"/>
              </a:rPr>
              <a:t>c</a:t>
            </a:r>
            <a:r>
              <a:rPr lang="en-US" sz="3900" b="1" spc="40" dirty="0">
                <a:latin typeface="Tahoma"/>
                <a:cs typeface="Tahoma"/>
              </a:rPr>
              <a:t>t</a:t>
            </a:r>
            <a:r>
              <a:rPr lang="en-US" sz="3900" b="1" spc="-135" dirty="0">
                <a:latin typeface="Tahoma"/>
                <a:cs typeface="Tahoma"/>
              </a:rPr>
              <a:t>-</a:t>
            </a:r>
            <a:r>
              <a:rPr lang="en-US" sz="3900" b="1" spc="-35" dirty="0">
                <a:latin typeface="Tahoma"/>
                <a:cs typeface="Tahoma"/>
              </a:rPr>
              <a:t>o</a:t>
            </a:r>
            <a:r>
              <a:rPr lang="en-US" sz="3900" b="1" spc="25" dirty="0">
                <a:latin typeface="Tahoma"/>
                <a:cs typeface="Tahoma"/>
              </a:rPr>
              <a:t>r</a:t>
            </a:r>
            <a:r>
              <a:rPr lang="en-US" sz="3900" b="1" spc="35" dirty="0">
                <a:latin typeface="Tahoma"/>
                <a:cs typeface="Tahoma"/>
              </a:rPr>
              <a:t>i</a:t>
            </a:r>
            <a:r>
              <a:rPr lang="en-US" sz="3900" b="1" spc="-85" dirty="0">
                <a:latin typeface="Tahoma"/>
                <a:cs typeface="Tahoma"/>
              </a:rPr>
              <a:t>e</a:t>
            </a:r>
            <a:r>
              <a:rPr lang="en-US" sz="3900" b="1" spc="-125" dirty="0">
                <a:latin typeface="Tahoma"/>
                <a:cs typeface="Tahoma"/>
              </a:rPr>
              <a:t>n</a:t>
            </a:r>
            <a:r>
              <a:rPr lang="en-US" sz="3900" b="1" spc="40" dirty="0">
                <a:latin typeface="Tahoma"/>
                <a:cs typeface="Tahoma"/>
              </a:rPr>
              <a:t>t</a:t>
            </a:r>
            <a:r>
              <a:rPr lang="en-US" sz="3900" b="1" spc="-85" dirty="0">
                <a:latin typeface="Tahoma"/>
                <a:cs typeface="Tahoma"/>
              </a:rPr>
              <a:t>ed</a:t>
            </a:r>
            <a:r>
              <a:rPr lang="en-US" sz="3900" b="1" spc="-590" dirty="0">
                <a:latin typeface="Tahoma"/>
                <a:cs typeface="Tahoma"/>
              </a:rPr>
              <a:t>)</a:t>
            </a:r>
            <a:endParaRPr lang="en-US" sz="3900" dirty="0">
              <a:latin typeface="Tahoma"/>
              <a:cs typeface="Tahoma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69E091F1-1AC3-F9D5-2D45-BEC3DEF5728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3428999"/>
            <a:ext cx="114300" cy="114299"/>
          </a:xfrm>
          <a:prstGeom prst="rect">
            <a:avLst/>
          </a:prstGeom>
        </p:spPr>
      </p:pic>
      <p:pic>
        <p:nvPicPr>
          <p:cNvPr id="4" name="object 4">
            <a:extLst>
              <a:ext uri="{FF2B5EF4-FFF2-40B4-BE49-F238E27FC236}">
                <a16:creationId xmlns:a16="http://schemas.microsoft.com/office/drawing/2014/main" id="{E1B0D951-F871-72DE-10AA-7215CF547DA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4086224"/>
            <a:ext cx="114300" cy="114299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9B2DB9B9-664B-1FFE-1642-918B7E83D4A5}"/>
              </a:ext>
            </a:extLst>
          </p:cNvPr>
          <p:cNvSpPr txBox="1"/>
          <p:nvPr/>
        </p:nvSpPr>
        <p:spPr>
          <a:xfrm>
            <a:off x="654049" y="1672489"/>
            <a:ext cx="10717530" cy="3436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i="1" spc="15" dirty="0">
                <a:solidFill>
                  <a:srgbClr val="455964"/>
                </a:solidFill>
                <a:latin typeface="微软雅黑"/>
                <a:cs typeface="微软雅黑"/>
              </a:rPr>
              <a:t>下学期要学，故这里只是简单介绍其重要概念</a:t>
            </a:r>
            <a:r>
              <a:rPr sz="2400" i="1" spc="-75" dirty="0">
                <a:solidFill>
                  <a:srgbClr val="455964"/>
                </a:solidFill>
                <a:latin typeface="微软雅黑"/>
                <a:cs typeface="微软雅黑"/>
              </a:rPr>
              <a:t>。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2600" b="1" spc="114" dirty="0">
                <a:solidFill>
                  <a:srgbClr val="455964"/>
                </a:solidFill>
                <a:latin typeface="微软雅黑"/>
                <a:cs typeface="微软雅黑"/>
              </a:rPr>
              <a:t>对象</a:t>
            </a:r>
            <a:r>
              <a:rPr sz="2600" b="1" spc="-355" dirty="0">
                <a:solidFill>
                  <a:srgbClr val="455964"/>
                </a:solidFill>
                <a:latin typeface="Tahoma"/>
                <a:cs typeface="Tahoma"/>
              </a:rPr>
              <a:t>(</a:t>
            </a:r>
            <a:r>
              <a:rPr sz="2600" b="1" spc="5" dirty="0">
                <a:solidFill>
                  <a:srgbClr val="455964"/>
                </a:solidFill>
                <a:latin typeface="Tahoma"/>
                <a:cs typeface="Tahoma"/>
              </a:rPr>
              <a:t>o</a:t>
            </a:r>
            <a:r>
              <a:rPr sz="2600" b="1" spc="-35" dirty="0">
                <a:solidFill>
                  <a:srgbClr val="455964"/>
                </a:solidFill>
                <a:latin typeface="Tahoma"/>
                <a:cs typeface="Tahoma"/>
              </a:rPr>
              <a:t>b</a:t>
            </a:r>
            <a:r>
              <a:rPr sz="2600" b="1" spc="-114" dirty="0">
                <a:solidFill>
                  <a:srgbClr val="455964"/>
                </a:solidFill>
                <a:latin typeface="Tahoma"/>
                <a:cs typeface="Tahoma"/>
              </a:rPr>
              <a:t>j</a:t>
            </a:r>
            <a:r>
              <a:rPr sz="2600" b="1" spc="-30" dirty="0">
                <a:solidFill>
                  <a:srgbClr val="455964"/>
                </a:solidFill>
                <a:latin typeface="Tahoma"/>
                <a:cs typeface="Tahoma"/>
              </a:rPr>
              <a:t>e</a:t>
            </a:r>
            <a:r>
              <a:rPr sz="2600" b="1" spc="-10" dirty="0">
                <a:solidFill>
                  <a:srgbClr val="455964"/>
                </a:solidFill>
                <a:latin typeface="Tahoma"/>
                <a:cs typeface="Tahoma"/>
              </a:rPr>
              <a:t>c</a:t>
            </a:r>
            <a:r>
              <a:rPr sz="2600" b="1" spc="55" dirty="0">
                <a:solidFill>
                  <a:srgbClr val="455964"/>
                </a:solidFill>
                <a:latin typeface="Tahoma"/>
                <a:cs typeface="Tahoma"/>
              </a:rPr>
              <a:t>t</a:t>
            </a:r>
            <a:r>
              <a:rPr sz="2600" b="1" spc="114" dirty="0">
                <a:solidFill>
                  <a:srgbClr val="455964"/>
                </a:solidFill>
                <a:latin typeface="微软雅黑"/>
                <a:cs typeface="微软雅黑"/>
              </a:rPr>
              <a:t>，另译作</a:t>
            </a:r>
            <a:r>
              <a:rPr sz="2600" b="1" spc="-95" dirty="0">
                <a:solidFill>
                  <a:srgbClr val="455964"/>
                </a:solidFill>
                <a:latin typeface="Tahoma"/>
                <a:cs typeface="Tahoma"/>
              </a:rPr>
              <a:t>“</a:t>
            </a:r>
            <a:r>
              <a:rPr sz="2600" b="1" spc="114" dirty="0">
                <a:solidFill>
                  <a:srgbClr val="455964"/>
                </a:solidFill>
                <a:latin typeface="微软雅黑"/>
                <a:cs typeface="微软雅黑"/>
              </a:rPr>
              <a:t>物件</a:t>
            </a:r>
            <a:r>
              <a:rPr sz="2600" b="1" spc="-95" dirty="0">
                <a:solidFill>
                  <a:srgbClr val="455964"/>
                </a:solidFill>
                <a:latin typeface="Tahoma"/>
                <a:cs typeface="Tahoma"/>
              </a:rPr>
              <a:t>”</a:t>
            </a:r>
            <a:r>
              <a:rPr sz="2600" b="1" spc="-395" dirty="0">
                <a:solidFill>
                  <a:srgbClr val="455964"/>
                </a:solidFill>
                <a:latin typeface="Tahoma"/>
                <a:cs typeface="Tahoma"/>
              </a:rPr>
              <a:t>)</a:t>
            </a:r>
            <a:r>
              <a:rPr sz="2600" b="1" spc="-7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是对现实生活中的物体或事情的</a:t>
            </a:r>
            <a:r>
              <a:rPr sz="2600" b="1" spc="114" dirty="0">
                <a:solidFill>
                  <a:srgbClr val="455964"/>
                </a:solidFill>
                <a:latin typeface="微软雅黑"/>
                <a:cs typeface="微软雅黑"/>
              </a:rPr>
              <a:t>抽象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。</a:t>
            </a:r>
            <a:endParaRPr sz="2600" dirty="0">
              <a:latin typeface="微软雅黑"/>
              <a:cs typeface="微软雅黑"/>
            </a:endParaRPr>
          </a:p>
          <a:p>
            <a:pPr marL="393700" marR="238125">
              <a:lnSpc>
                <a:spcPct val="165900"/>
              </a:lnSpc>
              <a:spcBef>
                <a:spcPts val="975"/>
              </a:spcBef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对象包含两个含义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：</a:t>
            </a:r>
            <a:r>
              <a:rPr sz="2600" spc="-165" dirty="0">
                <a:solidFill>
                  <a:srgbClr val="455964"/>
                </a:solidFill>
                <a:latin typeface="微软雅黑"/>
                <a:cs typeface="微软雅黑"/>
              </a:rPr>
              <a:t> </a:t>
            </a:r>
            <a:r>
              <a:rPr sz="2600" b="1" spc="114" dirty="0">
                <a:solidFill>
                  <a:srgbClr val="455964"/>
                </a:solidFill>
                <a:latin typeface="微软雅黑"/>
                <a:cs typeface="微软雅黑"/>
              </a:rPr>
              <a:t>数据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和</a:t>
            </a:r>
            <a:r>
              <a:rPr sz="2600" b="1" spc="114" dirty="0">
                <a:solidFill>
                  <a:srgbClr val="455964"/>
                </a:solidFill>
                <a:latin typeface="微软雅黑"/>
                <a:cs typeface="微软雅黑"/>
              </a:rPr>
              <a:t>动作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。对象则是数据和动作的结合体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。 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对象不仅能够进行</a:t>
            </a:r>
            <a:r>
              <a:rPr sz="2600" b="1" spc="114" dirty="0">
                <a:solidFill>
                  <a:srgbClr val="455964"/>
                </a:solidFill>
                <a:latin typeface="微软雅黑"/>
                <a:cs typeface="微软雅黑"/>
              </a:rPr>
              <a:t>操作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，同时还能够及时</a:t>
            </a:r>
            <a:r>
              <a:rPr sz="2600" b="1" spc="114" dirty="0">
                <a:solidFill>
                  <a:srgbClr val="455964"/>
                </a:solidFill>
                <a:latin typeface="微软雅黑"/>
                <a:cs typeface="微软雅黑"/>
              </a:rPr>
              <a:t>记录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下</a:t>
            </a:r>
            <a:r>
              <a:rPr sz="2600" b="1" spc="114" dirty="0">
                <a:solidFill>
                  <a:srgbClr val="455964"/>
                </a:solidFill>
                <a:latin typeface="微软雅黑"/>
                <a:cs typeface="微软雅黑"/>
              </a:rPr>
              <a:t>操作结果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。</a:t>
            </a:r>
            <a:endParaRPr sz="26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030"/>
              </a:spcBef>
            </a:pPr>
            <a:r>
              <a:rPr sz="2600" b="1" spc="114" dirty="0">
                <a:solidFill>
                  <a:srgbClr val="455964"/>
                </a:solidFill>
                <a:latin typeface="微软雅黑"/>
                <a:cs typeface="微软雅黑"/>
              </a:rPr>
              <a:t>继承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和</a:t>
            </a:r>
            <a:r>
              <a:rPr sz="2600" b="1" spc="114" dirty="0">
                <a:solidFill>
                  <a:srgbClr val="455964"/>
                </a:solidFill>
                <a:latin typeface="微软雅黑"/>
                <a:cs typeface="微软雅黑"/>
              </a:rPr>
              <a:t>多态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稍显复杂，暂不涉及；</a:t>
            </a:r>
            <a:r>
              <a:rPr sz="2600" b="1" spc="114" dirty="0">
                <a:solidFill>
                  <a:srgbClr val="455964"/>
                </a:solidFill>
                <a:latin typeface="微软雅黑"/>
                <a:cs typeface="微软雅黑"/>
              </a:rPr>
              <a:t>封装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将在后面以现实例子重点论说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。</a:t>
            </a:r>
            <a:endParaRPr sz="2600" dirty="0">
              <a:latin typeface="微软雅黑"/>
              <a:cs typeface="微软雅黑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B0BCDDB-B3D4-DBDF-3A51-25F98C3A9FFB}"/>
              </a:ext>
            </a:extLst>
          </p:cNvPr>
          <p:cNvSpPr txBox="1"/>
          <p:nvPr/>
        </p:nvSpPr>
        <p:spPr>
          <a:xfrm>
            <a:off x="11749086" y="6353466"/>
            <a:ext cx="243840" cy="345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2100" spc="70" dirty="0">
                <a:solidFill>
                  <a:srgbClr val="455964"/>
                </a:solidFill>
                <a:latin typeface="Tahoma"/>
                <a:cs typeface="Tahoma"/>
              </a:rPr>
              <a:t>4</a:t>
            </a:fld>
            <a:endParaRPr sz="2100">
              <a:latin typeface="Tahoma"/>
              <a:cs typeface="Tahom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DFFDB6-2FAC-72D4-B9C5-41D183B34F3F}"/>
              </a:ext>
            </a:extLst>
          </p:cNvPr>
          <p:cNvSpPr txBox="1"/>
          <p:nvPr/>
        </p:nvSpPr>
        <p:spPr>
          <a:xfrm>
            <a:off x="654049" y="5629013"/>
            <a:ext cx="10327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温馨提示</a:t>
            </a:r>
            <a:r>
              <a:rPr lang="en-US" altLang="zh-CN" sz="2400" dirty="0"/>
              <a:t>:PJ</a:t>
            </a:r>
            <a:r>
              <a:rPr lang="zh-CN" altLang="en-US" sz="2400" dirty="0"/>
              <a:t>并不严格限制要交纯</a:t>
            </a:r>
            <a:r>
              <a:rPr lang="en-US" altLang="zh-CN" sz="2400" dirty="0"/>
              <a:t>C</a:t>
            </a:r>
            <a:r>
              <a:rPr lang="zh-CN" altLang="en-US" sz="2400" dirty="0"/>
              <a:t>语言</a:t>
            </a:r>
            <a:endParaRPr lang="en-US" altLang="zh-CN" sz="2400" dirty="0"/>
          </a:p>
          <a:p>
            <a:r>
              <a:rPr lang="zh-CN" altLang="en-US" sz="2400" dirty="0"/>
              <a:t>不过不要勉强自己学习其他语言，本</a:t>
            </a:r>
            <a:r>
              <a:rPr lang="en-US" altLang="zh-CN" sz="2400" dirty="0"/>
              <a:t>Pre</a:t>
            </a:r>
            <a:r>
              <a:rPr lang="zh-CN" altLang="en-US" sz="2400" dirty="0"/>
              <a:t>只用到少量、基本的</a:t>
            </a:r>
            <a:r>
              <a:rPr lang="en-US" altLang="zh-CN" sz="2400" dirty="0"/>
              <a:t>C++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750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31704902-CC8B-6AD5-B751-37A47D5960E8}"/>
              </a:ext>
            </a:extLst>
          </p:cNvPr>
          <p:cNvSpPr txBox="1">
            <a:spLocks/>
          </p:cNvSpPr>
          <p:nvPr/>
        </p:nvSpPr>
        <p:spPr>
          <a:xfrm>
            <a:off x="654049" y="677862"/>
            <a:ext cx="5355590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3400" b="1" i="0">
                <a:solidFill>
                  <a:srgbClr val="455964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900" b="1" i="0" u="none" strike="noStrike" kern="0" cap="none" spc="90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函数式</a:t>
            </a:r>
            <a:r>
              <a:rPr kumimoji="0" lang="en-US" altLang="zh-CN" sz="3900" b="1" i="0" u="none" strike="noStrike" kern="0" cap="none" spc="-140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Tahoma"/>
                <a:ea typeface="宋体" panose="02010600030101010101" pitchFamily="2" charset="-122"/>
                <a:cs typeface="Tahoma"/>
              </a:rPr>
              <a:t>(</a:t>
            </a:r>
            <a:r>
              <a:rPr kumimoji="0" lang="en-US" sz="3900" b="1" i="0" u="none" strike="noStrike" kern="0" cap="none" spc="-140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Tahoma"/>
                <a:ea typeface="+mj-ea"/>
                <a:cs typeface="Tahoma"/>
              </a:rPr>
              <a:t>functional)</a:t>
            </a:r>
            <a:r>
              <a:rPr kumimoji="0" lang="zh-CN" altLang="en-US" sz="3900" b="1" i="0" u="none" strike="noStrike" kern="0" cap="none" spc="20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编程</a:t>
            </a:r>
            <a:endParaRPr kumimoji="0" lang="zh-CN" altLang="en-US" sz="3900" b="1" i="0" u="none" strike="noStrike" kern="0" cap="none" spc="0" normalizeH="0" baseline="0" noProof="0" dirty="0">
              <a:ln>
                <a:noFill/>
              </a:ln>
              <a:solidFill>
                <a:srgbClr val="455964"/>
              </a:solidFill>
              <a:effectLst/>
              <a:uLnTx/>
              <a:uFillTx/>
              <a:latin typeface="Tahoma"/>
              <a:ea typeface="宋体" panose="02010600030101010101" pitchFamily="2" charset="-122"/>
              <a:cs typeface="Tahoma"/>
            </a:endParaRPr>
          </a:p>
        </p:txBody>
      </p:sp>
      <p:pic>
        <p:nvPicPr>
          <p:cNvPr id="20" name="object 3">
            <a:extLst>
              <a:ext uri="{FF2B5EF4-FFF2-40B4-BE49-F238E27FC236}">
                <a16:creationId xmlns:a16="http://schemas.microsoft.com/office/drawing/2014/main" id="{F67488C0-A654-245A-C39C-D950F5DCB34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1866899"/>
            <a:ext cx="114300" cy="114299"/>
          </a:xfrm>
          <a:prstGeom prst="rect">
            <a:avLst/>
          </a:prstGeom>
        </p:spPr>
      </p:pic>
      <p:sp>
        <p:nvSpPr>
          <p:cNvPr id="21" name="object 4">
            <a:extLst>
              <a:ext uri="{FF2B5EF4-FFF2-40B4-BE49-F238E27FC236}">
                <a16:creationId xmlns:a16="http://schemas.microsoft.com/office/drawing/2014/main" id="{7BC4E2DC-A7DD-007E-1AA3-5A80D222751E}"/>
              </a:ext>
            </a:extLst>
          </p:cNvPr>
          <p:cNvSpPr/>
          <p:nvPr/>
        </p:nvSpPr>
        <p:spPr>
          <a:xfrm>
            <a:off x="2103667" y="1762125"/>
            <a:ext cx="191770" cy="266700"/>
          </a:xfrm>
          <a:custGeom>
            <a:avLst/>
            <a:gdLst/>
            <a:ahLst/>
            <a:cxnLst/>
            <a:rect l="l" t="t" r="r" b="b"/>
            <a:pathLst>
              <a:path w="191769" h="266700">
                <a:moveTo>
                  <a:pt x="58224" y="0"/>
                </a:moveTo>
                <a:lnTo>
                  <a:pt x="51087" y="0"/>
                </a:lnTo>
                <a:lnTo>
                  <a:pt x="46830" y="2266"/>
                </a:lnTo>
                <a:lnTo>
                  <a:pt x="44701" y="4910"/>
                </a:lnTo>
                <a:lnTo>
                  <a:pt x="44701" y="7933"/>
                </a:lnTo>
                <a:lnTo>
                  <a:pt x="44701" y="11962"/>
                </a:lnTo>
                <a:lnTo>
                  <a:pt x="46830" y="13977"/>
                </a:lnTo>
                <a:lnTo>
                  <a:pt x="51087" y="13977"/>
                </a:lnTo>
                <a:lnTo>
                  <a:pt x="56651" y="15039"/>
                </a:lnTo>
                <a:lnTo>
                  <a:pt x="90529" y="87640"/>
                </a:lnTo>
                <a:lnTo>
                  <a:pt x="104616" y="127116"/>
                </a:lnTo>
                <a:lnTo>
                  <a:pt x="109312" y="140527"/>
                </a:lnTo>
                <a:lnTo>
                  <a:pt x="102926" y="146571"/>
                </a:lnTo>
                <a:lnTo>
                  <a:pt x="99099" y="150396"/>
                </a:lnTo>
                <a:lnTo>
                  <a:pt x="69024" y="179909"/>
                </a:lnTo>
                <a:lnTo>
                  <a:pt x="57097" y="191525"/>
                </a:lnTo>
                <a:lnTo>
                  <a:pt x="36390" y="211712"/>
                </a:lnTo>
                <a:lnTo>
                  <a:pt x="5258" y="242523"/>
                </a:lnTo>
                <a:lnTo>
                  <a:pt x="0" y="250330"/>
                </a:lnTo>
                <a:lnTo>
                  <a:pt x="0" y="262670"/>
                </a:lnTo>
                <a:lnTo>
                  <a:pt x="4507" y="266699"/>
                </a:lnTo>
                <a:lnTo>
                  <a:pt x="13523" y="266699"/>
                </a:lnTo>
                <a:lnTo>
                  <a:pt x="47706" y="236101"/>
                </a:lnTo>
                <a:lnTo>
                  <a:pt x="70996" y="208902"/>
                </a:lnTo>
                <a:lnTo>
                  <a:pt x="75574" y="203519"/>
                </a:lnTo>
                <a:lnTo>
                  <a:pt x="80669" y="197569"/>
                </a:lnTo>
                <a:lnTo>
                  <a:pt x="86280" y="191053"/>
                </a:lnTo>
                <a:lnTo>
                  <a:pt x="92408" y="183970"/>
                </a:lnTo>
                <a:lnTo>
                  <a:pt x="98300" y="177146"/>
                </a:lnTo>
                <a:lnTo>
                  <a:pt x="103207" y="171409"/>
                </a:lnTo>
                <a:lnTo>
                  <a:pt x="107128" y="166758"/>
                </a:lnTo>
                <a:lnTo>
                  <a:pt x="110063" y="163193"/>
                </a:lnTo>
                <a:lnTo>
                  <a:pt x="115322" y="157526"/>
                </a:lnTo>
                <a:lnTo>
                  <a:pt x="132226" y="204747"/>
                </a:lnTo>
                <a:lnTo>
                  <a:pt x="149200" y="250078"/>
                </a:lnTo>
                <a:lnTo>
                  <a:pt x="163404" y="266322"/>
                </a:lnTo>
                <a:lnTo>
                  <a:pt x="188948" y="266322"/>
                </a:lnTo>
                <a:lnTo>
                  <a:pt x="190200" y="264811"/>
                </a:lnTo>
                <a:lnTo>
                  <a:pt x="190951" y="263677"/>
                </a:lnTo>
                <a:lnTo>
                  <a:pt x="191452" y="262166"/>
                </a:lnTo>
                <a:lnTo>
                  <a:pt x="191327" y="261663"/>
                </a:lnTo>
                <a:lnTo>
                  <a:pt x="190325" y="261159"/>
                </a:lnTo>
                <a:lnTo>
                  <a:pt x="189824" y="260655"/>
                </a:lnTo>
                <a:lnTo>
                  <a:pt x="178007" y="232984"/>
                </a:lnTo>
                <a:lnTo>
                  <a:pt x="174486" y="222879"/>
                </a:lnTo>
                <a:lnTo>
                  <a:pt x="168616" y="206541"/>
                </a:lnTo>
                <a:lnTo>
                  <a:pt x="150984" y="158117"/>
                </a:lnTo>
                <a:lnTo>
                  <a:pt x="141523" y="131933"/>
                </a:lnTo>
                <a:lnTo>
                  <a:pt x="132014" y="105419"/>
                </a:lnTo>
                <a:lnTo>
                  <a:pt x="122459" y="78574"/>
                </a:lnTo>
                <a:lnTo>
                  <a:pt x="113937" y="54586"/>
                </a:lnTo>
                <a:lnTo>
                  <a:pt x="107527" y="36642"/>
                </a:lnTo>
                <a:lnTo>
                  <a:pt x="85834" y="5288"/>
                </a:lnTo>
                <a:lnTo>
                  <a:pt x="73579" y="1605"/>
                </a:lnTo>
                <a:lnTo>
                  <a:pt x="58224" y="0"/>
                </a:lnTo>
                <a:close/>
              </a:path>
            </a:pathLst>
          </a:custGeom>
          <a:solidFill>
            <a:srgbClr val="455964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BE6B7EE3-734C-F954-93D1-B924B0E8A357}"/>
              </a:ext>
            </a:extLst>
          </p:cNvPr>
          <p:cNvSpPr txBox="1"/>
          <p:nvPr/>
        </p:nvSpPr>
        <p:spPr>
          <a:xfrm>
            <a:off x="1035050" y="1672489"/>
            <a:ext cx="652780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270635" algn="l"/>
              </a:tabLst>
            </a:pPr>
            <a:r>
              <a:rPr sz="2600" kern="0" spc="90" dirty="0">
                <a:solidFill>
                  <a:srgbClr val="455964"/>
                </a:solidFill>
                <a:latin typeface="微软雅黑"/>
                <a:cs typeface="微软雅黑"/>
              </a:rPr>
              <a:t>脱胎</a:t>
            </a:r>
            <a:r>
              <a:rPr sz="2600" kern="0" spc="-50" dirty="0">
                <a:solidFill>
                  <a:srgbClr val="455964"/>
                </a:solidFill>
                <a:latin typeface="微软雅黑"/>
                <a:cs typeface="微软雅黑"/>
              </a:rPr>
              <a:t>于</a:t>
            </a:r>
            <a:r>
              <a:rPr sz="2600" kern="0" dirty="0">
                <a:solidFill>
                  <a:srgbClr val="455964"/>
                </a:solidFill>
                <a:latin typeface="微软雅黑"/>
                <a:cs typeface="微软雅黑"/>
              </a:rPr>
              <a:t>	</a:t>
            </a:r>
            <a:r>
              <a:rPr sz="2600" kern="0" spc="90" dirty="0">
                <a:solidFill>
                  <a:srgbClr val="455964"/>
                </a:solidFill>
                <a:latin typeface="微软雅黑"/>
                <a:cs typeface="微软雅黑"/>
              </a:rPr>
              <a:t>运算，将电脑运算</a:t>
            </a:r>
            <a:r>
              <a:rPr sz="2700" i="1" kern="0" dirty="0">
                <a:solidFill>
                  <a:srgbClr val="455964"/>
                </a:solidFill>
                <a:latin typeface="微软雅黑"/>
                <a:cs typeface="微软雅黑"/>
              </a:rPr>
              <a:t>视为</a:t>
            </a:r>
            <a:r>
              <a:rPr sz="2700" i="1" kern="0" spc="-180" dirty="0">
                <a:solidFill>
                  <a:srgbClr val="455964"/>
                </a:solidFill>
                <a:latin typeface="微软雅黑"/>
                <a:cs typeface="微软雅黑"/>
              </a:rPr>
              <a:t> </a:t>
            </a:r>
            <a:r>
              <a:rPr sz="2600" kern="0" spc="90" dirty="0">
                <a:solidFill>
                  <a:srgbClr val="455964"/>
                </a:solidFill>
                <a:latin typeface="微软雅黑"/>
                <a:cs typeface="微软雅黑"/>
              </a:rPr>
              <a:t>函数的计</a:t>
            </a:r>
            <a:r>
              <a:rPr sz="2600" kern="0" spc="-50" dirty="0">
                <a:solidFill>
                  <a:srgbClr val="455964"/>
                </a:solidFill>
                <a:latin typeface="微软雅黑"/>
                <a:cs typeface="微软雅黑"/>
              </a:rPr>
              <a:t>算</a:t>
            </a:r>
            <a:endParaRPr sz="260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33C23A6A-712E-098D-7328-38857D3A827B}"/>
              </a:ext>
            </a:extLst>
          </p:cNvPr>
          <p:cNvSpPr txBox="1"/>
          <p:nvPr/>
        </p:nvSpPr>
        <p:spPr>
          <a:xfrm>
            <a:off x="2466974" y="2171699"/>
            <a:ext cx="2028825" cy="419100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38100" rIns="0" bIns="0" rtlCol="0">
            <a:spAutoFit/>
          </a:bodyPr>
          <a:lstStyle/>
          <a:p>
            <a:pPr marL="54610">
              <a:spcBef>
                <a:spcPts val="300"/>
              </a:spcBef>
              <a:tabLst>
                <a:tab pos="854710" algn="l"/>
                <a:tab pos="1174750" algn="l"/>
                <a:tab pos="1494790" algn="l"/>
                <a:tab pos="1815464" algn="l"/>
              </a:tabLst>
            </a:pPr>
            <a:r>
              <a:rPr sz="2100" kern="0" spc="-20" dirty="0">
                <a:solidFill>
                  <a:srgbClr val="FFF7E1"/>
                </a:solidFill>
                <a:latin typeface="Courier New"/>
                <a:cs typeface="Courier New"/>
              </a:rPr>
              <a:t>f(x)</a:t>
            </a:r>
            <a:r>
              <a:rPr sz="2100" kern="0" dirty="0">
                <a:solidFill>
                  <a:srgbClr val="FFF7E1"/>
                </a:solidFill>
                <a:latin typeface="Courier New"/>
                <a:cs typeface="Courier New"/>
              </a:rPr>
              <a:t>	</a:t>
            </a:r>
            <a:r>
              <a:rPr sz="2100" kern="0" spc="-50" dirty="0">
                <a:solidFill>
                  <a:srgbClr val="FFF7E1"/>
                </a:solidFill>
                <a:latin typeface="Courier New"/>
                <a:cs typeface="Courier New"/>
              </a:rPr>
              <a:t>=</a:t>
            </a:r>
            <a:r>
              <a:rPr sz="2100" kern="0" dirty="0">
                <a:solidFill>
                  <a:srgbClr val="FFF7E1"/>
                </a:solidFill>
                <a:latin typeface="Courier New"/>
                <a:cs typeface="Courier New"/>
              </a:rPr>
              <a:t>	</a:t>
            </a:r>
            <a:r>
              <a:rPr sz="2100" kern="0" spc="-50" dirty="0">
                <a:solidFill>
                  <a:srgbClr val="FFF7E1"/>
                </a:solidFill>
                <a:latin typeface="Courier New"/>
                <a:cs typeface="Courier New"/>
              </a:rPr>
              <a:t>x</a:t>
            </a:r>
            <a:r>
              <a:rPr sz="2100" kern="0" dirty="0">
                <a:solidFill>
                  <a:srgbClr val="FFF7E1"/>
                </a:solidFill>
                <a:latin typeface="Courier New"/>
                <a:cs typeface="Courier New"/>
              </a:rPr>
              <a:t>	</a:t>
            </a:r>
            <a:r>
              <a:rPr sz="2100" kern="0" spc="-50" dirty="0">
                <a:solidFill>
                  <a:srgbClr val="FFF7E1"/>
                </a:solidFill>
                <a:latin typeface="Courier New"/>
                <a:cs typeface="Courier New"/>
              </a:rPr>
              <a:t>+</a:t>
            </a:r>
            <a:r>
              <a:rPr sz="2100" kern="0" dirty="0">
                <a:solidFill>
                  <a:srgbClr val="FFF7E1"/>
                </a:solidFill>
                <a:latin typeface="Courier New"/>
                <a:cs typeface="Courier New"/>
              </a:rPr>
              <a:t>	</a:t>
            </a:r>
            <a:r>
              <a:rPr sz="2100" kern="0" spc="-50" dirty="0">
                <a:solidFill>
                  <a:srgbClr val="FFF7E1"/>
                </a:solidFill>
                <a:latin typeface="Courier New"/>
                <a:cs typeface="Courier New"/>
              </a:rPr>
              <a:t>2</a:t>
            </a:r>
            <a:endParaRPr sz="2100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1F6639DD-60A5-265F-348F-974FA5594619}"/>
              </a:ext>
            </a:extLst>
          </p:cNvPr>
          <p:cNvSpPr txBox="1"/>
          <p:nvPr/>
        </p:nvSpPr>
        <p:spPr>
          <a:xfrm>
            <a:off x="1035050" y="2130425"/>
            <a:ext cx="740537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3500120" algn="l"/>
              </a:tabLst>
            </a:pPr>
            <a:r>
              <a:rPr sz="2600" kern="0" spc="90" dirty="0">
                <a:solidFill>
                  <a:srgbClr val="455964"/>
                </a:solidFill>
                <a:latin typeface="微软雅黑"/>
                <a:cs typeface="微软雅黑"/>
              </a:rPr>
              <a:t>如：函</a:t>
            </a:r>
            <a:r>
              <a:rPr sz="2600" kern="0" spc="-50" dirty="0">
                <a:solidFill>
                  <a:srgbClr val="455964"/>
                </a:solidFill>
                <a:latin typeface="微软雅黑"/>
                <a:cs typeface="微软雅黑"/>
              </a:rPr>
              <a:t>数</a:t>
            </a:r>
            <a:r>
              <a:rPr sz="2600" kern="0" dirty="0">
                <a:solidFill>
                  <a:srgbClr val="455964"/>
                </a:solidFill>
                <a:latin typeface="微软雅黑"/>
                <a:cs typeface="微软雅黑"/>
              </a:rPr>
              <a:t>	</a:t>
            </a:r>
            <a:r>
              <a:rPr sz="2600" kern="0" spc="90" dirty="0">
                <a:solidFill>
                  <a:srgbClr val="455964"/>
                </a:solidFill>
                <a:latin typeface="微软雅黑"/>
                <a:cs typeface="微软雅黑"/>
              </a:rPr>
              <a:t>可以用</a:t>
            </a:r>
            <a:r>
              <a:rPr sz="2600" kern="0" spc="90" dirty="0">
                <a:solidFill>
                  <a:srgbClr val="455964"/>
                </a:solidFill>
                <a:latin typeface="Tahoma"/>
                <a:cs typeface="Tahoma"/>
              </a:rPr>
              <a:t>lambda</a:t>
            </a:r>
            <a:r>
              <a:rPr sz="2600" kern="0" spc="90" dirty="0">
                <a:solidFill>
                  <a:srgbClr val="455964"/>
                </a:solidFill>
                <a:latin typeface="微软雅黑"/>
                <a:cs typeface="微软雅黑"/>
              </a:rPr>
              <a:t>演算表示</a:t>
            </a:r>
            <a:r>
              <a:rPr sz="2600" kern="0" spc="-50" dirty="0">
                <a:solidFill>
                  <a:srgbClr val="455964"/>
                </a:solidFill>
                <a:latin typeface="微软雅黑"/>
                <a:cs typeface="微软雅黑"/>
              </a:rPr>
              <a:t>为</a:t>
            </a:r>
            <a:endParaRPr sz="260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F507D029-0BA2-FDCC-D6ED-C9F8AD4A8163}"/>
              </a:ext>
            </a:extLst>
          </p:cNvPr>
          <p:cNvSpPr txBox="1"/>
          <p:nvPr/>
        </p:nvSpPr>
        <p:spPr>
          <a:xfrm>
            <a:off x="8477249" y="2171699"/>
            <a:ext cx="1552575" cy="419100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38100" rIns="0" bIns="0" rtlCol="0">
            <a:spAutoFit/>
          </a:bodyPr>
          <a:lstStyle/>
          <a:p>
            <a:pPr marL="55244">
              <a:spcBef>
                <a:spcPts val="300"/>
              </a:spcBef>
              <a:tabLst>
                <a:tab pos="375285" algn="l"/>
                <a:tab pos="695325" algn="l"/>
                <a:tab pos="1015365" algn="l"/>
              </a:tabLst>
            </a:pPr>
            <a:r>
              <a:rPr sz="2100" kern="0" spc="-50" dirty="0">
                <a:solidFill>
                  <a:srgbClr val="FFF7E1"/>
                </a:solidFill>
                <a:latin typeface="Courier New"/>
                <a:cs typeface="Courier New"/>
              </a:rPr>
              <a:t>λ</a:t>
            </a:r>
            <a:r>
              <a:rPr sz="2100" kern="0" dirty="0">
                <a:solidFill>
                  <a:srgbClr val="FFF7E1"/>
                </a:solidFill>
                <a:latin typeface="Courier New"/>
                <a:cs typeface="Courier New"/>
              </a:rPr>
              <a:t>	</a:t>
            </a:r>
            <a:r>
              <a:rPr sz="2100" kern="0" spc="-50" dirty="0">
                <a:solidFill>
                  <a:srgbClr val="FFF7E1"/>
                </a:solidFill>
                <a:latin typeface="Courier New"/>
                <a:cs typeface="Courier New"/>
              </a:rPr>
              <a:t>x</a:t>
            </a:r>
            <a:r>
              <a:rPr sz="2100" kern="0" dirty="0">
                <a:solidFill>
                  <a:srgbClr val="FFF7E1"/>
                </a:solidFill>
                <a:latin typeface="Courier New"/>
                <a:cs typeface="Courier New"/>
              </a:rPr>
              <a:t>	</a:t>
            </a:r>
            <a:r>
              <a:rPr sz="2100" kern="0" spc="-50" dirty="0">
                <a:solidFill>
                  <a:srgbClr val="FFF7E1"/>
                </a:solidFill>
                <a:latin typeface="Courier New"/>
                <a:cs typeface="Courier New"/>
              </a:rPr>
              <a:t>.</a:t>
            </a:r>
            <a:r>
              <a:rPr sz="2100" kern="0" dirty="0">
                <a:solidFill>
                  <a:srgbClr val="FFF7E1"/>
                </a:solidFill>
                <a:latin typeface="Courier New"/>
                <a:cs typeface="Courier New"/>
              </a:rPr>
              <a:t>	</a:t>
            </a:r>
            <a:r>
              <a:rPr sz="2100" kern="0" spc="-25" dirty="0">
                <a:solidFill>
                  <a:srgbClr val="FFF7E1"/>
                </a:solidFill>
                <a:latin typeface="Courier New"/>
                <a:cs typeface="Courier New"/>
              </a:rPr>
              <a:t>x+2</a:t>
            </a:r>
            <a:endParaRPr sz="2100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pic>
        <p:nvPicPr>
          <p:cNvPr id="26" name="object 9">
            <a:extLst>
              <a:ext uri="{FF2B5EF4-FFF2-40B4-BE49-F238E27FC236}">
                <a16:creationId xmlns:a16="http://schemas.microsoft.com/office/drawing/2014/main" id="{16C20CE0-F14B-77A2-B8DD-E1C2FF4015A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2962274"/>
            <a:ext cx="114300" cy="114299"/>
          </a:xfrm>
          <a:prstGeom prst="rect">
            <a:avLst/>
          </a:prstGeom>
        </p:spPr>
      </p:pic>
      <p:pic>
        <p:nvPicPr>
          <p:cNvPr id="27" name="object 10">
            <a:extLst>
              <a:ext uri="{FF2B5EF4-FFF2-40B4-BE49-F238E27FC236}">
                <a16:creationId xmlns:a16="http://schemas.microsoft.com/office/drawing/2014/main" id="{4972761C-D16A-077D-B613-9939AC13F0F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3619499"/>
            <a:ext cx="114300" cy="114299"/>
          </a:xfrm>
          <a:prstGeom prst="rect">
            <a:avLst/>
          </a:prstGeom>
        </p:spPr>
      </p:pic>
      <p:pic>
        <p:nvPicPr>
          <p:cNvPr id="28" name="object 11">
            <a:extLst>
              <a:ext uri="{FF2B5EF4-FFF2-40B4-BE49-F238E27FC236}">
                <a16:creationId xmlns:a16="http://schemas.microsoft.com/office/drawing/2014/main" id="{B1D0177F-47E7-710E-B4B9-65622A97CD9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4267199"/>
            <a:ext cx="114300" cy="114299"/>
          </a:xfrm>
          <a:prstGeom prst="rect">
            <a:avLst/>
          </a:prstGeom>
        </p:spPr>
      </p:pic>
      <p:sp>
        <p:nvSpPr>
          <p:cNvPr id="29" name="object 12">
            <a:extLst>
              <a:ext uri="{FF2B5EF4-FFF2-40B4-BE49-F238E27FC236}">
                <a16:creationId xmlns:a16="http://schemas.microsoft.com/office/drawing/2014/main" id="{B48818DC-162D-B60D-4CD8-78C04B4EFFC8}"/>
              </a:ext>
            </a:extLst>
          </p:cNvPr>
          <p:cNvSpPr txBox="1"/>
          <p:nvPr/>
        </p:nvSpPr>
        <p:spPr>
          <a:xfrm>
            <a:off x="1035050" y="2778125"/>
            <a:ext cx="10372090" cy="2178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600" kern="0" spc="90" dirty="0">
                <a:solidFill>
                  <a:srgbClr val="455964"/>
                </a:solidFill>
                <a:latin typeface="微软雅黑"/>
                <a:cs typeface="微软雅黑"/>
              </a:rPr>
              <a:t>相比于过程化编程，函数式编程里的函数可</a:t>
            </a:r>
            <a:r>
              <a:rPr sz="2600" b="1" kern="0" spc="90" dirty="0">
                <a:solidFill>
                  <a:srgbClr val="455964"/>
                </a:solidFill>
                <a:latin typeface="微软雅黑"/>
                <a:cs typeface="微软雅黑"/>
              </a:rPr>
              <a:t>就地声明、随时调用</a:t>
            </a:r>
            <a:r>
              <a:rPr sz="2600" kern="0" spc="-50" dirty="0">
                <a:solidFill>
                  <a:srgbClr val="455964"/>
                </a:solidFill>
                <a:latin typeface="微软雅黑"/>
                <a:cs typeface="微软雅黑"/>
              </a:rPr>
              <a:t>。</a:t>
            </a:r>
            <a:endParaRPr sz="260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marL="12700">
              <a:spcBef>
                <a:spcPts val="2055"/>
              </a:spcBef>
            </a:pPr>
            <a:r>
              <a:rPr sz="2600" kern="0" spc="90" dirty="0">
                <a:solidFill>
                  <a:srgbClr val="455964"/>
                </a:solidFill>
                <a:latin typeface="微软雅黑"/>
                <a:cs typeface="微软雅黑"/>
              </a:rPr>
              <a:t>函数是</a:t>
            </a:r>
            <a:r>
              <a:rPr sz="2600" kern="0" spc="-10" dirty="0">
                <a:solidFill>
                  <a:srgbClr val="455964"/>
                </a:solidFill>
                <a:latin typeface="Tahoma"/>
                <a:cs typeface="Tahoma"/>
              </a:rPr>
              <a:t>“</a:t>
            </a:r>
            <a:r>
              <a:rPr sz="2600" kern="0" spc="90" dirty="0">
                <a:solidFill>
                  <a:srgbClr val="455964"/>
                </a:solidFill>
                <a:latin typeface="微软雅黑"/>
                <a:cs typeface="微软雅黑"/>
              </a:rPr>
              <a:t>一等公民</a:t>
            </a:r>
            <a:r>
              <a:rPr sz="2600" kern="0" dirty="0">
                <a:solidFill>
                  <a:srgbClr val="455964"/>
                </a:solidFill>
                <a:latin typeface="Tahoma"/>
                <a:cs typeface="Tahoma"/>
              </a:rPr>
              <a:t>”</a:t>
            </a:r>
            <a:r>
              <a:rPr sz="2600" kern="0" spc="70" dirty="0">
                <a:solidFill>
                  <a:srgbClr val="455964"/>
                </a:solidFill>
                <a:latin typeface="微软雅黑"/>
                <a:cs typeface="微软雅黑"/>
              </a:rPr>
              <a:t>，可以作为函数的参数或返回值，形成</a:t>
            </a:r>
            <a:r>
              <a:rPr sz="2600" b="1" kern="0" spc="55" dirty="0">
                <a:solidFill>
                  <a:srgbClr val="455964"/>
                </a:solidFill>
                <a:latin typeface="微软雅黑"/>
                <a:cs typeface="微软雅黑"/>
              </a:rPr>
              <a:t>高阶函数</a:t>
            </a:r>
            <a:endParaRPr sz="260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marL="12700" marR="5080">
              <a:lnSpc>
                <a:spcPct val="112999"/>
              </a:lnSpc>
              <a:spcBef>
                <a:spcPts val="1575"/>
              </a:spcBef>
            </a:pPr>
            <a:r>
              <a:rPr sz="2600" kern="0" spc="85" dirty="0">
                <a:solidFill>
                  <a:srgbClr val="455964"/>
                </a:solidFill>
                <a:latin typeface="微软雅黑"/>
                <a:cs typeface="微软雅黑"/>
              </a:rPr>
              <a:t>惰性计算，即表达式不是在绑定到变量时立即计算，而是在求值程序</a:t>
            </a:r>
            <a:r>
              <a:rPr sz="2600" kern="0" spc="80" dirty="0">
                <a:solidFill>
                  <a:srgbClr val="455964"/>
                </a:solidFill>
                <a:latin typeface="微软雅黑"/>
                <a:cs typeface="微软雅黑"/>
              </a:rPr>
              <a:t>需要产生表达式的值时进行计算</a:t>
            </a:r>
            <a:endParaRPr sz="260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3AB8D425-AC9E-C28A-09DA-8DDA2642686E}"/>
              </a:ext>
            </a:extLst>
          </p:cNvPr>
          <p:cNvSpPr txBox="1"/>
          <p:nvPr/>
        </p:nvSpPr>
        <p:spPr>
          <a:xfrm>
            <a:off x="2743199" y="5362574"/>
            <a:ext cx="7572375" cy="409575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28575" rIns="0" bIns="0" rtlCol="0">
            <a:spAutoFit/>
          </a:bodyPr>
          <a:lstStyle/>
          <a:p>
            <a:pPr marL="48260">
              <a:spcBef>
                <a:spcPts val="225"/>
              </a:spcBef>
              <a:tabLst>
                <a:tab pos="848360" algn="l"/>
                <a:tab pos="1168400" algn="l"/>
                <a:tab pos="1488440" algn="l"/>
                <a:tab pos="3035935" algn="l"/>
                <a:tab pos="4582795" algn="l"/>
                <a:tab pos="6396355" algn="l"/>
              </a:tabLst>
            </a:pPr>
            <a:r>
              <a:rPr sz="2100" kern="0" spc="-20" dirty="0">
                <a:solidFill>
                  <a:srgbClr val="FFF7E1"/>
                </a:solidFill>
                <a:latin typeface="Courier New"/>
                <a:cs typeface="Courier New"/>
              </a:rPr>
              <a:t>auto</a:t>
            </a:r>
            <a:r>
              <a:rPr sz="2100" kern="0" dirty="0">
                <a:solidFill>
                  <a:srgbClr val="FFF7E1"/>
                </a:solidFill>
                <a:latin typeface="Courier New"/>
                <a:cs typeface="Courier New"/>
              </a:rPr>
              <a:t>	</a:t>
            </a:r>
            <a:r>
              <a:rPr sz="2100" kern="0" spc="-50" dirty="0">
                <a:solidFill>
                  <a:srgbClr val="FFF7E1"/>
                </a:solidFill>
                <a:latin typeface="Courier New"/>
                <a:cs typeface="Courier New"/>
              </a:rPr>
              <a:t>f</a:t>
            </a:r>
            <a:r>
              <a:rPr sz="2100" kern="0" dirty="0">
                <a:solidFill>
                  <a:srgbClr val="FFF7E1"/>
                </a:solidFill>
                <a:latin typeface="Courier New"/>
                <a:cs typeface="Courier New"/>
              </a:rPr>
              <a:t>	</a:t>
            </a:r>
            <a:r>
              <a:rPr sz="2100" kern="0" spc="-50" dirty="0">
                <a:solidFill>
                  <a:srgbClr val="FFF7E1"/>
                </a:solidFill>
                <a:latin typeface="Courier New"/>
                <a:cs typeface="Courier New"/>
              </a:rPr>
              <a:t>=</a:t>
            </a:r>
            <a:r>
              <a:rPr sz="2100" kern="0" dirty="0">
                <a:solidFill>
                  <a:srgbClr val="FFF7E1"/>
                </a:solidFill>
                <a:latin typeface="Courier New"/>
                <a:cs typeface="Courier New"/>
              </a:rPr>
              <a:t>	[</a:t>
            </a:r>
            <a:r>
              <a:rPr sz="2100" kern="0" dirty="0">
                <a:solidFill>
                  <a:srgbClr val="FFF7E1"/>
                </a:solidFill>
                <a:latin typeface="微软雅黑"/>
                <a:cs typeface="微软雅黑"/>
              </a:rPr>
              <a:t>捕获列表</a:t>
            </a:r>
            <a:r>
              <a:rPr sz="2100" kern="0" spc="-50" dirty="0">
                <a:solidFill>
                  <a:srgbClr val="FFF7E1"/>
                </a:solidFill>
                <a:latin typeface="Courier New"/>
                <a:cs typeface="Courier New"/>
              </a:rPr>
              <a:t>]</a:t>
            </a:r>
            <a:r>
              <a:rPr sz="2100" kern="0" dirty="0">
                <a:solidFill>
                  <a:srgbClr val="FFF7E1"/>
                </a:solidFill>
                <a:latin typeface="Courier New"/>
                <a:cs typeface="Courier New"/>
              </a:rPr>
              <a:t>	(</a:t>
            </a:r>
            <a:r>
              <a:rPr sz="2100" kern="0" dirty="0">
                <a:solidFill>
                  <a:srgbClr val="FFF7E1"/>
                </a:solidFill>
                <a:latin typeface="微软雅黑"/>
                <a:cs typeface="微软雅黑"/>
              </a:rPr>
              <a:t>参数列表</a:t>
            </a:r>
            <a:r>
              <a:rPr sz="2100" kern="0" spc="-50" dirty="0">
                <a:solidFill>
                  <a:srgbClr val="FFF7E1"/>
                </a:solidFill>
                <a:latin typeface="Courier New"/>
                <a:cs typeface="Courier New"/>
              </a:rPr>
              <a:t>)</a:t>
            </a:r>
            <a:r>
              <a:rPr sz="2100" kern="0" dirty="0">
                <a:solidFill>
                  <a:srgbClr val="FFF7E1"/>
                </a:solidFill>
                <a:latin typeface="Courier New"/>
                <a:cs typeface="Courier New"/>
              </a:rPr>
              <a:t>	-&gt;</a:t>
            </a:r>
            <a:r>
              <a:rPr sz="2100" kern="0" dirty="0">
                <a:solidFill>
                  <a:srgbClr val="FFF7E1"/>
                </a:solidFill>
                <a:latin typeface="微软雅黑"/>
                <a:cs typeface="微软雅黑"/>
              </a:rPr>
              <a:t>返回值类</a:t>
            </a:r>
            <a:r>
              <a:rPr sz="2100" kern="0" spc="-50" dirty="0">
                <a:solidFill>
                  <a:srgbClr val="FFF7E1"/>
                </a:solidFill>
                <a:latin typeface="微软雅黑"/>
                <a:cs typeface="微软雅黑"/>
              </a:rPr>
              <a:t>型</a:t>
            </a:r>
            <a:r>
              <a:rPr sz="2100" kern="0" dirty="0">
                <a:solidFill>
                  <a:srgbClr val="FFF7E1"/>
                </a:solidFill>
                <a:latin typeface="微软雅黑"/>
                <a:cs typeface="微软雅黑"/>
              </a:rPr>
              <a:t>	</a:t>
            </a:r>
            <a:r>
              <a:rPr sz="2100" kern="0" dirty="0">
                <a:solidFill>
                  <a:srgbClr val="FFF7E1"/>
                </a:solidFill>
                <a:latin typeface="Courier New"/>
                <a:cs typeface="Courier New"/>
              </a:rPr>
              <a:t>{</a:t>
            </a:r>
            <a:r>
              <a:rPr sz="2100" kern="0" dirty="0">
                <a:solidFill>
                  <a:srgbClr val="FFF7E1"/>
                </a:solidFill>
                <a:latin typeface="微软雅黑"/>
                <a:cs typeface="微软雅黑"/>
              </a:rPr>
              <a:t>函数体</a:t>
            </a:r>
            <a:r>
              <a:rPr sz="2100" kern="0" spc="-50" dirty="0">
                <a:solidFill>
                  <a:srgbClr val="FFF7E1"/>
                </a:solidFill>
                <a:latin typeface="Courier New"/>
                <a:cs typeface="Courier New"/>
              </a:rPr>
              <a:t>}</a:t>
            </a:r>
            <a:endParaRPr sz="2100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3A0C0AC9-44D3-19A4-2023-B9C738910271}"/>
              </a:ext>
            </a:extLst>
          </p:cNvPr>
          <p:cNvSpPr txBox="1"/>
          <p:nvPr/>
        </p:nvSpPr>
        <p:spPr>
          <a:xfrm>
            <a:off x="654049" y="5254625"/>
            <a:ext cx="209423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2600" kern="0" spc="-90" dirty="0">
                <a:solidFill>
                  <a:srgbClr val="455964"/>
                </a:solidFill>
                <a:latin typeface="Tahoma"/>
                <a:cs typeface="Tahoma"/>
              </a:rPr>
              <a:t>C++</a:t>
            </a:r>
            <a:r>
              <a:rPr sz="2600" kern="0" spc="55" dirty="0">
                <a:solidFill>
                  <a:srgbClr val="455964"/>
                </a:solidFill>
                <a:latin typeface="微软雅黑"/>
                <a:cs typeface="微软雅黑"/>
              </a:rPr>
              <a:t>中写法：</a:t>
            </a:r>
            <a:r>
              <a:rPr sz="2600" kern="0" spc="-50" dirty="0">
                <a:solidFill>
                  <a:srgbClr val="455964"/>
                </a:solidFill>
                <a:latin typeface="微软雅黑"/>
                <a:cs typeface="微软雅黑"/>
              </a:rPr>
              <a:t> </a:t>
            </a:r>
            <a:r>
              <a:rPr sz="2600" kern="0" spc="85" dirty="0">
                <a:solidFill>
                  <a:srgbClr val="455964"/>
                </a:solidFill>
                <a:latin typeface="Tahoma"/>
                <a:cs typeface="Tahoma"/>
              </a:rPr>
              <a:t>Java</a:t>
            </a:r>
            <a:r>
              <a:rPr sz="2600" kern="0" spc="55" dirty="0">
                <a:solidFill>
                  <a:srgbClr val="455964"/>
                </a:solidFill>
                <a:latin typeface="微软雅黑"/>
                <a:cs typeface="微软雅黑"/>
              </a:rPr>
              <a:t>中写法：</a:t>
            </a:r>
            <a:endParaRPr sz="260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sp>
        <p:nvSpPr>
          <p:cNvPr id="32" name="object 15">
            <a:extLst>
              <a:ext uri="{FF2B5EF4-FFF2-40B4-BE49-F238E27FC236}">
                <a16:creationId xmlns:a16="http://schemas.microsoft.com/office/drawing/2014/main" id="{DB6234BC-5EF3-7DC9-A0B8-8419162EABA3}"/>
              </a:ext>
            </a:extLst>
          </p:cNvPr>
          <p:cNvSpPr txBox="1"/>
          <p:nvPr/>
        </p:nvSpPr>
        <p:spPr>
          <a:xfrm>
            <a:off x="2867024" y="5810249"/>
            <a:ext cx="4533900" cy="409575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38100" rIns="0" bIns="0" rtlCol="0">
            <a:spAutoFit/>
          </a:bodyPr>
          <a:lstStyle/>
          <a:p>
            <a:pPr marL="48895">
              <a:spcBef>
                <a:spcPts val="300"/>
              </a:spcBef>
              <a:tabLst>
                <a:tab pos="688975" algn="l"/>
                <a:tab pos="1009015" algn="l"/>
                <a:tab pos="1329690" algn="l"/>
                <a:tab pos="2876550" algn="l"/>
                <a:tab pos="3356610" algn="l"/>
              </a:tabLst>
            </a:pPr>
            <a:r>
              <a:rPr sz="2100" kern="0" spc="-25" dirty="0">
                <a:solidFill>
                  <a:srgbClr val="FFF7E1"/>
                </a:solidFill>
                <a:latin typeface="Courier New"/>
                <a:cs typeface="Courier New"/>
              </a:rPr>
              <a:t>var</a:t>
            </a:r>
            <a:r>
              <a:rPr sz="2100" kern="0" dirty="0">
                <a:solidFill>
                  <a:srgbClr val="FFF7E1"/>
                </a:solidFill>
                <a:latin typeface="Courier New"/>
                <a:cs typeface="Courier New"/>
              </a:rPr>
              <a:t>	</a:t>
            </a:r>
            <a:r>
              <a:rPr sz="2100" kern="0" spc="-50" dirty="0">
                <a:solidFill>
                  <a:srgbClr val="FFF7E1"/>
                </a:solidFill>
                <a:latin typeface="Courier New"/>
                <a:cs typeface="Courier New"/>
              </a:rPr>
              <a:t>f</a:t>
            </a:r>
            <a:r>
              <a:rPr sz="2100" kern="0" dirty="0">
                <a:solidFill>
                  <a:srgbClr val="FFF7E1"/>
                </a:solidFill>
                <a:latin typeface="Courier New"/>
                <a:cs typeface="Courier New"/>
              </a:rPr>
              <a:t>	</a:t>
            </a:r>
            <a:r>
              <a:rPr sz="2100" kern="0" spc="-50" dirty="0">
                <a:solidFill>
                  <a:srgbClr val="FFF7E1"/>
                </a:solidFill>
                <a:latin typeface="Courier New"/>
                <a:cs typeface="Courier New"/>
              </a:rPr>
              <a:t>=</a:t>
            </a:r>
            <a:r>
              <a:rPr sz="2100" kern="0" dirty="0">
                <a:solidFill>
                  <a:srgbClr val="FFF7E1"/>
                </a:solidFill>
                <a:latin typeface="Courier New"/>
                <a:cs typeface="Courier New"/>
              </a:rPr>
              <a:t>	(</a:t>
            </a:r>
            <a:r>
              <a:rPr sz="2100" kern="0" dirty="0">
                <a:solidFill>
                  <a:srgbClr val="FFF7E1"/>
                </a:solidFill>
                <a:latin typeface="微软雅黑"/>
                <a:cs typeface="微软雅黑"/>
              </a:rPr>
              <a:t>参数列表</a:t>
            </a:r>
            <a:r>
              <a:rPr sz="2100" kern="0" spc="-50" dirty="0">
                <a:solidFill>
                  <a:srgbClr val="FFF7E1"/>
                </a:solidFill>
                <a:latin typeface="Courier New"/>
                <a:cs typeface="Courier New"/>
              </a:rPr>
              <a:t>)</a:t>
            </a:r>
            <a:r>
              <a:rPr sz="2100" kern="0" dirty="0">
                <a:solidFill>
                  <a:srgbClr val="FFF7E1"/>
                </a:solidFill>
                <a:latin typeface="Courier New"/>
                <a:cs typeface="Courier New"/>
              </a:rPr>
              <a:t>	-</a:t>
            </a:r>
            <a:r>
              <a:rPr sz="2100" kern="0" spc="-50" dirty="0">
                <a:solidFill>
                  <a:srgbClr val="FFF7E1"/>
                </a:solidFill>
                <a:latin typeface="Courier New"/>
                <a:cs typeface="Courier New"/>
              </a:rPr>
              <a:t>&gt;</a:t>
            </a:r>
            <a:r>
              <a:rPr sz="2100" kern="0" dirty="0">
                <a:solidFill>
                  <a:srgbClr val="FFF7E1"/>
                </a:solidFill>
                <a:latin typeface="Courier New"/>
                <a:cs typeface="Courier New"/>
              </a:rPr>
              <a:t>	{</a:t>
            </a:r>
            <a:r>
              <a:rPr sz="2100" kern="0" dirty="0">
                <a:solidFill>
                  <a:srgbClr val="FFF7E1"/>
                </a:solidFill>
                <a:latin typeface="微软雅黑"/>
                <a:cs typeface="微软雅黑"/>
              </a:rPr>
              <a:t>函数体</a:t>
            </a:r>
            <a:r>
              <a:rPr sz="2100" kern="0" spc="-50" dirty="0">
                <a:solidFill>
                  <a:srgbClr val="FFF7E1"/>
                </a:solidFill>
                <a:latin typeface="Courier New"/>
                <a:cs typeface="Courier New"/>
              </a:rPr>
              <a:t>}</a:t>
            </a:r>
            <a:endParaRPr sz="2100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33" name="object 16">
            <a:extLst>
              <a:ext uri="{FF2B5EF4-FFF2-40B4-BE49-F238E27FC236}">
                <a16:creationId xmlns:a16="http://schemas.microsoft.com/office/drawing/2014/main" id="{46FAFDCD-37DE-EE76-18A7-3A70DED932A1}"/>
              </a:ext>
            </a:extLst>
          </p:cNvPr>
          <p:cNvSpPr txBox="1"/>
          <p:nvPr/>
        </p:nvSpPr>
        <p:spPr>
          <a:xfrm>
            <a:off x="654049" y="6216649"/>
            <a:ext cx="252095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600" kern="0" spc="145" dirty="0">
                <a:solidFill>
                  <a:srgbClr val="455964"/>
                </a:solidFill>
                <a:latin typeface="Tahoma"/>
                <a:cs typeface="Tahoma"/>
              </a:rPr>
              <a:t>Python</a:t>
            </a:r>
            <a:r>
              <a:rPr sz="2600" kern="0" spc="55" dirty="0">
                <a:solidFill>
                  <a:srgbClr val="455964"/>
                </a:solidFill>
                <a:latin typeface="微软雅黑"/>
                <a:cs typeface="微软雅黑"/>
              </a:rPr>
              <a:t>中写法：</a:t>
            </a:r>
            <a:endParaRPr sz="260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sp>
        <p:nvSpPr>
          <p:cNvPr id="34" name="object 17">
            <a:extLst>
              <a:ext uri="{FF2B5EF4-FFF2-40B4-BE49-F238E27FC236}">
                <a16:creationId xmlns:a16="http://schemas.microsoft.com/office/drawing/2014/main" id="{3B88A5D2-8F26-A3A0-3275-2977B6A43C70}"/>
              </a:ext>
            </a:extLst>
          </p:cNvPr>
          <p:cNvSpPr txBox="1"/>
          <p:nvPr/>
        </p:nvSpPr>
        <p:spPr>
          <a:xfrm>
            <a:off x="3209924" y="6257924"/>
            <a:ext cx="4057650" cy="409575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38100" rIns="0" bIns="0" rtlCol="0">
            <a:spAutoFit/>
          </a:bodyPr>
          <a:lstStyle/>
          <a:p>
            <a:pPr marL="57150">
              <a:spcBef>
                <a:spcPts val="300"/>
              </a:spcBef>
              <a:tabLst>
                <a:tab pos="377190" algn="l"/>
                <a:tab pos="697230" algn="l"/>
                <a:tab pos="1817370" algn="l"/>
                <a:tab pos="3204210" algn="l"/>
              </a:tabLst>
            </a:pPr>
            <a:r>
              <a:rPr sz="2100" kern="0" spc="-50" dirty="0">
                <a:solidFill>
                  <a:srgbClr val="FFF7E1"/>
                </a:solidFill>
                <a:latin typeface="Courier New"/>
                <a:cs typeface="Courier New"/>
              </a:rPr>
              <a:t>f</a:t>
            </a:r>
            <a:r>
              <a:rPr sz="2100" kern="0" dirty="0">
                <a:solidFill>
                  <a:srgbClr val="FFF7E1"/>
                </a:solidFill>
                <a:latin typeface="Courier New"/>
                <a:cs typeface="Courier New"/>
              </a:rPr>
              <a:t>	</a:t>
            </a:r>
            <a:r>
              <a:rPr sz="2100" kern="0" spc="-50" dirty="0">
                <a:solidFill>
                  <a:srgbClr val="FFF7E1"/>
                </a:solidFill>
                <a:latin typeface="Courier New"/>
                <a:cs typeface="Courier New"/>
              </a:rPr>
              <a:t>=</a:t>
            </a:r>
            <a:r>
              <a:rPr sz="2100" kern="0" dirty="0">
                <a:solidFill>
                  <a:srgbClr val="FFF7E1"/>
                </a:solidFill>
                <a:latin typeface="Courier New"/>
                <a:cs typeface="Courier New"/>
              </a:rPr>
              <a:t>	</a:t>
            </a:r>
            <a:r>
              <a:rPr sz="2100" kern="0" spc="-10" dirty="0">
                <a:solidFill>
                  <a:srgbClr val="FFF7E1"/>
                </a:solidFill>
                <a:latin typeface="Courier New"/>
                <a:cs typeface="Courier New"/>
              </a:rPr>
              <a:t>lambda</a:t>
            </a:r>
            <a:r>
              <a:rPr sz="2100" kern="0" dirty="0">
                <a:solidFill>
                  <a:srgbClr val="FFF7E1"/>
                </a:solidFill>
                <a:latin typeface="Courier New"/>
                <a:cs typeface="Courier New"/>
              </a:rPr>
              <a:t>	</a:t>
            </a:r>
            <a:r>
              <a:rPr sz="2100" kern="0" dirty="0">
                <a:solidFill>
                  <a:srgbClr val="FFF7E1"/>
                </a:solidFill>
                <a:latin typeface="微软雅黑"/>
                <a:cs typeface="微软雅黑"/>
              </a:rPr>
              <a:t>参数列表</a:t>
            </a:r>
            <a:r>
              <a:rPr sz="2100" kern="0" spc="-50" dirty="0">
                <a:solidFill>
                  <a:srgbClr val="FFF7E1"/>
                </a:solidFill>
                <a:latin typeface="Courier New"/>
                <a:cs typeface="Courier New"/>
              </a:rPr>
              <a:t>:</a:t>
            </a:r>
            <a:r>
              <a:rPr sz="2100" kern="0" dirty="0">
                <a:solidFill>
                  <a:srgbClr val="FFF7E1"/>
                </a:solidFill>
                <a:latin typeface="Courier New"/>
                <a:cs typeface="Courier New"/>
              </a:rPr>
              <a:t>	</a:t>
            </a:r>
            <a:r>
              <a:rPr sz="2100" kern="0" dirty="0">
                <a:solidFill>
                  <a:srgbClr val="FFF7E1"/>
                </a:solidFill>
                <a:latin typeface="微软雅黑"/>
                <a:cs typeface="微软雅黑"/>
              </a:rPr>
              <a:t>函数</a:t>
            </a:r>
            <a:r>
              <a:rPr sz="2100" kern="0" spc="-50" dirty="0">
                <a:solidFill>
                  <a:srgbClr val="FFF7E1"/>
                </a:solidFill>
                <a:latin typeface="微软雅黑"/>
                <a:cs typeface="微软雅黑"/>
              </a:rPr>
              <a:t>体</a:t>
            </a:r>
            <a:endParaRPr sz="210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sp>
        <p:nvSpPr>
          <p:cNvPr id="35" name="object 18">
            <a:extLst>
              <a:ext uri="{FF2B5EF4-FFF2-40B4-BE49-F238E27FC236}">
                <a16:creationId xmlns:a16="http://schemas.microsoft.com/office/drawing/2014/main" id="{41284CD3-DD7A-2EE8-0659-1A6E5A296B1E}"/>
              </a:ext>
            </a:extLst>
          </p:cNvPr>
          <p:cNvSpPr txBox="1"/>
          <p:nvPr/>
        </p:nvSpPr>
        <p:spPr>
          <a:xfrm>
            <a:off x="11774486" y="6349999"/>
            <a:ext cx="18034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100" kern="0" spc="70" dirty="0">
                <a:solidFill>
                  <a:srgbClr val="455964"/>
                </a:solidFill>
                <a:latin typeface="Tahoma"/>
                <a:cs typeface="Tahoma"/>
              </a:rPr>
              <a:t>5</a:t>
            </a:r>
            <a:endParaRPr sz="2100" kern="0" dirty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20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2">
            <a:extLst>
              <a:ext uri="{FF2B5EF4-FFF2-40B4-BE49-F238E27FC236}">
                <a16:creationId xmlns:a16="http://schemas.microsoft.com/office/drawing/2014/main" id="{DDA4425B-FA4D-0ADC-7B7D-9C0C3549874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962025"/>
            <a:ext cx="114300" cy="114299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801131ED-DB00-6808-3DA5-4E999A5B76C2}"/>
              </a:ext>
            </a:extLst>
          </p:cNvPr>
          <p:cNvSpPr txBox="1">
            <a:spLocks/>
          </p:cNvSpPr>
          <p:nvPr/>
        </p:nvSpPr>
        <p:spPr>
          <a:xfrm>
            <a:off x="1035050" y="777875"/>
            <a:ext cx="553847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3400" b="1" i="0">
                <a:solidFill>
                  <a:srgbClr val="455964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0" cap="none" spc="80" normalizeH="0" baseline="0" noProof="0" dirty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高阶函数：接受函数，乃至返回函数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455964"/>
              </a:solidFill>
              <a:effectLst/>
              <a:uLnTx/>
              <a:uFillTx/>
              <a:latin typeface="微软雅黑"/>
              <a:ea typeface="宋体" panose="02010600030101010101" pitchFamily="2" charset="-122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27E52BAE-25F1-A8C2-FED3-2929CBC2BD9B}"/>
              </a:ext>
            </a:extLst>
          </p:cNvPr>
          <p:cNvSpPr txBox="1"/>
          <p:nvPr/>
        </p:nvSpPr>
        <p:spPr>
          <a:xfrm>
            <a:off x="654049" y="1558925"/>
            <a:ext cx="646938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600" kern="0" spc="320" dirty="0">
                <a:solidFill>
                  <a:srgbClr val="455964"/>
                </a:solidFill>
                <a:latin typeface="Tahoma"/>
                <a:cs typeface="Tahoma"/>
              </a:rPr>
              <a:t>C</a:t>
            </a:r>
            <a:r>
              <a:rPr sz="2600" kern="0" spc="80" dirty="0">
                <a:solidFill>
                  <a:srgbClr val="455964"/>
                </a:solidFill>
                <a:latin typeface="微软雅黑"/>
                <a:cs typeface="微软雅黑"/>
              </a:rPr>
              <a:t>语言有接受函数指针作为参数的库函数：</a:t>
            </a:r>
            <a:endParaRPr sz="260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3A6D2576-C6B9-3F03-2139-0865DD17169B}"/>
              </a:ext>
            </a:extLst>
          </p:cNvPr>
          <p:cNvSpPr txBox="1"/>
          <p:nvPr/>
        </p:nvSpPr>
        <p:spPr>
          <a:xfrm>
            <a:off x="666749" y="2333624"/>
            <a:ext cx="10858500" cy="1162050"/>
          </a:xfrm>
          <a:prstGeom prst="rect">
            <a:avLst/>
          </a:prstGeom>
          <a:solidFill>
            <a:srgbClr val="455964"/>
          </a:solidFill>
        </p:spPr>
        <p:txBody>
          <a:bodyPr vert="horz" wrap="square" lIns="0" tIns="92710" rIns="0" bIns="0" rtlCol="0">
            <a:spAutoFit/>
          </a:bodyPr>
          <a:lstStyle/>
          <a:p>
            <a:pPr marL="2736215" marR="111125" indent="-2621915">
              <a:lnSpc>
                <a:spcPct val="112700"/>
              </a:lnSpc>
              <a:spcBef>
                <a:spcPts val="730"/>
              </a:spcBef>
              <a:tabLst>
                <a:tab pos="1080135" algn="l"/>
                <a:tab pos="3702050" algn="l"/>
              </a:tabLst>
            </a:pPr>
            <a:r>
              <a:rPr kern="0" dirty="0">
                <a:solidFill>
                  <a:srgbClr val="E28964"/>
                </a:solidFill>
                <a:latin typeface="Courier New"/>
                <a:cs typeface="Courier New"/>
              </a:rPr>
              <a:t>void </a:t>
            </a:r>
            <a:r>
              <a:rPr u="heavy" kern="0" dirty="0">
                <a:solidFill>
                  <a:srgbClr val="E28964"/>
                </a:solidFill>
                <a:uFill>
                  <a:solidFill>
                    <a:srgbClr val="FEF6E0"/>
                  </a:solidFill>
                </a:uFill>
                <a:latin typeface="Times New Roman"/>
                <a:cs typeface="Times New Roman"/>
              </a:rPr>
              <a:t>	</a:t>
            </a:r>
            <a:r>
              <a:rPr kern="0" dirty="0">
                <a:solidFill>
                  <a:srgbClr val="FFF7E1"/>
                </a:solidFill>
                <a:latin typeface="Courier New"/>
                <a:cs typeface="Courier New"/>
              </a:rPr>
              <a:t>cdecl</a:t>
            </a:r>
            <a:r>
              <a:rPr kern="0" spc="5" dirty="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kern="0" dirty="0">
                <a:solidFill>
                  <a:srgbClr val="89BDFF"/>
                </a:solidFill>
                <a:latin typeface="Courier New"/>
                <a:cs typeface="Courier New"/>
              </a:rPr>
              <a:t>qsort</a:t>
            </a:r>
            <a:r>
              <a:rPr kern="0" dirty="0">
                <a:solidFill>
                  <a:srgbClr val="3D86E3"/>
                </a:solidFill>
                <a:latin typeface="Courier New"/>
                <a:cs typeface="Courier New"/>
              </a:rPr>
              <a:t>(</a:t>
            </a:r>
            <a:r>
              <a:rPr kern="0" dirty="0">
                <a:solidFill>
                  <a:srgbClr val="E28964"/>
                </a:solidFill>
                <a:latin typeface="Courier New"/>
                <a:cs typeface="Courier New"/>
              </a:rPr>
              <a:t>void</a:t>
            </a:r>
            <a:r>
              <a:rPr kern="0" spc="5" dirty="0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kern="0" dirty="0">
                <a:solidFill>
                  <a:srgbClr val="3D86E3"/>
                </a:solidFill>
                <a:latin typeface="Courier New"/>
                <a:cs typeface="Courier New"/>
              </a:rPr>
              <a:t>*_Base,</a:t>
            </a:r>
            <a:r>
              <a:rPr kern="0" dirty="0">
                <a:solidFill>
                  <a:srgbClr val="E28964"/>
                </a:solidFill>
                <a:latin typeface="Courier New"/>
                <a:cs typeface="Courier New"/>
              </a:rPr>
              <a:t>size_t</a:t>
            </a:r>
            <a:r>
              <a:rPr kern="0" spc="5" dirty="0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kern="0" dirty="0">
                <a:solidFill>
                  <a:srgbClr val="3D86E3"/>
                </a:solidFill>
                <a:latin typeface="Courier New"/>
                <a:cs typeface="Courier New"/>
              </a:rPr>
              <a:t>_NumOfElements,</a:t>
            </a:r>
            <a:r>
              <a:rPr kern="0" dirty="0">
                <a:solidFill>
                  <a:srgbClr val="E28964"/>
                </a:solidFill>
                <a:latin typeface="Courier New"/>
                <a:cs typeface="Courier New"/>
              </a:rPr>
              <a:t>size_t</a:t>
            </a:r>
            <a:r>
              <a:rPr kern="0" spc="5" dirty="0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kern="0" spc="-10" dirty="0">
                <a:solidFill>
                  <a:srgbClr val="3D86E3"/>
                </a:solidFill>
                <a:latin typeface="Courier New"/>
                <a:cs typeface="Courier New"/>
              </a:rPr>
              <a:t>_SizeOfElements, </a:t>
            </a:r>
            <a:r>
              <a:rPr kern="0" dirty="0">
                <a:solidFill>
                  <a:srgbClr val="E28964"/>
                </a:solidFill>
                <a:latin typeface="Courier New"/>
                <a:cs typeface="Courier New"/>
              </a:rPr>
              <a:t>int</a:t>
            </a:r>
            <a:r>
              <a:rPr kern="0" spc="5" dirty="0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kern="0" spc="-50" dirty="0">
                <a:solidFill>
                  <a:srgbClr val="3D86E3"/>
                </a:solidFill>
                <a:latin typeface="Courier New"/>
                <a:cs typeface="Courier New"/>
              </a:rPr>
              <a:t>(</a:t>
            </a:r>
            <a:r>
              <a:rPr u="heavy" kern="0" dirty="0">
                <a:solidFill>
                  <a:srgbClr val="3D86E3"/>
                </a:solidFill>
                <a:uFill>
                  <a:solidFill>
                    <a:srgbClr val="3C85E2"/>
                  </a:solidFill>
                </a:uFill>
                <a:latin typeface="Times New Roman"/>
                <a:cs typeface="Times New Roman"/>
              </a:rPr>
              <a:t>	</a:t>
            </a:r>
            <a:r>
              <a:rPr kern="0" dirty="0">
                <a:solidFill>
                  <a:srgbClr val="3D86E3"/>
                </a:solidFill>
                <a:latin typeface="Courier New"/>
                <a:cs typeface="Courier New"/>
              </a:rPr>
              <a:t>cdecl</a:t>
            </a:r>
            <a:r>
              <a:rPr kern="0" spc="-5" dirty="0">
                <a:solidFill>
                  <a:srgbClr val="3D86E3"/>
                </a:solidFill>
                <a:latin typeface="Courier New"/>
                <a:cs typeface="Courier New"/>
              </a:rPr>
              <a:t> </a:t>
            </a:r>
            <a:r>
              <a:rPr kern="0" dirty="0">
                <a:solidFill>
                  <a:srgbClr val="3D86E3"/>
                </a:solidFill>
                <a:latin typeface="Courier New"/>
                <a:cs typeface="Courier New"/>
              </a:rPr>
              <a:t>*_PtFuncCompare)(</a:t>
            </a:r>
            <a:r>
              <a:rPr kern="0" dirty="0">
                <a:solidFill>
                  <a:srgbClr val="E28964"/>
                </a:solidFill>
                <a:latin typeface="Courier New"/>
                <a:cs typeface="Courier New"/>
              </a:rPr>
              <a:t>const</a:t>
            </a:r>
            <a:r>
              <a:rPr kern="0" spc="5" dirty="0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kern="0" dirty="0">
                <a:solidFill>
                  <a:srgbClr val="E28964"/>
                </a:solidFill>
                <a:latin typeface="Courier New"/>
                <a:cs typeface="Courier New"/>
              </a:rPr>
              <a:t>void</a:t>
            </a:r>
            <a:r>
              <a:rPr kern="0" spc="5" dirty="0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kern="0" dirty="0">
                <a:solidFill>
                  <a:srgbClr val="3D86E3"/>
                </a:solidFill>
                <a:latin typeface="Courier New"/>
                <a:cs typeface="Courier New"/>
              </a:rPr>
              <a:t>*,</a:t>
            </a:r>
            <a:r>
              <a:rPr kern="0" dirty="0">
                <a:solidFill>
                  <a:srgbClr val="E28964"/>
                </a:solidFill>
                <a:latin typeface="Courier New"/>
                <a:cs typeface="Courier New"/>
              </a:rPr>
              <a:t>const</a:t>
            </a:r>
            <a:r>
              <a:rPr kern="0" spc="5" dirty="0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kern="0" dirty="0">
                <a:solidFill>
                  <a:srgbClr val="E28964"/>
                </a:solidFill>
                <a:latin typeface="Courier New"/>
                <a:cs typeface="Courier New"/>
              </a:rPr>
              <a:t>void</a:t>
            </a:r>
            <a:r>
              <a:rPr kern="0" spc="5" dirty="0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kern="0" spc="-20" dirty="0">
                <a:solidFill>
                  <a:srgbClr val="3D86E3"/>
                </a:solidFill>
                <a:latin typeface="Courier New"/>
                <a:cs typeface="Courier New"/>
              </a:rPr>
              <a:t>*))</a:t>
            </a:r>
            <a:r>
              <a:rPr kern="0" spc="-20" dirty="0">
                <a:solidFill>
                  <a:srgbClr val="FFF7E1"/>
                </a:solidFill>
                <a:latin typeface="Courier New"/>
                <a:cs typeface="Courier New"/>
              </a:rPr>
              <a:t>;</a:t>
            </a:r>
            <a:endParaRPr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114935">
              <a:spcBef>
                <a:spcPts val="225"/>
              </a:spcBef>
            </a:pPr>
            <a:r>
              <a:rPr sz="1850" i="1" kern="0" spc="-40" dirty="0">
                <a:solidFill>
                  <a:srgbClr val="AEAEAE"/>
                </a:solidFill>
                <a:latin typeface="Courier New"/>
                <a:cs typeface="Courier New"/>
              </a:rPr>
              <a:t>//</a:t>
            </a:r>
            <a:r>
              <a:rPr sz="1850" i="1" kern="0" spc="-65" dirty="0">
                <a:solidFill>
                  <a:srgbClr val="AEAEAE"/>
                </a:solidFill>
                <a:latin typeface="微软雅黑"/>
                <a:cs typeface="微软雅黑"/>
              </a:rPr>
              <a:t>该函数接受一个函数指针，后者接受两个待比较元素，并返回其比较结</a:t>
            </a:r>
            <a:r>
              <a:rPr sz="1850" i="1" kern="0" spc="-50" dirty="0">
                <a:solidFill>
                  <a:srgbClr val="AEAEAE"/>
                </a:solidFill>
                <a:latin typeface="微软雅黑"/>
                <a:cs typeface="微软雅黑"/>
              </a:rPr>
              <a:t>果</a:t>
            </a:r>
            <a:endParaRPr sz="185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77B7D451-3753-CD3A-42BE-9D71A357847B}"/>
              </a:ext>
            </a:extLst>
          </p:cNvPr>
          <p:cNvSpPr txBox="1"/>
          <p:nvPr/>
        </p:nvSpPr>
        <p:spPr>
          <a:xfrm>
            <a:off x="654049" y="3835400"/>
            <a:ext cx="8147684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600" kern="0" spc="145" dirty="0">
                <a:solidFill>
                  <a:srgbClr val="455964"/>
                </a:solidFill>
                <a:latin typeface="Tahoma"/>
                <a:cs typeface="Tahoma"/>
              </a:rPr>
              <a:t>Python</a:t>
            </a:r>
            <a:r>
              <a:rPr sz="2600" kern="0" spc="90" dirty="0">
                <a:solidFill>
                  <a:srgbClr val="455964"/>
                </a:solidFill>
                <a:latin typeface="微软雅黑"/>
                <a:cs typeface="微软雅黑"/>
              </a:rPr>
              <a:t>、</a:t>
            </a:r>
            <a:r>
              <a:rPr sz="2600" kern="0" dirty="0">
                <a:solidFill>
                  <a:srgbClr val="455964"/>
                </a:solidFill>
                <a:latin typeface="Tahoma"/>
                <a:cs typeface="Tahoma"/>
              </a:rPr>
              <a:t>C++11</a:t>
            </a:r>
            <a:r>
              <a:rPr sz="2600" kern="0" spc="-7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kern="0" spc="80" dirty="0">
                <a:solidFill>
                  <a:srgbClr val="455964"/>
                </a:solidFill>
                <a:latin typeface="微软雅黑"/>
                <a:cs typeface="微软雅黑"/>
              </a:rPr>
              <a:t>等甚至可以将函数作为函数的返回值</a:t>
            </a:r>
            <a:endParaRPr sz="260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0F4EE918-0323-9087-9305-2C12F9AE463A}"/>
              </a:ext>
            </a:extLst>
          </p:cNvPr>
          <p:cNvSpPr txBox="1"/>
          <p:nvPr/>
        </p:nvSpPr>
        <p:spPr>
          <a:xfrm>
            <a:off x="666749" y="4610099"/>
            <a:ext cx="10858500" cy="1495425"/>
          </a:xfrm>
          <a:prstGeom prst="rect">
            <a:avLst/>
          </a:prstGeom>
          <a:solidFill>
            <a:srgbClr val="455964"/>
          </a:solidFill>
        </p:spPr>
        <p:txBody>
          <a:bodyPr vert="horz" wrap="square" lIns="0" tIns="120650" rIns="0" bIns="0" rtlCol="0">
            <a:spAutoFit/>
          </a:bodyPr>
          <a:lstStyle/>
          <a:p>
            <a:pPr marL="116205">
              <a:spcBef>
                <a:spcPts val="950"/>
              </a:spcBef>
            </a:pPr>
            <a:r>
              <a:rPr kern="0" dirty="0">
                <a:solidFill>
                  <a:srgbClr val="E28964"/>
                </a:solidFill>
                <a:latin typeface="Courier New"/>
                <a:cs typeface="Courier New"/>
              </a:rPr>
              <a:t>def</a:t>
            </a:r>
            <a:r>
              <a:rPr kern="0" spc="114" dirty="0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kern="0" dirty="0">
                <a:solidFill>
                  <a:srgbClr val="89BDFF"/>
                </a:solidFill>
                <a:latin typeface="Courier New"/>
                <a:cs typeface="Courier New"/>
              </a:rPr>
              <a:t>foo</a:t>
            </a:r>
            <a:r>
              <a:rPr kern="0" dirty="0">
                <a:solidFill>
                  <a:srgbClr val="FFF7E1"/>
                </a:solidFill>
                <a:latin typeface="Courier New"/>
                <a:cs typeface="Courier New"/>
              </a:rPr>
              <a:t>(</a:t>
            </a:r>
            <a:r>
              <a:rPr kern="0" dirty="0">
                <a:solidFill>
                  <a:srgbClr val="3D86E3"/>
                </a:solidFill>
                <a:latin typeface="Courier New"/>
                <a:cs typeface="Courier New"/>
              </a:rPr>
              <a:t>num</a:t>
            </a:r>
            <a:r>
              <a:rPr kern="0" spc="35" dirty="0">
                <a:solidFill>
                  <a:srgbClr val="FFF7E1"/>
                </a:solidFill>
                <a:latin typeface="Courier New"/>
                <a:cs typeface="Courier New"/>
              </a:rPr>
              <a:t>): </a:t>
            </a:r>
            <a:r>
              <a:rPr sz="1900" i="1" kern="0" spc="25" dirty="0">
                <a:solidFill>
                  <a:srgbClr val="AEAEAE"/>
                </a:solidFill>
                <a:latin typeface="Courier New"/>
                <a:cs typeface="Courier New"/>
              </a:rPr>
              <a:t># </a:t>
            </a:r>
            <a:r>
              <a:rPr sz="1900" i="1" kern="0" spc="-85" dirty="0">
                <a:solidFill>
                  <a:srgbClr val="AEAEAE"/>
                </a:solidFill>
                <a:latin typeface="微软雅黑"/>
                <a:cs typeface="微软雅黑"/>
              </a:rPr>
              <a:t>该函数返回一个函</a:t>
            </a:r>
            <a:r>
              <a:rPr sz="1900" i="1" kern="0" spc="-50" dirty="0">
                <a:solidFill>
                  <a:srgbClr val="AEAEAE"/>
                </a:solidFill>
                <a:latin typeface="微软雅黑"/>
                <a:cs typeface="微软雅黑"/>
              </a:rPr>
              <a:t>数</a:t>
            </a:r>
            <a:endParaRPr sz="190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marR="6416040" algn="ctr">
              <a:spcBef>
                <a:spcPts val="295"/>
              </a:spcBef>
            </a:pPr>
            <a:r>
              <a:rPr kern="0" dirty="0">
                <a:solidFill>
                  <a:srgbClr val="E28964"/>
                </a:solidFill>
                <a:latin typeface="Courier New"/>
                <a:cs typeface="Courier New"/>
              </a:rPr>
              <a:t>return</a:t>
            </a:r>
            <a:r>
              <a:rPr kern="0" spc="120" dirty="0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kern="0" dirty="0">
                <a:solidFill>
                  <a:srgbClr val="E28964"/>
                </a:solidFill>
                <a:latin typeface="Courier New"/>
                <a:cs typeface="Courier New"/>
              </a:rPr>
              <a:t>lambda</a:t>
            </a:r>
            <a:r>
              <a:rPr kern="0" spc="120" dirty="0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kern="0" dirty="0">
                <a:solidFill>
                  <a:srgbClr val="FFF7E1"/>
                </a:solidFill>
                <a:latin typeface="Courier New"/>
                <a:cs typeface="Courier New"/>
              </a:rPr>
              <a:t>x:</a:t>
            </a:r>
            <a:r>
              <a:rPr kern="0" spc="120" dirty="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kern="0" spc="-10" dirty="0">
                <a:solidFill>
                  <a:srgbClr val="FFF7E1"/>
                </a:solidFill>
                <a:latin typeface="Courier New"/>
                <a:cs typeface="Courier New"/>
              </a:rPr>
              <a:t>x*num</a:t>
            </a:r>
            <a:endParaRPr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2350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R="6369050" algn="ctr"/>
            <a:r>
              <a:rPr kern="0" dirty="0">
                <a:solidFill>
                  <a:srgbClr val="FFF7E1"/>
                </a:solidFill>
                <a:latin typeface="Courier New"/>
                <a:cs typeface="Courier New"/>
              </a:rPr>
              <a:t>print(</a:t>
            </a:r>
            <a:r>
              <a:rPr kern="0" spc="95" dirty="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kern="0" dirty="0">
                <a:solidFill>
                  <a:srgbClr val="FFF7E1"/>
                </a:solidFill>
                <a:latin typeface="Courier New"/>
                <a:cs typeface="Courier New"/>
              </a:rPr>
              <a:t>(foo(</a:t>
            </a:r>
            <a:r>
              <a:rPr kern="0" dirty="0">
                <a:solidFill>
                  <a:srgbClr val="3386CC"/>
                </a:solidFill>
                <a:latin typeface="Courier New"/>
                <a:cs typeface="Courier New"/>
              </a:rPr>
              <a:t>10</a:t>
            </a:r>
            <a:r>
              <a:rPr kern="0" spc="20" dirty="0">
                <a:solidFill>
                  <a:srgbClr val="FFF7E1"/>
                </a:solidFill>
                <a:latin typeface="Courier New"/>
                <a:cs typeface="Courier New"/>
              </a:rPr>
              <a:t>)) (</a:t>
            </a:r>
            <a:r>
              <a:rPr kern="0" dirty="0">
                <a:solidFill>
                  <a:srgbClr val="3386CC"/>
                </a:solidFill>
                <a:latin typeface="Courier New"/>
                <a:cs typeface="Courier New"/>
              </a:rPr>
              <a:t>9</a:t>
            </a:r>
            <a:r>
              <a:rPr kern="0" spc="45" dirty="0">
                <a:solidFill>
                  <a:srgbClr val="FFF7E1"/>
                </a:solidFill>
                <a:latin typeface="Courier New"/>
                <a:cs typeface="Courier New"/>
              </a:rPr>
              <a:t>) ) </a:t>
            </a:r>
            <a:r>
              <a:rPr sz="1900" i="1" kern="0" spc="15" dirty="0">
                <a:solidFill>
                  <a:srgbClr val="AEAEAE"/>
                </a:solidFill>
                <a:latin typeface="Courier New"/>
                <a:cs typeface="Courier New"/>
              </a:rPr>
              <a:t># </a:t>
            </a:r>
            <a:r>
              <a:rPr sz="1900" i="1" kern="0" spc="-85" dirty="0">
                <a:solidFill>
                  <a:srgbClr val="AEAEAE"/>
                </a:solidFill>
                <a:latin typeface="微软雅黑"/>
                <a:cs typeface="微软雅黑"/>
              </a:rPr>
              <a:t>输出</a:t>
            </a:r>
            <a:r>
              <a:rPr sz="1900" i="1" kern="0" spc="-25" dirty="0">
                <a:solidFill>
                  <a:srgbClr val="AEAEAE"/>
                </a:solidFill>
                <a:latin typeface="Courier New"/>
                <a:cs typeface="Courier New"/>
              </a:rPr>
              <a:t>90</a:t>
            </a:r>
            <a:endParaRPr sz="1900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1D64CEE1-DBD4-43B2-B94B-267C998289CA}"/>
              </a:ext>
            </a:extLst>
          </p:cNvPr>
          <p:cNvSpPr txBox="1"/>
          <p:nvPr/>
        </p:nvSpPr>
        <p:spPr>
          <a:xfrm>
            <a:off x="11774486" y="6349999"/>
            <a:ext cx="1803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100" kern="0" spc="70" dirty="0">
                <a:solidFill>
                  <a:srgbClr val="455964"/>
                </a:solidFill>
                <a:latin typeface="Tahoma"/>
                <a:cs typeface="Tahoma"/>
              </a:rPr>
              <a:t>6</a:t>
            </a:r>
            <a:endParaRPr sz="2100" kern="0" dirty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53978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872E322C-83DE-7A7B-17ED-FB1D30841878}"/>
              </a:ext>
            </a:extLst>
          </p:cNvPr>
          <p:cNvSpPr/>
          <p:nvPr/>
        </p:nvSpPr>
        <p:spPr>
          <a:xfrm>
            <a:off x="666749" y="2905124"/>
            <a:ext cx="10858500" cy="3076575"/>
          </a:xfrm>
          <a:custGeom>
            <a:avLst/>
            <a:gdLst/>
            <a:ahLst/>
            <a:cxnLst/>
            <a:rect l="l" t="t" r="r" b="b"/>
            <a:pathLst>
              <a:path w="10858500" h="3076575">
                <a:moveTo>
                  <a:pt x="10858499" y="3076574"/>
                </a:moveTo>
                <a:lnTo>
                  <a:pt x="0" y="3076574"/>
                </a:lnTo>
                <a:lnTo>
                  <a:pt x="0" y="0"/>
                </a:lnTo>
                <a:lnTo>
                  <a:pt x="10858499" y="0"/>
                </a:lnTo>
                <a:lnTo>
                  <a:pt x="10858499" y="3076574"/>
                </a:lnTo>
                <a:close/>
              </a:path>
            </a:pathLst>
          </a:custGeom>
          <a:solidFill>
            <a:srgbClr val="455964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22E2E1D9-932F-56AC-5C28-545A48DC8A85}"/>
              </a:ext>
            </a:extLst>
          </p:cNvPr>
          <p:cNvSpPr txBox="1">
            <a:spLocks/>
          </p:cNvSpPr>
          <p:nvPr/>
        </p:nvSpPr>
        <p:spPr>
          <a:xfrm>
            <a:off x="654049" y="677862"/>
            <a:ext cx="5607685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3400" b="1" i="0">
                <a:solidFill>
                  <a:srgbClr val="455964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900" b="1" i="0" u="none" strike="noStrike" kern="0" cap="none" spc="90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泛型（以</a:t>
            </a:r>
            <a:r>
              <a:rPr kumimoji="0" lang="en-US" sz="3900" b="1" i="0" u="none" strike="noStrike" kern="0" cap="none" spc="-110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Tahoma"/>
                <a:ea typeface="+mj-ea"/>
                <a:cs typeface="Tahoma"/>
              </a:rPr>
              <a:t>std::sort</a:t>
            </a:r>
            <a:r>
              <a:rPr kumimoji="0" lang="zh-CN" altLang="en-US" sz="3900" b="1" i="0" u="none" strike="noStrike" kern="0" cap="none" spc="90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为例</a:t>
            </a:r>
            <a:r>
              <a:rPr kumimoji="0" lang="zh-CN" altLang="en-US" sz="3900" b="1" i="0" u="none" strike="noStrike" kern="0" cap="none" spc="-50" normalizeH="0" baseline="0" noProof="0">
                <a:ln>
                  <a:noFill/>
                </a:ln>
                <a:solidFill>
                  <a:srgbClr val="455964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）</a:t>
            </a:r>
            <a:endParaRPr kumimoji="0" lang="zh-CN" altLang="en-US" sz="3900" b="1" i="0" u="none" strike="noStrike" kern="0" cap="none" spc="0" normalizeH="0" baseline="0" noProof="0">
              <a:ln>
                <a:noFill/>
              </a:ln>
              <a:solidFill>
                <a:srgbClr val="455964"/>
              </a:solidFill>
              <a:effectLst/>
              <a:uLnTx/>
              <a:uFillTx/>
              <a:latin typeface="Tahoma"/>
              <a:ea typeface="宋体" panose="02010600030101010101" pitchFamily="2" charset="-122"/>
              <a:cs typeface="Tahoma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DB3C13F7-2B15-6868-AA81-D340B7E11A3D}"/>
              </a:ext>
            </a:extLst>
          </p:cNvPr>
          <p:cNvSpPr txBox="1"/>
          <p:nvPr/>
        </p:nvSpPr>
        <p:spPr>
          <a:xfrm>
            <a:off x="654049" y="1635125"/>
            <a:ext cx="10085705" cy="421576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spcBef>
                <a:spcPts val="500"/>
              </a:spcBef>
            </a:pPr>
            <a:r>
              <a:rPr sz="2600" kern="0" spc="90" dirty="0">
                <a:solidFill>
                  <a:srgbClr val="455964"/>
                </a:solidFill>
                <a:latin typeface="微软雅黑"/>
                <a:cs typeface="微软雅黑"/>
              </a:rPr>
              <a:t>这是一个</a:t>
            </a:r>
            <a:r>
              <a:rPr sz="2600" b="1" kern="0" spc="90" dirty="0">
                <a:solidFill>
                  <a:srgbClr val="455964"/>
                </a:solidFill>
                <a:latin typeface="微软雅黑"/>
                <a:cs typeface="微软雅黑"/>
              </a:rPr>
              <a:t>函数模板</a:t>
            </a:r>
            <a:r>
              <a:rPr sz="2600" kern="0" spc="90" dirty="0">
                <a:solidFill>
                  <a:srgbClr val="455964"/>
                </a:solidFill>
                <a:latin typeface="微软雅黑"/>
                <a:cs typeface="微软雅黑"/>
              </a:rPr>
              <a:t>，接受两个</a:t>
            </a:r>
            <a:r>
              <a:rPr sz="2600" b="1" kern="0" spc="90" dirty="0">
                <a:solidFill>
                  <a:srgbClr val="455964"/>
                </a:solidFill>
                <a:latin typeface="微软雅黑"/>
                <a:cs typeface="微软雅黑"/>
              </a:rPr>
              <a:t>类型参数</a:t>
            </a:r>
            <a:r>
              <a:rPr sz="2600" kern="0" spc="-50" dirty="0">
                <a:solidFill>
                  <a:srgbClr val="455964"/>
                </a:solidFill>
                <a:latin typeface="微软雅黑"/>
                <a:cs typeface="微软雅黑"/>
              </a:rPr>
              <a:t>：</a:t>
            </a:r>
            <a:endParaRPr sz="2600"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marL="12700">
              <a:spcBef>
                <a:spcPts val="405"/>
              </a:spcBef>
            </a:pPr>
            <a:r>
              <a:rPr sz="2600" kern="0" spc="90" dirty="0">
                <a:solidFill>
                  <a:srgbClr val="455964"/>
                </a:solidFill>
                <a:latin typeface="微软雅黑"/>
                <a:cs typeface="微软雅黑"/>
              </a:rPr>
              <a:t>随机访问迭代器（指向数组元素的指针）和</a:t>
            </a:r>
            <a:r>
              <a:rPr sz="2600" kern="0" dirty="0">
                <a:solidFill>
                  <a:srgbClr val="455964"/>
                </a:solidFill>
                <a:latin typeface="Tahoma"/>
                <a:cs typeface="Tahoma"/>
              </a:rPr>
              <a:t>_comp</a:t>
            </a:r>
            <a:r>
              <a:rPr sz="2600" kern="0" spc="90" dirty="0">
                <a:solidFill>
                  <a:srgbClr val="455964"/>
                </a:solidFill>
                <a:latin typeface="微软雅黑"/>
                <a:cs typeface="微软雅黑"/>
              </a:rPr>
              <a:t>仿函数</a:t>
            </a:r>
            <a:r>
              <a:rPr sz="2600" kern="0" spc="60" dirty="0">
                <a:solidFill>
                  <a:srgbClr val="455964"/>
                </a:solidFill>
                <a:latin typeface="Tahoma"/>
                <a:cs typeface="Tahoma"/>
              </a:rPr>
              <a:t>(functor)</a:t>
            </a:r>
            <a:endParaRPr sz="2600" kern="0" dirty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>
              <a:spcBef>
                <a:spcPts val="25"/>
              </a:spcBef>
            </a:pPr>
            <a:endParaRPr sz="2950" kern="0" dirty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688975" marR="5080" indent="-560705">
              <a:lnSpc>
                <a:spcPct val="114599"/>
              </a:lnSpc>
              <a:tabLst>
                <a:tab pos="4750435" algn="l"/>
                <a:tab pos="9091930" algn="l"/>
              </a:tabLst>
            </a:pPr>
            <a:r>
              <a:rPr kern="0" dirty="0">
                <a:solidFill>
                  <a:srgbClr val="E28964"/>
                </a:solidFill>
                <a:latin typeface="Courier New"/>
                <a:cs typeface="Courier New"/>
              </a:rPr>
              <a:t>template</a:t>
            </a:r>
            <a:r>
              <a:rPr kern="0" dirty="0">
                <a:solidFill>
                  <a:srgbClr val="FFF7E1"/>
                </a:solidFill>
                <a:latin typeface="Courier New"/>
                <a:cs typeface="Courier New"/>
              </a:rPr>
              <a:t>&lt;</a:t>
            </a:r>
            <a:r>
              <a:rPr kern="0" dirty="0">
                <a:solidFill>
                  <a:srgbClr val="E28964"/>
                </a:solidFill>
                <a:latin typeface="Courier New"/>
                <a:cs typeface="Courier New"/>
              </a:rPr>
              <a:t>typename</a:t>
            </a:r>
            <a:r>
              <a:rPr kern="0" spc="285" dirty="0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kern="0" dirty="0">
                <a:solidFill>
                  <a:srgbClr val="FFF7E1"/>
                </a:solidFill>
                <a:latin typeface="Courier New"/>
                <a:cs typeface="Courier New"/>
              </a:rPr>
              <a:t>_RandomAccessIterator,</a:t>
            </a:r>
            <a:r>
              <a:rPr kern="0" spc="290" dirty="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kern="0" dirty="0">
                <a:solidFill>
                  <a:srgbClr val="E28964"/>
                </a:solidFill>
                <a:latin typeface="Courier New"/>
                <a:cs typeface="Courier New"/>
              </a:rPr>
              <a:t>typename</a:t>
            </a:r>
            <a:r>
              <a:rPr kern="0" spc="285" dirty="0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kern="0" dirty="0">
                <a:solidFill>
                  <a:srgbClr val="FFF7E1"/>
                </a:solidFill>
                <a:latin typeface="Courier New"/>
                <a:cs typeface="Courier New"/>
              </a:rPr>
              <a:t>_Compare&gt;</a:t>
            </a:r>
            <a:r>
              <a:rPr kern="0" spc="290" dirty="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kern="0" dirty="0">
                <a:solidFill>
                  <a:srgbClr val="E28964"/>
                </a:solidFill>
                <a:latin typeface="Courier New"/>
                <a:cs typeface="Courier New"/>
              </a:rPr>
              <a:t>inline</a:t>
            </a:r>
            <a:r>
              <a:rPr kern="0" spc="285" dirty="0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kern="0" spc="-20" dirty="0">
                <a:solidFill>
                  <a:srgbClr val="E28964"/>
                </a:solidFill>
                <a:latin typeface="Courier New"/>
                <a:cs typeface="Courier New"/>
              </a:rPr>
              <a:t>void </a:t>
            </a:r>
            <a:r>
              <a:rPr kern="0" dirty="0">
                <a:solidFill>
                  <a:srgbClr val="89BDFF"/>
                </a:solidFill>
                <a:latin typeface="Courier New"/>
                <a:cs typeface="Courier New"/>
              </a:rPr>
              <a:t>sort</a:t>
            </a:r>
            <a:r>
              <a:rPr kern="0" dirty="0">
                <a:solidFill>
                  <a:srgbClr val="3D86E3"/>
                </a:solidFill>
                <a:latin typeface="Courier New"/>
                <a:cs typeface="Courier New"/>
              </a:rPr>
              <a:t>(_RandomAccessIterator </a:t>
            </a:r>
            <a:r>
              <a:rPr u="heavy" kern="0" dirty="0">
                <a:solidFill>
                  <a:srgbClr val="3D86E3"/>
                </a:solidFill>
                <a:uFill>
                  <a:solidFill>
                    <a:srgbClr val="3C85E2"/>
                  </a:solidFill>
                </a:uFill>
                <a:latin typeface="Times New Roman"/>
                <a:cs typeface="Times New Roman"/>
              </a:rPr>
              <a:t>	</a:t>
            </a:r>
            <a:r>
              <a:rPr kern="0" dirty="0">
                <a:solidFill>
                  <a:srgbClr val="3D86E3"/>
                </a:solidFill>
                <a:latin typeface="Courier New"/>
                <a:cs typeface="Courier New"/>
              </a:rPr>
              <a:t>first, _RandomAccessIterator </a:t>
            </a:r>
            <a:r>
              <a:rPr u="heavy" kern="0" dirty="0">
                <a:solidFill>
                  <a:srgbClr val="3D86E3"/>
                </a:solidFill>
                <a:uFill>
                  <a:solidFill>
                    <a:srgbClr val="3C85E2"/>
                  </a:solidFill>
                </a:uFill>
                <a:latin typeface="Times New Roman"/>
                <a:cs typeface="Times New Roman"/>
              </a:rPr>
              <a:t>	</a:t>
            </a:r>
            <a:r>
              <a:rPr kern="0" spc="-10" dirty="0">
                <a:solidFill>
                  <a:srgbClr val="3D86E3"/>
                </a:solidFill>
                <a:latin typeface="Courier New"/>
                <a:cs typeface="Courier New"/>
              </a:rPr>
              <a:t>last,</a:t>
            </a:r>
            <a:endParaRPr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1389380">
              <a:spcBef>
                <a:spcPts val="315"/>
              </a:spcBef>
              <a:tabLst>
                <a:tab pos="2929890" algn="l"/>
              </a:tabLst>
            </a:pPr>
            <a:r>
              <a:rPr kern="0" dirty="0">
                <a:solidFill>
                  <a:srgbClr val="3D86E3"/>
                </a:solidFill>
                <a:latin typeface="Courier New"/>
                <a:cs typeface="Courier New"/>
              </a:rPr>
              <a:t>_Compare </a:t>
            </a:r>
            <a:r>
              <a:rPr u="heavy" kern="0" dirty="0">
                <a:solidFill>
                  <a:srgbClr val="3D86E3"/>
                </a:solidFill>
                <a:uFill>
                  <a:solidFill>
                    <a:srgbClr val="3C85E2"/>
                  </a:solidFill>
                </a:uFill>
                <a:latin typeface="Times New Roman"/>
                <a:cs typeface="Times New Roman"/>
              </a:rPr>
              <a:t>	</a:t>
            </a:r>
            <a:r>
              <a:rPr kern="0" dirty="0">
                <a:solidFill>
                  <a:srgbClr val="3D86E3"/>
                </a:solidFill>
                <a:latin typeface="Courier New"/>
                <a:cs typeface="Courier New"/>
              </a:rPr>
              <a:t>comp)</a:t>
            </a:r>
            <a:r>
              <a:rPr kern="0" spc="80" dirty="0">
                <a:solidFill>
                  <a:srgbClr val="3D86E3"/>
                </a:solidFill>
                <a:latin typeface="Courier New"/>
                <a:cs typeface="Courier New"/>
              </a:rPr>
              <a:t> </a:t>
            </a:r>
            <a:r>
              <a:rPr kern="0" dirty="0">
                <a:solidFill>
                  <a:srgbClr val="FFF7E1"/>
                </a:solidFill>
                <a:latin typeface="Courier New"/>
                <a:cs typeface="Courier New"/>
              </a:rPr>
              <a:t>{</a:t>
            </a:r>
            <a:r>
              <a:rPr kern="0" spc="85" dirty="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kern="0" spc="-50" dirty="0">
                <a:solidFill>
                  <a:srgbClr val="FFF7E1"/>
                </a:solidFill>
                <a:latin typeface="Courier New"/>
                <a:cs typeface="Courier New"/>
              </a:rPr>
              <a:t>}</a:t>
            </a:r>
            <a:endParaRPr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128905">
              <a:spcBef>
                <a:spcPts val="215"/>
              </a:spcBef>
              <a:tabLst>
                <a:tab pos="688975" algn="l"/>
              </a:tabLst>
            </a:pPr>
            <a:r>
              <a:rPr sz="1900" i="1" kern="0" spc="-25" dirty="0">
                <a:solidFill>
                  <a:srgbClr val="AEAEAE"/>
                </a:solidFill>
                <a:latin typeface="Courier New"/>
                <a:cs typeface="Courier New"/>
              </a:rPr>
              <a:t>//</a:t>
            </a:r>
            <a:r>
              <a:rPr sz="1900" i="1" u="heavy" kern="0" dirty="0">
                <a:solidFill>
                  <a:srgbClr val="AEAEAE"/>
                </a:solidFill>
                <a:uFill>
                  <a:solidFill>
                    <a:srgbClr val="ADADAD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900" i="1" kern="0" spc="-55" dirty="0">
                <a:solidFill>
                  <a:srgbClr val="AEAEAE"/>
                </a:solidFill>
                <a:latin typeface="Courier New"/>
                <a:cs typeface="Courier New"/>
              </a:rPr>
              <a:t>comp</a:t>
            </a:r>
            <a:r>
              <a:rPr sz="1900" i="1" kern="0" spc="-85" dirty="0">
                <a:solidFill>
                  <a:srgbClr val="AEAEAE"/>
                </a:solidFill>
                <a:latin typeface="微软雅黑"/>
                <a:cs typeface="微软雅黑"/>
              </a:rPr>
              <a:t>仿函数也是一个函数模板哦</a:t>
            </a:r>
            <a:r>
              <a:rPr sz="1900" i="1" kern="0" spc="-70" dirty="0">
                <a:solidFill>
                  <a:srgbClr val="AEAEAE"/>
                </a:solidFill>
                <a:latin typeface="微软雅黑"/>
                <a:cs typeface="微软雅黑"/>
              </a:rPr>
              <a:t>！</a:t>
            </a:r>
            <a:r>
              <a:rPr sz="1900" i="1" kern="0" spc="-70" dirty="0">
                <a:solidFill>
                  <a:srgbClr val="AEAEAE"/>
                </a:solidFill>
                <a:latin typeface="Courier New"/>
                <a:cs typeface="Courier New"/>
              </a:rPr>
              <a:t>*</a:t>
            </a:r>
            <a:r>
              <a:rPr sz="1900" i="1" kern="0" spc="-85" dirty="0">
                <a:solidFill>
                  <a:srgbClr val="AEAEAE"/>
                </a:solidFill>
                <a:latin typeface="微软雅黑"/>
                <a:cs typeface="微软雅黑"/>
              </a:rPr>
              <a:t>大概</a:t>
            </a:r>
            <a:r>
              <a:rPr sz="1900" i="1" kern="0" dirty="0">
                <a:solidFill>
                  <a:srgbClr val="AEAEAE"/>
                </a:solidFill>
                <a:latin typeface="Courier New"/>
                <a:cs typeface="Courier New"/>
              </a:rPr>
              <a:t>*</a:t>
            </a:r>
            <a:r>
              <a:rPr sz="1900" i="1" kern="0" spc="120" dirty="0">
                <a:solidFill>
                  <a:srgbClr val="AEAEAE"/>
                </a:solidFill>
                <a:latin typeface="Courier New"/>
                <a:cs typeface="Courier New"/>
              </a:rPr>
              <a:t> </a:t>
            </a:r>
            <a:r>
              <a:rPr sz="1900" i="1" kern="0" spc="-85" dirty="0">
                <a:solidFill>
                  <a:srgbClr val="AEAEAE"/>
                </a:solidFill>
                <a:latin typeface="微软雅黑"/>
                <a:cs typeface="微软雅黑"/>
              </a:rPr>
              <a:t>长这样</a:t>
            </a:r>
            <a:r>
              <a:rPr sz="1900" i="1" kern="0" spc="-50" dirty="0">
                <a:solidFill>
                  <a:srgbClr val="AEAEAE"/>
                </a:solidFill>
                <a:latin typeface="微软雅黑"/>
                <a:cs typeface="微软雅黑"/>
              </a:rPr>
              <a:t>：</a:t>
            </a:r>
            <a:endParaRPr sz="1900"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marL="128905">
              <a:spcBef>
                <a:spcPts val="370"/>
              </a:spcBef>
            </a:pPr>
            <a:r>
              <a:rPr kern="0" dirty="0">
                <a:solidFill>
                  <a:srgbClr val="E28964"/>
                </a:solidFill>
                <a:latin typeface="Courier New"/>
                <a:cs typeface="Courier New"/>
              </a:rPr>
              <a:t>template</a:t>
            </a:r>
            <a:r>
              <a:rPr kern="0" dirty="0">
                <a:solidFill>
                  <a:srgbClr val="FFF7E1"/>
                </a:solidFill>
                <a:latin typeface="Courier New"/>
                <a:cs typeface="Courier New"/>
              </a:rPr>
              <a:t>&lt;</a:t>
            </a:r>
            <a:r>
              <a:rPr kern="0" dirty="0">
                <a:solidFill>
                  <a:srgbClr val="E28964"/>
                </a:solidFill>
                <a:latin typeface="Courier New"/>
                <a:cs typeface="Courier New"/>
              </a:rPr>
              <a:t>typename</a:t>
            </a:r>
            <a:r>
              <a:rPr kern="0" spc="385" dirty="0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kern="0" spc="-20" dirty="0">
                <a:solidFill>
                  <a:srgbClr val="FFF7E1"/>
                </a:solidFill>
                <a:latin typeface="Courier New"/>
                <a:cs typeface="Courier New"/>
              </a:rPr>
              <a:t>_Tp&gt;</a:t>
            </a:r>
            <a:endParaRPr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128905">
              <a:spcBef>
                <a:spcPts val="315"/>
              </a:spcBef>
              <a:tabLst>
                <a:tab pos="408940" algn="l"/>
              </a:tabLst>
            </a:pPr>
            <a:r>
              <a:rPr u="heavy" kern="0" dirty="0">
                <a:solidFill>
                  <a:srgbClr val="FFF7E1"/>
                </a:solidFill>
                <a:uFill>
                  <a:solidFill>
                    <a:srgbClr val="FEF6E0"/>
                  </a:solidFill>
                </a:uFill>
                <a:latin typeface="Times New Roman"/>
                <a:cs typeface="Times New Roman"/>
              </a:rPr>
              <a:t>	</a:t>
            </a:r>
            <a:r>
              <a:rPr kern="0" dirty="0">
                <a:solidFill>
                  <a:srgbClr val="FFF7E1"/>
                </a:solidFill>
                <a:latin typeface="Courier New"/>
                <a:cs typeface="Courier New"/>
              </a:rPr>
              <a:t>comp(</a:t>
            </a:r>
            <a:r>
              <a:rPr kern="0" dirty="0">
                <a:solidFill>
                  <a:srgbClr val="E28964"/>
                </a:solidFill>
                <a:latin typeface="Courier New"/>
                <a:cs typeface="Courier New"/>
              </a:rPr>
              <a:t>const</a:t>
            </a:r>
            <a:r>
              <a:rPr kern="0" spc="135" dirty="0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kern="0" dirty="0">
                <a:solidFill>
                  <a:srgbClr val="FFF7E1"/>
                </a:solidFill>
                <a:latin typeface="Courier New"/>
                <a:cs typeface="Courier New"/>
              </a:rPr>
              <a:t>_Tp&amp;</a:t>
            </a:r>
            <a:r>
              <a:rPr kern="0" spc="135" dirty="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kern="0" dirty="0">
                <a:solidFill>
                  <a:srgbClr val="FFF7E1"/>
                </a:solidFill>
                <a:latin typeface="Courier New"/>
                <a:cs typeface="Courier New"/>
              </a:rPr>
              <a:t>lhs,</a:t>
            </a:r>
            <a:r>
              <a:rPr kern="0" spc="140" dirty="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kern="0" dirty="0">
                <a:solidFill>
                  <a:srgbClr val="E28964"/>
                </a:solidFill>
                <a:latin typeface="Courier New"/>
                <a:cs typeface="Courier New"/>
              </a:rPr>
              <a:t>const</a:t>
            </a:r>
            <a:r>
              <a:rPr kern="0" spc="135" dirty="0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kern="0" dirty="0">
                <a:solidFill>
                  <a:srgbClr val="FFF7E1"/>
                </a:solidFill>
                <a:latin typeface="Courier New"/>
                <a:cs typeface="Courier New"/>
              </a:rPr>
              <a:t>_Tp&amp;</a:t>
            </a:r>
            <a:r>
              <a:rPr kern="0" spc="135" dirty="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kern="0" spc="-10" dirty="0">
                <a:solidFill>
                  <a:srgbClr val="FFF7E1"/>
                </a:solidFill>
                <a:latin typeface="Courier New"/>
                <a:cs typeface="Courier New"/>
              </a:rPr>
              <a:t>rhs){</a:t>
            </a:r>
            <a:endParaRPr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688975">
              <a:spcBef>
                <a:spcPts val="215"/>
              </a:spcBef>
            </a:pPr>
            <a:r>
              <a:rPr sz="1900" i="1" kern="0" spc="55" dirty="0">
                <a:solidFill>
                  <a:srgbClr val="AEAEAE"/>
                </a:solidFill>
                <a:latin typeface="Courier New"/>
                <a:cs typeface="Courier New"/>
              </a:rPr>
              <a:t>// </a:t>
            </a:r>
            <a:r>
              <a:rPr sz="1900" i="1" kern="0" spc="-85" dirty="0">
                <a:solidFill>
                  <a:srgbClr val="AEAEAE"/>
                </a:solidFill>
                <a:latin typeface="微软雅黑"/>
                <a:cs typeface="微软雅黑"/>
              </a:rPr>
              <a:t>可能</a:t>
            </a:r>
            <a:r>
              <a:rPr sz="1900" i="1" kern="0" spc="-55" dirty="0">
                <a:solidFill>
                  <a:srgbClr val="AEAEAE"/>
                </a:solidFill>
                <a:latin typeface="Courier New"/>
                <a:cs typeface="Courier New"/>
              </a:rPr>
              <a:t>*lhs</a:t>
            </a:r>
            <a:r>
              <a:rPr sz="1900" i="1" kern="0" spc="-85" dirty="0">
                <a:solidFill>
                  <a:srgbClr val="AEAEAE"/>
                </a:solidFill>
                <a:latin typeface="微软雅黑"/>
                <a:cs typeface="微软雅黑"/>
              </a:rPr>
              <a:t>和</a:t>
            </a:r>
            <a:r>
              <a:rPr sz="1900" i="1" kern="0" spc="-55" dirty="0">
                <a:solidFill>
                  <a:srgbClr val="AEAEAE"/>
                </a:solidFill>
                <a:latin typeface="Courier New"/>
                <a:cs typeface="Courier New"/>
              </a:rPr>
              <a:t>*rhs</a:t>
            </a:r>
            <a:r>
              <a:rPr sz="1900" i="1" kern="0" spc="-85" dirty="0">
                <a:solidFill>
                  <a:srgbClr val="AEAEAE"/>
                </a:solidFill>
                <a:latin typeface="微软雅黑"/>
                <a:cs typeface="微软雅黑"/>
              </a:rPr>
              <a:t>之间根本不存在小于运算，这时候需要自己写比较函</a:t>
            </a:r>
            <a:r>
              <a:rPr sz="1900" i="1" kern="0" spc="-50" dirty="0">
                <a:solidFill>
                  <a:srgbClr val="AEAEAE"/>
                </a:solidFill>
                <a:latin typeface="微软雅黑"/>
                <a:cs typeface="微软雅黑"/>
              </a:rPr>
              <a:t>数</a:t>
            </a:r>
            <a:endParaRPr sz="1900"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marL="688975">
              <a:spcBef>
                <a:spcPts val="295"/>
              </a:spcBef>
            </a:pPr>
            <a:r>
              <a:rPr kern="0" dirty="0">
                <a:solidFill>
                  <a:srgbClr val="E28964"/>
                </a:solidFill>
                <a:latin typeface="Courier New"/>
                <a:cs typeface="Courier New"/>
              </a:rPr>
              <a:t>return</a:t>
            </a:r>
            <a:r>
              <a:rPr kern="0" spc="90" dirty="0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kern="0" dirty="0">
                <a:solidFill>
                  <a:srgbClr val="FFF7E1"/>
                </a:solidFill>
                <a:latin typeface="Courier New"/>
                <a:cs typeface="Courier New"/>
              </a:rPr>
              <a:t>lhs</a:t>
            </a:r>
            <a:r>
              <a:rPr kern="0" spc="90" dirty="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kern="0" dirty="0">
                <a:solidFill>
                  <a:srgbClr val="FFF7E1"/>
                </a:solidFill>
                <a:latin typeface="Courier New"/>
                <a:cs typeface="Courier New"/>
              </a:rPr>
              <a:t>&lt;</a:t>
            </a:r>
            <a:r>
              <a:rPr kern="0" spc="95" dirty="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kern="0" spc="-20" dirty="0">
                <a:solidFill>
                  <a:srgbClr val="FFF7E1"/>
                </a:solidFill>
                <a:latin typeface="Courier New"/>
                <a:cs typeface="Courier New"/>
              </a:rPr>
              <a:t>rhs;</a:t>
            </a:r>
            <a:endParaRPr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128905">
              <a:spcBef>
                <a:spcPts val="315"/>
              </a:spcBef>
            </a:pPr>
            <a:r>
              <a:rPr kern="0" spc="20" dirty="0">
                <a:solidFill>
                  <a:srgbClr val="FFF7E1"/>
                </a:solidFill>
                <a:latin typeface="Courier New"/>
                <a:cs typeface="Courier New"/>
              </a:rPr>
              <a:t>}</a:t>
            </a:r>
            <a:endParaRPr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12A414A0-40DC-1243-F1F2-9FE47C07E169}"/>
              </a:ext>
            </a:extLst>
          </p:cNvPr>
          <p:cNvSpPr txBox="1"/>
          <p:nvPr/>
        </p:nvSpPr>
        <p:spPr>
          <a:xfrm>
            <a:off x="654049" y="6321424"/>
            <a:ext cx="9664065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600" kern="0" spc="65" dirty="0">
                <a:solidFill>
                  <a:srgbClr val="455964"/>
                </a:solidFill>
                <a:latin typeface="微软雅黑"/>
                <a:cs typeface="微软雅黑"/>
              </a:rPr>
              <a:t>熟悉吗？其实就是前面 </a:t>
            </a:r>
            <a:r>
              <a:rPr sz="2600" kern="0" spc="120" dirty="0">
                <a:solidFill>
                  <a:srgbClr val="455964"/>
                </a:solidFill>
                <a:latin typeface="Tahoma"/>
                <a:cs typeface="Tahoma"/>
              </a:rPr>
              <a:t>qsort</a:t>
            </a:r>
            <a:r>
              <a:rPr sz="2600" kern="0" spc="-10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kern="0" spc="-35" dirty="0">
                <a:solidFill>
                  <a:srgbClr val="455964"/>
                </a:solidFill>
                <a:latin typeface="微软雅黑"/>
                <a:cs typeface="微软雅黑"/>
              </a:rPr>
              <a:t>和 </a:t>
            </a:r>
            <a:r>
              <a:rPr sz="2600" kern="0" spc="100" dirty="0">
                <a:solidFill>
                  <a:srgbClr val="455964"/>
                </a:solidFill>
                <a:latin typeface="Tahoma"/>
                <a:cs typeface="Tahoma"/>
              </a:rPr>
              <a:t>_PtFuncCompare</a:t>
            </a:r>
            <a:r>
              <a:rPr sz="2600" kern="0" spc="-10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kern="0" spc="90" dirty="0">
                <a:solidFill>
                  <a:srgbClr val="455964"/>
                </a:solidFill>
                <a:latin typeface="微软雅黑"/>
                <a:cs typeface="微软雅黑"/>
              </a:rPr>
              <a:t>的</a:t>
            </a:r>
            <a:r>
              <a:rPr sz="2600" kern="0" spc="-90" dirty="0">
                <a:solidFill>
                  <a:srgbClr val="455964"/>
                </a:solidFill>
                <a:latin typeface="Tahoma"/>
                <a:cs typeface="Tahoma"/>
              </a:rPr>
              <a:t>C++</a:t>
            </a:r>
            <a:r>
              <a:rPr sz="2600" kern="0" spc="40" dirty="0">
                <a:solidFill>
                  <a:srgbClr val="455964"/>
                </a:solidFill>
                <a:latin typeface="微软雅黑"/>
                <a:cs typeface="微软雅黑"/>
              </a:rPr>
              <a:t>版本。</a:t>
            </a:r>
            <a:endParaRPr sz="260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23361C99-7FF0-E048-DED8-4D2C1B9116E2}"/>
              </a:ext>
            </a:extLst>
          </p:cNvPr>
          <p:cNvSpPr txBox="1"/>
          <p:nvPr/>
        </p:nvSpPr>
        <p:spPr>
          <a:xfrm>
            <a:off x="11774486" y="6349999"/>
            <a:ext cx="1803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100" kern="0" spc="70" dirty="0">
                <a:solidFill>
                  <a:srgbClr val="455964"/>
                </a:solidFill>
                <a:latin typeface="Tahoma"/>
                <a:cs typeface="Tahoma"/>
              </a:rPr>
              <a:t>7</a:t>
            </a:r>
            <a:endParaRPr sz="2100" kern="0" dirty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740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FF2B5EF4-FFF2-40B4-BE49-F238E27FC236}">
                <a16:creationId xmlns:a16="http://schemas.microsoft.com/office/drawing/2014/main" id="{6C731681-9E79-5CBE-EB45-B35634B27EAC}"/>
              </a:ext>
            </a:extLst>
          </p:cNvPr>
          <p:cNvSpPr/>
          <p:nvPr/>
        </p:nvSpPr>
        <p:spPr>
          <a:xfrm>
            <a:off x="666749" y="2371724"/>
            <a:ext cx="10858500" cy="3076575"/>
          </a:xfrm>
          <a:custGeom>
            <a:avLst/>
            <a:gdLst/>
            <a:ahLst/>
            <a:cxnLst/>
            <a:rect l="l" t="t" r="r" b="b"/>
            <a:pathLst>
              <a:path w="10858500" h="3076575">
                <a:moveTo>
                  <a:pt x="10858499" y="3076574"/>
                </a:moveTo>
                <a:lnTo>
                  <a:pt x="0" y="3076574"/>
                </a:lnTo>
                <a:lnTo>
                  <a:pt x="0" y="0"/>
                </a:lnTo>
                <a:lnTo>
                  <a:pt x="10858499" y="0"/>
                </a:lnTo>
                <a:lnTo>
                  <a:pt x="10858499" y="3076574"/>
                </a:lnTo>
                <a:close/>
              </a:path>
            </a:pathLst>
          </a:custGeom>
          <a:solidFill>
            <a:srgbClr val="455964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17100311-7C48-B0EC-DF48-384BF277D317}"/>
              </a:ext>
            </a:extLst>
          </p:cNvPr>
          <p:cNvSpPr txBox="1">
            <a:spLocks/>
          </p:cNvSpPr>
          <p:nvPr/>
        </p:nvSpPr>
        <p:spPr>
          <a:xfrm>
            <a:off x="654049" y="677862"/>
            <a:ext cx="8474075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400" b="1" i="0">
                <a:solidFill>
                  <a:srgbClr val="455964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zh-CN" altLang="en-US" kern="0" spc="90"/>
              <a:t>由泛型产生的模板元编程（元编程的一种</a:t>
            </a:r>
            <a:r>
              <a:rPr lang="zh-CN" altLang="en-US" kern="0" spc="-50"/>
              <a:t>）</a:t>
            </a:r>
            <a:endParaRPr lang="zh-CN" altLang="en-US" kern="0" spc="-50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45E46B11-3C1B-9598-D910-8AE19527DB6B}"/>
              </a:ext>
            </a:extLst>
          </p:cNvPr>
          <p:cNvSpPr txBox="1"/>
          <p:nvPr/>
        </p:nvSpPr>
        <p:spPr>
          <a:xfrm>
            <a:off x="654049" y="1587500"/>
            <a:ext cx="5498465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600" kern="0" spc="90" dirty="0">
                <a:solidFill>
                  <a:srgbClr val="455964"/>
                </a:solidFill>
                <a:latin typeface="微软雅黑"/>
                <a:cs typeface="微软雅黑"/>
              </a:rPr>
              <a:t>一个简单的</a:t>
            </a:r>
            <a:r>
              <a:rPr sz="2600" kern="0" spc="-90" dirty="0">
                <a:solidFill>
                  <a:srgbClr val="455964"/>
                </a:solidFill>
                <a:latin typeface="Tahoma"/>
                <a:cs typeface="Tahoma"/>
              </a:rPr>
              <a:t>C++</a:t>
            </a:r>
            <a:r>
              <a:rPr sz="2600" kern="0" spc="70" dirty="0">
                <a:solidFill>
                  <a:srgbClr val="455964"/>
                </a:solidFill>
                <a:latin typeface="微软雅黑"/>
                <a:cs typeface="微软雅黑"/>
              </a:rPr>
              <a:t>模板元编程的例子：</a:t>
            </a:r>
            <a:endParaRPr sz="260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D1D372F1-B9BB-039F-60CA-D9AD80C0DAED}"/>
              </a:ext>
            </a:extLst>
          </p:cNvPr>
          <p:cNvGraphicFramePr>
            <a:graphicFrameLocks noGrp="1"/>
          </p:cNvGraphicFramePr>
          <p:nvPr/>
        </p:nvGraphicFramePr>
        <p:xfrm>
          <a:off x="751681" y="2793478"/>
          <a:ext cx="8187054" cy="2530474"/>
        </p:xfrm>
        <a:graphic>
          <a:graphicData uri="http://schemas.openxmlformats.org/drawingml/2006/table">
            <a:tbl>
              <a:tblPr firstRow="1" bandRow="1"/>
              <a:tblGrid>
                <a:gridCol w="3206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3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18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solidFill>
                            <a:srgbClr val="E28964"/>
                          </a:solidFill>
                          <a:latin typeface="Courier New"/>
                          <a:cs typeface="Courier New"/>
                        </a:rPr>
                        <a:t>template</a:t>
                      </a:r>
                      <a:r>
                        <a:rPr sz="1800" spc="130" dirty="0">
                          <a:solidFill>
                            <a:srgbClr val="E2896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dirty="0">
                          <a:solidFill>
                            <a:srgbClr val="E28964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800" spc="130" dirty="0">
                          <a:solidFill>
                            <a:srgbClr val="E2896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N&gt;</a:t>
                      </a:r>
                      <a:r>
                        <a:rPr sz="1800" spc="13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i="1" spc="-55" dirty="0">
                          <a:solidFill>
                            <a:srgbClr val="AEAEAE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900" i="1" spc="-85" dirty="0">
                          <a:solidFill>
                            <a:srgbClr val="AEAEAE"/>
                          </a:solidFill>
                          <a:latin typeface="微软雅黑"/>
                          <a:cs typeface="微软雅黑"/>
                        </a:rPr>
                        <a:t>模</a:t>
                      </a:r>
                      <a:r>
                        <a:rPr sz="1900" i="1" spc="-50" dirty="0">
                          <a:solidFill>
                            <a:srgbClr val="AEAEAE"/>
                          </a:solidFill>
                          <a:latin typeface="微软雅黑"/>
                          <a:cs typeface="微软雅黑"/>
                        </a:rPr>
                        <a:t>板</a:t>
                      </a:r>
                      <a:endParaRPr sz="1900">
                        <a:latin typeface="微软雅黑"/>
                        <a:cs typeface="微软雅黑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solidFill>
                            <a:srgbClr val="E28964"/>
                          </a:solidFill>
                          <a:latin typeface="Courier New"/>
                          <a:cs typeface="Courier New"/>
                        </a:rPr>
                        <a:t>struct</a:t>
                      </a:r>
                      <a:r>
                        <a:rPr sz="1800" spc="85" dirty="0">
                          <a:solidFill>
                            <a:srgbClr val="E2896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u="heavy" dirty="0">
                          <a:solidFill>
                            <a:srgbClr val="89BDFF"/>
                          </a:solidFill>
                          <a:uFill>
                            <a:solidFill>
                              <a:srgbClr val="89BDFF"/>
                            </a:solidFill>
                          </a:uFill>
                          <a:latin typeface="Courier New"/>
                          <a:cs typeface="Courier New"/>
                        </a:rPr>
                        <a:t>fib</a:t>
                      </a:r>
                      <a:r>
                        <a:rPr sz="1800" spc="90" dirty="0">
                          <a:solidFill>
                            <a:srgbClr val="89B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800" spc="9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E28964"/>
                          </a:solidFill>
                          <a:latin typeface="Courier New"/>
                          <a:cs typeface="Courier New"/>
                        </a:rPr>
                        <a:t>enum</a:t>
                      </a:r>
                      <a:r>
                        <a:rPr sz="180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800" spc="9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800" spc="9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33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96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R="152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fib&lt;N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96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800" spc="8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3386CC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&gt;::x</a:t>
                      </a:r>
                      <a:r>
                        <a:rPr sz="1800" spc="8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800" spc="85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fib&lt;N</a:t>
                      </a:r>
                      <a:r>
                        <a:rPr sz="1800" spc="8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800" spc="8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3386CC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&gt;::x</a:t>
                      </a:r>
                      <a:r>
                        <a:rPr sz="1800" spc="85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};</a:t>
                      </a:r>
                      <a:r>
                        <a:rPr sz="1800" spc="8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};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9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4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0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dirty="0">
                          <a:solidFill>
                            <a:srgbClr val="E28964"/>
                          </a:solidFill>
                          <a:latin typeface="Courier New"/>
                          <a:cs typeface="Courier New"/>
                        </a:rPr>
                        <a:t>template</a:t>
                      </a:r>
                      <a:r>
                        <a:rPr sz="1800" spc="155" dirty="0">
                          <a:solidFill>
                            <a:srgbClr val="E2896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5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&lt;&gt; </a:t>
                      </a:r>
                      <a:r>
                        <a:rPr sz="1900" i="1" spc="-55" dirty="0">
                          <a:solidFill>
                            <a:srgbClr val="AEAEAE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900" i="1" spc="-85" dirty="0">
                          <a:solidFill>
                            <a:srgbClr val="AEAEAE"/>
                          </a:solidFill>
                          <a:latin typeface="微软雅黑"/>
                          <a:cs typeface="微软雅黑"/>
                        </a:rPr>
                        <a:t>全特化模</a:t>
                      </a:r>
                      <a:r>
                        <a:rPr sz="1900" i="1" spc="-50" dirty="0">
                          <a:solidFill>
                            <a:srgbClr val="AEAEAE"/>
                          </a:solidFill>
                          <a:latin typeface="微软雅黑"/>
                          <a:cs typeface="微软雅黑"/>
                        </a:rPr>
                        <a:t>板</a:t>
                      </a:r>
                      <a:endParaRPr sz="1900">
                        <a:latin typeface="微软雅黑"/>
                        <a:cs typeface="微软雅黑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solidFill>
                            <a:srgbClr val="E28964"/>
                          </a:solidFill>
                          <a:latin typeface="Courier New"/>
                          <a:cs typeface="Courier New"/>
                        </a:rPr>
                        <a:t>struct</a:t>
                      </a:r>
                      <a:r>
                        <a:rPr sz="1800" spc="110" dirty="0">
                          <a:solidFill>
                            <a:srgbClr val="E2896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u="heavy" dirty="0">
                          <a:solidFill>
                            <a:srgbClr val="89BDFF"/>
                          </a:solidFill>
                          <a:uFill>
                            <a:solidFill>
                              <a:srgbClr val="89BDFF"/>
                            </a:solidFill>
                          </a:uFill>
                          <a:latin typeface="Courier New"/>
                          <a:cs typeface="Courier New"/>
                        </a:rPr>
                        <a:t>fib</a:t>
                      </a:r>
                      <a:r>
                        <a:rPr sz="180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dirty="0">
                          <a:solidFill>
                            <a:srgbClr val="3386CC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11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800" spc="114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E28964"/>
                          </a:solidFill>
                          <a:latin typeface="Courier New"/>
                          <a:cs typeface="Courier New"/>
                        </a:rPr>
                        <a:t>enum</a:t>
                      </a:r>
                      <a:r>
                        <a:rPr sz="1800" spc="110" dirty="0">
                          <a:solidFill>
                            <a:srgbClr val="E2896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7335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96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  <a:p>
                      <a:pPr marR="1524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800" spc="4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4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0" dirty="0">
                          <a:solidFill>
                            <a:srgbClr val="3386CC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96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};</a:t>
                      </a:r>
                      <a:r>
                        <a:rPr sz="1800" spc="6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};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9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dirty="0">
                          <a:solidFill>
                            <a:srgbClr val="E28964"/>
                          </a:solidFill>
                          <a:latin typeface="Courier New"/>
                          <a:cs typeface="Courier New"/>
                        </a:rPr>
                        <a:t>template</a:t>
                      </a:r>
                      <a:r>
                        <a:rPr sz="1800" spc="155" dirty="0">
                          <a:solidFill>
                            <a:srgbClr val="E2896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5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&lt;&gt; </a:t>
                      </a:r>
                      <a:r>
                        <a:rPr sz="1900" i="1" spc="-55" dirty="0">
                          <a:solidFill>
                            <a:srgbClr val="AEAEAE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900" i="1" spc="-85" dirty="0">
                          <a:solidFill>
                            <a:srgbClr val="AEAEAE"/>
                          </a:solidFill>
                          <a:latin typeface="微软雅黑"/>
                          <a:cs typeface="微软雅黑"/>
                        </a:rPr>
                        <a:t>全特化模</a:t>
                      </a:r>
                      <a:r>
                        <a:rPr sz="1900" i="1" spc="-50" dirty="0">
                          <a:solidFill>
                            <a:srgbClr val="AEAEAE"/>
                          </a:solidFill>
                          <a:latin typeface="微软雅黑"/>
                          <a:cs typeface="微软雅黑"/>
                        </a:rPr>
                        <a:t>板</a:t>
                      </a:r>
                      <a:endParaRPr sz="1900">
                        <a:latin typeface="微软雅黑"/>
                        <a:cs typeface="微软雅黑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solidFill>
                            <a:srgbClr val="E28964"/>
                          </a:solidFill>
                          <a:latin typeface="Courier New"/>
                          <a:cs typeface="Courier New"/>
                        </a:rPr>
                        <a:t>struct</a:t>
                      </a:r>
                      <a:r>
                        <a:rPr sz="1800" spc="110" dirty="0">
                          <a:solidFill>
                            <a:srgbClr val="E2896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u="heavy" dirty="0">
                          <a:solidFill>
                            <a:srgbClr val="89BDFF"/>
                          </a:solidFill>
                          <a:uFill>
                            <a:solidFill>
                              <a:srgbClr val="89BDFF"/>
                            </a:solidFill>
                          </a:uFill>
                          <a:latin typeface="Courier New"/>
                          <a:cs typeface="Courier New"/>
                        </a:rPr>
                        <a:t>fib</a:t>
                      </a:r>
                      <a:r>
                        <a:rPr sz="180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dirty="0">
                          <a:solidFill>
                            <a:srgbClr val="3386CC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11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800" spc="114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E28964"/>
                          </a:solidFill>
                          <a:latin typeface="Courier New"/>
                          <a:cs typeface="Courier New"/>
                        </a:rPr>
                        <a:t>enum</a:t>
                      </a:r>
                      <a:r>
                        <a:rPr sz="1800" spc="110" dirty="0">
                          <a:solidFill>
                            <a:srgbClr val="E2896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682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96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350">
                        <a:latin typeface="Times New Roman"/>
                        <a:cs typeface="Times New Roman"/>
                      </a:endParaRPr>
                    </a:p>
                    <a:p>
                      <a:pPr marR="1524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800" spc="4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4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0" dirty="0">
                          <a:solidFill>
                            <a:srgbClr val="3386CC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96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3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};</a:t>
                      </a:r>
                      <a:r>
                        <a:rPr sz="1800" spc="60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7E1"/>
                          </a:solidFill>
                          <a:latin typeface="Courier New"/>
                          <a:cs typeface="Courier New"/>
                        </a:rPr>
                        <a:t>};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9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6">
            <a:extLst>
              <a:ext uri="{FF2B5EF4-FFF2-40B4-BE49-F238E27FC236}">
                <a16:creationId xmlns:a16="http://schemas.microsoft.com/office/drawing/2014/main" id="{C0313C70-CA2B-0EC5-7B9D-57134F5DD305}"/>
              </a:ext>
            </a:extLst>
          </p:cNvPr>
          <p:cNvSpPr txBox="1"/>
          <p:nvPr/>
        </p:nvSpPr>
        <p:spPr>
          <a:xfrm>
            <a:off x="654049" y="5788024"/>
            <a:ext cx="173990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600" kern="0" spc="60" dirty="0">
                <a:solidFill>
                  <a:srgbClr val="455964"/>
                </a:solidFill>
                <a:latin typeface="微软雅黑"/>
                <a:cs typeface="微软雅黑"/>
              </a:rPr>
              <a:t>在程序中的</a:t>
            </a:r>
            <a:endParaRPr sz="260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E2C5A792-DC23-FD29-CBEB-09053D137287}"/>
              </a:ext>
            </a:extLst>
          </p:cNvPr>
          <p:cNvSpPr txBox="1"/>
          <p:nvPr/>
        </p:nvSpPr>
        <p:spPr>
          <a:xfrm>
            <a:off x="2428874" y="5829299"/>
            <a:ext cx="1228725" cy="409575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38100" rIns="0" bIns="0" rtlCol="0">
            <a:spAutoFit/>
          </a:bodyPr>
          <a:lstStyle/>
          <a:p>
            <a:pPr marL="57150">
              <a:spcBef>
                <a:spcPts val="300"/>
              </a:spcBef>
            </a:pPr>
            <a:r>
              <a:rPr sz="2100" kern="0" spc="-10" dirty="0">
                <a:solidFill>
                  <a:srgbClr val="FFF7E1"/>
                </a:solidFill>
                <a:latin typeface="Courier New"/>
                <a:cs typeface="Courier New"/>
              </a:rPr>
              <a:t>fib&lt;20&gt;</a:t>
            </a:r>
            <a:endParaRPr sz="2100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E0E163DB-2942-F8F2-286E-C78B4BB84412}"/>
              </a:ext>
            </a:extLst>
          </p:cNvPr>
          <p:cNvSpPr txBox="1"/>
          <p:nvPr/>
        </p:nvSpPr>
        <p:spPr>
          <a:xfrm>
            <a:off x="3687167" y="5788024"/>
            <a:ext cx="484759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600" kern="0" spc="90" dirty="0">
                <a:solidFill>
                  <a:srgbClr val="455964"/>
                </a:solidFill>
                <a:latin typeface="微软雅黑"/>
                <a:cs typeface="微软雅黑"/>
              </a:rPr>
              <a:t>这类表达式会在</a:t>
            </a:r>
            <a:r>
              <a:rPr sz="2600" b="1" kern="0" spc="90" dirty="0">
                <a:solidFill>
                  <a:srgbClr val="455964"/>
                </a:solidFill>
                <a:latin typeface="微软雅黑"/>
                <a:cs typeface="微软雅黑"/>
              </a:rPr>
              <a:t>编译期</a:t>
            </a:r>
            <a:r>
              <a:rPr sz="2600" kern="0" spc="55" dirty="0">
                <a:solidFill>
                  <a:srgbClr val="455964"/>
                </a:solidFill>
                <a:latin typeface="微软雅黑"/>
                <a:cs typeface="微软雅黑"/>
              </a:rPr>
              <a:t>计算出。</a:t>
            </a:r>
            <a:endParaRPr sz="2600"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9226BCFB-FCBD-1517-F844-7F99162E8568}"/>
              </a:ext>
            </a:extLst>
          </p:cNvPr>
          <p:cNvSpPr txBox="1"/>
          <p:nvPr/>
        </p:nvSpPr>
        <p:spPr>
          <a:xfrm>
            <a:off x="11774486" y="6349999"/>
            <a:ext cx="1803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100" kern="0" spc="70" dirty="0">
                <a:solidFill>
                  <a:srgbClr val="455964"/>
                </a:solidFill>
                <a:latin typeface="Tahoma"/>
                <a:cs typeface="Tahoma"/>
              </a:rPr>
              <a:t>8</a:t>
            </a:r>
            <a:endParaRPr sz="2100" kern="0" dirty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2307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B8E98DD-EE45-123D-BDBE-3941E71CF5E0}"/>
              </a:ext>
            </a:extLst>
          </p:cNvPr>
          <p:cNvSpPr txBox="1">
            <a:spLocks/>
          </p:cNvSpPr>
          <p:nvPr/>
        </p:nvSpPr>
        <p:spPr>
          <a:xfrm>
            <a:off x="654049" y="677862"/>
            <a:ext cx="8771255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zh-CN" altLang="en-US" sz="3400" b="1" spc="100">
                <a:latin typeface="微软雅黑"/>
                <a:cs typeface="微软雅黑"/>
              </a:rPr>
              <a:t>（例）如何在</a:t>
            </a:r>
            <a:r>
              <a:rPr lang="en-US" altLang="zh-CN" sz="3400" b="1" spc="60">
                <a:latin typeface="Tahoma"/>
                <a:cs typeface="Tahoma"/>
              </a:rPr>
              <a:t>C</a:t>
            </a:r>
            <a:r>
              <a:rPr lang="zh-CN" altLang="en-US" sz="3400" b="1" spc="100">
                <a:latin typeface="微软雅黑"/>
                <a:cs typeface="微软雅黑"/>
              </a:rPr>
              <a:t>语言里用面向对象设计程序</a:t>
            </a:r>
            <a:r>
              <a:rPr lang="zh-CN" altLang="en-US" sz="3400" b="1" spc="10">
                <a:latin typeface="微软雅黑"/>
                <a:cs typeface="微软雅黑"/>
              </a:rPr>
              <a:t>？</a:t>
            </a:r>
            <a:endParaRPr lang="zh-CN" altLang="en-US" sz="3400" dirty="0">
              <a:latin typeface="微软雅黑"/>
              <a:cs typeface="微软雅黑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9BAE16B-60F8-3CFF-FAFA-AE376D7BF3A7}"/>
              </a:ext>
            </a:extLst>
          </p:cNvPr>
          <p:cNvSpPr txBox="1"/>
          <p:nvPr/>
        </p:nvSpPr>
        <p:spPr>
          <a:xfrm>
            <a:off x="654049" y="1520446"/>
            <a:ext cx="10513695" cy="9499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90"/>
              </a:spcBef>
            </a:pPr>
            <a:r>
              <a:rPr sz="2700" i="1" spc="15" dirty="0">
                <a:solidFill>
                  <a:srgbClr val="455964"/>
                </a:solidFill>
                <a:latin typeface="微软雅黑"/>
                <a:cs typeface="微软雅黑"/>
              </a:rPr>
              <a:t>（引</a:t>
            </a:r>
            <a:r>
              <a:rPr sz="2700" i="1" spc="60" dirty="0">
                <a:solidFill>
                  <a:srgbClr val="455964"/>
                </a:solidFill>
                <a:latin typeface="Trebuchet MS"/>
                <a:cs typeface="Trebuchet MS"/>
              </a:rPr>
              <a:t>2</a:t>
            </a:r>
            <a:r>
              <a:rPr sz="2700" i="1" spc="60" dirty="0">
                <a:solidFill>
                  <a:srgbClr val="455964"/>
                </a:solidFill>
                <a:latin typeface="微软雅黑"/>
                <a:cs typeface="微软雅黑"/>
              </a:rPr>
              <a:t>）</a:t>
            </a:r>
            <a:r>
              <a:rPr sz="2700" i="1" spc="-180" dirty="0">
                <a:solidFill>
                  <a:srgbClr val="455964"/>
                </a:solidFill>
                <a:latin typeface="微软雅黑"/>
                <a:cs typeface="微软雅黑"/>
              </a:rPr>
              <a:t> 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想象一个棋盘代表局势和黑白双方的移动（跟</a:t>
            </a:r>
            <a:r>
              <a:rPr sz="2600" spc="125" dirty="0">
                <a:solidFill>
                  <a:srgbClr val="455964"/>
                </a:solidFill>
                <a:latin typeface="Tahoma"/>
                <a:cs typeface="Tahoma"/>
              </a:rPr>
              <a:t>PJ2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很像！）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。 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这个过程其实是</a:t>
            </a:r>
            <a:r>
              <a:rPr sz="2600" b="1" spc="114" dirty="0">
                <a:solidFill>
                  <a:srgbClr val="455964"/>
                </a:solidFill>
                <a:latin typeface="微软雅黑"/>
                <a:cs typeface="微软雅黑"/>
              </a:rPr>
              <a:t>确定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棋盘中</a:t>
            </a:r>
            <a:r>
              <a:rPr sz="2600" b="1" spc="114" dirty="0">
                <a:solidFill>
                  <a:srgbClr val="455964"/>
                </a:solidFill>
                <a:latin typeface="微软雅黑"/>
                <a:cs typeface="微软雅黑"/>
              </a:rPr>
              <a:t>数据的存储方式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。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9C7C33D-4562-9B48-7478-87BF7B270A7E}"/>
              </a:ext>
            </a:extLst>
          </p:cNvPr>
          <p:cNvSpPr txBox="1"/>
          <p:nvPr/>
        </p:nvSpPr>
        <p:spPr>
          <a:xfrm>
            <a:off x="666749" y="2819399"/>
            <a:ext cx="10858500" cy="2381250"/>
          </a:xfrm>
          <a:prstGeom prst="rect">
            <a:avLst/>
          </a:prstGeom>
          <a:solidFill>
            <a:srgbClr val="455964"/>
          </a:solidFill>
        </p:spPr>
        <p:txBody>
          <a:bodyPr vert="horz" wrap="square" lIns="0" tIns="90170" rIns="0" bIns="0" rtlCol="0">
            <a:spAutoFit/>
          </a:bodyPr>
          <a:lstStyle/>
          <a:p>
            <a:pPr marL="114300" marR="1871980">
              <a:lnSpc>
                <a:spcPct val="108700"/>
              </a:lnSpc>
              <a:spcBef>
                <a:spcPts val="710"/>
              </a:spcBef>
              <a:tabLst>
                <a:tab pos="7059295" algn="l"/>
              </a:tabLst>
            </a:pP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typedef enum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{ EMPTY_SQUARE, WHITE_PAWN </a:t>
            </a:r>
            <a:r>
              <a:rPr sz="1900" i="1" spc="-65" dirty="0">
                <a:solidFill>
                  <a:srgbClr val="AEAEAE"/>
                </a:solidFill>
                <a:latin typeface="Courier New"/>
                <a:cs typeface="Courier New"/>
              </a:rPr>
              <a:t>/* </a:t>
            </a:r>
            <a:r>
              <a:rPr sz="1850" i="1" spc="-55" dirty="0">
                <a:solidFill>
                  <a:srgbClr val="AEAEAE"/>
                </a:solidFill>
                <a:latin typeface="微软雅黑"/>
                <a:cs typeface="微软雅黑"/>
              </a:rPr>
              <a:t>其他变量</a:t>
            </a:r>
            <a:r>
              <a:rPr sz="1850" i="1" dirty="0">
                <a:solidFill>
                  <a:srgbClr val="AEAEAE"/>
                </a:solidFill>
                <a:latin typeface="微软雅黑"/>
                <a:cs typeface="微软雅黑"/>
              </a:rPr>
              <a:t>	</a:t>
            </a:r>
            <a:r>
              <a:rPr sz="1900" i="1" spc="-65" dirty="0">
                <a:solidFill>
                  <a:srgbClr val="AEAEAE"/>
                </a:solidFill>
                <a:latin typeface="Courier New"/>
                <a:cs typeface="Courier New"/>
              </a:rPr>
              <a:t>*</a:t>
            </a:r>
            <a:r>
              <a:rPr sz="1900" i="1" spc="-70" dirty="0">
                <a:solidFill>
                  <a:srgbClr val="AEAEAE"/>
                </a:solidFill>
                <a:latin typeface="Courier New"/>
                <a:cs typeface="Courier New"/>
              </a:rPr>
              <a:t>/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}ChessPiece;  </a:t>
            </a: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typedef</a:t>
            </a:r>
            <a:r>
              <a:rPr sz="1850" spc="-30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enum</a:t>
            </a:r>
            <a:r>
              <a:rPr sz="1850" spc="-25" dirty="0">
                <a:solidFill>
                  <a:srgbClr val="E28964"/>
                </a:solidFill>
                <a:latin typeface="Lucida Console"/>
                <a:cs typeface="Lucida Console"/>
              </a:rPr>
              <a:t> </a:t>
            </a:r>
            <a:r>
              <a:rPr sz="1850" u="heavy" spc="-40" dirty="0">
                <a:solidFill>
                  <a:srgbClr val="89BDFF"/>
                </a:solidFill>
                <a:uFill>
                  <a:solidFill>
                    <a:srgbClr val="89BDFF"/>
                  </a:solidFill>
                </a:uFill>
                <a:latin typeface="Lucida Console"/>
                <a:cs typeface="Lucida Console"/>
              </a:rPr>
              <a:t>Pla</a:t>
            </a:r>
            <a:r>
              <a:rPr sz="1850" spc="-40" dirty="0">
                <a:solidFill>
                  <a:srgbClr val="89BDFF"/>
                </a:solidFill>
                <a:latin typeface="Lucida Console"/>
                <a:cs typeface="Lucida Console"/>
              </a:rPr>
              <a:t>y</a:t>
            </a:r>
            <a:r>
              <a:rPr sz="1850" u="heavy" spc="-40" dirty="0">
                <a:solidFill>
                  <a:srgbClr val="89BDFF"/>
                </a:solidFill>
                <a:uFill>
                  <a:solidFill>
                    <a:srgbClr val="89BDFF"/>
                  </a:solidFill>
                </a:uFill>
                <a:latin typeface="Lucida Console"/>
                <a:cs typeface="Lucida Console"/>
              </a:rPr>
              <a:t>erColor</a:t>
            </a:r>
            <a:r>
              <a:rPr sz="1850" spc="-30" dirty="0">
                <a:solidFill>
                  <a:srgbClr val="89BDFF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{</a:t>
            </a:r>
            <a:r>
              <a:rPr sz="1850" spc="-2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PC_WHITE,</a:t>
            </a:r>
            <a:r>
              <a:rPr sz="1850" spc="-30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PC_BLACK</a:t>
            </a:r>
            <a:r>
              <a:rPr sz="1850" spc="-2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}PlayerColor; </a:t>
            </a:r>
            <a:r>
              <a:rPr sz="1850" spc="-35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E28964"/>
                </a:solidFill>
                <a:latin typeface="Lucida Console"/>
                <a:cs typeface="Lucida Console"/>
              </a:rPr>
              <a:t>typedef struct </a:t>
            </a:r>
            <a:r>
              <a:rPr sz="1850" u="heavy" spc="-40" dirty="0">
                <a:solidFill>
                  <a:srgbClr val="89BDFF"/>
                </a:solidFill>
                <a:uFill>
                  <a:solidFill>
                    <a:srgbClr val="89BDFF"/>
                  </a:solidFill>
                </a:uFill>
                <a:latin typeface="Lucida Console"/>
                <a:cs typeface="Lucida Console"/>
              </a:rPr>
              <a:t>ChessBoard</a:t>
            </a:r>
            <a:endParaRPr sz="1850" dirty="0">
              <a:latin typeface="Lucida Console"/>
              <a:cs typeface="Lucida Console"/>
            </a:endParaRPr>
          </a:p>
          <a:p>
            <a:pPr marL="114300">
              <a:lnSpc>
                <a:spcPct val="100000"/>
              </a:lnSpc>
              <a:spcBef>
                <a:spcPts val="200"/>
              </a:spcBef>
            </a:pP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{</a:t>
            </a:r>
            <a:endParaRPr sz="1850" dirty="0">
              <a:latin typeface="Lucida Console"/>
              <a:cs typeface="Lucida Console"/>
            </a:endParaRPr>
          </a:p>
          <a:p>
            <a:pPr marL="662305" marR="6487160">
              <a:lnSpc>
                <a:spcPct val="109100"/>
              </a:lnSpc>
            </a:pP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ChessPiece board[ </a:t>
            </a:r>
            <a:r>
              <a:rPr sz="1850" spc="-40" dirty="0">
                <a:solidFill>
                  <a:srgbClr val="3386CC"/>
                </a:solidFill>
                <a:latin typeface="Lucida Console"/>
                <a:cs typeface="Lucida Console"/>
              </a:rPr>
              <a:t>8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][ </a:t>
            </a:r>
            <a:r>
              <a:rPr sz="1850" spc="-40" dirty="0">
                <a:solidFill>
                  <a:srgbClr val="3386CC"/>
                </a:solidFill>
                <a:latin typeface="Lucida Console"/>
                <a:cs typeface="Lucida Console"/>
              </a:rPr>
              <a:t>8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]; </a:t>
            </a:r>
            <a:r>
              <a:rPr sz="1850" spc="-1100" dirty="0">
                <a:solidFill>
                  <a:srgbClr val="FFF7E1"/>
                </a:solidFill>
                <a:latin typeface="Lucida Console"/>
                <a:cs typeface="Lucida Console"/>
              </a:rPr>
              <a:t> </a:t>
            </a: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PlayerColor whose_move;</a:t>
            </a:r>
            <a:endParaRPr sz="1850" dirty="0">
              <a:latin typeface="Lucida Console"/>
              <a:cs typeface="Lucida Console"/>
            </a:endParaRPr>
          </a:p>
          <a:p>
            <a:pPr marL="114300">
              <a:lnSpc>
                <a:spcPct val="100000"/>
              </a:lnSpc>
              <a:spcBef>
                <a:spcPts val="200"/>
              </a:spcBef>
            </a:pPr>
            <a:r>
              <a:rPr sz="1850" spc="-40" dirty="0">
                <a:solidFill>
                  <a:srgbClr val="FFF7E1"/>
                </a:solidFill>
                <a:latin typeface="Lucida Console"/>
                <a:cs typeface="Lucida Console"/>
              </a:rPr>
              <a:t>}ChessBoard;</a:t>
            </a:r>
            <a:endParaRPr sz="1850" dirty="0">
              <a:latin typeface="Lucida Console"/>
              <a:cs typeface="Lucida Console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F82644B-EB57-0181-E917-37965A23ABC4}"/>
              </a:ext>
            </a:extLst>
          </p:cNvPr>
          <p:cNvSpPr txBox="1"/>
          <p:nvPr/>
        </p:nvSpPr>
        <p:spPr>
          <a:xfrm>
            <a:off x="654049" y="5645149"/>
            <a:ext cx="5953125" cy="920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95"/>
              </a:spcBef>
            </a:pP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提问：为什么在</a:t>
            </a:r>
            <a:r>
              <a:rPr sz="2600" spc="325" dirty="0">
                <a:solidFill>
                  <a:srgbClr val="455964"/>
                </a:solidFill>
                <a:latin typeface="Tahoma"/>
                <a:cs typeface="Tahoma"/>
              </a:rPr>
              <a:t>C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语言里要用</a:t>
            </a:r>
            <a:r>
              <a:rPr sz="2600" spc="195" dirty="0">
                <a:solidFill>
                  <a:srgbClr val="455964"/>
                </a:solidFill>
                <a:latin typeface="Tahoma"/>
                <a:cs typeface="Tahoma"/>
              </a:rPr>
              <a:t>t</a:t>
            </a:r>
            <a:r>
              <a:rPr sz="2600" spc="135" dirty="0">
                <a:solidFill>
                  <a:srgbClr val="455964"/>
                </a:solidFill>
                <a:latin typeface="Tahoma"/>
                <a:cs typeface="Tahoma"/>
              </a:rPr>
              <a:t>y</a:t>
            </a:r>
            <a:r>
              <a:rPr sz="2600" spc="100" dirty="0">
                <a:solidFill>
                  <a:srgbClr val="455964"/>
                </a:solidFill>
                <a:latin typeface="Tahoma"/>
                <a:cs typeface="Tahoma"/>
              </a:rPr>
              <a:t>p</a:t>
            </a:r>
            <a:r>
              <a:rPr sz="2600" spc="95" dirty="0">
                <a:solidFill>
                  <a:srgbClr val="455964"/>
                </a:solidFill>
                <a:latin typeface="Tahoma"/>
                <a:cs typeface="Tahoma"/>
              </a:rPr>
              <a:t>e</a:t>
            </a:r>
            <a:r>
              <a:rPr sz="2600" spc="120" dirty="0">
                <a:solidFill>
                  <a:srgbClr val="455964"/>
                </a:solidFill>
                <a:latin typeface="Tahoma"/>
                <a:cs typeface="Tahoma"/>
              </a:rPr>
              <a:t>d</a:t>
            </a:r>
            <a:r>
              <a:rPr sz="2600" spc="95" dirty="0">
                <a:solidFill>
                  <a:srgbClr val="455964"/>
                </a:solidFill>
                <a:latin typeface="Tahoma"/>
                <a:cs typeface="Tahoma"/>
              </a:rPr>
              <a:t>e</a:t>
            </a:r>
            <a:r>
              <a:rPr sz="2600" spc="145" dirty="0">
                <a:solidFill>
                  <a:srgbClr val="455964"/>
                </a:solidFill>
                <a:latin typeface="Tahoma"/>
                <a:cs typeface="Tahoma"/>
              </a:rPr>
              <a:t>f</a:t>
            </a:r>
            <a:r>
              <a:rPr sz="2600" spc="15" dirty="0">
                <a:solidFill>
                  <a:srgbClr val="455964"/>
                </a:solidFill>
                <a:latin typeface="微软雅黑"/>
                <a:cs typeface="微软雅黑"/>
              </a:rPr>
              <a:t>？ 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前两个</a:t>
            </a:r>
            <a:r>
              <a:rPr sz="2600" spc="85" dirty="0">
                <a:solidFill>
                  <a:srgbClr val="455964"/>
                </a:solidFill>
                <a:latin typeface="Tahoma"/>
                <a:cs typeface="Tahoma"/>
              </a:rPr>
              <a:t>enum</a:t>
            </a:r>
            <a:r>
              <a:rPr sz="2600" spc="114" dirty="0">
                <a:solidFill>
                  <a:srgbClr val="455964"/>
                </a:solidFill>
                <a:latin typeface="微软雅黑"/>
                <a:cs typeface="微软雅黑"/>
              </a:rPr>
              <a:t>的语法有什么区别</a:t>
            </a:r>
            <a:r>
              <a:rPr sz="2600" spc="25" dirty="0">
                <a:solidFill>
                  <a:srgbClr val="455964"/>
                </a:solidFill>
                <a:latin typeface="微软雅黑"/>
                <a:cs typeface="微软雅黑"/>
              </a:rPr>
              <a:t>？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ECD2356-4E44-F3D7-D1E3-86371282ADBF}"/>
              </a:ext>
            </a:extLst>
          </p:cNvPr>
          <p:cNvSpPr txBox="1"/>
          <p:nvPr/>
        </p:nvSpPr>
        <p:spPr>
          <a:xfrm>
            <a:off x="11774486" y="6349999"/>
            <a:ext cx="1803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100" spc="70" dirty="0">
                <a:solidFill>
                  <a:srgbClr val="455964"/>
                </a:solidFill>
                <a:latin typeface="Tahoma"/>
                <a:cs typeface="Tahoma"/>
              </a:rPr>
              <a:t>9</a:t>
            </a:r>
            <a:endParaRPr sz="21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8422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2141</Words>
  <Application>Microsoft Office PowerPoint</Application>
  <PresentationFormat>宽屏</PresentationFormat>
  <Paragraphs>335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等线</vt:lpstr>
      <vt:lpstr>等线 Light</vt:lpstr>
      <vt:lpstr>微软雅黑</vt:lpstr>
      <vt:lpstr>Arial</vt:lpstr>
      <vt:lpstr>Calibri</vt:lpstr>
      <vt:lpstr>Consolas</vt:lpstr>
      <vt:lpstr>Courier New</vt:lpstr>
      <vt:lpstr>Lucida Console</vt:lpstr>
      <vt:lpstr>Tahoma</vt:lpstr>
      <vt:lpstr>Times New Roman</vt:lpstr>
      <vt:lpstr>Trebuchet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傅 全通</dc:creator>
  <cp:lastModifiedBy>傅 全通</cp:lastModifiedBy>
  <cp:revision>2</cp:revision>
  <dcterms:created xsi:type="dcterms:W3CDTF">2022-12-12T04:36:17Z</dcterms:created>
  <dcterms:modified xsi:type="dcterms:W3CDTF">2022-12-15T07:32:18Z</dcterms:modified>
</cp:coreProperties>
</file>