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4C7714C-A9AF-47B8-B9B7-E0E1C638D074}">
          <p14:sldIdLst>
            <p14:sldId id="259"/>
            <p14:sldId id="256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ach Tan Quan" initials="Q" lastIdx="1" clrIdx="0">
    <p:extLst>
      <p:ext uri="{19B8F6BF-5375-455C-9EA6-DF929625EA0E}">
        <p15:presenceInfo xmlns:p15="http://schemas.microsoft.com/office/powerpoint/2012/main" userId="S::110121088@st.tvu.edu.vn::f84d43af-3f6f-476d-9f2a-abb1f960c0b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18679-A54E-55CC-5A21-72F9FE32C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B8294-6056-4CA2-8FAD-5E4D97D00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CB8E7-9C82-5F2B-9185-E7797D0A5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46E6-C4FE-474C-BB0C-39D6861BEC77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0A282-8BAD-DEBB-5E56-7FDFB2F6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34ECF-AE7F-9470-FBA2-4FEC9ADD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2B3A9-F468-4D73-A9DB-4A3C955FA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5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DCFC-B9F9-AE47-561D-C84543CA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63D5C-F6D1-E9B2-14C5-FBCF2A9A7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ECB9D-B47C-31C3-0B72-451B28F36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46E6-C4FE-474C-BB0C-39D6861BEC77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7849B-6059-AA37-2706-C2898B3D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48043-3147-21D0-2DF7-7DEAC8A5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2B3A9-F468-4D73-A9DB-4A3C955FA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8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A4051-B506-EFCF-6D64-E78728ADC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44048-49A7-C276-873E-EF4C570A7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78078-2C9D-265B-FCFF-1F49184E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46E6-C4FE-474C-BB0C-39D6861BEC77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7F87C-AF25-007C-9EA2-6E255628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EA4A7-892C-75E7-E6D8-ADCB4839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2B3A9-F468-4D73-A9DB-4A3C955FA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EC2D6-DC72-E2EB-39C8-B40DBC2BD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8BB9B-0B33-8B18-14FE-16736C65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9C9AC-764C-34E3-C476-31BF51839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46E6-C4FE-474C-BB0C-39D6861BEC77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DF55D-BDEA-DBAA-5C63-2A505F94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E3D48-233B-A210-DD1F-0E3C8440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2B3A9-F468-4D73-A9DB-4A3C955FA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6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E3E0-E3A3-0892-29E5-C1BC9C6F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7BC21-B462-879A-BC2C-D3AD8C20B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1D814-27D8-9114-5BE3-D2C500C6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46E6-C4FE-474C-BB0C-39D6861BEC77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1C953-966F-5882-4528-CE6DC83B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35163-48F7-0601-4308-9F04AFDE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2B3A9-F468-4D73-A9DB-4A3C955FA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5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7748-3EDB-0F09-2CB6-A7C9A48C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8EC5-1125-CC0C-9E9F-D74AC0CF3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422D6-91F6-E8B9-6CC8-4BDCB4582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2790D-A845-B119-A9B5-CFC628A0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46E6-C4FE-474C-BB0C-39D6861BEC77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CB020-DF48-A89D-09C2-6644BA2C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6D744-41DC-C985-AC4F-F601F64A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2B3A9-F468-4D73-A9DB-4A3C955FA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5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7A0E-A26C-0B3A-CA04-94E66F96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CFA85-F6AB-BFFB-DE13-50D32F3CE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E2174-2190-F21A-CD68-BE4108B43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E2648-C7EA-0955-F3E6-41A435AEE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CD943-C54C-6854-63FD-C19EA6592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818E47-B8F4-8E9A-D0C8-6D2A8ED1D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46E6-C4FE-474C-BB0C-39D6861BEC77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36F9D-671E-2967-6159-6ABB4233D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6D12-DB34-4B5B-DF97-09662651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2B3A9-F468-4D73-A9DB-4A3C955FA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6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7222-CDA8-F66B-9857-BDF95E3E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ACB6A-E10F-8182-8949-C6D1F497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46E6-C4FE-474C-BB0C-39D6861BEC77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1DFE4-AEE4-A36B-9733-3A98D170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84112-A8C6-EDFF-B2FD-89A3835BA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2B3A9-F468-4D73-A9DB-4A3C955FA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7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CACFBC-82BC-7776-6674-6A3A79DC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46E6-C4FE-474C-BB0C-39D6861BEC77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386FF-F078-8EF1-BE90-0FDBAC05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B35EC-9FE2-676A-A636-E6035808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2B3A9-F468-4D73-A9DB-4A3C955FA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2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B8D8-9A36-892D-7B57-9F5DDA41D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35CB3-4A89-27D7-5B3A-0DAF10AED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82734-32C0-938C-62CD-4959887BF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DF31D-3777-32A3-76F1-746527732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46E6-C4FE-474C-BB0C-39D6861BEC77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543FA-6194-FF7F-05E8-9E0955B7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3F8C8-CF58-2FE7-4CA3-220CC5EF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2B3A9-F468-4D73-A9DB-4A3C955FA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6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85F4-8269-31EE-B7CD-BE08F8509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7D1C10-CCF4-6818-9028-A9EB564F0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C63C4-3B28-FCA0-9AAB-5613BD836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ED623-FE05-0006-4635-4E1E6FAA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46E6-C4FE-474C-BB0C-39D6861BEC77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90BE4-C657-A3B2-206E-226CA22D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46CF6-7C66-6F8D-D85D-D271D159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2B3A9-F468-4D73-A9DB-4A3C955FA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0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038321-E08F-0B8D-D7F9-D3D6E8D0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D61F5-08E3-1670-F135-91357A28D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F0C07-D0EC-CD08-222C-352F9CADD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D46E6-C4FE-474C-BB0C-39D6861BEC77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4B776-E82C-6DAC-1C72-2FE5F520F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689A5-599C-3C4D-3A8D-57524E161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2B3A9-F468-4D73-A9DB-4A3C955FA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2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9232DD-B48E-1A97-E87E-E45C6978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834270" cy="924753"/>
          </a:xfrm>
        </p:spPr>
        <p:txBody>
          <a:bodyPr>
            <a:normAutofit/>
          </a:bodyPr>
          <a:lstStyle/>
          <a:p>
            <a:r>
              <a:rPr lang="vi-VN" sz="4500" b="1" dirty="0">
                <a:highlight>
                  <a:srgbClr val="00FF00"/>
                </a:highlight>
              </a:rPr>
              <a:t>Naive Bayes classifier</a:t>
            </a:r>
            <a:endParaRPr lang="en-US" sz="4500" b="1" dirty="0">
              <a:highlight>
                <a:srgbClr val="00FF00"/>
              </a:highligh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6E2B04-4BE0-35D2-1DDA-A44EBF489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92631" y="697199"/>
            <a:ext cx="5635764" cy="4578903"/>
          </a:xfrm>
        </p:spPr>
        <p:txBody>
          <a:bodyPr/>
          <a:lstStyle/>
          <a:p>
            <a:pPr algn="l"/>
            <a:r>
              <a:rPr lang="vi-VN" sz="3200" b="1" i="0" dirty="0">
                <a:solidFill>
                  <a:srgbClr val="000000"/>
                </a:solidFill>
                <a:effectLst/>
                <a:latin typeface="-apple-system"/>
              </a:rPr>
              <a:t>Giải thích các thành phần trong công thức: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000000"/>
                </a:solidFill>
                <a:effectLst/>
                <a:latin typeface="-apple-system"/>
              </a:rPr>
              <a:t>P(A|B) là xác suất của sự kiện A xảy ra khi đã biết sự kiện B đã xảy ra.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000000"/>
                </a:solidFill>
                <a:effectLst/>
                <a:latin typeface="-apple-system"/>
              </a:rPr>
              <a:t>P(B|A) là xác suất của sự kiện B xảy ra khi đã biết sự kiện A đã xảy ra.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000000"/>
                </a:solidFill>
                <a:effectLst/>
                <a:latin typeface="-apple-system"/>
              </a:rPr>
              <a:t>P(A) là xác suất tiên nghiệm của sự kiện A, tức là xác suất của sự kiện A xảy ra trước khi có bất kỳ thông tin nào về sự kiện B.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000000"/>
                </a:solidFill>
                <a:effectLst/>
                <a:latin typeface="-apple-system"/>
              </a:rPr>
              <a:t>P(B) là xác suất của sự kiện B xảy ra, tức là xác suất tổng quát của sự kiện B.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BABFC8-B7A1-0CB6-C10D-2AD1AF435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9546"/>
            <a:ext cx="6182139" cy="162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44649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5207F6-36D9-141F-070F-CC2DAAD5E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601179"/>
              </p:ext>
            </p:extLst>
          </p:nvPr>
        </p:nvGraphicFramePr>
        <p:xfrm>
          <a:off x="99392" y="840873"/>
          <a:ext cx="7697072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229">
                  <a:extLst>
                    <a:ext uri="{9D8B030D-6E8A-4147-A177-3AD203B41FA5}">
                      <a16:colId xmlns:a16="http://schemas.microsoft.com/office/drawing/2014/main" val="3535102723"/>
                    </a:ext>
                  </a:extLst>
                </a:gridCol>
                <a:gridCol w="1247432">
                  <a:extLst>
                    <a:ext uri="{9D8B030D-6E8A-4147-A177-3AD203B41FA5}">
                      <a16:colId xmlns:a16="http://schemas.microsoft.com/office/drawing/2014/main" val="2919180195"/>
                    </a:ext>
                  </a:extLst>
                </a:gridCol>
                <a:gridCol w="1203244">
                  <a:extLst>
                    <a:ext uri="{9D8B030D-6E8A-4147-A177-3AD203B41FA5}">
                      <a16:colId xmlns:a16="http://schemas.microsoft.com/office/drawing/2014/main" val="2899847642"/>
                    </a:ext>
                  </a:extLst>
                </a:gridCol>
                <a:gridCol w="988697">
                  <a:extLst>
                    <a:ext uri="{9D8B030D-6E8A-4147-A177-3AD203B41FA5}">
                      <a16:colId xmlns:a16="http://schemas.microsoft.com/office/drawing/2014/main" val="454232531"/>
                    </a:ext>
                  </a:extLst>
                </a:gridCol>
                <a:gridCol w="1530591">
                  <a:extLst>
                    <a:ext uri="{9D8B030D-6E8A-4147-A177-3AD203B41FA5}">
                      <a16:colId xmlns:a16="http://schemas.microsoft.com/office/drawing/2014/main" val="402941970"/>
                    </a:ext>
                  </a:extLst>
                </a:gridCol>
                <a:gridCol w="1836879">
                  <a:extLst>
                    <a:ext uri="{9D8B030D-6E8A-4147-A177-3AD203B41FA5}">
                      <a16:colId xmlns:a16="http://schemas.microsoft.com/office/drawing/2014/main" val="2182754649"/>
                    </a:ext>
                  </a:extLst>
                </a:gridCol>
              </a:tblGrid>
              <a:tr h="5869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Credit_Rating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Buy_Computer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29667"/>
                  </a:ext>
                </a:extLst>
              </a:tr>
              <a:tr h="3354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414014"/>
                  </a:ext>
                </a:extLst>
              </a:tr>
              <a:tr h="3354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Excellent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966090"/>
                  </a:ext>
                </a:extLst>
              </a:tr>
              <a:tr h="3354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790524"/>
                  </a:ext>
                </a:extLst>
              </a:tr>
              <a:tr h="3354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988548"/>
                  </a:ext>
                </a:extLst>
              </a:tr>
              <a:tr h="3354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542974"/>
                  </a:ext>
                </a:extLst>
              </a:tr>
              <a:tr h="3354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dirty="0"/>
                        <a:t>Excellent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336730"/>
                  </a:ext>
                </a:extLst>
              </a:tr>
              <a:tr h="3354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dirty="0"/>
                        <a:t>Excellent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913463"/>
                  </a:ext>
                </a:extLst>
              </a:tr>
              <a:tr h="3354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804440"/>
                  </a:ext>
                </a:extLst>
              </a:tr>
              <a:tr h="3354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888276"/>
                  </a:ext>
                </a:extLst>
              </a:tr>
              <a:tr h="3354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86813"/>
                  </a:ext>
                </a:extLst>
              </a:tr>
              <a:tr h="3354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dirty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dirty="0"/>
                        <a:t>Excellent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956829"/>
                  </a:ext>
                </a:extLst>
              </a:tr>
              <a:tr h="3354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dirty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dirty="0"/>
                        <a:t>Excellent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90606"/>
                  </a:ext>
                </a:extLst>
              </a:tr>
              <a:tr h="3354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243387"/>
                  </a:ext>
                </a:extLst>
              </a:tr>
              <a:tr h="3354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dirty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dirty="0"/>
                        <a:t>Excellent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393406"/>
                  </a:ext>
                </a:extLst>
              </a:tr>
            </a:tbl>
          </a:graphicData>
        </a:graphic>
      </p:graphicFrame>
      <p:sp>
        <p:nvSpPr>
          <p:cNvPr id="13" name="Title 12">
            <a:extLst>
              <a:ext uri="{FF2B5EF4-FFF2-40B4-BE49-F238E27FC236}">
                <a16:creationId xmlns:a16="http://schemas.microsoft.com/office/drawing/2014/main" id="{BCC9528B-1FEA-9F35-AAFA-C9D3B2628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21022"/>
            <a:ext cx="5526157" cy="1325563"/>
          </a:xfrm>
        </p:spPr>
        <p:txBody>
          <a:bodyPr>
            <a:noAutofit/>
          </a:bodyPr>
          <a:lstStyle/>
          <a:p>
            <a:r>
              <a:rPr lang="vi-VN" sz="4500" b="1" dirty="0">
                <a:highlight>
                  <a:srgbClr val="00FF00"/>
                </a:highlight>
              </a:rPr>
              <a:t>Naive Bayes classifier</a:t>
            </a:r>
            <a:endParaRPr lang="en-US" sz="4500" b="1" dirty="0">
              <a:highlight>
                <a:srgbClr val="00FF00"/>
              </a:highlight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6B30E80-00E5-765D-C8F0-BB55EC215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723" y="727463"/>
            <a:ext cx="3882885" cy="366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75364"/>
      </p:ext>
    </p:extLst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916BD5-0137-A78F-0806-B9776A796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31226" cy="924340"/>
          </a:xfrm>
        </p:spPr>
        <p:txBody>
          <a:bodyPr>
            <a:noAutofit/>
          </a:bodyPr>
          <a:lstStyle/>
          <a:p>
            <a:r>
              <a:rPr lang="vi-VN" sz="4500" b="1" dirty="0">
                <a:highlight>
                  <a:srgbClr val="00FF00"/>
                </a:highlight>
              </a:rPr>
              <a:t>Naive Bayes Classifier</a:t>
            </a:r>
            <a:endParaRPr lang="en-US" sz="4500" b="1" dirty="0">
              <a:highlight>
                <a:srgbClr val="00FF00"/>
              </a:highlight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D6733C-80BE-B151-8A7C-AC9E22ACE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087" y="1073426"/>
            <a:ext cx="8845826" cy="2852529"/>
          </a:xfrm>
        </p:spPr>
        <p:txBody>
          <a:bodyPr/>
          <a:lstStyle/>
          <a:p>
            <a:r>
              <a:rPr lang="vi-VN" sz="2000" b="1" dirty="0"/>
              <a:t>Hãy tính nhãn c1(“Mua may tinh”) và nhãn c2(“Khong mua may tinh”).</a:t>
            </a:r>
          </a:p>
          <a:p>
            <a:r>
              <a:rPr lang="vi-VN" sz="1900" dirty="0"/>
              <a:t>P(c1) = 9/14 </a:t>
            </a:r>
          </a:p>
          <a:p>
            <a:r>
              <a:rPr lang="vi-VN" sz="1900" dirty="0"/>
              <a:t>P(c2) = 5/14</a:t>
            </a:r>
          </a:p>
          <a:p>
            <a:r>
              <a:rPr lang="vi-VN" sz="1900" dirty="0"/>
              <a:t>Ta dựa vào dữ liệu bên phải để tính được nhãn c1 và c2.</a:t>
            </a:r>
          </a:p>
          <a:p>
            <a:endParaRPr lang="vi-VN" sz="1900" dirty="0"/>
          </a:p>
          <a:p>
            <a:endParaRPr lang="vi-VN" sz="1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BF9AC7-AD72-2455-BD75-268A54EA0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913" y="138638"/>
            <a:ext cx="1918252" cy="4722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493157-7960-28C6-88B1-5E4504A98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531" y="3419060"/>
            <a:ext cx="5148469" cy="226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54101"/>
      </p:ext>
    </p:extLst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C187-60B5-E6EE-7EBE-6012D422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9391"/>
            <a:ext cx="5734878" cy="775252"/>
          </a:xfrm>
        </p:spPr>
        <p:txBody>
          <a:bodyPr>
            <a:normAutofit/>
          </a:bodyPr>
          <a:lstStyle/>
          <a:p>
            <a:r>
              <a:rPr lang="vi-VN" sz="4500" b="1" dirty="0">
                <a:highlight>
                  <a:srgbClr val="00FF00"/>
                </a:highlight>
              </a:rPr>
              <a:t>Naive Bayes Classifier</a:t>
            </a:r>
            <a:endParaRPr lang="en-US" sz="45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2B720-19C7-5996-7994-28E8D9337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874643"/>
            <a:ext cx="6619461" cy="3965713"/>
          </a:xfrm>
        </p:spPr>
        <p:txBody>
          <a:bodyPr>
            <a:normAutofit lnSpcReduction="10000"/>
          </a:bodyPr>
          <a:lstStyle/>
          <a:p>
            <a:r>
              <a:rPr lang="vi-VN" sz="2000" dirty="0"/>
              <a:t>P(Age=Young/c1) có nghĩa là xác suất của sự kiện Young xảy ra khi biết sự kiện nhãn C1 đã xảy ra (9/14) =&gt; P(Age=Young/C1)=2/9.</a:t>
            </a:r>
          </a:p>
          <a:p>
            <a:r>
              <a:rPr lang="vi-VN" sz="2000" dirty="0"/>
              <a:t>P(Income=Medium/c1) có nghĩa là xác suất của sự kiện Medium xảy ra khi biết sự kiện nhãn C1 đã xảy ra (9/14) =&gt; P(Income=Medium/c1)=4/9.</a:t>
            </a:r>
          </a:p>
          <a:p>
            <a:r>
              <a:rPr lang="vi-VN" sz="2000" dirty="0"/>
              <a:t>P(Student=Yes/c1) có nghĩa là xác suất của sự kiện Yes xảy ra khi biết sự kiện nhãn C1 đã xảy ra (9/14) =&gt; P(Student=Yes/c1)=6/9.</a:t>
            </a:r>
          </a:p>
          <a:p>
            <a:r>
              <a:rPr lang="vi-VN" sz="2000" dirty="0"/>
              <a:t>P(Credit_Rating=Fair/c1) có nghĩa là xác suất của sự kiên Fair xảy ra khi biết sự kiện nhãn c1 đã xảy ra (9/14) =&gt; P(Credit_Rating=Fair/c1)=6/9.</a:t>
            </a:r>
          </a:p>
          <a:p>
            <a:r>
              <a:rPr lang="vi-VN" sz="2000" dirty="0"/>
              <a:t>Dựa vào dữ liệu hình bên phải.</a:t>
            </a: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D446D1-BD13-F806-4159-862EF3FD6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123" y="337932"/>
            <a:ext cx="5569225" cy="41900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8F4E19-5D00-9445-BCE0-55124A474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19280"/>
            <a:ext cx="5734879" cy="213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07339"/>
      </p:ext>
    </p:extLst>
  </p:cSld>
  <p:clrMapOvr>
    <a:masterClrMapping/>
  </p:clrMapOvr>
  <p:transition spd="slow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5EB6-7E26-C5D8-D8C7-AC3592D1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8904"/>
            <a:ext cx="5700160" cy="655983"/>
          </a:xfrm>
        </p:spPr>
        <p:txBody>
          <a:bodyPr>
            <a:noAutofit/>
          </a:bodyPr>
          <a:lstStyle/>
          <a:p>
            <a:r>
              <a:rPr lang="vi-VN" sz="4500" b="1" dirty="0">
                <a:highlight>
                  <a:srgbClr val="00FF00"/>
                </a:highlight>
              </a:rPr>
              <a:t>Naive Bayes Classifier</a:t>
            </a:r>
            <a:endParaRPr lang="en-US" sz="45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6B790-1B86-7C1E-366A-96304F65A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834888"/>
            <a:ext cx="6599583" cy="3864514"/>
          </a:xfrm>
        </p:spPr>
        <p:txBody>
          <a:bodyPr>
            <a:noAutofit/>
          </a:bodyPr>
          <a:lstStyle/>
          <a:p>
            <a:r>
              <a:rPr lang="vi-VN" sz="2000" dirty="0"/>
              <a:t>P(Age=Young/C2) có nghĩa là xác suất của sự kiện Young xảy ra khi biết sự kiện nhãn C2 đã xảy ra (5/14)               =&gt; P(Age=Young/C2)=3/5.</a:t>
            </a:r>
          </a:p>
          <a:p>
            <a:r>
              <a:rPr lang="vi-VN" sz="2000" dirty="0"/>
              <a:t>P(Income=Medium/C2) có nghĩa là xác suất của sự kiện Medium xảy ra khi biết sự kiện nhãn C2 đã xảy ra (5/14) =&gt; P(Income=Medium/C2)=2/5.</a:t>
            </a:r>
          </a:p>
          <a:p>
            <a:r>
              <a:rPr lang="vi-VN" sz="2000" dirty="0"/>
              <a:t>P(Student=Yes/C2) có nghĩa là xác suất của sự kiện Yes xảy ra khi biết sự kiện nhãn C2 đã xảy ra (5/14)               =&gt; P(Student=Yes/C2)=1/5.</a:t>
            </a:r>
          </a:p>
          <a:p>
            <a:r>
              <a:rPr lang="vi-VN" sz="2000" dirty="0"/>
              <a:t>P(Credit_Rating=Fair/C2) có nghĩa là xác suất của sự kiên Fair xảy ra khi biết sự kiện nhãn C2 đã xảy ra (5/14)            =&gt; P(Credit_Rating=Fair/C2)=2/5.</a:t>
            </a:r>
          </a:p>
          <a:p>
            <a:r>
              <a:rPr lang="vi-VN" sz="2000" dirty="0"/>
              <a:t>Dựa vào dữ liệu hình bên phải.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5724EE-8F4C-CC23-5FB3-4BB8363E4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2" y="4933876"/>
            <a:ext cx="5491438" cy="1924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4883EE-D27F-5FD7-E959-7DF5BC3C4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70" y="291603"/>
            <a:ext cx="5247860" cy="440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3596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9630-D4D9-BF7D-1791-AAC21525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575"/>
            <a:ext cx="5724939" cy="785191"/>
          </a:xfrm>
        </p:spPr>
        <p:txBody>
          <a:bodyPr>
            <a:noAutofit/>
          </a:bodyPr>
          <a:lstStyle/>
          <a:p>
            <a:r>
              <a:rPr lang="vi-VN" sz="4500" b="1" dirty="0">
                <a:highlight>
                  <a:srgbClr val="00FF00"/>
                </a:highlight>
              </a:rPr>
              <a:t>Naive Bayes Classifier</a:t>
            </a:r>
            <a:endParaRPr lang="en-US" sz="4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15676-67D9-A0E8-2ED0-8E32DDD4A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09" y="1928190"/>
            <a:ext cx="11923781" cy="5059018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vi-VN" dirty="0">
                <a:solidFill>
                  <a:srgbClr val="374151"/>
                </a:solidFill>
                <a:latin typeface="Söhne"/>
              </a:rPr>
              <a:t> </a:t>
            </a:r>
            <a:r>
              <a:rPr lang="vi-VN" i="0" dirty="0">
                <a:solidFill>
                  <a:srgbClr val="374151"/>
                </a:solidFill>
                <a:effectLst/>
                <a:latin typeface="Söhne"/>
              </a:rPr>
              <a:t>P(x|c1):Là xác suất có điều kiện của sự kiện x trong nhãn c1. Trong trường hợp này, x là tập hợp các sự kiện liên quan đến Age,Income,Student,Credit_Rating và xác suất này được tính bằng cách nhân các xác suất riêng lẻ của từng thuộc tính mà mình đã tính trước đó. </a:t>
            </a:r>
          </a:p>
          <a:p>
            <a:pPr marL="0" indent="0" algn="just">
              <a:buNone/>
            </a:pPr>
            <a:r>
              <a:rPr lang="vi-VN" i="0" dirty="0">
                <a:solidFill>
                  <a:srgbClr val="374151"/>
                </a:solidFill>
                <a:effectLst/>
                <a:latin typeface="Söhne"/>
              </a:rPr>
              <a:t> P(Age=Young|c1):Là xác suất có điều kiện của thuộc tính "Age" là "Young" trong lớp c1.</a:t>
            </a:r>
          </a:p>
          <a:p>
            <a:pPr marL="0" indent="0" algn="just">
              <a:buNone/>
            </a:pPr>
            <a:r>
              <a:rPr lang="vi-VN" i="0" dirty="0">
                <a:solidFill>
                  <a:srgbClr val="374151"/>
                </a:solidFill>
                <a:effectLst/>
                <a:latin typeface="Söhne"/>
              </a:rPr>
              <a:t> P(Income=Medium|c1): Là xác suất có điều kiện của thuộc tính "Income" là "Medium" trong lớp c1.</a:t>
            </a:r>
          </a:p>
          <a:p>
            <a:pPr marL="0" indent="0" algn="just">
              <a:buNone/>
            </a:pPr>
            <a:r>
              <a:rPr lang="vi-VN" i="0" dirty="0">
                <a:solidFill>
                  <a:srgbClr val="374151"/>
                </a:solidFill>
                <a:effectLst/>
                <a:latin typeface="Söhne"/>
              </a:rPr>
              <a:t> P(Student=Yes|c1): Là xác suất có điều kiện của thuộc tính "Student" là "Yes" trong lớp c1.</a:t>
            </a:r>
          </a:p>
          <a:p>
            <a:pPr marL="0" indent="0" algn="just">
              <a:buNone/>
            </a:pPr>
            <a:r>
              <a:rPr lang="vi-VN" dirty="0">
                <a:solidFill>
                  <a:srgbClr val="374151"/>
                </a:solidFill>
                <a:latin typeface="Söhne"/>
              </a:rPr>
              <a:t> P(Credit_Rating=Fair</a:t>
            </a:r>
            <a:r>
              <a:rPr lang="vi-VN" i="0" dirty="0">
                <a:solidFill>
                  <a:srgbClr val="374151"/>
                </a:solidFill>
                <a:effectLst/>
                <a:latin typeface="Söhne"/>
              </a:rPr>
              <a:t>|c1): Là xác suất có điều kiện của thuộc tính “Credit_Rating" là “Fair" trong lớp c1.</a:t>
            </a:r>
          </a:p>
          <a:p>
            <a:pPr algn="just"/>
            <a:r>
              <a:rPr lang="vi-VN" i="0" dirty="0">
                <a:solidFill>
                  <a:srgbClr val="374151"/>
                </a:solidFill>
                <a:effectLst/>
                <a:latin typeface="Söhne"/>
              </a:rPr>
              <a:t>Tất cả các xác suất này được nhân với nhau để tính xác suất tổng của sự kiện x xảy ra trong lớp c1.</a:t>
            </a:r>
          </a:p>
          <a:p>
            <a:pPr algn="just"/>
            <a:r>
              <a:rPr lang="vi-VN" b="0" i="0" dirty="0">
                <a:solidFill>
                  <a:srgbClr val="374151"/>
                </a:solidFill>
                <a:effectLst/>
                <a:latin typeface="Söhne"/>
              </a:rPr>
              <a:t>Trong công thức cụ thể mình có trong slide trước: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vi-VN" i="0" dirty="0">
                <a:solidFill>
                  <a:srgbClr val="374151"/>
                </a:solidFill>
                <a:effectLst/>
                <a:latin typeface="Söhne"/>
              </a:rPr>
              <a:t>(2/9): Xác suất của "Age=Young" trong lớp c1.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vi-VN" i="0" dirty="0">
                <a:solidFill>
                  <a:srgbClr val="374151"/>
                </a:solidFill>
                <a:effectLst/>
                <a:latin typeface="Söhne"/>
              </a:rPr>
              <a:t>(4/9): Xác suất của "Income=Medium" trong lớp c1.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vi-VN" i="0" dirty="0">
                <a:solidFill>
                  <a:srgbClr val="374151"/>
                </a:solidFill>
                <a:effectLst/>
                <a:latin typeface="Söhne"/>
              </a:rPr>
              <a:t>(6/9): Xác suất của "Student=Yes" trong lớp c1.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vi-VN" i="0" dirty="0">
                <a:solidFill>
                  <a:srgbClr val="374151"/>
                </a:solidFill>
                <a:effectLst/>
                <a:latin typeface="Söhne"/>
              </a:rPr>
              <a:t>(6/9): Xác suất của "Credit_Rating=Fair" trong lớp c1.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4C1E2-E635-396B-DD83-AEBA3EA7F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353" y="785191"/>
            <a:ext cx="12011508" cy="1142999"/>
          </a:xfrm>
        </p:spPr>
        <p:txBody>
          <a:bodyPr>
            <a:normAutofit/>
          </a:bodyPr>
          <a:lstStyle/>
          <a:p>
            <a:r>
              <a:rPr lang="en-US" sz="2350" b="1" dirty="0"/>
              <a:t>P(x|c1) </a:t>
            </a:r>
            <a:r>
              <a:rPr lang="vi-VN" sz="2350" b="1" dirty="0"/>
              <a:t> </a:t>
            </a:r>
            <a:r>
              <a:rPr lang="en-US" sz="2350" dirty="0"/>
              <a:t>=</a:t>
            </a:r>
            <a:r>
              <a:rPr lang="vi-VN" sz="2350" dirty="0"/>
              <a:t> </a:t>
            </a:r>
            <a:r>
              <a:rPr lang="en-US" sz="2350" dirty="0"/>
              <a:t>P(Age=Young|c1).P(Income=Medium|c1).P(Student=Yes|c1). P(</a:t>
            </a:r>
            <a:r>
              <a:rPr lang="en-US" sz="2350" dirty="0" err="1"/>
              <a:t>Credit_Rating</a:t>
            </a:r>
            <a:r>
              <a:rPr lang="en-US" sz="2350" dirty="0"/>
              <a:t>=Fair|c1)</a:t>
            </a:r>
            <a:endParaRPr lang="vi-VN" sz="2350" dirty="0"/>
          </a:p>
          <a:p>
            <a:r>
              <a:rPr lang="vi-VN" sz="2350" dirty="0"/>
              <a:t>           </a:t>
            </a:r>
            <a:r>
              <a:rPr lang="en-US" sz="2350" dirty="0"/>
              <a:t> </a:t>
            </a:r>
            <a:r>
              <a:rPr lang="vi-VN" sz="2350" dirty="0"/>
              <a:t> </a:t>
            </a:r>
            <a:r>
              <a:rPr lang="en-US" sz="2350" dirty="0"/>
              <a:t>=</a:t>
            </a:r>
            <a:r>
              <a:rPr lang="vi-VN" sz="2350" dirty="0"/>
              <a:t> </a:t>
            </a:r>
            <a:r>
              <a:rPr lang="en-US" sz="2350" dirty="0"/>
              <a:t>(2/9).(4/9).(6/9).(6/9) = 0.044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BE4908-7EAC-1F1A-DAA0-A4BFAF091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693" y="4457699"/>
            <a:ext cx="4878090" cy="21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43430"/>
      </p:ext>
    </p:extLst>
  </p:cSld>
  <p:clrMapOvr>
    <a:masterClrMapping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51B6-EEE3-94EC-D5E3-50302622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9390"/>
            <a:ext cx="5551073" cy="765313"/>
          </a:xfrm>
        </p:spPr>
        <p:txBody>
          <a:bodyPr/>
          <a:lstStyle/>
          <a:p>
            <a:r>
              <a:rPr lang="vi-VN" sz="4500" b="1" dirty="0">
                <a:highlight>
                  <a:srgbClr val="00FF00"/>
                </a:highlight>
              </a:rPr>
              <a:t>Naive Bayes classifier</a:t>
            </a:r>
            <a:endParaRPr lang="en-US" sz="4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715BC-EEF4-0C7F-8959-C50CD0D9A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05" y="1878496"/>
            <a:ext cx="12008196" cy="5148469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vi-VN" dirty="0">
                <a:solidFill>
                  <a:srgbClr val="374151"/>
                </a:solidFill>
                <a:latin typeface="Söhne"/>
              </a:rPr>
              <a:t> </a:t>
            </a:r>
            <a:r>
              <a:rPr lang="vi-VN" i="0" dirty="0">
                <a:solidFill>
                  <a:srgbClr val="374151"/>
                </a:solidFill>
                <a:effectLst/>
                <a:latin typeface="Söhne"/>
              </a:rPr>
              <a:t>P(x|c1):Là xác suất có điều kiện của sự kiện x trong nhãn c1. Trong trường hợp này, x là tập hợp các sự kiện liên quan đến Age,Income,Student,Credit_Rating và xác suất này được tính bằng cách nhân các xác suất riêng lẻ của từng thuộc tính mà mình đã tính trước đó. </a:t>
            </a:r>
          </a:p>
          <a:p>
            <a:pPr marL="0" indent="0" algn="just">
              <a:buNone/>
            </a:pPr>
            <a:r>
              <a:rPr lang="vi-VN" i="0" dirty="0">
                <a:solidFill>
                  <a:srgbClr val="374151"/>
                </a:solidFill>
                <a:effectLst/>
                <a:latin typeface="Söhne"/>
              </a:rPr>
              <a:t> P(Age=Young|c2):Là xác suất có điều kiện của thuộc tính "Age" là "Young" trong lớp c2.</a:t>
            </a:r>
          </a:p>
          <a:p>
            <a:pPr marL="0" indent="0" algn="just">
              <a:buNone/>
            </a:pPr>
            <a:r>
              <a:rPr lang="vi-VN" i="0" dirty="0">
                <a:solidFill>
                  <a:srgbClr val="374151"/>
                </a:solidFill>
                <a:effectLst/>
                <a:latin typeface="Söhne"/>
              </a:rPr>
              <a:t> P(Income=Medium|c2): Là xác suất có điều kiện của thuộc tính "Income" là "Medium" trong lớp c2.</a:t>
            </a:r>
          </a:p>
          <a:p>
            <a:pPr marL="0" indent="0" algn="just">
              <a:buNone/>
            </a:pPr>
            <a:r>
              <a:rPr lang="vi-VN" i="0" dirty="0">
                <a:solidFill>
                  <a:srgbClr val="374151"/>
                </a:solidFill>
                <a:effectLst/>
                <a:latin typeface="Söhne"/>
              </a:rPr>
              <a:t> P(Student=Yes|c2): Là xác suất có điều kiện của thuộc tính "Student" là "Yes" trong lớp c2.</a:t>
            </a:r>
          </a:p>
          <a:p>
            <a:pPr marL="0" indent="0" algn="just">
              <a:buNone/>
            </a:pPr>
            <a:r>
              <a:rPr lang="vi-VN" dirty="0">
                <a:solidFill>
                  <a:srgbClr val="374151"/>
                </a:solidFill>
                <a:latin typeface="Söhne"/>
              </a:rPr>
              <a:t> P(Credit_Rating=Fair</a:t>
            </a:r>
            <a:r>
              <a:rPr lang="vi-VN" i="0" dirty="0">
                <a:solidFill>
                  <a:srgbClr val="374151"/>
                </a:solidFill>
                <a:effectLst/>
                <a:latin typeface="Söhne"/>
              </a:rPr>
              <a:t>|c2):Là xác suất có điều kiện của thuộc tính“Credit_Rating" là “Fair" trong lớp c2.</a:t>
            </a:r>
          </a:p>
          <a:p>
            <a:pPr algn="just"/>
            <a:r>
              <a:rPr lang="vi-VN" i="0" dirty="0">
                <a:solidFill>
                  <a:srgbClr val="374151"/>
                </a:solidFill>
                <a:effectLst/>
                <a:latin typeface="Söhne"/>
              </a:rPr>
              <a:t>Tất cả các xác suất này được nhân với nhau để tính xác suất tổng của sự kiện x xảy ra trong lớp c2.</a:t>
            </a:r>
          </a:p>
          <a:p>
            <a:pPr algn="just"/>
            <a:r>
              <a:rPr lang="vi-VN" b="0" i="0" dirty="0">
                <a:solidFill>
                  <a:srgbClr val="374151"/>
                </a:solidFill>
                <a:effectLst/>
                <a:latin typeface="Söhne"/>
              </a:rPr>
              <a:t>Trong công thức cụ thể mình có trong slide trước: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vi-VN" i="0" dirty="0">
                <a:solidFill>
                  <a:srgbClr val="374151"/>
                </a:solidFill>
                <a:effectLst/>
                <a:latin typeface="Söhne"/>
              </a:rPr>
              <a:t>(3/5): Xác suất của "Age=Young" trong lớp c2.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vi-VN" i="0" dirty="0">
                <a:solidFill>
                  <a:srgbClr val="374151"/>
                </a:solidFill>
                <a:effectLst/>
                <a:latin typeface="Söhne"/>
              </a:rPr>
              <a:t>(2/5): Xác suất của "Income=Medium" trong lớp c2.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vi-VN" i="0" dirty="0">
                <a:solidFill>
                  <a:srgbClr val="374151"/>
                </a:solidFill>
                <a:effectLst/>
                <a:latin typeface="Söhne"/>
              </a:rPr>
              <a:t>(1/5): Xác suất của "Student=Yes" trong lớp c2.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vi-VN" i="0" dirty="0">
                <a:solidFill>
                  <a:srgbClr val="374151"/>
                </a:solidFill>
                <a:effectLst/>
                <a:latin typeface="Söhne"/>
              </a:rPr>
              <a:t>(2/5): Xác suất của "Credit_Rating=Fair" trong lớp c2.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E52F7-5FCC-0420-132C-6FEB9AD9D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3805" y="864703"/>
            <a:ext cx="12008195" cy="1639959"/>
          </a:xfrm>
        </p:spPr>
        <p:txBody>
          <a:bodyPr>
            <a:normAutofit/>
          </a:bodyPr>
          <a:lstStyle/>
          <a:p>
            <a:r>
              <a:rPr lang="en-US" sz="2350" b="1" dirty="0"/>
              <a:t>P(x|c2) </a:t>
            </a:r>
            <a:r>
              <a:rPr lang="en-US" sz="2350" dirty="0"/>
              <a:t>= P(Age=Young|c2).P(Income=Medium|c2).P(Student=Yes|c2). P(</a:t>
            </a:r>
            <a:r>
              <a:rPr lang="en-US" sz="2350" dirty="0" err="1"/>
              <a:t>Credit_Rating</a:t>
            </a:r>
            <a:r>
              <a:rPr lang="en-US" sz="2350" dirty="0"/>
              <a:t>=Fair|c2)</a:t>
            </a:r>
            <a:endParaRPr lang="vi-VN" sz="2350" dirty="0"/>
          </a:p>
          <a:p>
            <a:r>
              <a:rPr lang="vi-VN" sz="2350" dirty="0"/>
              <a:t>            </a:t>
            </a:r>
            <a:r>
              <a:rPr lang="en-US" sz="2350" dirty="0"/>
              <a:t>=(3/5).(2/5).(1/5).(2/5) = 0.019</a:t>
            </a:r>
            <a:r>
              <a:rPr lang="vi-VN" sz="2350" dirty="0"/>
              <a:t>.</a:t>
            </a:r>
            <a:endParaRPr lang="en-US" sz="2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3D9D5-13D1-004D-4F49-C60CE96BD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971" y="4353339"/>
            <a:ext cx="4878090" cy="21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13446"/>
      </p:ext>
    </p:extLst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CADE-4C72-AC0C-E945-6AADD8DB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574"/>
            <a:ext cx="5605670" cy="735496"/>
          </a:xfrm>
        </p:spPr>
        <p:txBody>
          <a:bodyPr>
            <a:normAutofit/>
          </a:bodyPr>
          <a:lstStyle/>
          <a:p>
            <a:r>
              <a:rPr lang="vi-VN" sz="4500" b="1" dirty="0">
                <a:highlight>
                  <a:srgbClr val="00FF00"/>
                </a:highlight>
              </a:rPr>
              <a:t>Naive Bayes classifier</a:t>
            </a:r>
            <a:endParaRPr lang="en-US" sz="4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6266C-52D4-BD76-BBF4-9609A3DA2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2892287"/>
            <a:ext cx="6172200" cy="2941983"/>
          </a:xfrm>
        </p:spPr>
        <p:txBody>
          <a:bodyPr>
            <a:noAutofit/>
          </a:bodyPr>
          <a:lstStyle/>
          <a:p>
            <a:r>
              <a:rPr lang="vi-VN" sz="2350" dirty="0">
                <a:latin typeface="Söhne"/>
              </a:rPr>
              <a:t>P(B): không xét, giả sử xác suất P(B) của lớp C1, C2 là như nhau</a:t>
            </a:r>
          </a:p>
          <a:p>
            <a:r>
              <a:rPr lang="en-US" sz="2350" dirty="0">
                <a:latin typeface="Söhne"/>
              </a:rPr>
              <a:t>Khi </a:t>
            </a:r>
            <a:r>
              <a:rPr lang="en-US" sz="2350" dirty="0" err="1">
                <a:latin typeface="Söhne"/>
              </a:rPr>
              <a:t>chúng</a:t>
            </a:r>
            <a:r>
              <a:rPr lang="en-US" sz="2350" dirty="0">
                <a:latin typeface="Söhne"/>
              </a:rPr>
              <a:t> ta so </a:t>
            </a:r>
            <a:r>
              <a:rPr lang="en-US" sz="2350" dirty="0" err="1">
                <a:latin typeface="Söhne"/>
              </a:rPr>
              <a:t>sánh</a:t>
            </a:r>
            <a:r>
              <a:rPr lang="en-US" sz="2350" dirty="0">
                <a:latin typeface="Söhne"/>
              </a:rPr>
              <a:t> </a:t>
            </a:r>
            <a:r>
              <a:rPr lang="en-US" sz="2350" dirty="0" err="1">
                <a:latin typeface="Söhne"/>
              </a:rPr>
              <a:t>xác</a:t>
            </a:r>
            <a:r>
              <a:rPr lang="en-US" sz="2350" dirty="0">
                <a:latin typeface="Söhne"/>
              </a:rPr>
              <a:t> </a:t>
            </a:r>
            <a:r>
              <a:rPr lang="en-US" sz="2350" dirty="0" err="1">
                <a:latin typeface="Söhne"/>
              </a:rPr>
              <a:t>suất</a:t>
            </a:r>
            <a:r>
              <a:rPr lang="en-US" sz="2350" dirty="0">
                <a:latin typeface="Söhne"/>
              </a:rPr>
              <a:t> </a:t>
            </a:r>
            <a:r>
              <a:rPr lang="en-US" sz="2350" dirty="0" err="1">
                <a:latin typeface="Söhne"/>
              </a:rPr>
              <a:t>có</a:t>
            </a:r>
            <a:r>
              <a:rPr lang="en-US" sz="2350" dirty="0">
                <a:latin typeface="Söhne"/>
              </a:rPr>
              <a:t> </a:t>
            </a:r>
            <a:r>
              <a:rPr lang="en-US" sz="2350" dirty="0" err="1">
                <a:latin typeface="Söhne"/>
              </a:rPr>
              <a:t>điều</a:t>
            </a:r>
            <a:r>
              <a:rPr lang="en-US" sz="2350" dirty="0">
                <a:latin typeface="Söhne"/>
              </a:rPr>
              <a:t> </a:t>
            </a:r>
            <a:r>
              <a:rPr lang="en-US" sz="2350" dirty="0" err="1">
                <a:latin typeface="Söhne"/>
              </a:rPr>
              <a:t>kiện</a:t>
            </a:r>
            <a:r>
              <a:rPr lang="vi-VN" sz="2350" dirty="0">
                <a:latin typeface="Söhne"/>
              </a:rPr>
              <a:t> P(c1/x) và P(c2/x) </a:t>
            </a:r>
            <a:r>
              <a:rPr lang="vi-VN" sz="2350" b="0" i="0" dirty="0">
                <a:solidFill>
                  <a:srgbClr val="374151"/>
                </a:solidFill>
                <a:effectLst/>
                <a:latin typeface="Söhne"/>
              </a:rPr>
              <a:t>để quyết định lớp nào có xác suất cao hơn, xác suất tiên nghiệm P(B) thường bị loại bỏ vì nó xuất hiện ở cả hai bên của bất kỳ so sánh nào, và do đó không ảnh hưởng đến quyết định cuối cùng.</a:t>
            </a:r>
            <a:br>
              <a:rPr lang="en-US" sz="235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350" dirty="0">
              <a:latin typeface="Söhne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CAEF4-F2A0-5FBF-F0EF-5EE374CD4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23730"/>
            <a:ext cx="8343969" cy="1639957"/>
          </a:xfrm>
        </p:spPr>
        <p:txBody>
          <a:bodyPr>
            <a:noAutofit/>
          </a:bodyPr>
          <a:lstStyle/>
          <a:p>
            <a:r>
              <a:rPr lang="en-US" sz="2350" dirty="0" err="1">
                <a:latin typeface="Söhne"/>
              </a:rPr>
              <a:t>Xác</a:t>
            </a:r>
            <a:r>
              <a:rPr lang="en-US" sz="2350" dirty="0">
                <a:latin typeface="Söhne"/>
              </a:rPr>
              <a:t> </a:t>
            </a:r>
            <a:r>
              <a:rPr lang="en-US" sz="2350" dirty="0" err="1">
                <a:latin typeface="Söhne"/>
              </a:rPr>
              <a:t>định</a:t>
            </a:r>
            <a:r>
              <a:rPr lang="en-US" sz="2350" dirty="0">
                <a:latin typeface="Söhne"/>
              </a:rPr>
              <a:t> </a:t>
            </a:r>
            <a:r>
              <a:rPr lang="en-US" sz="2350" dirty="0" err="1">
                <a:latin typeface="Söhne"/>
              </a:rPr>
              <a:t>phân</a:t>
            </a:r>
            <a:r>
              <a:rPr lang="en-US" sz="2350" dirty="0">
                <a:latin typeface="Söhne"/>
              </a:rPr>
              <a:t> </a:t>
            </a:r>
            <a:r>
              <a:rPr lang="en-US" sz="2350" dirty="0" err="1">
                <a:latin typeface="Söhne"/>
              </a:rPr>
              <a:t>lớp</a:t>
            </a:r>
            <a:r>
              <a:rPr lang="en-US" sz="2350" dirty="0">
                <a:latin typeface="Söhne"/>
              </a:rPr>
              <a:t> </a:t>
            </a:r>
            <a:r>
              <a:rPr lang="en-US" sz="2350" dirty="0" err="1">
                <a:latin typeface="Söhne"/>
              </a:rPr>
              <a:t>có</a:t>
            </a:r>
            <a:r>
              <a:rPr lang="en-US" sz="2350" dirty="0">
                <a:latin typeface="Söhne"/>
              </a:rPr>
              <a:t> </a:t>
            </a:r>
            <a:r>
              <a:rPr lang="en-US" sz="2350" dirty="0" err="1">
                <a:latin typeface="Söhne"/>
              </a:rPr>
              <a:t>thể</a:t>
            </a:r>
            <a:r>
              <a:rPr lang="en-US" sz="2350" dirty="0">
                <a:latin typeface="Söhne"/>
              </a:rPr>
              <a:t> </a:t>
            </a:r>
            <a:r>
              <a:rPr lang="en-US" sz="2350" dirty="0" err="1">
                <a:latin typeface="Söhne"/>
              </a:rPr>
              <a:t>nhất</a:t>
            </a:r>
            <a:r>
              <a:rPr lang="en-US" sz="2350" dirty="0">
                <a:latin typeface="Söhne"/>
              </a:rPr>
              <a:t> (the most probable class)</a:t>
            </a:r>
            <a:endParaRPr lang="vi-VN" sz="2350" dirty="0">
              <a:latin typeface="Söhne"/>
            </a:endParaRPr>
          </a:p>
          <a:p>
            <a:r>
              <a:rPr lang="en-US" sz="2350" dirty="0">
                <a:latin typeface="Söhne"/>
              </a:rPr>
              <a:t> • c1: P(c1).P(x|c1) = (9/14).(0.044) = 0.028 </a:t>
            </a:r>
            <a:endParaRPr lang="vi-VN" sz="2350" dirty="0">
              <a:latin typeface="Söhne"/>
            </a:endParaRPr>
          </a:p>
          <a:p>
            <a:r>
              <a:rPr lang="vi-VN" sz="2350" dirty="0">
                <a:latin typeface="Söhne"/>
              </a:rPr>
              <a:t> </a:t>
            </a:r>
            <a:r>
              <a:rPr lang="en-US" sz="2350" dirty="0">
                <a:latin typeface="Söhne"/>
              </a:rPr>
              <a:t>• c2: P(c2).P(x|c2) = (5/14).(0.019) = 0.0</a:t>
            </a:r>
            <a:r>
              <a:rPr lang="vi-VN" sz="2350" dirty="0">
                <a:latin typeface="Söhne"/>
              </a:rPr>
              <a:t>07</a:t>
            </a:r>
          </a:p>
          <a:p>
            <a:r>
              <a:rPr lang="vi-VN" sz="2350" dirty="0">
                <a:latin typeface="Söhne"/>
              </a:rPr>
              <a:t>Kết luận khả năng cao X sẽ mua máy tính.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846A33-43B0-FC38-E0DE-763F3CEC6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191" y="586409"/>
            <a:ext cx="4472609" cy="240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57517"/>
      </p:ext>
    </p:extLst>
  </p:cSld>
  <p:clrMapOvr>
    <a:masterClrMapping/>
  </p:clrMapOvr>
  <p:transition spd="slow">
    <p:wheel spokes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4758</TotalTime>
  <Words>1494</Words>
  <Application>Microsoft Office PowerPoint</Application>
  <PresentationFormat>Widescreen</PresentationFormat>
  <Paragraphs>149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Söhne</vt:lpstr>
      <vt:lpstr>Times New Roman</vt:lpstr>
      <vt:lpstr>Office Theme</vt:lpstr>
      <vt:lpstr>Naive Bayes classifier</vt:lpstr>
      <vt:lpstr>Naive Bayes classifier</vt:lpstr>
      <vt:lpstr>Naive Bayes Classifier</vt:lpstr>
      <vt:lpstr>Naive Bayes Classifier</vt:lpstr>
      <vt:lpstr>Naive Bayes Classifier</vt:lpstr>
      <vt:lpstr>Naive Bayes Classifier</vt:lpstr>
      <vt:lpstr>Naive Bayes classifier</vt:lpstr>
      <vt:lpstr>Naive Bayes classifier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Naive Bayes classifier</dc:title>
  <dc:creator>Quach Tan Quan</dc:creator>
  <cp:lastModifiedBy>Quach Tan Quan</cp:lastModifiedBy>
  <cp:revision>3</cp:revision>
  <dcterms:created xsi:type="dcterms:W3CDTF">2023-12-22T11:39:16Z</dcterms:created>
  <dcterms:modified xsi:type="dcterms:W3CDTF">2024-01-02T04:01:32Z</dcterms:modified>
</cp:coreProperties>
</file>