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43"/>
  </p:handoutMasterIdLst>
  <p:sldIdLst>
    <p:sldId id="256" r:id="rId3"/>
    <p:sldId id="257" r:id="rId4"/>
    <p:sldId id="475" r:id="rId5"/>
    <p:sldId id="476" r:id="rId6"/>
    <p:sldId id="258" r:id="rId8"/>
    <p:sldId id="332" r:id="rId9"/>
    <p:sldId id="305" r:id="rId10"/>
    <p:sldId id="360" r:id="rId11"/>
    <p:sldId id="327" r:id="rId12"/>
    <p:sldId id="334" r:id="rId13"/>
    <p:sldId id="307" r:id="rId14"/>
    <p:sldId id="387" r:id="rId15"/>
    <p:sldId id="388" r:id="rId16"/>
    <p:sldId id="389" r:id="rId17"/>
    <p:sldId id="390" r:id="rId18"/>
    <p:sldId id="392" r:id="rId19"/>
    <p:sldId id="394" r:id="rId20"/>
    <p:sldId id="395" r:id="rId21"/>
    <p:sldId id="396" r:id="rId22"/>
    <p:sldId id="397" r:id="rId23"/>
    <p:sldId id="398" r:id="rId24"/>
    <p:sldId id="399" r:id="rId25"/>
    <p:sldId id="448" r:id="rId26"/>
    <p:sldId id="422" r:id="rId27"/>
    <p:sldId id="423" r:id="rId28"/>
    <p:sldId id="424" r:id="rId29"/>
    <p:sldId id="425" r:id="rId30"/>
    <p:sldId id="477" r:id="rId31"/>
    <p:sldId id="328" r:id="rId32"/>
    <p:sldId id="308" r:id="rId33"/>
    <p:sldId id="513" r:id="rId34"/>
    <p:sldId id="514" r:id="rId35"/>
    <p:sldId id="515" r:id="rId36"/>
    <p:sldId id="516" r:id="rId37"/>
    <p:sldId id="517" r:id="rId38"/>
    <p:sldId id="518" r:id="rId39"/>
    <p:sldId id="519" r:id="rId40"/>
    <p:sldId id="319" r:id="rId41"/>
    <p:sldId id="342"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D52"/>
    <a:srgbClr val="F4F3E9"/>
    <a:srgbClr val="F4F4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6314" autoAdjust="0"/>
  </p:normalViewPr>
  <p:slideViewPr>
    <p:cSldViewPr snapToGrid="0">
      <p:cViewPr varScale="1">
        <p:scale>
          <a:sx n="108" d="100"/>
          <a:sy n="108" d="100"/>
        </p:scale>
        <p:origin x="6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1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CE447-2894-4FBD-A02A-65A466DF5EF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1B8C6-32F9-4B49-AC19-A6F6996EE0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7" name="矩形 16"/>
          <p:cNvSpPr/>
          <p:nvPr userDrawn="1"/>
        </p:nvSpPr>
        <p:spPr>
          <a:xfrm>
            <a:off x="0" y="-3970"/>
            <a:ext cx="12192000" cy="1114252"/>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userDrawn="1"/>
        </p:nvSpPr>
        <p:spPr>
          <a:xfrm rot="10800000">
            <a:off x="10419024" y="5746130"/>
            <a:ext cx="1772976" cy="1114252"/>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 name="connsiteX0-31" fmla="*/ 14180 w 1772869"/>
              <a:gd name="connsiteY0-32" fmla="*/ 0 h 1114252"/>
              <a:gd name="connsiteX1-33" fmla="*/ 1772869 w 1772869"/>
              <a:gd name="connsiteY1-34" fmla="*/ 3970 h 1114252"/>
              <a:gd name="connsiteX2-35" fmla="*/ 0 w 1772869"/>
              <a:gd name="connsiteY2-36" fmla="*/ 1114252 h 1114252"/>
              <a:gd name="connsiteX3-37" fmla="*/ 14180 w 1772869"/>
              <a:gd name="connsiteY3-38" fmla="*/ 0 h 1114252"/>
              <a:gd name="connsiteX0-39" fmla="*/ 2274 w 1772869"/>
              <a:gd name="connsiteY0-40" fmla="*/ 0 h 1114252"/>
              <a:gd name="connsiteX1-41" fmla="*/ 1772869 w 1772869"/>
              <a:gd name="connsiteY1-42" fmla="*/ 3970 h 1114252"/>
              <a:gd name="connsiteX2-43" fmla="*/ 0 w 1772869"/>
              <a:gd name="connsiteY2-44" fmla="*/ 1114252 h 1114252"/>
              <a:gd name="connsiteX3-45" fmla="*/ 2274 w 1772869"/>
              <a:gd name="connsiteY3-46" fmla="*/ 0 h 1114252"/>
              <a:gd name="connsiteX0-47" fmla="*/ 0 w 1772976"/>
              <a:gd name="connsiteY0-48" fmla="*/ 0 h 1114252"/>
              <a:gd name="connsiteX1-49" fmla="*/ 1772976 w 1772976"/>
              <a:gd name="connsiteY1-50" fmla="*/ 3970 h 1114252"/>
              <a:gd name="connsiteX2-51" fmla="*/ 107 w 1772976"/>
              <a:gd name="connsiteY2-52" fmla="*/ 1114252 h 1114252"/>
              <a:gd name="connsiteX3-53" fmla="*/ 0 w 1772976"/>
              <a:gd name="connsiteY3-54" fmla="*/ 0 h 1114252"/>
            </a:gdLst>
            <a:ahLst/>
            <a:cxnLst>
              <a:cxn ang="0">
                <a:pos x="connsiteX0-1" y="connsiteY0-2"/>
              </a:cxn>
              <a:cxn ang="0">
                <a:pos x="connsiteX1-3" y="connsiteY1-4"/>
              </a:cxn>
              <a:cxn ang="0">
                <a:pos x="connsiteX2-5" y="connsiteY2-6"/>
              </a:cxn>
              <a:cxn ang="0">
                <a:pos x="connsiteX3-13" y="connsiteY3-14"/>
              </a:cxn>
            </a:cxnLst>
            <a:rect l="l" t="t" r="r" b="b"/>
            <a:pathLst>
              <a:path w="1772976" h="1114252">
                <a:moveTo>
                  <a:pt x="0" y="0"/>
                </a:moveTo>
                <a:lnTo>
                  <a:pt x="1772976" y="3970"/>
                </a:lnTo>
                <a:lnTo>
                  <a:pt x="107" y="1114252"/>
                </a:lnTo>
                <a:cubicBezTo>
                  <a:pt x="71" y="742835"/>
                  <a:pt x="36" y="371417"/>
                  <a:pt x="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userDrawn="1"/>
        </p:nvSpPr>
        <p:spPr>
          <a:xfrm>
            <a:off x="0" y="-3970"/>
            <a:ext cx="1772976" cy="1114252"/>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 name="connsiteX0-31" fmla="*/ 14180 w 1772869"/>
              <a:gd name="connsiteY0-32" fmla="*/ 0 h 1114252"/>
              <a:gd name="connsiteX1-33" fmla="*/ 1772869 w 1772869"/>
              <a:gd name="connsiteY1-34" fmla="*/ 3970 h 1114252"/>
              <a:gd name="connsiteX2-35" fmla="*/ 0 w 1772869"/>
              <a:gd name="connsiteY2-36" fmla="*/ 1114252 h 1114252"/>
              <a:gd name="connsiteX3-37" fmla="*/ 14180 w 1772869"/>
              <a:gd name="connsiteY3-38" fmla="*/ 0 h 1114252"/>
              <a:gd name="connsiteX0-39" fmla="*/ 2274 w 1772869"/>
              <a:gd name="connsiteY0-40" fmla="*/ 0 h 1114252"/>
              <a:gd name="connsiteX1-41" fmla="*/ 1772869 w 1772869"/>
              <a:gd name="connsiteY1-42" fmla="*/ 3970 h 1114252"/>
              <a:gd name="connsiteX2-43" fmla="*/ 0 w 1772869"/>
              <a:gd name="connsiteY2-44" fmla="*/ 1114252 h 1114252"/>
              <a:gd name="connsiteX3-45" fmla="*/ 2274 w 1772869"/>
              <a:gd name="connsiteY3-46" fmla="*/ 0 h 1114252"/>
              <a:gd name="connsiteX0-47" fmla="*/ 0 w 1772976"/>
              <a:gd name="connsiteY0-48" fmla="*/ 0 h 1114252"/>
              <a:gd name="connsiteX1-49" fmla="*/ 1772976 w 1772976"/>
              <a:gd name="connsiteY1-50" fmla="*/ 3970 h 1114252"/>
              <a:gd name="connsiteX2-51" fmla="*/ 107 w 1772976"/>
              <a:gd name="connsiteY2-52" fmla="*/ 1114252 h 1114252"/>
              <a:gd name="connsiteX3-53" fmla="*/ 0 w 1772976"/>
              <a:gd name="connsiteY3-54" fmla="*/ 0 h 1114252"/>
            </a:gdLst>
            <a:ahLst/>
            <a:cxnLst>
              <a:cxn ang="0">
                <a:pos x="connsiteX0-1" y="connsiteY0-2"/>
              </a:cxn>
              <a:cxn ang="0">
                <a:pos x="connsiteX1-3" y="connsiteY1-4"/>
              </a:cxn>
              <a:cxn ang="0">
                <a:pos x="connsiteX2-5" y="connsiteY2-6"/>
              </a:cxn>
              <a:cxn ang="0">
                <a:pos x="connsiteX3-13" y="connsiteY3-14"/>
              </a:cxn>
            </a:cxnLst>
            <a:rect l="l" t="t" r="r" b="b"/>
            <a:pathLst>
              <a:path w="1772976" h="1114252">
                <a:moveTo>
                  <a:pt x="0" y="0"/>
                </a:moveTo>
                <a:lnTo>
                  <a:pt x="1772976" y="3970"/>
                </a:lnTo>
                <a:lnTo>
                  <a:pt x="107" y="1114252"/>
                </a:lnTo>
                <a:cubicBezTo>
                  <a:pt x="71" y="742835"/>
                  <a:pt x="36" y="371417"/>
                  <a:pt x="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1588"/>
            <a:ext cx="1772869" cy="1111870"/>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Lst>
            <a:ahLst/>
            <a:cxnLst>
              <a:cxn ang="0">
                <a:pos x="connsiteX0-1" y="connsiteY0-2"/>
              </a:cxn>
              <a:cxn ang="0">
                <a:pos x="connsiteX1-3" y="connsiteY1-4"/>
              </a:cxn>
              <a:cxn ang="0">
                <a:pos x="connsiteX2-5" y="connsiteY2-6"/>
              </a:cxn>
              <a:cxn ang="0">
                <a:pos x="connsiteX3-13" y="connsiteY3-14"/>
              </a:cxn>
            </a:cxnLst>
            <a:rect l="l" t="t" r="r" b="b"/>
            <a:pathLst>
              <a:path w="1772869" h="1111870">
                <a:moveTo>
                  <a:pt x="788086" y="0"/>
                </a:moveTo>
                <a:lnTo>
                  <a:pt x="1772869" y="1588"/>
                </a:lnTo>
                <a:lnTo>
                  <a:pt x="0" y="1111870"/>
                </a:lnTo>
                <a:lnTo>
                  <a:pt x="788086" y="0"/>
                </a:lnTo>
                <a:close/>
              </a:path>
            </a:pathLst>
          </a:cu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935382" y="502921"/>
            <a:ext cx="4512918" cy="454960"/>
          </a:xfrm>
        </p:spPr>
        <p:txBody>
          <a:bodyPr>
            <a:noAutofit/>
          </a:bodyPr>
          <a:lstStyle>
            <a:lvl1pPr>
              <a:defRPr sz="3200" b="1">
                <a:solidFill>
                  <a:schemeClr val="bg2">
                    <a:lumMod val="25000"/>
                  </a:schemeClr>
                </a:solidFill>
              </a:defRPr>
            </a:lvl1pPr>
          </a:lstStyle>
          <a:p>
            <a:r>
              <a:rPr lang="zh-CN" altLang="en-US" dirty="0"/>
              <a:t>单击编辑标题</a:t>
            </a:r>
            <a:endParaRPr lang="zh-CN" altLang="en-US" dirty="0"/>
          </a:p>
        </p:txBody>
      </p:sp>
      <p:sp>
        <p:nvSpPr>
          <p:cNvPr id="8" name="任意多边形 7"/>
          <p:cNvSpPr/>
          <p:nvPr userDrawn="1"/>
        </p:nvSpPr>
        <p:spPr>
          <a:xfrm>
            <a:off x="0" y="0"/>
            <a:ext cx="1772869" cy="1110282"/>
          </a:xfrm>
          <a:custGeom>
            <a:avLst/>
            <a:gdLst>
              <a:gd name="connsiteX0" fmla="*/ 1247667 w 1772869"/>
              <a:gd name="connsiteY0" fmla="*/ 0 h 1110282"/>
              <a:gd name="connsiteX1" fmla="*/ 1772869 w 1772869"/>
              <a:gd name="connsiteY1" fmla="*/ 0 h 1110282"/>
              <a:gd name="connsiteX2" fmla="*/ 0 w 1772869"/>
              <a:gd name="connsiteY2" fmla="*/ 1110282 h 1110282"/>
            </a:gdLst>
            <a:ahLst/>
            <a:cxnLst>
              <a:cxn ang="0">
                <a:pos x="connsiteX0" y="connsiteY0"/>
              </a:cxn>
              <a:cxn ang="0">
                <a:pos x="connsiteX1" y="connsiteY1"/>
              </a:cxn>
              <a:cxn ang="0">
                <a:pos x="connsiteX2" y="connsiteY2"/>
              </a:cxn>
            </a:cxnLst>
            <a:rect l="l" t="t" r="r" b="b"/>
            <a:pathLst>
              <a:path w="1772869" h="1110282">
                <a:moveTo>
                  <a:pt x="1247667" y="0"/>
                </a:moveTo>
                <a:lnTo>
                  <a:pt x="1772869" y="0"/>
                </a:lnTo>
                <a:lnTo>
                  <a:pt x="0" y="111028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flipH="1" flipV="1">
            <a:off x="10419131" y="5746130"/>
            <a:ext cx="1772869" cy="1111870"/>
            <a:chOff x="9715500" y="5446712"/>
            <a:chExt cx="1772869" cy="1111870"/>
          </a:xfrm>
        </p:grpSpPr>
        <p:sp>
          <p:nvSpPr>
            <p:cNvPr id="13" name="任意多边形 12"/>
            <p:cNvSpPr/>
            <p:nvPr userDrawn="1"/>
          </p:nvSpPr>
          <p:spPr>
            <a:xfrm>
              <a:off x="9715500" y="5446712"/>
              <a:ext cx="1772869" cy="1111870"/>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Lst>
              <a:ahLst/>
              <a:cxnLst>
                <a:cxn ang="0">
                  <a:pos x="connsiteX0-1" y="connsiteY0-2"/>
                </a:cxn>
                <a:cxn ang="0">
                  <a:pos x="connsiteX1-3" y="connsiteY1-4"/>
                </a:cxn>
                <a:cxn ang="0">
                  <a:pos x="connsiteX2-5" y="connsiteY2-6"/>
                </a:cxn>
                <a:cxn ang="0">
                  <a:pos x="connsiteX3-13" y="connsiteY3-14"/>
                </a:cxn>
              </a:cxnLst>
              <a:rect l="l" t="t" r="r" b="b"/>
              <a:pathLst>
                <a:path w="1772869" h="1111870">
                  <a:moveTo>
                    <a:pt x="788086" y="0"/>
                  </a:moveTo>
                  <a:lnTo>
                    <a:pt x="1772869" y="1588"/>
                  </a:lnTo>
                  <a:lnTo>
                    <a:pt x="0" y="1111870"/>
                  </a:lnTo>
                  <a:lnTo>
                    <a:pt x="788086" y="0"/>
                  </a:lnTo>
                  <a:close/>
                </a:path>
              </a:pathLst>
            </a:cu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9715500" y="5448300"/>
              <a:ext cx="1772869" cy="1110282"/>
            </a:xfrm>
            <a:custGeom>
              <a:avLst/>
              <a:gdLst>
                <a:gd name="connsiteX0" fmla="*/ 1247667 w 1772869"/>
                <a:gd name="connsiteY0" fmla="*/ 0 h 1110282"/>
                <a:gd name="connsiteX1" fmla="*/ 1772869 w 1772869"/>
                <a:gd name="connsiteY1" fmla="*/ 0 h 1110282"/>
                <a:gd name="connsiteX2" fmla="*/ 0 w 1772869"/>
                <a:gd name="connsiteY2" fmla="*/ 1110282 h 1110282"/>
              </a:gdLst>
              <a:ahLst/>
              <a:cxnLst>
                <a:cxn ang="0">
                  <a:pos x="connsiteX0" y="connsiteY0"/>
                </a:cxn>
                <a:cxn ang="0">
                  <a:pos x="connsiteX1" y="connsiteY1"/>
                </a:cxn>
                <a:cxn ang="0">
                  <a:pos x="connsiteX2" y="connsiteY2"/>
                </a:cxn>
              </a:cxnLst>
              <a:rect l="l" t="t" r="r" b="b"/>
              <a:pathLst>
                <a:path w="1772869" h="1110282">
                  <a:moveTo>
                    <a:pt x="1247667" y="0"/>
                  </a:moveTo>
                  <a:lnTo>
                    <a:pt x="1772869" y="0"/>
                  </a:lnTo>
                  <a:lnTo>
                    <a:pt x="0" y="111028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ABF8DF-3505-4F9A-9456-487AF6DC3F0F}" type="slidenum">
              <a:rPr lang="zh-CN" altLang="en-US" smtClean="0"/>
            </a:fld>
            <a:endParaRPr lang="zh-CN" altLang="en-US"/>
          </a:p>
        </p:txBody>
      </p:sp>
      <p:grpSp>
        <p:nvGrpSpPr>
          <p:cNvPr id="5" name="组合 4"/>
          <p:cNvGrpSpPr/>
          <p:nvPr userDrawn="1"/>
        </p:nvGrpSpPr>
        <p:grpSpPr>
          <a:xfrm>
            <a:off x="943707" y="433754"/>
            <a:ext cx="10304585" cy="5990492"/>
            <a:chOff x="820615" y="433754"/>
            <a:chExt cx="10304585" cy="5990492"/>
          </a:xfrm>
        </p:grpSpPr>
        <p:sp>
          <p:nvSpPr>
            <p:cNvPr id="6" name="矩形 5"/>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9" name="矩形 8"/>
          <p:cNvSpPr/>
          <p:nvPr userDrawn="1"/>
        </p:nvSpPr>
        <p:spPr>
          <a:xfrm>
            <a:off x="1395512" y="541503"/>
            <a:ext cx="3470032" cy="466682"/>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53" presetClass="entr" presetSubtype="16"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69580-F423-4B22-ABCA-263F75C05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F8DF-3505-4F9A-9456-487AF6DC3F0F}" type="slidenum">
              <a:rPr lang="zh-CN" altLang="en-US" smtClean="0"/>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49" y="2019"/>
            <a:ext cx="12178043" cy="685497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6.xml"/><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352522" y="228600"/>
            <a:ext cx="9506257" cy="64008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a:off x="0" y="403"/>
            <a:ext cx="3911600" cy="6857194"/>
          </a:xfrm>
          <a:prstGeom prst="rect">
            <a:avLst/>
          </a:prstGeom>
        </p:spPr>
      </p:pic>
      <p:sp>
        <p:nvSpPr>
          <p:cNvPr id="9" name="文本框 8"/>
          <p:cNvSpPr txBox="1"/>
          <p:nvPr/>
        </p:nvSpPr>
        <p:spPr>
          <a:xfrm>
            <a:off x="4690060" y="1623995"/>
            <a:ext cx="6278880" cy="1322070"/>
          </a:xfrm>
          <a:prstGeom prst="rect">
            <a:avLst/>
          </a:prstGeom>
          <a:noFill/>
        </p:spPr>
        <p:txBody>
          <a:bodyPr wrap="none" rtlCol="0">
            <a:spAutoFit/>
          </a:bodyPr>
          <a:lstStyle/>
          <a:p>
            <a:r>
              <a:rPr lang="zh-CN" altLang="en-US" sz="8000" dirty="0">
                <a:solidFill>
                  <a:srgbClr val="386D52"/>
                </a:solidFill>
                <a:ea typeface="宋体" panose="02010600030101010101" pitchFamily="2" charset="-122"/>
                <a:cs typeface="+mn-ea"/>
                <a:sym typeface="+mn-lt"/>
              </a:rPr>
              <a:t>柔性车间调度</a:t>
            </a:r>
            <a:endParaRPr lang="zh-CN" altLang="en-US" sz="8000" dirty="0">
              <a:solidFill>
                <a:srgbClr val="386D52"/>
              </a:solidFill>
              <a:ea typeface="宋体" panose="02010600030101010101" pitchFamily="2" charset="-122"/>
              <a:cs typeface="+mn-ea"/>
              <a:sym typeface="+mn-lt"/>
            </a:endParaRPr>
          </a:p>
        </p:txBody>
      </p:sp>
      <p:sp>
        <p:nvSpPr>
          <p:cNvPr id="10" name="文本框 9"/>
          <p:cNvSpPr txBox="1"/>
          <p:nvPr/>
        </p:nvSpPr>
        <p:spPr>
          <a:xfrm>
            <a:off x="8977206" y="0"/>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cxnSp>
        <p:nvCxnSpPr>
          <p:cNvPr id="18" name="直接连接符 17"/>
          <p:cNvCxnSpPr/>
          <p:nvPr/>
        </p:nvCxnSpPr>
        <p:spPr>
          <a:xfrm>
            <a:off x="4978400" y="3009167"/>
            <a:ext cx="5791200"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a:off x="10261600" y="5218827"/>
            <a:ext cx="1943100" cy="16260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69565" cy="454960"/>
          </a:xfrm>
        </p:spPr>
        <p:txBody>
          <a:bodyPr>
            <a:noAutofit/>
          </a:bodyPr>
          <a:lstStyle/>
          <a:p>
            <a:pPr algn="dist"/>
            <a:r>
              <a:rPr lang="zh-CN" altLang="en-US" sz="2800" dirty="0">
                <a:solidFill>
                  <a:schemeClr val="bg1"/>
                </a:solidFill>
                <a:latin typeface="+mn-lt"/>
                <a:ea typeface="+mn-ea"/>
                <a:cs typeface="+mn-ea"/>
                <a:sym typeface="+mn-lt"/>
              </a:rPr>
              <a:t>染色体编码</a:t>
            </a:r>
            <a:endParaRPr lang="zh-CN" altLang="en-US" sz="2800" dirty="0">
              <a:solidFill>
                <a:schemeClr val="bg1"/>
              </a:solidFill>
              <a:latin typeface="+mn-lt"/>
              <a:ea typeface="+mn-ea"/>
              <a:cs typeface="+mn-ea"/>
              <a:sym typeface="+mn-lt"/>
            </a:endParaRPr>
          </a:p>
        </p:txBody>
      </p:sp>
      <p:sp>
        <p:nvSpPr>
          <p:cNvPr id="88" name="TextBox 28"/>
          <p:cNvSpPr txBox="1"/>
          <p:nvPr/>
        </p:nvSpPr>
        <p:spPr>
          <a:xfrm>
            <a:off x="1816100" y="1412240"/>
            <a:ext cx="3049270" cy="80010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b="1" dirty="0">
                <a:solidFill>
                  <a:srgbClr val="386D52"/>
                </a:solidFill>
                <a:latin typeface="+mn-lt"/>
                <a:ea typeface="+mn-ea"/>
                <a:cs typeface="+mn-ea"/>
                <a:sym typeface="+mn-lt"/>
              </a:rPr>
              <a:t>采用MSOS染色体编码方案</a:t>
            </a:r>
            <a:endParaRPr lang="zh-CN" altLang="en-US" b="1" dirty="0">
              <a:solidFill>
                <a:srgbClr val="386D52"/>
              </a:solidFill>
              <a:latin typeface="+mn-lt"/>
              <a:ea typeface="+mn-ea"/>
              <a:cs typeface="+mn-ea"/>
              <a:sym typeface="+mn-lt"/>
            </a:endParaRPr>
          </a:p>
        </p:txBody>
      </p:sp>
      <p:sp>
        <p:nvSpPr>
          <p:cNvPr id="112" name="TextBox 29"/>
          <p:cNvSpPr txBox="1"/>
          <p:nvPr/>
        </p:nvSpPr>
        <p:spPr>
          <a:xfrm>
            <a:off x="6479540" y="2212340"/>
            <a:ext cx="3849370" cy="276987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400"/>
              </a:lnSpc>
            </a:pPr>
            <a:r>
              <a:rPr lang="zh-CN" altLang="en-US" sz="1600" dirty="0">
                <a:solidFill>
                  <a:schemeClr val="bg2">
                    <a:lumMod val="25000"/>
                  </a:schemeClr>
                </a:solidFill>
                <a:latin typeface="+mn-lt"/>
                <a:cs typeface="+mn-ea"/>
                <a:sym typeface="+mn-lt"/>
              </a:rPr>
              <a:t>如图所示，编码由两部分组成：机器选择部分（MachinesSelection，MS）和工序排序部分（OperationsSequencing，OS）。机器选择部分各基因位依次按照工件及工件工序的顺序排列，基因位的值表示该工序选择的加工机器在可选机器集中的序号；工序排序部分各基因位值为工件号，某一位置上工件号已出现的次数代表属于该工件的工序号。</a:t>
            </a:r>
            <a:endParaRPr lang="zh-CN" alt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1627505" y="2953385"/>
            <a:ext cx="4048125" cy="2028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8"/>
                                        </p:tgtEl>
                                        <p:attrNameLst>
                                          <p:attrName>style.visibility</p:attrName>
                                        </p:attrNameLst>
                                      </p:cBhvr>
                                      <p:to>
                                        <p:strVal val="visible"/>
                                      </p:to>
                                    </p:set>
                                    <p:anim calcmode="lin" valueType="num">
                                      <p:cBhvr additive="base">
                                        <p:cTn id="14" dur="500" fill="hold"/>
                                        <p:tgtEl>
                                          <p:spTgt spid="88"/>
                                        </p:tgtEl>
                                        <p:attrNameLst>
                                          <p:attrName>ppt_x</p:attrName>
                                        </p:attrNameLst>
                                      </p:cBhvr>
                                      <p:tavLst>
                                        <p:tav tm="0">
                                          <p:val>
                                            <p:strVal val="#ppt_x"/>
                                          </p:val>
                                        </p:tav>
                                        <p:tav tm="100000">
                                          <p:val>
                                            <p:strVal val="#ppt_x"/>
                                          </p:val>
                                        </p:tav>
                                      </p:tavLst>
                                    </p:anim>
                                    <p:anim calcmode="lin" valueType="num">
                                      <p:cBhvr additive="base">
                                        <p:cTn id="15"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2"/>
                                        </p:tgtEl>
                                        <p:attrNameLst>
                                          <p:attrName>style.visibility</p:attrName>
                                        </p:attrNameLst>
                                      </p:cBhvr>
                                      <p:to>
                                        <p:strVal val="visible"/>
                                      </p:to>
                                    </p:set>
                                    <p:anim calcmode="lin" valueType="num">
                                      <p:cBhvr additive="base">
                                        <p:cTn id="26" dur="500" fill="hold"/>
                                        <p:tgtEl>
                                          <p:spTgt spid="112"/>
                                        </p:tgtEl>
                                        <p:attrNameLst>
                                          <p:attrName>ppt_x</p:attrName>
                                        </p:attrNameLst>
                                      </p:cBhvr>
                                      <p:tavLst>
                                        <p:tav tm="0">
                                          <p:val>
                                            <p:strVal val="#ppt_x"/>
                                          </p:val>
                                        </p:tav>
                                        <p:tav tm="100000">
                                          <p:val>
                                            <p:strVal val="#ppt_x"/>
                                          </p:val>
                                        </p:tav>
                                      </p:tavLst>
                                    </p:anim>
                                    <p:anim calcmode="lin" valueType="num">
                                      <p:cBhvr additive="base">
                                        <p:cTn id="27"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8" grpId="0"/>
      <p:bldP spid="88" grpId="1"/>
      <p:bldP spid="112" grpId="0"/>
      <p:bldP spid="1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解码方式</a:t>
            </a:r>
            <a:endParaRPr lang="zh-CN" altLang="en-US" sz="2800" dirty="0">
              <a:solidFill>
                <a:schemeClr val="bg1"/>
              </a:solidFill>
              <a:latin typeface="+mn-lt"/>
              <a:ea typeface="+mn-ea"/>
              <a:cs typeface="+mn-ea"/>
              <a:sym typeface="+mn-lt"/>
            </a:endParaRPr>
          </a:p>
        </p:txBody>
      </p:sp>
      <p:sp>
        <p:nvSpPr>
          <p:cNvPr id="46" name="TextBox 19"/>
          <p:cNvSpPr txBox="1"/>
          <p:nvPr/>
        </p:nvSpPr>
        <p:spPr>
          <a:xfrm>
            <a:off x="1701800" y="3140710"/>
            <a:ext cx="661670" cy="299085"/>
          </a:xfrm>
          <a:prstGeom prst="roundRect">
            <a:avLst>
              <a:gd name="adj" fmla="val 25299"/>
            </a:avLst>
          </a:prstGeom>
          <a:noFill/>
        </p:spPr>
        <p:txBody>
          <a:bodyPr wrap="square" lIns="0" tIns="0" rIns="0" bIns="0" rtlCol="0" anchor="ctr">
            <a:noAutofit/>
          </a:bodyPr>
          <a:lstStyle/>
          <a:p>
            <a:pPr algn="ctr"/>
            <a:r>
              <a:rPr lang="en-US" altLang="zh-CN" sz="2800" b="1" dirty="0">
                <a:solidFill>
                  <a:srgbClr val="386D52"/>
                </a:solidFill>
                <a:cs typeface="+mn-ea"/>
                <a:sym typeface="+mn-lt"/>
              </a:rPr>
              <a:t>02</a:t>
            </a:r>
            <a:endParaRPr lang="zh-CN" altLang="en-US" sz="2800" b="1" dirty="0">
              <a:solidFill>
                <a:srgbClr val="386D52"/>
              </a:solidFill>
              <a:cs typeface="+mn-ea"/>
              <a:sym typeface="+mn-lt"/>
            </a:endParaRPr>
          </a:p>
        </p:txBody>
      </p:sp>
      <p:sp>
        <p:nvSpPr>
          <p:cNvPr id="49" name="TextBox 19"/>
          <p:cNvSpPr txBox="1"/>
          <p:nvPr/>
        </p:nvSpPr>
        <p:spPr>
          <a:xfrm>
            <a:off x="1701800" y="2117090"/>
            <a:ext cx="662305" cy="375285"/>
          </a:xfrm>
          <a:prstGeom prst="roundRect">
            <a:avLst>
              <a:gd name="adj" fmla="val 26738"/>
            </a:avLst>
          </a:prstGeom>
          <a:noFill/>
        </p:spPr>
        <p:txBody>
          <a:bodyPr wrap="square" lIns="0" tIns="0" rIns="0" bIns="0" rtlCol="0" anchor="ctr">
            <a:noAutofit/>
          </a:bodyPr>
          <a:lstStyle/>
          <a:p>
            <a:pPr algn="ctr"/>
            <a:r>
              <a:rPr lang="en-US" altLang="zh-CN" sz="2800" b="1" dirty="0">
                <a:solidFill>
                  <a:srgbClr val="386D52"/>
                </a:solidFill>
                <a:cs typeface="+mn-ea"/>
                <a:sym typeface="+mn-lt"/>
              </a:rPr>
              <a:t>01</a:t>
            </a:r>
            <a:endParaRPr lang="zh-CN" altLang="en-US" sz="2800" b="1" dirty="0">
              <a:solidFill>
                <a:srgbClr val="386D52"/>
              </a:solidFill>
              <a:cs typeface="+mn-ea"/>
              <a:sym typeface="+mn-lt"/>
            </a:endParaRPr>
          </a:p>
        </p:txBody>
      </p:sp>
      <p:sp>
        <p:nvSpPr>
          <p:cNvPr id="50" name="TextBox 28"/>
          <p:cNvSpPr txBox="1"/>
          <p:nvPr/>
        </p:nvSpPr>
        <p:spPr>
          <a:xfrm>
            <a:off x="1701165" y="1624330"/>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工序插入式方法生成活动调度</a:t>
            </a:r>
            <a:endParaRPr lang="zh-CN" altLang="en-US" b="1" dirty="0">
              <a:solidFill>
                <a:srgbClr val="386D52"/>
              </a:solidFill>
              <a:latin typeface="+mn-lt"/>
              <a:ea typeface="+mn-ea"/>
              <a:cs typeface="+mn-ea"/>
              <a:sym typeface="+mn-lt"/>
            </a:endParaRPr>
          </a:p>
        </p:txBody>
      </p:sp>
      <p:sp>
        <p:nvSpPr>
          <p:cNvPr id="51" name="TextBox 29"/>
          <p:cNvSpPr txBox="1"/>
          <p:nvPr/>
        </p:nvSpPr>
        <p:spPr>
          <a:xfrm>
            <a:off x="2632075" y="2163445"/>
            <a:ext cx="7910830" cy="2819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依次读取</a:t>
            </a:r>
            <a:r>
              <a:rPr lang="en-US" altLang="zh-CN" sz="1600" dirty="0">
                <a:solidFill>
                  <a:schemeClr val="bg2">
                    <a:lumMod val="25000"/>
                  </a:schemeClr>
                </a:solidFill>
                <a:latin typeface="+mn-lt"/>
                <a:cs typeface="+mn-ea"/>
                <a:sym typeface="+mn-lt"/>
              </a:rPr>
              <a:t>OS</a:t>
            </a:r>
            <a:r>
              <a:rPr lang="zh-CN" altLang="en-US" sz="1600" dirty="0">
                <a:solidFill>
                  <a:schemeClr val="bg2">
                    <a:lumMod val="25000"/>
                  </a:schemeClr>
                </a:solidFill>
                <a:latin typeface="+mn-lt"/>
                <a:cs typeface="+mn-ea"/>
                <a:sym typeface="+mn-lt"/>
              </a:rPr>
              <a:t>部分基因，转换成相应工序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cs typeface="+mn-ea"/>
                <a:sym typeface="+mn-lt"/>
              </a:rPr>
              <a:t>加工机器为</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cs typeface="+mn-ea"/>
                <a:sym typeface="+mn-lt"/>
              </a:rPr>
              <a:t>加工时间为</a:t>
            </a:r>
            <a:r>
              <a:rPr lang="en-US" altLang="zh-CN" sz="1600" dirty="0">
                <a:solidFill>
                  <a:schemeClr val="bg2">
                    <a:lumMod val="25000"/>
                  </a:schemeClr>
                </a:solidFill>
                <a:latin typeface="+mn-lt"/>
                <a:cs typeface="+mn-ea"/>
                <a:sym typeface="+mn-lt"/>
              </a:rPr>
              <a:t>T</a:t>
            </a:r>
            <a:r>
              <a:rPr lang="en-US" altLang="zh-CN" sz="1600" baseline="-25000" dirty="0">
                <a:solidFill>
                  <a:schemeClr val="bg2">
                    <a:lumMod val="25000"/>
                  </a:schemeClr>
                </a:solidFill>
                <a:latin typeface="+mn-lt"/>
                <a:cs typeface="+mn-ea"/>
                <a:sym typeface="+mn-lt"/>
              </a:rPr>
              <a:t>ijp</a:t>
            </a:r>
            <a:endParaRPr lang="en-US" altLang="zh-CN" sz="1600" baseline="-25000" dirty="0">
              <a:solidFill>
                <a:schemeClr val="bg2">
                  <a:lumMod val="25000"/>
                </a:schemeClr>
              </a:solidFill>
              <a:latin typeface="+mn-lt"/>
              <a:ea typeface="宋体" panose="02010600030101010101" pitchFamily="2" charset="-122"/>
              <a:cs typeface="+mn-ea"/>
              <a:sym typeface="+mn-lt"/>
            </a:endParaRPr>
          </a:p>
        </p:txBody>
      </p:sp>
      <p:sp>
        <p:nvSpPr>
          <p:cNvPr id="59" name="TextBox 19"/>
          <p:cNvSpPr txBox="1"/>
          <p:nvPr/>
        </p:nvSpPr>
        <p:spPr>
          <a:xfrm>
            <a:off x="1701459" y="4607681"/>
            <a:ext cx="662052" cy="662052"/>
          </a:xfrm>
          <a:prstGeom prst="roundRect">
            <a:avLst>
              <a:gd name="adj" fmla="val 23861"/>
            </a:avLst>
          </a:prstGeom>
          <a:noFill/>
        </p:spPr>
        <p:txBody>
          <a:bodyPr wrap="square" lIns="0" tIns="0" rIns="0" bIns="0" rtlCol="0" anchor="ctr">
            <a:noAutofit/>
          </a:bodyPr>
          <a:lstStyle/>
          <a:p>
            <a:pPr algn="ctr"/>
            <a:r>
              <a:rPr lang="en-US" altLang="zh-CN" sz="2800" b="1" dirty="0">
                <a:solidFill>
                  <a:srgbClr val="386D52"/>
                </a:solidFill>
                <a:cs typeface="+mn-ea"/>
                <a:sym typeface="+mn-lt"/>
              </a:rPr>
              <a:t>03</a:t>
            </a:r>
            <a:endParaRPr lang="zh-CN" altLang="en-US" sz="2800" b="1" dirty="0">
              <a:solidFill>
                <a:srgbClr val="386D52"/>
              </a:solidFill>
              <a:cs typeface="+mn-ea"/>
              <a:sym typeface="+mn-lt"/>
            </a:endParaRPr>
          </a:p>
        </p:txBody>
      </p:sp>
      <p:sp>
        <p:nvSpPr>
          <p:cNvPr id="61" name="TextBox 29"/>
          <p:cNvSpPr txBox="1"/>
          <p:nvPr/>
        </p:nvSpPr>
        <p:spPr>
          <a:xfrm>
            <a:off x="2632075" y="2585085"/>
            <a:ext cx="8213090" cy="112839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如果工序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在机器</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是第一道加工工序，那么直接从它的上道工序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i(</a:t>
            </a:r>
            <a:r>
              <a:rPr lang="en-US" altLang="zh-CN" sz="1600" baseline="-25000" dirty="0">
                <a:solidFill>
                  <a:schemeClr val="bg2">
                    <a:lumMod val="25000"/>
                  </a:schemeClr>
                </a:solidFill>
                <a:latin typeface="+mn-lt"/>
                <a:ea typeface="宋体" panose="02010600030101010101" pitchFamily="2" charset="-122"/>
                <a:cs typeface="+mn-ea"/>
                <a:sym typeface="+mn-lt"/>
              </a:rPr>
              <a:t>p-1)</a:t>
            </a:r>
            <a:r>
              <a:rPr lang="zh-CN" altLang="en-US" sz="1600" dirty="0">
                <a:solidFill>
                  <a:schemeClr val="bg2">
                    <a:lumMod val="25000"/>
                  </a:schemeClr>
                </a:solidFill>
                <a:latin typeface="+mn-lt"/>
                <a:cs typeface="+mn-ea"/>
                <a:sym typeface="+mn-lt"/>
              </a:rPr>
              <a:t>的结束时间开始加工即可。如果工序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是工件</a:t>
            </a:r>
            <a:r>
              <a:rPr lang="en-US" altLang="zh-CN" sz="1600" dirty="0">
                <a:solidFill>
                  <a:schemeClr val="bg2">
                    <a:lumMod val="25000"/>
                  </a:schemeClr>
                </a:solidFill>
                <a:latin typeface="+mn-lt"/>
                <a:cs typeface="+mn-ea"/>
                <a:sym typeface="+mn-lt"/>
              </a:rPr>
              <a:t>j</a:t>
            </a:r>
            <a:r>
              <a:rPr lang="zh-CN" altLang="en-US" sz="1600" dirty="0">
                <a:solidFill>
                  <a:schemeClr val="bg2">
                    <a:lumMod val="25000"/>
                  </a:schemeClr>
                </a:solidFill>
                <a:latin typeface="+mn-lt"/>
                <a:cs typeface="+mn-ea"/>
                <a:sym typeface="+mn-lt"/>
              </a:rPr>
              <a:t>第</a:t>
            </a:r>
            <a:r>
              <a:rPr lang="en-US" altLang="zh-CN" sz="1600" dirty="0">
                <a:solidFill>
                  <a:schemeClr val="bg2">
                    <a:lumMod val="25000"/>
                  </a:schemeClr>
                </a:solidFill>
                <a:latin typeface="+mn-lt"/>
                <a:cs typeface="+mn-ea"/>
                <a:sym typeface="+mn-lt"/>
              </a:rPr>
              <a:t>1</a:t>
            </a:r>
            <a:r>
              <a:rPr lang="zh-CN" altLang="en-US" sz="1600" dirty="0">
                <a:solidFill>
                  <a:schemeClr val="bg2">
                    <a:lumMod val="25000"/>
                  </a:schemeClr>
                </a:solidFill>
                <a:latin typeface="+mn-lt"/>
                <a:cs typeface="+mn-ea"/>
                <a:sym typeface="+mn-lt"/>
              </a:rPr>
              <a:t>道工序，那么直接从机器</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的零时刻进行加工。否则，找到机器</a:t>
            </a:r>
            <a:r>
              <a:rPr lang="en-US" altLang="zh-CN" sz="1600" dirty="0">
                <a:solidFill>
                  <a:schemeClr val="bg2">
                    <a:lumMod val="25000"/>
                  </a:schemeClr>
                </a:solidFill>
                <a:latin typeface="+mn-lt"/>
                <a:cs typeface="+mn-ea"/>
                <a:sym typeface="+mn-lt"/>
              </a:rPr>
              <a:t>M-i</a:t>
            </a:r>
            <a:r>
              <a:rPr lang="zh-CN" altLang="en-US" sz="1600" dirty="0">
                <a:solidFill>
                  <a:schemeClr val="bg2">
                    <a:lumMod val="25000"/>
                  </a:schemeClr>
                </a:solidFill>
                <a:latin typeface="+mn-lt"/>
                <a:cs typeface="+mn-ea"/>
                <a:sym typeface="+mn-lt"/>
              </a:rPr>
              <a:t>上所有间隔空闲时间段</a:t>
            </a:r>
            <a:r>
              <a:rPr lang="en-US" altLang="zh-CN" sz="1600" dirty="0">
                <a:solidFill>
                  <a:schemeClr val="bg2">
                    <a:lumMod val="25000"/>
                  </a:schemeClr>
                </a:solidFill>
                <a:latin typeface="+mn-lt"/>
                <a:cs typeface="+mn-ea"/>
                <a:sym typeface="+mn-lt"/>
              </a:rPr>
              <a:t>[TS</a:t>
            </a:r>
            <a:r>
              <a:rPr lang="en-US" altLang="zh-CN" sz="1600" baseline="-25000" dirty="0">
                <a:solidFill>
                  <a:schemeClr val="bg2">
                    <a:lumMod val="25000"/>
                  </a:schemeClr>
                </a:solidFill>
                <a:latin typeface="+mn-lt"/>
                <a:cs typeface="+mn-ea"/>
                <a:sym typeface="+mn-lt"/>
              </a:rPr>
              <a:t>i</a:t>
            </a:r>
            <a:r>
              <a:rPr lang="en-US" altLang="zh-CN" sz="1600" dirty="0">
                <a:solidFill>
                  <a:schemeClr val="bg2">
                    <a:lumMod val="25000"/>
                  </a:schemeClr>
                </a:solidFill>
                <a:latin typeface="+mn-lt"/>
                <a:cs typeface="+mn-ea"/>
                <a:sym typeface="+mn-lt"/>
              </a:rPr>
              <a:t>,TE</a:t>
            </a:r>
            <a:r>
              <a:rPr lang="en-US" altLang="zh-CN" sz="1600" baseline="-25000" dirty="0">
                <a:solidFill>
                  <a:schemeClr val="bg2">
                    <a:lumMod val="25000"/>
                  </a:schemeClr>
                </a:solidFill>
                <a:latin typeface="+mn-lt"/>
                <a:cs typeface="+mn-ea"/>
                <a:sym typeface="+mn-lt"/>
              </a:rPr>
              <a:t>i</a:t>
            </a:r>
            <a:r>
              <a:rPr lang="en-US" altLang="zh-CN" sz="1600" dirty="0">
                <a:solidFill>
                  <a:schemeClr val="bg2">
                    <a:lumMod val="25000"/>
                  </a:schemeClr>
                </a:solidFill>
                <a:latin typeface="+mn-lt"/>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cs typeface="+mn-ea"/>
                <a:sym typeface="+mn-lt"/>
              </a:rPr>
              <a:t>TS</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表示间隔时间段的开始时间</a:t>
            </a:r>
            <a:r>
              <a:rPr lang="en-US" altLang="zh-CN" sz="1600" dirty="0">
                <a:solidFill>
                  <a:schemeClr val="bg2">
                    <a:lumMod val="25000"/>
                  </a:schemeClr>
                </a:solidFill>
                <a:latin typeface="+mn-lt"/>
                <a:cs typeface="+mn-ea"/>
                <a:sym typeface="+mn-lt"/>
              </a:rPr>
              <a:t>TE</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表示间隔空闲时间段的结束时间。得到工序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最早开始加工时间</a:t>
            </a:r>
            <a:r>
              <a:rPr lang="en-US" altLang="zh-CN" sz="1600" dirty="0">
                <a:solidFill>
                  <a:schemeClr val="bg2">
                    <a:lumMod val="25000"/>
                  </a:schemeClr>
                </a:solidFill>
                <a:latin typeface="+mn-lt"/>
                <a:cs typeface="+mn-ea"/>
                <a:sym typeface="+mn-lt"/>
              </a:rPr>
              <a:t>t</a:t>
            </a:r>
            <a:r>
              <a:rPr lang="en-US" altLang="zh-CN" sz="1600" baseline="-25000" dirty="0">
                <a:solidFill>
                  <a:schemeClr val="bg2">
                    <a:lumMod val="25000"/>
                  </a:schemeClr>
                </a:solidFill>
                <a:latin typeface="+mn-lt"/>
                <a:cs typeface="+mn-ea"/>
                <a:sym typeface="+mn-lt"/>
              </a:rPr>
              <a:t>a</a:t>
            </a:r>
            <a:r>
              <a:rPr lang="zh-CN" altLang="en-US" sz="1600" dirty="0">
                <a:solidFill>
                  <a:schemeClr val="bg2">
                    <a:lumMod val="25000"/>
                  </a:schemeClr>
                </a:solidFill>
                <a:latin typeface="+mn-lt"/>
                <a:cs typeface="+mn-ea"/>
                <a:sym typeface="+mn-lt"/>
              </a:rPr>
              <a:t>能够满足工件加工工序的顺序约束。</a:t>
            </a:r>
            <a:endParaRPr lang="zh-CN" altLang="en-US" sz="1600" dirty="0">
              <a:solidFill>
                <a:schemeClr val="bg2">
                  <a:lumMod val="25000"/>
                </a:schemeClr>
              </a:solidFill>
              <a:latin typeface="+mn-lt"/>
              <a:cs typeface="+mn-ea"/>
              <a:sym typeface="+mn-lt"/>
            </a:endParaRPr>
          </a:p>
        </p:txBody>
      </p:sp>
      <p:pic>
        <p:nvPicPr>
          <p:cNvPr id="2" name="图片 1"/>
          <p:cNvPicPr>
            <a:picLocks noChangeAspect="1"/>
          </p:cNvPicPr>
          <p:nvPr/>
        </p:nvPicPr>
        <p:blipFill>
          <a:blip r:embed="rId1"/>
          <a:stretch>
            <a:fillRect/>
          </a:stretch>
        </p:blipFill>
        <p:spPr>
          <a:xfrm>
            <a:off x="2946400" y="3853180"/>
            <a:ext cx="2638425" cy="333375"/>
          </a:xfrm>
          <a:prstGeom prst="rect">
            <a:avLst/>
          </a:prstGeom>
        </p:spPr>
      </p:pic>
      <p:sp>
        <p:nvSpPr>
          <p:cNvPr id="3" name="TextBox 29"/>
          <p:cNvSpPr txBox="1"/>
          <p:nvPr/>
        </p:nvSpPr>
        <p:spPr>
          <a:xfrm>
            <a:off x="2632075" y="4514215"/>
            <a:ext cx="3450590" cy="5638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sz="1600" dirty="0">
                <a:solidFill>
                  <a:schemeClr val="bg2">
                    <a:lumMod val="25000"/>
                  </a:schemeClr>
                </a:solidFill>
                <a:latin typeface="+mn-lt"/>
                <a:cs typeface="+mn-ea"/>
                <a:sym typeface="+mn-lt"/>
              </a:rPr>
              <a:t>判断间隔空闲时间段是否满足插入条件，如满足则插入当前空闲时间段内，</a:t>
            </a:r>
            <a:endParaRPr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2"/>
          <a:stretch>
            <a:fillRect/>
          </a:stretch>
        </p:blipFill>
        <p:spPr>
          <a:xfrm>
            <a:off x="6533515" y="3853180"/>
            <a:ext cx="4414520" cy="2369820"/>
          </a:xfrm>
          <a:prstGeom prst="rect">
            <a:avLst/>
          </a:prstGeom>
        </p:spPr>
      </p:pic>
      <p:pic>
        <p:nvPicPr>
          <p:cNvPr id="6" name="图片 5"/>
          <p:cNvPicPr>
            <a:picLocks noChangeAspect="1"/>
          </p:cNvPicPr>
          <p:nvPr/>
        </p:nvPicPr>
        <p:blipFill>
          <a:blip r:embed="rId3"/>
          <a:stretch>
            <a:fillRect/>
          </a:stretch>
        </p:blipFill>
        <p:spPr>
          <a:xfrm>
            <a:off x="2759710" y="5256530"/>
            <a:ext cx="2705100" cy="733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ppt_x"/>
                                          </p:val>
                                        </p:tav>
                                        <p:tav tm="100000">
                                          <p:val>
                                            <p:strVal val="#ppt_x"/>
                                          </p:val>
                                        </p:tav>
                                      </p:tavLst>
                                    </p:anim>
                                    <p:anim calcmode="lin" valueType="num">
                                      <p:cBhvr additive="base">
                                        <p:cTn id="1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fill="hold"/>
                                        <p:tgtEl>
                                          <p:spTgt spid="51"/>
                                        </p:tgtEl>
                                        <p:attrNameLst>
                                          <p:attrName>ppt_x</p:attrName>
                                        </p:attrNameLst>
                                      </p:cBhvr>
                                      <p:tavLst>
                                        <p:tav tm="0">
                                          <p:val>
                                            <p:strVal val="#ppt_x"/>
                                          </p:val>
                                        </p:tav>
                                        <p:tav tm="100000">
                                          <p:val>
                                            <p:strVal val="#ppt_x"/>
                                          </p:val>
                                        </p:tav>
                                      </p:tavLst>
                                    </p:anim>
                                    <p:anim calcmode="lin" valueType="num">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additive="base">
                                        <p:cTn id="24" dur="500" fill="hold"/>
                                        <p:tgtEl>
                                          <p:spTgt spid="49"/>
                                        </p:tgtEl>
                                        <p:attrNameLst>
                                          <p:attrName>ppt_x</p:attrName>
                                        </p:attrNameLst>
                                      </p:cBhvr>
                                      <p:tavLst>
                                        <p:tav tm="0">
                                          <p:val>
                                            <p:strVal val="#ppt_x"/>
                                          </p:val>
                                        </p:tav>
                                        <p:tav tm="100000">
                                          <p:val>
                                            <p:strVal val="#ppt_x"/>
                                          </p:val>
                                        </p:tav>
                                      </p:tavLst>
                                    </p:anim>
                                    <p:anim calcmode="lin" valueType="num">
                                      <p:cBhvr additive="base">
                                        <p:cTn id="2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1"/>
                                        </p:tgtEl>
                                        <p:attrNameLst>
                                          <p:attrName>style.visibility</p:attrName>
                                        </p:attrNameLst>
                                      </p:cBhvr>
                                      <p:to>
                                        <p:strVal val="visible"/>
                                      </p:to>
                                    </p:set>
                                    <p:anim calcmode="lin" valueType="num">
                                      <p:cBhvr additive="base">
                                        <p:cTn id="30" dur="500" fill="hold"/>
                                        <p:tgtEl>
                                          <p:spTgt spid="61"/>
                                        </p:tgtEl>
                                        <p:attrNameLst>
                                          <p:attrName>ppt_x</p:attrName>
                                        </p:attrNameLst>
                                      </p:cBhvr>
                                      <p:tavLst>
                                        <p:tav tm="0">
                                          <p:val>
                                            <p:strVal val="#ppt_x"/>
                                          </p:val>
                                        </p:tav>
                                        <p:tav tm="100000">
                                          <p:val>
                                            <p:strVal val="#ppt_x"/>
                                          </p:val>
                                        </p:tav>
                                      </p:tavLst>
                                    </p:anim>
                                    <p:anim calcmode="lin" valueType="num">
                                      <p:cBhvr additive="base">
                                        <p:cTn id="31" dur="500" fill="hold"/>
                                        <p:tgtEl>
                                          <p:spTgt spid="6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ppt_x"/>
                                          </p:val>
                                        </p:tav>
                                        <p:tav tm="100000">
                                          <p:val>
                                            <p:strVal val="#ppt_x"/>
                                          </p:val>
                                        </p:tav>
                                      </p:tavLst>
                                    </p:anim>
                                    <p:anim calcmode="lin" valueType="num">
                                      <p:cBhvr additive="base">
                                        <p:cTn id="55" dur="500" fill="hold"/>
                                        <p:tgtEl>
                                          <p:spTgt spid="59"/>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ppt_x"/>
                                          </p:val>
                                        </p:tav>
                                        <p:tav tm="100000">
                                          <p:val>
                                            <p:strVal val="#ppt_x"/>
                                          </p:val>
                                        </p:tav>
                                      </p:tavLst>
                                    </p:anim>
                                    <p:anim calcmode="lin" valueType="num">
                                      <p:cBhvr additive="base">
                                        <p:cTn id="5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0" grpId="1"/>
      <p:bldP spid="51" grpId="0"/>
      <p:bldP spid="49" grpId="0"/>
      <p:bldP spid="51" grpId="1"/>
      <p:bldP spid="49" grpId="1"/>
      <p:bldP spid="61" grpId="0"/>
      <p:bldP spid="46" grpId="0"/>
      <p:bldP spid="61" grpId="1"/>
      <p:bldP spid="46" grpId="1"/>
      <p:bldP spid="3" grpId="0"/>
      <p:bldP spid="59" grpId="0"/>
      <p:bldP spid="3" grpId="1"/>
      <p:bldP spid="5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932305" y="1866265"/>
            <a:ext cx="8213090" cy="36677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457200" fontAlgn="auto">
              <a:lnSpc>
                <a:spcPts val="2200"/>
              </a:lnSpc>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种群初始化在进化算法中是一个关键问题，初始解的质量对遗传算法求解的速度和质量有非常大的影响。</a:t>
            </a:r>
            <a:r>
              <a:rPr lang="en-US" sz="1600" dirty="0">
                <a:solidFill>
                  <a:schemeClr val="bg2">
                    <a:lumMod val="25000"/>
                  </a:schemeClr>
                </a:solidFill>
                <a:latin typeface="+mn-lt"/>
                <a:cs typeface="+mn-ea"/>
                <a:sym typeface="+mn-lt"/>
              </a:rPr>
              <a:t>FJSP</a:t>
            </a:r>
            <a:r>
              <a:rPr sz="1600" dirty="0">
                <a:solidFill>
                  <a:schemeClr val="bg2">
                    <a:lumMod val="25000"/>
                  </a:schemeClr>
                </a:solidFill>
                <a:latin typeface="+mn-lt"/>
                <a:cs typeface="+mn-ea"/>
                <a:sym typeface="+mn-lt"/>
              </a:rPr>
              <a:t>不但要解决机器选择问题，还要解决所有工序排序问题。目前，大部分文献一般采用的是随机初始化方法，使得初始解的质量偏低，机器之间负荷不均衡，导致要增加迭代次数或种群大小来达到最优解或近似最优解，这势必增加优化时间</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GLR机器选择方法，包</a:t>
            </a:r>
            <a:r>
              <a:rPr lang="zh-CN" sz="1600" dirty="0">
                <a:solidFill>
                  <a:schemeClr val="bg2">
                    <a:lumMod val="25000"/>
                  </a:schemeClr>
                </a:solidFill>
                <a:latin typeface="+mn-lt"/>
                <a:ea typeface="宋体" panose="02010600030101010101" pitchFamily="2" charset="-122"/>
                <a:cs typeface="+mn-ea"/>
                <a:sym typeface="+mn-lt"/>
              </a:rPr>
              <a:t>括：全局选择、局部选择和随机选择。</a:t>
            </a:r>
            <a:r>
              <a:rPr lang="en-US" altLang="zh-CN" sz="1600" dirty="0">
                <a:solidFill>
                  <a:schemeClr val="bg2">
                    <a:lumMod val="25000"/>
                  </a:schemeClr>
                </a:solidFill>
                <a:latin typeface="+mn-lt"/>
                <a:ea typeface="宋体" panose="02010600030101010101" pitchFamily="2" charset="-122"/>
                <a:cs typeface="+mn-ea"/>
                <a:sym typeface="+mn-lt"/>
              </a:rPr>
              <a:t>GS</a:t>
            </a:r>
            <a:r>
              <a:rPr lang="zh-CN" sz="1600" dirty="0">
                <a:solidFill>
                  <a:schemeClr val="bg2">
                    <a:lumMod val="25000"/>
                  </a:schemeClr>
                </a:solidFill>
                <a:latin typeface="+mn-lt"/>
                <a:ea typeface="宋体" panose="02010600030101010101" pitchFamily="2" charset="-122"/>
                <a:cs typeface="+mn-ea"/>
                <a:sym typeface="+mn-lt"/>
              </a:rPr>
              <a:t>和</a:t>
            </a:r>
            <a:r>
              <a:rPr lang="en-US" altLang="zh-CN" sz="1600" dirty="0">
                <a:solidFill>
                  <a:schemeClr val="bg2">
                    <a:lumMod val="25000"/>
                  </a:schemeClr>
                </a:solidFill>
                <a:latin typeface="+mn-lt"/>
                <a:ea typeface="宋体" panose="02010600030101010101" pitchFamily="2" charset="-122"/>
                <a:cs typeface="+mn-ea"/>
                <a:sym typeface="+mn-lt"/>
              </a:rPr>
              <a:t>LS</a:t>
            </a:r>
            <a:r>
              <a:rPr lang="zh-CN" sz="1600" dirty="0">
                <a:solidFill>
                  <a:schemeClr val="bg2">
                    <a:lumMod val="25000"/>
                  </a:schemeClr>
                </a:solidFill>
                <a:latin typeface="+mn-lt"/>
                <a:ea typeface="宋体" panose="02010600030101010101" pitchFamily="2" charset="-122"/>
                <a:cs typeface="+mn-ea"/>
                <a:sym typeface="+mn-lt"/>
              </a:rPr>
              <a:t>主要是为了考虑机器选择的负荷问题，使各台被选择的机器的工作负荷尽量平衡，充分提高机器的利用率。ＲＳ主要考虑尽量使初始种群分散地分布于整个解空间。通过三者的有机结合，提高初始解在机器选择部分中解的质量。</a:t>
            </a:r>
            <a:endParaRPr lang="zh-CN"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本文采用基于</a:t>
            </a:r>
            <a:r>
              <a:rPr lang="en-US" altLang="zh-CN" sz="1600" dirty="0">
                <a:solidFill>
                  <a:schemeClr val="bg2">
                    <a:lumMod val="25000"/>
                  </a:schemeClr>
                </a:solidFill>
                <a:latin typeface="+mn-lt"/>
                <a:ea typeface="宋体" panose="02010600030101010101" pitchFamily="2" charset="-122"/>
                <a:cs typeface="+mn-ea"/>
                <a:sym typeface="+mn-lt"/>
              </a:rPr>
              <a:t>GLR</a:t>
            </a:r>
            <a:r>
              <a:rPr lang="zh-CN" altLang="en-US" sz="1600" dirty="0">
                <a:solidFill>
                  <a:schemeClr val="bg2">
                    <a:lumMod val="25000"/>
                  </a:schemeClr>
                </a:solidFill>
                <a:latin typeface="+mn-lt"/>
                <a:ea typeface="宋体" panose="02010600030101010101" pitchFamily="2" charset="-122"/>
                <a:cs typeface="+mn-ea"/>
                <a:sym typeface="+mn-lt"/>
              </a:rPr>
              <a:t>选择方法的自适应初始化，通过随机生成解的质量确定</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在初始种群中的比例，相比于固定比例的</a:t>
            </a:r>
            <a:r>
              <a:rPr lang="en-US" altLang="zh-CN" sz="1600" dirty="0">
                <a:solidFill>
                  <a:schemeClr val="bg2">
                    <a:lumMod val="25000"/>
                  </a:schemeClr>
                </a:solidFill>
                <a:latin typeface="+mn-lt"/>
                <a:ea typeface="宋体" panose="02010600030101010101" pitchFamily="2" charset="-122"/>
                <a:cs typeface="+mn-ea"/>
                <a:sym typeface="+mn-lt"/>
              </a:rPr>
              <a:t>GLR</a:t>
            </a:r>
            <a:r>
              <a:rPr lang="zh-CN" altLang="en-US" sz="1600" dirty="0">
                <a:solidFill>
                  <a:schemeClr val="bg2">
                    <a:lumMod val="25000"/>
                  </a:schemeClr>
                </a:solidFill>
                <a:latin typeface="+mn-lt"/>
                <a:ea typeface="宋体" panose="02010600030101010101" pitchFamily="2" charset="-122"/>
                <a:cs typeface="+mn-ea"/>
                <a:sym typeface="+mn-lt"/>
              </a:rPr>
              <a:t>初始化能够取得更好的效果。</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每个染色体的</a:t>
            </a:r>
            <a:r>
              <a:rPr lang="en-US" altLang="zh-CN"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部分采用随机的方法生成。</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
                                            <p:txEl>
                                              <p:pRg st="0" end="0"/>
                                            </p:txEl>
                                          </p:spTgt>
                                        </p:tgtEl>
                                        <p:attrNameLst>
                                          <p:attrName>style.visibility</p:attrName>
                                        </p:attrNameLst>
                                      </p:cBhvr>
                                      <p:to>
                                        <p:strVal val="visible"/>
                                      </p:to>
                                    </p:set>
                                    <p:anim calcmode="lin" valueType="num">
                                      <p:cBhvr additive="base">
                                        <p:cTn id="17"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1">
                                            <p:txEl>
                                              <p:pRg st="1" end="1"/>
                                            </p:txEl>
                                          </p:spTgt>
                                        </p:tgtEl>
                                        <p:attrNameLst>
                                          <p:attrName>style.visibility</p:attrName>
                                        </p:attrNameLst>
                                      </p:cBhvr>
                                      <p:to>
                                        <p:strVal val="visible"/>
                                      </p:to>
                                    </p:set>
                                    <p:anim calcmode="lin" valueType="num">
                                      <p:cBhvr additive="base">
                                        <p:cTn id="23" dur="500" fill="hold"/>
                                        <p:tgtEl>
                                          <p:spTgt spid="6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1">
                                            <p:txEl>
                                              <p:pRg st="2" end="2"/>
                                            </p:txEl>
                                          </p:spTgt>
                                        </p:tgtEl>
                                        <p:attrNameLst>
                                          <p:attrName>style.visibility</p:attrName>
                                        </p:attrNameLst>
                                      </p:cBhvr>
                                      <p:to>
                                        <p:strVal val="visible"/>
                                      </p:to>
                                    </p:set>
                                    <p:anim calcmode="lin" valueType="num">
                                      <p:cBhvr additive="base">
                                        <p:cTn id="29" dur="500" fill="hold"/>
                                        <p:tgtEl>
                                          <p:spTgt spid="6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1">
                                            <p:txEl>
                                              <p:pRg st="3" end="3"/>
                                            </p:txEl>
                                          </p:spTgt>
                                        </p:tgtEl>
                                        <p:attrNameLst>
                                          <p:attrName>style.visibility</p:attrName>
                                        </p:attrNameLst>
                                      </p:cBhvr>
                                      <p:to>
                                        <p:strVal val="visible"/>
                                      </p:to>
                                    </p:set>
                                    <p:anim calcmode="lin" valueType="num">
                                      <p:cBhvr additive="base">
                                        <p:cTn id="33" dur="500" fill="hold"/>
                                        <p:tgtEl>
                                          <p:spTgt spid="61">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88658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AutoNum type="arabicPeriod"/>
            </a:pPr>
            <a:r>
              <a:rPr sz="1600" dirty="0">
                <a:solidFill>
                  <a:schemeClr val="bg2">
                    <a:lumMod val="25000"/>
                  </a:schemeClr>
                </a:solidFill>
                <a:latin typeface="+mn-lt"/>
                <a:cs typeface="+mn-ea"/>
                <a:sym typeface="+mn-lt"/>
              </a:rPr>
              <a:t>设置一个整型数组，长度等于机器总数</a:t>
            </a:r>
            <a:r>
              <a:rPr lang="en-US" sz="1600" dirty="0">
                <a:solidFill>
                  <a:schemeClr val="bg2">
                    <a:lumMod val="25000"/>
                  </a:schemeClr>
                </a:solidFill>
                <a:latin typeface="+mn-lt"/>
                <a:cs typeface="+mn-ea"/>
                <a:sym typeface="+mn-lt"/>
              </a:rPr>
              <a:t>m</a:t>
            </a:r>
            <a:r>
              <a:rPr sz="1600" dirty="0">
                <a:solidFill>
                  <a:schemeClr val="bg2">
                    <a:lumMod val="25000"/>
                  </a:schemeClr>
                </a:solidFill>
                <a:latin typeface="+mn-lt"/>
                <a:cs typeface="+mn-ea"/>
                <a:sym typeface="+mn-lt"/>
              </a:rPr>
              <a:t>，依次为机器号顺序，数组对应机器</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1</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m</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上的总负荷。同时初始化数组中每一个元素值为零。</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将当前工序的可选加工机器集中的加工机器的加工时间和数组中相应机器位置的时间数值相加，但不更新数组。</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从相加后的时间值中，选择最小的那台机器作为当前工序的加工机器，将被选的机器在可选机器集中的顺序号设置为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部分相应基因位的值。</a:t>
            </a:r>
            <a:endParaRPr lang="en-US" sz="1600" dirty="0">
              <a:solidFill>
                <a:schemeClr val="bg2">
                  <a:lumMod val="25000"/>
                </a:schemeClr>
              </a:solidFill>
              <a:latin typeface="+mn-lt"/>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全局选择</a:t>
            </a:r>
            <a:endParaRPr lang="zh-CN" altLang="en-US" b="1" dirty="0">
              <a:solidFill>
                <a:srgbClr val="386D52"/>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921510" y="3747135"/>
            <a:ext cx="8549005" cy="2410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additive="base">
                                        <p:cTn id="27"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1">
                                            <p:txEl>
                                              <p:pRg st="1" end="1"/>
                                            </p:txEl>
                                          </p:spTgt>
                                        </p:tgtEl>
                                        <p:attrNameLst>
                                          <p:attrName>style.visibility</p:attrName>
                                        </p:attrNameLst>
                                      </p:cBhvr>
                                      <p:to>
                                        <p:strVal val="visible"/>
                                      </p:to>
                                    </p:set>
                                    <p:anim calcmode="lin" valueType="num">
                                      <p:cBhvr additive="base">
                                        <p:cTn id="33" dur="500" fill="hold"/>
                                        <p:tgtEl>
                                          <p:spTgt spid="6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1">
                                            <p:txEl>
                                              <p:pRg st="2" end="2"/>
                                            </p:txEl>
                                          </p:spTgt>
                                        </p:tgtEl>
                                        <p:attrNameLst>
                                          <p:attrName>style.visibility</p:attrName>
                                        </p:attrNameLst>
                                      </p:cBhvr>
                                      <p:to>
                                        <p:strVal val="visible"/>
                                      </p:to>
                                    </p:set>
                                    <p:anim calcmode="lin" valueType="num">
                                      <p:cBhvr additive="base">
                                        <p:cTn id="39" dur="500" fill="hold"/>
                                        <p:tgtEl>
                                          <p:spTgt spid="61">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1">
                                            <p:txEl>
                                              <p:pRg st="3" end="3"/>
                                            </p:txEl>
                                          </p:spTgt>
                                        </p:tgtEl>
                                        <p:attrNameLst>
                                          <p:attrName>style.visibility</p:attrName>
                                        </p:attrNameLst>
                                      </p:cBhvr>
                                      <p:to>
                                        <p:strVal val="visible"/>
                                      </p:to>
                                    </p:set>
                                    <p:anim calcmode="lin" valueType="num">
                                      <p:cBhvr additive="base">
                                        <p:cTn id="45" dur="500" fill="hold"/>
                                        <p:tgtEl>
                                          <p:spTgt spid="61">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944370"/>
            <a:ext cx="9766935" cy="147701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Font typeface="+mj-lt"/>
              <a:buAutoNum type="arabicPeriod" startAt="5"/>
            </a:pPr>
            <a:r>
              <a:rPr sz="1600" dirty="0">
                <a:solidFill>
                  <a:schemeClr val="bg2">
                    <a:lumMod val="25000"/>
                  </a:schemeClr>
                </a:solidFill>
                <a:latin typeface="+mn-lt"/>
                <a:cs typeface="+mn-ea"/>
                <a:sym typeface="+mn-lt"/>
              </a:rPr>
              <a:t>将当前被选择的加工机器的加工时间加到数组中相应位置机器的加工负荷中，同时更新数组作为下一次选择的依据</a:t>
            </a:r>
            <a:r>
              <a:rPr lang="en-US" sz="1600" dirty="0">
                <a:solidFill>
                  <a:schemeClr val="bg2">
                    <a:lumMod val="25000"/>
                  </a:schemeClr>
                </a:solidFill>
                <a:latin typeface="+mn-lt"/>
                <a:cs typeface="+mn-ea"/>
                <a:sym typeface="+mn-lt"/>
              </a:rPr>
              <a:t>.</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选择当前工件的下一道工序，重复执行步骤3到步骤5，直到当前工件的所有工序的加工机器选择完毕为止。</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从工件集中除去已被选择的工件，从剩下的工件集中随机选择一个工件，同时选择当前工件的第１道工序，重复执行步骤3到步骤6，直到工件集中的所有工件被选择完毕为止。</a:t>
            </a:r>
            <a:endParaRPr lang="en-US" sz="1600" dirty="0">
              <a:solidFill>
                <a:schemeClr val="bg2">
                  <a:lumMod val="25000"/>
                </a:schemeClr>
              </a:solidFill>
              <a:latin typeface="+mn-lt"/>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全局选择</a:t>
            </a:r>
            <a:endParaRPr lang="zh-CN" altLang="en-US" b="1" dirty="0">
              <a:solidFill>
                <a:srgbClr val="386D52"/>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791335" y="3546475"/>
            <a:ext cx="8674100" cy="2410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 calcmode="lin" valueType="num">
                                      <p:cBhvr additive="base">
                                        <p:cTn id="21"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1">
                                            <p:txEl>
                                              <p:pRg st="1" end="1"/>
                                            </p:txEl>
                                          </p:spTgt>
                                        </p:tgtEl>
                                        <p:attrNameLst>
                                          <p:attrName>style.visibility</p:attrName>
                                        </p:attrNameLst>
                                      </p:cBhvr>
                                      <p:to>
                                        <p:strVal val="visible"/>
                                      </p:to>
                                    </p:set>
                                    <p:anim calcmode="lin" valueType="num">
                                      <p:cBhvr additive="base">
                                        <p:cTn id="27" dur="500" fill="hold"/>
                                        <p:tgtEl>
                                          <p:spTgt spid="6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1">
                                            <p:txEl>
                                              <p:pRg st="2" end="2"/>
                                            </p:txEl>
                                          </p:spTgt>
                                        </p:tgtEl>
                                        <p:attrNameLst>
                                          <p:attrName>style.visibility</p:attrName>
                                        </p:attrNameLst>
                                      </p:cBhvr>
                                      <p:to>
                                        <p:strVal val="visible"/>
                                      </p:to>
                                    </p:set>
                                    <p:anim calcmode="lin" valueType="num">
                                      <p:cBhvr additive="base">
                                        <p:cTn id="33" dur="500" fill="hold"/>
                                        <p:tgtEl>
                                          <p:spTgt spid="6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749425"/>
            <a:ext cx="9766935" cy="49212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1920"/>
              </a:lnSpc>
              <a:buNone/>
            </a:pPr>
            <a:r>
              <a:rPr lang="en-US" sz="1600" dirty="0">
                <a:solidFill>
                  <a:schemeClr val="bg2">
                    <a:lumMod val="25000"/>
                  </a:schemeClr>
                </a:solidFill>
                <a:latin typeface="+mn-lt"/>
                <a:cs typeface="+mn-ea"/>
                <a:sym typeface="+mn-lt"/>
              </a:rPr>
              <a:t>	</a:t>
            </a:r>
            <a:r>
              <a:rPr sz="1600" dirty="0">
                <a:solidFill>
                  <a:schemeClr val="bg2">
                    <a:lumMod val="25000"/>
                  </a:schemeClr>
                </a:solidFill>
                <a:latin typeface="+mn-lt"/>
                <a:cs typeface="+mn-ea"/>
                <a:sym typeface="+mn-lt"/>
              </a:rPr>
              <a:t>局部选择同全局选择原理上基本一致，但是每次对一个工件选择完毕时，数组需要重新设置为零，不存在随机选择工件</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局部选择</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225107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AutoNum type="arabicPeriod"/>
            </a:pPr>
            <a:r>
              <a:rPr sz="1600" dirty="0">
                <a:solidFill>
                  <a:schemeClr val="bg2">
                    <a:lumMod val="25000"/>
                  </a:schemeClr>
                </a:solidFill>
                <a:latin typeface="+mn-lt"/>
                <a:cs typeface="+mn-ea"/>
                <a:sym typeface="+mn-lt"/>
              </a:rPr>
              <a:t>设置一个整型数组，长度等于机器总数</a:t>
            </a:r>
            <a:r>
              <a:rPr lang="en-US" sz="1600" dirty="0">
                <a:solidFill>
                  <a:schemeClr val="bg2">
                    <a:lumMod val="25000"/>
                  </a:schemeClr>
                </a:solidFill>
                <a:latin typeface="+mn-lt"/>
                <a:cs typeface="+mn-ea"/>
                <a:sym typeface="+mn-lt"/>
              </a:rPr>
              <a:t>m</a:t>
            </a:r>
            <a:r>
              <a:rPr sz="1600" dirty="0">
                <a:solidFill>
                  <a:schemeClr val="bg2">
                    <a:lumMod val="25000"/>
                  </a:schemeClr>
                </a:solidFill>
                <a:latin typeface="+mn-lt"/>
                <a:cs typeface="+mn-ea"/>
                <a:sym typeface="+mn-lt"/>
              </a:rPr>
              <a:t>，依次为机器号顺序，数组对应机器</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1</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m</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上的总负荷。同时初始化数组中每一个元素值为零。</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将当前工序的可选加工机器集中的加工机器的加工时间和数组中相应机器位置的时间数值相加，但不更新数组。</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从相加后的时间值中，选择最小的那台机器作为当前工序的加工机器，将被选的机器在可选机器集中的顺序号设置为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部分相应基因位的值。</a:t>
            </a:r>
            <a:endParaRPr 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2003425" y="4044315"/>
            <a:ext cx="8551545" cy="2216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局部选择</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188658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Font typeface="+mj-lt"/>
              <a:buAutoNum type="arabicPeriod" startAt="5"/>
            </a:pPr>
            <a:r>
              <a:rPr sz="1600" dirty="0">
                <a:solidFill>
                  <a:schemeClr val="bg2">
                    <a:lumMod val="25000"/>
                  </a:schemeClr>
                </a:solidFill>
                <a:latin typeface="+mn-lt"/>
                <a:cs typeface="+mn-ea"/>
                <a:sym typeface="+mn-lt"/>
              </a:rPr>
              <a:t>将当前被选择的加工机器的加工时间加到数组中相应位置机器的加工负荷中，同时更新数组作为下一次选择的依据</a:t>
            </a:r>
            <a:r>
              <a:rPr lang="en-US" sz="1600" dirty="0">
                <a:solidFill>
                  <a:schemeClr val="bg2">
                    <a:lumMod val="25000"/>
                  </a:schemeClr>
                </a:solidFill>
                <a:latin typeface="+mn-lt"/>
                <a:cs typeface="+mn-ea"/>
                <a:sym typeface="+mn-lt"/>
              </a:rPr>
              <a:t>.</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选择当前工件的下一道工序，重复执行步骤3到步骤5，直到当前工件的所有工序的加工机器选择完毕为止。</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将数组中的每一位元素的值重新设置为零。</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从工件集中除去已被选择的工件，从剩下的工件集中随机选择一个工件，同时选择当前工件的第１道工序，重复执行步骤3到步骤6，直到工件集中的所有工件被选择完毕为止。</a:t>
            </a:r>
            <a:endParaRPr 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1917065" y="3852545"/>
            <a:ext cx="8551545" cy="2216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随机选择</a:t>
            </a:r>
            <a:endParaRPr lang="en-US" altLang="zh-CN" b="1" dirty="0">
              <a:solidFill>
                <a:srgbClr val="386D52"/>
              </a:solidFill>
              <a:latin typeface="+mn-lt"/>
              <a:ea typeface="+mn-ea"/>
              <a:cs typeface="+mn-ea"/>
              <a:sym typeface="+mn-lt"/>
            </a:endParaRPr>
          </a:p>
        </p:txBody>
      </p:sp>
      <p:sp>
        <p:nvSpPr>
          <p:cNvPr id="2" name="TextBox 29"/>
          <p:cNvSpPr txBox="1"/>
          <p:nvPr/>
        </p:nvSpPr>
        <p:spPr>
          <a:xfrm>
            <a:off x="1395730" y="1867535"/>
            <a:ext cx="97669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选择工件集中的第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个工件，同时选择当前工件的第１道工序。随机从工件集中选择一个工件，同时选择当前工件的第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在</a:t>
            </a:r>
            <a:r>
              <a:rPr lang="en-US" sz="1600" dirty="0">
                <a:solidFill>
                  <a:schemeClr val="bg2">
                    <a:lumMod val="25000"/>
                  </a:schemeClr>
                </a:solidFill>
                <a:latin typeface="+mn-lt"/>
                <a:cs typeface="+mn-ea"/>
                <a:sym typeface="+mn-lt"/>
              </a:rPr>
              <a:t>[1,m</a:t>
            </a:r>
            <a:r>
              <a:rPr lang="en-US" sz="1600" baseline="-25000" dirty="0">
                <a:solidFill>
                  <a:schemeClr val="bg2">
                    <a:lumMod val="25000"/>
                  </a:schemeClr>
                </a:solidFill>
                <a:latin typeface="+mn-lt"/>
                <a:cs typeface="+mn-ea"/>
                <a:sym typeface="+mn-lt"/>
              </a:rPr>
              <a:t>jh</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区间内随机产生一个数，即从当前工序的可选加工机器集中随机选择一个机器；同时将产生的随机数设置为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染色体部分相应基因位的值。</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cs typeface="+mn-ea"/>
                <a:sym typeface="+mn-lt"/>
              </a:rPr>
              <a:t>选择当前工件的下一道工序，执行步骤2，直到当前工件的所有工序的加工机器选择完毕为止。</a:t>
            </a:r>
            <a:endParaRPr lang="en-US"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cs typeface="+mn-ea"/>
                <a:sym typeface="+mn-lt"/>
              </a:rPr>
              <a:t>选择工件集中的下一个工件，重复执行步骤2到步骤3，直到工件集中的所有工件被选择完毕为止。</a:t>
            </a:r>
            <a:endParaRPr lang="en-US" sz="1600" dirty="0">
              <a:solidFill>
                <a:schemeClr val="bg2">
                  <a:lumMod val="25000"/>
                </a:schemeClr>
              </a:solidFill>
              <a:latin typeface="+mn-lt"/>
              <a:cs typeface="+mn-ea"/>
              <a:sym typeface="+mn-lt"/>
            </a:endParaRPr>
          </a:p>
        </p:txBody>
      </p:sp>
      <p:sp>
        <p:nvSpPr>
          <p:cNvPr id="3" name="TextBox 28"/>
          <p:cNvSpPr txBox="1"/>
          <p:nvPr/>
        </p:nvSpPr>
        <p:spPr>
          <a:xfrm>
            <a:off x="2423160" y="37953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基于</a:t>
            </a:r>
            <a:r>
              <a:rPr lang="en-US" altLang="zh-CN" b="1" dirty="0">
                <a:solidFill>
                  <a:srgbClr val="386D52"/>
                </a:solidFill>
                <a:latin typeface="+mn-lt"/>
                <a:ea typeface="+mn-ea"/>
                <a:cs typeface="+mn-ea"/>
                <a:sym typeface="+mn-lt"/>
              </a:rPr>
              <a:t>GLR</a:t>
            </a:r>
            <a:r>
              <a:rPr lang="zh-CN" altLang="en-US" b="1" dirty="0">
                <a:solidFill>
                  <a:srgbClr val="386D52"/>
                </a:solidFill>
                <a:latin typeface="+mn-lt"/>
                <a:ea typeface="宋体" panose="02010600030101010101" pitchFamily="2" charset="-122"/>
                <a:cs typeface="+mn-ea"/>
                <a:sym typeface="+mn-lt"/>
              </a:rPr>
              <a:t>机器</a:t>
            </a:r>
            <a:r>
              <a:rPr lang="zh-CN" altLang="en-US" b="1" dirty="0">
                <a:solidFill>
                  <a:srgbClr val="386D52"/>
                </a:solidFill>
                <a:latin typeface="+mn-lt"/>
                <a:ea typeface="+mn-ea"/>
                <a:cs typeface="+mn-ea"/>
                <a:sym typeface="+mn-lt"/>
              </a:rPr>
              <a:t>选择的动态初始化</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4446905"/>
            <a:ext cx="976693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随机生成</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方式的</a:t>
            </a:r>
            <a:r>
              <a:rPr lang="en-US" altLang="zh-CN" sz="1600" dirty="0">
                <a:solidFill>
                  <a:schemeClr val="bg2">
                    <a:lumMod val="25000"/>
                  </a:schemeClr>
                </a:solidFill>
                <a:latin typeface="+mn-lt"/>
                <a:ea typeface="宋体" panose="02010600030101010101" pitchFamily="2" charset="-122"/>
                <a:cs typeface="+mn-ea"/>
                <a:sym typeface="+mn-lt"/>
              </a:rPr>
              <a:t>MS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编码各</a:t>
            </a:r>
            <a:r>
              <a:rPr lang="en-US" altLang="zh-CN" sz="1600" dirty="0">
                <a:solidFill>
                  <a:schemeClr val="bg2">
                    <a:lumMod val="25000"/>
                  </a:schemeClr>
                </a:solidFill>
                <a:latin typeface="+mn-lt"/>
                <a:ea typeface="宋体" panose="02010600030101010101" pitchFamily="2" charset="-122"/>
                <a:cs typeface="+mn-ea"/>
                <a:sym typeface="+mn-lt"/>
              </a:rPr>
              <a:t>100</a:t>
            </a:r>
            <a:r>
              <a:rPr lang="zh-CN" altLang="en-US" sz="1600" dirty="0">
                <a:solidFill>
                  <a:schemeClr val="bg2">
                    <a:lumMod val="25000"/>
                  </a:schemeClr>
                </a:solidFill>
                <a:latin typeface="+mn-lt"/>
                <a:ea typeface="宋体" panose="02010600030101010101" pitchFamily="2" charset="-122"/>
                <a:cs typeface="+mn-ea"/>
                <a:sym typeface="+mn-lt"/>
              </a:rPr>
              <a:t>个。</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解码生成上述编码的解。</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根据三种方式的随机生成解的平均值计算确定</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的比例并进行初始化。</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linds(horizontal)">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2" grpId="0"/>
      <p:bldP spid="50" grpId="0"/>
      <p:bldP spid="2" grpId="1"/>
      <p:bldP spid="50" grpId="1"/>
      <p:bldP spid="3" grpId="0"/>
      <p:bldP spid="4" grpId="0"/>
      <p:bldP spid="3" grpId="1"/>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生成动态交叉概率</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395730" y="2040255"/>
            <a:ext cx="97669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解码后，每个个体的解都记录在一个数组</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中，并且有一个最优解</a:t>
            </a:r>
            <a:r>
              <a:rPr lang="en-US" altLang="zh-CN" sz="1600" dirty="0">
                <a:solidFill>
                  <a:schemeClr val="bg2">
                    <a:lumMod val="25000"/>
                  </a:schemeClr>
                </a:solidFill>
                <a:latin typeface="+mn-lt"/>
                <a:ea typeface="宋体" panose="02010600030101010101" pitchFamily="2" charset="-122"/>
                <a:cs typeface="+mn-ea"/>
                <a:sym typeface="+mn-lt"/>
              </a:rPr>
              <a:t>B</a:t>
            </a:r>
            <a:r>
              <a:rPr lang="zh-CN" altLang="en-US" sz="1600" dirty="0">
                <a:solidFill>
                  <a:schemeClr val="bg2">
                    <a:lumMod val="25000"/>
                  </a:schemeClr>
                </a:solidFill>
                <a:latin typeface="+mn-lt"/>
                <a:ea typeface="宋体" panose="02010600030101010101" pitchFamily="2" charset="-122"/>
                <a:cs typeface="+mn-ea"/>
                <a:sym typeface="+mn-lt"/>
              </a:rPr>
              <a:t>。</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生成交叉概率数组</a:t>
            </a:r>
            <a:r>
              <a:rPr lang="en-US" altLang="zh-CN" sz="1600" dirty="0">
                <a:solidFill>
                  <a:schemeClr val="bg2">
                    <a:lumMod val="25000"/>
                  </a:schemeClr>
                </a:solidFill>
                <a:latin typeface="+mn-lt"/>
                <a:ea typeface="宋体" panose="02010600030101010101" pitchFamily="2" charset="-122"/>
                <a:cs typeface="+mn-ea"/>
                <a:sym typeface="+mn-lt"/>
              </a:rPr>
              <a:t>P</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计算数组</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的平均值</a:t>
            </a:r>
            <a:r>
              <a:rPr lang="en-US" altLang="zh-CN" sz="1600" dirty="0">
                <a:solidFill>
                  <a:schemeClr val="bg2">
                    <a:lumMod val="25000"/>
                  </a:schemeClr>
                </a:solidFill>
                <a:latin typeface="+mn-lt"/>
                <a:ea typeface="宋体" panose="02010600030101010101" pitchFamily="2" charset="-122"/>
                <a:cs typeface="+mn-ea"/>
                <a:sym typeface="+mn-lt"/>
              </a:rPr>
              <a:t>AV</a:t>
            </a:r>
            <a:r>
              <a:rPr lang="zh-CN" altLang="en-US" sz="1600" dirty="0">
                <a:solidFill>
                  <a:schemeClr val="bg2">
                    <a:lumMod val="25000"/>
                  </a:schemeClr>
                </a:solidFill>
                <a:latin typeface="+mn-lt"/>
                <a:ea typeface="宋体" panose="02010600030101010101" pitchFamily="2" charset="-122"/>
                <a:cs typeface="+mn-ea"/>
                <a:sym typeface="+mn-lt"/>
              </a:rPr>
              <a:t>，依次遍历每个解，求得对应个体的交叉概率</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R</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&gt;=AV</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，否则，</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=(AV-R</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)/(AV-B),</a:t>
            </a:r>
            <a:r>
              <a:rPr lang="zh-CN" altLang="en-US" sz="1600" dirty="0">
                <a:solidFill>
                  <a:schemeClr val="bg2">
                    <a:lumMod val="25000"/>
                  </a:schemeClr>
                </a:solidFill>
                <a:latin typeface="+mn-lt"/>
                <a:ea typeface="宋体" panose="02010600030101010101" pitchFamily="2" charset="-122"/>
                <a:cs typeface="+mn-ea"/>
                <a:sym typeface="+mn-lt"/>
              </a:rPr>
              <a:t>特殊地，当</a:t>
            </a:r>
            <a:r>
              <a:rPr lang="en-US" altLang="zh-CN" sz="1600" dirty="0">
                <a:solidFill>
                  <a:schemeClr val="bg2">
                    <a:lumMod val="25000"/>
                  </a:schemeClr>
                </a:solidFill>
                <a:latin typeface="+mn-lt"/>
                <a:ea typeface="宋体" panose="02010600030101010101" pitchFamily="2" charset="-122"/>
                <a:cs typeface="+mn-ea"/>
                <a:sym typeface="+mn-lt"/>
              </a:rPr>
              <a:t>AV-B=0</a:t>
            </a:r>
            <a:r>
              <a:rPr lang="zh-CN" altLang="en-US" sz="1600" dirty="0">
                <a:solidFill>
                  <a:schemeClr val="bg2">
                    <a:lumMod val="25000"/>
                  </a:schemeClr>
                </a:solidFill>
                <a:latin typeface="+mn-lt"/>
                <a:ea typeface="宋体" panose="02010600030101010101" pitchFamily="2" charset="-122"/>
                <a:cs typeface="+mn-ea"/>
                <a:sym typeface="+mn-lt"/>
              </a:rPr>
              <a:t>时，</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a:t>
            </a:r>
            <a:r>
              <a:rPr lang="en-US" altLang="zh-CN" sz="1600" dirty="0">
                <a:solidFill>
                  <a:schemeClr val="bg2">
                    <a:lumMod val="25000"/>
                  </a:schemeClr>
                </a:solidFill>
                <a:latin typeface="+mn-lt"/>
                <a:ea typeface="宋体" panose="02010600030101010101" pitchFamily="2" charset="-122"/>
                <a:cs typeface="+mn-ea"/>
                <a:sym typeface="+mn-lt"/>
              </a:rPr>
              <a:t>P</a:t>
            </a:r>
            <a:r>
              <a:rPr lang="zh-CN" altLang="en-US" sz="1600" dirty="0">
                <a:solidFill>
                  <a:schemeClr val="bg2">
                    <a:lumMod val="25000"/>
                  </a:schemeClr>
                </a:solidFill>
                <a:latin typeface="+mn-lt"/>
                <a:ea typeface="宋体" panose="02010600030101010101" pitchFamily="2" charset="-122"/>
                <a:cs typeface="+mn-ea"/>
                <a:sym typeface="+mn-lt"/>
              </a:rPr>
              <a:t>的平均值</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en-US" altLang="zh-CN" sz="1600" dirty="0">
                <a:solidFill>
                  <a:schemeClr val="bg2">
                    <a:lumMod val="25000"/>
                  </a:schemeClr>
                </a:solidFill>
                <a:latin typeface="+mn-lt"/>
                <a:ea typeface="宋体" panose="02010600030101010101" pitchFamily="2" charset="-122"/>
                <a:cs typeface="+mn-ea"/>
                <a:sym typeface="+mn-lt"/>
              </a:rPr>
              <a:t>&lt;0.5,</a:t>
            </a:r>
            <a:r>
              <a:rPr lang="zh-CN" altLang="en-US" sz="1600" dirty="0">
                <a:solidFill>
                  <a:schemeClr val="bg2">
                    <a:lumMod val="25000"/>
                  </a:schemeClr>
                </a:solidFill>
                <a:latin typeface="+mn-lt"/>
                <a:ea typeface="宋体" panose="02010600030101010101" pitchFamily="2" charset="-122"/>
                <a:cs typeface="+mn-ea"/>
                <a:sym typeface="+mn-lt"/>
              </a:rPr>
              <a:t>增大</a:t>
            </a:r>
            <a:r>
              <a:rPr lang="en-US" altLang="zh-CN" sz="1600" dirty="0">
                <a:solidFill>
                  <a:schemeClr val="bg2">
                    <a:lumMod val="25000"/>
                  </a:schemeClr>
                </a:solidFill>
                <a:latin typeface="+mn-lt"/>
                <a:ea typeface="宋体" panose="02010600030101010101" pitchFamily="2" charset="-122"/>
                <a:cs typeface="+mn-ea"/>
                <a:sym typeface="+mn-lt"/>
              </a:rPr>
              <a:t>P</a:t>
            </a:r>
            <a:r>
              <a:rPr lang="zh-CN" altLang="en-US" sz="1600" dirty="0">
                <a:solidFill>
                  <a:schemeClr val="bg2">
                    <a:lumMod val="25000"/>
                  </a:schemeClr>
                </a:solidFill>
                <a:latin typeface="+mn-lt"/>
                <a:ea typeface="宋体" panose="02010600030101010101" pitchFamily="2" charset="-122"/>
                <a:cs typeface="+mn-ea"/>
                <a:sym typeface="+mn-lt"/>
              </a:rPr>
              <a:t>的概率，</a:t>
            </a:r>
            <a:r>
              <a:rPr lang="en-US" altLang="zh-CN" sz="1600" dirty="0">
                <a:solidFill>
                  <a:schemeClr val="bg2">
                    <a:lumMod val="25000"/>
                  </a:schemeClr>
                </a:solidFill>
                <a:latin typeface="+mn-lt"/>
                <a:ea typeface="宋体" panose="02010600030101010101" pitchFamily="2" charset="-122"/>
                <a:cs typeface="+mn-ea"/>
                <a:sym typeface="+mn-lt"/>
              </a:rPr>
              <a:t>P=P*(0.5/P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en-US" altLang="zh-CN"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防止交叉概率太小导致算法搜索效率下降。</a:t>
            </a: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8"/>
          <p:cNvSpPr txBox="1"/>
          <p:nvPr/>
        </p:nvSpPr>
        <p:spPr>
          <a:xfrm>
            <a:off x="2423160" y="403923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变异概率</a:t>
            </a:r>
            <a:endParaRPr lang="zh-CN" altLang="en-US" b="1" dirty="0">
              <a:solidFill>
                <a:srgbClr val="386D52"/>
              </a:solidFill>
              <a:latin typeface="+mn-lt"/>
              <a:ea typeface="宋体" panose="02010600030101010101" pitchFamily="2" charset="-122"/>
              <a:cs typeface="+mn-ea"/>
              <a:sym typeface="+mn-lt"/>
            </a:endParaRPr>
          </a:p>
        </p:txBody>
      </p:sp>
      <p:sp>
        <p:nvSpPr>
          <p:cNvPr id="3" name="TextBox 29"/>
          <p:cNvSpPr txBox="1"/>
          <p:nvPr/>
        </p:nvSpPr>
        <p:spPr>
          <a:xfrm>
            <a:off x="1589405" y="473011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变异概率为交叉概率</a:t>
            </a:r>
            <a:r>
              <a:rPr lang="en-US" altLang="zh-CN" sz="1600" dirty="0">
                <a:solidFill>
                  <a:schemeClr val="bg2">
                    <a:lumMod val="25000"/>
                  </a:schemeClr>
                </a:solidFill>
                <a:latin typeface="+mn-lt"/>
                <a:ea typeface="宋体" panose="02010600030101010101" pitchFamily="2" charset="-122"/>
                <a:cs typeface="+mn-ea"/>
                <a:sym typeface="+mn-lt"/>
              </a:rPr>
              <a:t>P*V_C_ratio</a:t>
            </a: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blinds(horizontal)">
                                      <p:cBhvr>
                                        <p:cTn id="14" dur="500"/>
                                        <p:tgtEl>
                                          <p:spTgt spid="5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P spid="50" grpId="1"/>
      <p:bldP spid="5" grpId="1"/>
      <p:bldP spid="3" grpId="0"/>
      <p:bldP spid="2" grpId="0"/>
      <p:bldP spid="3" grpId="1"/>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en-US" altLang="zh-CN" b="1" dirty="0">
                <a:solidFill>
                  <a:srgbClr val="386D52"/>
                </a:solidFill>
                <a:latin typeface="+mn-lt"/>
                <a:ea typeface="宋体" panose="02010600030101010101" pitchFamily="2" charset="-122"/>
                <a:cs typeface="+mn-ea"/>
                <a:sym typeface="+mn-lt"/>
              </a:rPr>
              <a:t>MS</a:t>
            </a:r>
            <a:r>
              <a:rPr lang="zh-CN" altLang="en-US" b="1" dirty="0">
                <a:solidFill>
                  <a:srgbClr val="386D52"/>
                </a:solidFill>
                <a:latin typeface="+mn-lt"/>
                <a:ea typeface="宋体" panose="02010600030101010101" pitchFamily="2" charset="-122"/>
                <a:cs typeface="+mn-ea"/>
                <a:sym typeface="+mn-lt"/>
              </a:rPr>
              <a:t>部分交叉操作</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522730" y="2226945"/>
            <a:ext cx="976693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计算两个基因的最大交叉概率</a:t>
            </a:r>
            <a:r>
              <a:rPr lang="en-US" altLang="zh-CN" sz="1600" dirty="0">
                <a:solidFill>
                  <a:schemeClr val="bg2">
                    <a:lumMod val="25000"/>
                  </a:schemeClr>
                </a:solidFill>
                <a:latin typeface="+mn-lt"/>
                <a:ea typeface="宋体" panose="02010600030101010101" pitchFamily="2" charset="-122"/>
                <a:cs typeface="+mn-ea"/>
                <a:sym typeface="+mn-lt"/>
              </a:rPr>
              <a:t>P=max(P</a:t>
            </a:r>
            <a:r>
              <a:rPr lang="en-US" altLang="zh-CN" sz="1600" baseline="-25000" dirty="0">
                <a:solidFill>
                  <a:schemeClr val="bg2">
                    <a:lumMod val="25000"/>
                  </a:schemeClr>
                </a:solidFill>
                <a:latin typeface="+mn-lt"/>
                <a:ea typeface="宋体" panose="02010600030101010101" pitchFamily="2" charset="-122"/>
                <a:cs typeface="+mn-ea"/>
                <a:sym typeface="+mn-lt"/>
              </a:rPr>
              <a:t>1</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2</a:t>
            </a:r>
            <a:r>
              <a:rPr lang="en-US" altLang="zh-CN" sz="1600" dirty="0">
                <a:solidFill>
                  <a:schemeClr val="bg2">
                    <a:lumMod val="25000"/>
                  </a:schemeClr>
                </a:solidFill>
                <a:latin typeface="+mn-lt"/>
                <a:ea typeface="宋体" panose="02010600030101010101" pitchFamily="2" charset="-122"/>
                <a:cs typeface="+mn-ea"/>
                <a:sym typeface="+mn-lt"/>
              </a:rPr>
              <a:t>)</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随机生成一个数</a:t>
            </a:r>
            <a:r>
              <a:rPr lang="en-US" altLang="zh-CN" sz="1600" dirty="0">
                <a:solidFill>
                  <a:schemeClr val="bg2">
                    <a:lumMod val="25000"/>
                  </a:schemeClr>
                </a:solidFill>
                <a:latin typeface="+mn-lt"/>
                <a:ea typeface="宋体" panose="02010600030101010101" pitchFamily="2" charset="-122"/>
                <a:cs typeface="+mn-ea"/>
                <a:sym typeface="+mn-lt"/>
              </a:rPr>
              <a:t>0</a:t>
            </a:r>
            <a:r>
              <a:rPr lang="zh-CN" altLang="en-US" sz="1600" dirty="0">
                <a:solidFill>
                  <a:schemeClr val="bg2">
                    <a:lumMod val="25000"/>
                  </a:schemeClr>
                </a:solidFill>
                <a:latin typeface="+mn-lt"/>
                <a:ea typeface="宋体" panose="02010600030101010101" pitchFamily="2" charset="-122"/>
                <a:cs typeface="+mn-ea"/>
                <a:sym typeface="+mn-lt"/>
              </a:rPr>
              <a:t>到</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之间的数</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R&lt;P</a:t>
            </a:r>
            <a:r>
              <a:rPr lang="zh-CN" altLang="en-US" sz="1600" dirty="0">
                <a:solidFill>
                  <a:schemeClr val="bg2">
                    <a:lumMod val="25000"/>
                  </a:schemeClr>
                </a:solidFill>
                <a:latin typeface="+mn-lt"/>
                <a:ea typeface="宋体" panose="02010600030101010101" pitchFamily="2" charset="-122"/>
                <a:cs typeface="+mn-ea"/>
                <a:sym typeface="+mn-lt"/>
              </a:rPr>
              <a:t>，交叉，否则，不交叉。</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将两个染色体中不同的部分以</a:t>
            </a:r>
            <a:r>
              <a:rPr lang="en-US" altLang="zh-CN" sz="1600" dirty="0">
                <a:solidFill>
                  <a:schemeClr val="bg2">
                    <a:lumMod val="25000"/>
                  </a:schemeClr>
                </a:solidFill>
                <a:latin typeface="+mn-lt"/>
                <a:ea typeface="宋体" panose="02010600030101010101" pitchFamily="2" charset="-122"/>
                <a:cs typeface="+mn-ea"/>
                <a:sym typeface="+mn-lt"/>
              </a:rPr>
              <a:t>0.2</a:t>
            </a:r>
            <a:r>
              <a:rPr lang="zh-CN" altLang="en-US" sz="1600" dirty="0">
                <a:solidFill>
                  <a:schemeClr val="bg2">
                    <a:lumMod val="25000"/>
                  </a:schemeClr>
                </a:solidFill>
                <a:latin typeface="+mn-lt"/>
                <a:ea typeface="宋体" panose="02010600030101010101" pitchFamily="2" charset="-122"/>
                <a:cs typeface="+mn-ea"/>
                <a:sym typeface="+mn-lt"/>
              </a:rPr>
              <a:t>的概率进行交叉。</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机器选择部分必须保证每位基因的先后顺序保持不变，采用均匀交叉操作</a:t>
            </a:r>
            <a:endParaRPr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1955165" y="3843020"/>
            <a:ext cx="8089265" cy="1830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ppt_x"/>
                                          </p:val>
                                        </p:tav>
                                        <p:tav tm="100000">
                                          <p:val>
                                            <p:strVal val="#ppt_x"/>
                                          </p:val>
                                        </p:tav>
                                      </p:tavLst>
                                    </p:anim>
                                    <p:anim calcmode="lin" valueType="num">
                                      <p:cBhvr additive="base">
                                        <p:cTn id="15" dur="500" fill="hold"/>
                                        <p:tgtEl>
                                          <p:spTgt spid="50"/>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50" grpId="1"/>
      <p:bldP spid="2" grpId="1"/>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flipH="1">
            <a:off x="1560236" y="854317"/>
            <a:ext cx="8447363" cy="5687820"/>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flipH="1">
            <a:off x="8280400" y="0"/>
            <a:ext cx="3911600" cy="6857194"/>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flipH="1">
            <a:off x="-1" y="4208393"/>
            <a:ext cx="3165231" cy="2648801"/>
          </a:xfrm>
          <a:prstGeom prst="rect">
            <a:avLst/>
          </a:prstGeom>
        </p:spPr>
      </p:pic>
      <p:sp>
        <p:nvSpPr>
          <p:cNvPr id="7" name="文本框 6"/>
          <p:cNvSpPr txBox="1"/>
          <p:nvPr/>
        </p:nvSpPr>
        <p:spPr>
          <a:xfrm>
            <a:off x="2314869" y="539260"/>
            <a:ext cx="1794505" cy="769441"/>
          </a:xfrm>
          <a:prstGeom prst="rect">
            <a:avLst/>
          </a:prstGeom>
          <a:no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r>
              <a:rPr lang="en-US" altLang="zh-CN" dirty="0">
                <a:latin typeface="微软雅黑" panose="020B0503020204020204" pitchFamily="34" charset="-122"/>
                <a:ea typeface="微软雅黑" panose="020B0503020204020204" pitchFamily="34" charset="-122"/>
                <a:cs typeface="+mn-ea"/>
                <a:sym typeface="+mn-lt"/>
              </a:rPr>
              <a:t>LOGO</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AutoShape 49"/>
          <p:cNvSpPr>
            <a:spLocks noChangeArrowheads="1"/>
          </p:cNvSpPr>
          <p:nvPr/>
        </p:nvSpPr>
        <p:spPr bwMode="gray">
          <a:xfrm flipH="1">
            <a:off x="2488406" y="4700149"/>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endParaRPr lang="en-US" altLang="zh-CN" sz="3200" dirty="0">
              <a:solidFill>
                <a:srgbClr val="386D52"/>
              </a:solidFill>
              <a:cs typeface="+mn-ea"/>
              <a:sym typeface="+mn-lt"/>
            </a:endParaRPr>
          </a:p>
        </p:txBody>
      </p:sp>
      <p:sp>
        <p:nvSpPr>
          <p:cNvPr id="9" name="AutoShape 50"/>
          <p:cNvSpPr>
            <a:spLocks noChangeArrowheads="1"/>
          </p:cNvSpPr>
          <p:nvPr/>
        </p:nvSpPr>
        <p:spPr bwMode="gray">
          <a:xfrm flipH="1">
            <a:off x="2488406" y="3985440"/>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pPr>
            <a:r>
              <a:rPr lang="en-US" altLang="zh-CN" sz="3200" dirty="0">
                <a:solidFill>
                  <a:schemeClr val="bg2">
                    <a:lumMod val="25000"/>
                  </a:schemeClr>
                </a:solidFill>
                <a:cs typeface="+mn-ea"/>
                <a:sym typeface="+mn-lt"/>
              </a:rPr>
              <a:t>04.	</a:t>
            </a:r>
            <a:r>
              <a:rPr lang="zh-CN" altLang="en-US" sz="3200" dirty="0">
                <a:solidFill>
                  <a:srgbClr val="386D52"/>
                </a:solidFill>
                <a:cs typeface="+mn-ea"/>
                <a:sym typeface="+mn-lt"/>
              </a:rPr>
              <a:t>实验结果</a:t>
            </a:r>
            <a:r>
              <a:rPr lang="zh-CN" altLang="en-US" sz="3200" dirty="0">
                <a:solidFill>
                  <a:srgbClr val="386D52"/>
                </a:solidFill>
                <a:cs typeface="+mn-ea"/>
                <a:sym typeface="+mn-lt"/>
              </a:rPr>
              <a:t>展示</a:t>
            </a:r>
            <a:endParaRPr lang="zh-CN" altLang="en-US" sz="3200" dirty="0">
              <a:solidFill>
                <a:srgbClr val="386D52"/>
              </a:solidFill>
              <a:cs typeface="+mn-ea"/>
              <a:sym typeface="+mn-lt"/>
            </a:endParaRPr>
          </a:p>
        </p:txBody>
      </p:sp>
      <p:sp>
        <p:nvSpPr>
          <p:cNvPr id="10" name="AutoShape 51"/>
          <p:cNvSpPr>
            <a:spLocks noChangeArrowheads="1"/>
          </p:cNvSpPr>
          <p:nvPr/>
        </p:nvSpPr>
        <p:spPr bwMode="gray">
          <a:xfrm flipH="1">
            <a:off x="2488406" y="3270731"/>
            <a:ext cx="4878388" cy="606522"/>
          </a:xfrm>
          <a:prstGeom prst="roundRect">
            <a:avLst>
              <a:gd name="adj" fmla="val 50000"/>
            </a:avLst>
          </a:prstGeom>
          <a:noFill/>
          <a:ln w="28575" algn="ctr">
            <a:noFill/>
            <a:round/>
          </a:ln>
          <a:effectLst/>
        </p:spPr>
        <p:txBody>
          <a:bodyPr wrap="none" lIns="288000" anchor="ctr"/>
          <a:lstStyle/>
          <a:p>
            <a:pPr marL="899795" algn="l">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03.	</a:t>
            </a:r>
            <a:r>
              <a:rPr lang="zh-CN" altLang="en-US" sz="3200" dirty="0">
                <a:solidFill>
                  <a:srgbClr val="386D52"/>
                </a:solidFill>
                <a:cs typeface="+mn-ea"/>
                <a:sym typeface="+mn-lt"/>
              </a:rPr>
              <a:t>实现细节</a:t>
            </a:r>
            <a:endParaRPr lang="en-US" altLang="zh-CN" sz="3200" dirty="0">
              <a:solidFill>
                <a:schemeClr val="bg2">
                  <a:lumMod val="25000"/>
                </a:schemeClr>
              </a:solidFill>
              <a:cs typeface="+mn-ea"/>
              <a:sym typeface="+mn-lt"/>
            </a:endParaRPr>
          </a:p>
        </p:txBody>
      </p:sp>
      <p:sp>
        <p:nvSpPr>
          <p:cNvPr id="11" name="AutoShape 52"/>
          <p:cNvSpPr>
            <a:spLocks noChangeArrowheads="1"/>
          </p:cNvSpPr>
          <p:nvPr/>
        </p:nvSpPr>
        <p:spPr bwMode="gray">
          <a:xfrm flipH="1">
            <a:off x="2488406" y="2556022"/>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02. </a:t>
            </a:r>
            <a:r>
              <a:rPr lang="zh-CN" altLang="en-US" sz="3200" dirty="0">
                <a:solidFill>
                  <a:srgbClr val="386D52"/>
                </a:solidFill>
                <a:cs typeface="+mn-ea"/>
                <a:sym typeface="+mn-lt"/>
              </a:rPr>
              <a:t>数据处理方案</a:t>
            </a:r>
            <a:endParaRPr lang="en-US" altLang="zh-CN" sz="3200" dirty="0">
              <a:solidFill>
                <a:srgbClr val="386D52"/>
              </a:solidFill>
              <a:cs typeface="+mn-ea"/>
              <a:sym typeface="+mn-lt"/>
            </a:endParaRPr>
          </a:p>
        </p:txBody>
      </p:sp>
      <p:sp>
        <p:nvSpPr>
          <p:cNvPr id="12" name="AutoShape 51"/>
          <p:cNvSpPr>
            <a:spLocks noChangeArrowheads="1"/>
          </p:cNvSpPr>
          <p:nvPr/>
        </p:nvSpPr>
        <p:spPr bwMode="gray">
          <a:xfrm flipH="1">
            <a:off x="2488406" y="1822361"/>
            <a:ext cx="4878388" cy="625474"/>
          </a:xfrm>
          <a:prstGeom prst="roundRect">
            <a:avLst>
              <a:gd name="adj" fmla="val 50000"/>
            </a:avLst>
          </a:prstGeom>
          <a:noFill/>
          <a:ln w="28575" algn="ctr">
            <a:noFill/>
            <a:round/>
          </a:ln>
          <a:effectLst/>
        </p:spPr>
        <p:txBody>
          <a:bodyPr wrap="none" lIns="288000" anchor="ctr"/>
          <a:lstStyle/>
          <a:p>
            <a:pPr marL="899795" algn="l">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01. </a:t>
            </a:r>
            <a:r>
              <a:rPr lang="zh-CN" altLang="en-US" sz="3200" dirty="0">
                <a:solidFill>
                  <a:srgbClr val="386D52"/>
                </a:solidFill>
                <a:cs typeface="+mn-ea"/>
                <a:sym typeface="+mn-lt"/>
              </a:rPr>
              <a:t>算法以及流程</a:t>
            </a:r>
            <a:endParaRPr lang="zh-CN" altLang="en-US" sz="3200" dirty="0">
              <a:solidFill>
                <a:schemeClr val="bg2">
                  <a:lumMod val="25000"/>
                </a:schemeClr>
              </a:solidFill>
              <a:ea typeface="宋体" panose="02010600030101010101" pitchFamily="2" charset="-122"/>
              <a:cs typeface="+mn-ea"/>
              <a:sym typeface="+mn-lt"/>
            </a:endParaRPr>
          </a:p>
        </p:txBody>
      </p:sp>
      <p:sp>
        <p:nvSpPr>
          <p:cNvPr id="13" name="AutoShape 49"/>
          <p:cNvSpPr>
            <a:spLocks noChangeArrowheads="1"/>
          </p:cNvSpPr>
          <p:nvPr/>
        </p:nvSpPr>
        <p:spPr bwMode="gray">
          <a:xfrm flipH="1">
            <a:off x="2488406" y="5414857"/>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endParaRPr lang="en-US" altLang="zh-CN" sz="3200" dirty="0">
              <a:solidFill>
                <a:srgbClr val="386D52"/>
              </a:solidFill>
              <a:cs typeface="+mn-ea"/>
              <a:sym typeface="+mn-lt"/>
            </a:endParaRPr>
          </a:p>
        </p:txBody>
      </p:sp>
      <p:grpSp>
        <p:nvGrpSpPr>
          <p:cNvPr id="20" name="组合 19"/>
          <p:cNvGrpSpPr/>
          <p:nvPr/>
        </p:nvGrpSpPr>
        <p:grpSpPr>
          <a:xfrm>
            <a:off x="2184401" y="1557489"/>
            <a:ext cx="1454757" cy="3018152"/>
            <a:chOff x="2184401" y="1557489"/>
            <a:chExt cx="1454757" cy="3018152"/>
          </a:xfrm>
        </p:grpSpPr>
        <p:sp>
          <p:nvSpPr>
            <p:cNvPr id="17" name="矩形 16"/>
            <p:cNvSpPr/>
            <p:nvPr/>
          </p:nvSpPr>
          <p:spPr>
            <a:xfrm>
              <a:off x="2184401" y="1557489"/>
              <a:ext cx="1454757" cy="3018152"/>
            </a:xfrm>
            <a:prstGeom prst="rect">
              <a:avLst/>
            </a:prstGeom>
            <a:solidFill>
              <a:srgbClr val="386D52"/>
            </a:solidFill>
            <a:ln>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277461" y="1564004"/>
              <a:ext cx="812275" cy="2123658"/>
            </a:xfrm>
            <a:prstGeom prst="rect">
              <a:avLst/>
            </a:prstGeom>
            <a:noFill/>
          </p:spPr>
          <p:txBody>
            <a:bodyPr wrap="square" rtlCol="0">
              <a:spAutoFit/>
            </a:bodyPr>
            <a:lstStyle/>
            <a:p>
              <a:r>
                <a:rPr lang="zh-CN" altLang="en-US" sz="6600" b="1" dirty="0">
                  <a:solidFill>
                    <a:schemeClr val="bg1"/>
                  </a:solidFill>
                  <a:cs typeface="+mn-ea"/>
                  <a:sym typeface="+mn-lt"/>
                </a:rPr>
                <a:t>目录</a:t>
              </a:r>
              <a:endParaRPr lang="zh-CN" altLang="en-US" sz="6600" b="1" dirty="0">
                <a:solidFill>
                  <a:schemeClr val="bg1"/>
                </a:solidFill>
                <a:cs typeface="+mn-ea"/>
                <a:sym typeface="+mn-lt"/>
              </a:endParaRPr>
            </a:p>
          </p:txBody>
        </p:sp>
        <p:sp>
          <p:nvSpPr>
            <p:cNvPr id="16" name="矩形 15"/>
            <p:cNvSpPr/>
            <p:nvPr/>
          </p:nvSpPr>
          <p:spPr>
            <a:xfrm>
              <a:off x="3075219" y="2628698"/>
              <a:ext cx="461665" cy="1788310"/>
            </a:xfrm>
            <a:prstGeom prst="rect">
              <a:avLst/>
            </a:prstGeom>
          </p:spPr>
          <p:txBody>
            <a:bodyPr vert="eaVert" wrap="none">
              <a:spAutoFit/>
            </a:bodyPr>
            <a:lstStyle/>
            <a:p>
              <a:r>
                <a:rPr lang="en-US" altLang="zh-CN" spc="600" dirty="0">
                  <a:solidFill>
                    <a:schemeClr val="bg1"/>
                  </a:solidFill>
                  <a:effectLst>
                    <a:outerShdw blurRad="50800" dist="38100" dir="5400000" algn="t" rotWithShape="0">
                      <a:prstClr val="black">
                        <a:alpha val="40000"/>
                      </a:prstClr>
                    </a:outerShdw>
                  </a:effectLst>
                  <a:cs typeface="+mn-ea"/>
                  <a:sym typeface="+mn-lt"/>
                </a:rPr>
                <a:t>CONTENTS</a:t>
              </a:r>
              <a:endParaRPr lang="zh-CN" altLang="en-US" spc="600" dirty="0">
                <a:solidFill>
                  <a:schemeClr val="bg1"/>
                </a:solidFill>
                <a:effectLst>
                  <a:outerShdw blurRad="50800" dist="38100" dir="5400000" algn="t" rotWithShape="0">
                    <a:prstClr val="black">
                      <a:alpha val="40000"/>
                    </a:prstClr>
                  </a:outerShdw>
                </a:effectLst>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vertical)">
                                      <p:cBhvr>
                                        <p:cTn id="27" dur="500"/>
                                        <p:tgtEl>
                                          <p:spTgt spid="20"/>
                                        </p:tgtEl>
                                      </p:cBhvr>
                                    </p:animEffect>
                                  </p:childTnLst>
                                </p:cTn>
                              </p:par>
                              <p:par>
                                <p:cTn id="28" presetID="2" presetClass="entr" presetSubtype="4" fill="hold" grpId="0" nodeType="withEffect">
                                  <p:stCondLst>
                                    <p:cond delay="20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1000" fill="hold"/>
                                        <p:tgtEl>
                                          <p:spTgt spid="8"/>
                                        </p:tgtEl>
                                        <p:attrNameLst>
                                          <p:attrName>ppt_x</p:attrName>
                                        </p:attrNameLst>
                                      </p:cBhvr>
                                      <p:tavLst>
                                        <p:tav tm="0">
                                          <p:val>
                                            <p:strVal val="#ppt_x"/>
                                          </p:val>
                                        </p:tav>
                                        <p:tav tm="100000">
                                          <p:val>
                                            <p:strVal val="#ppt_x"/>
                                          </p:val>
                                        </p:tav>
                                      </p:tavLst>
                                    </p:anim>
                                    <p:anim calcmode="lin" valueType="num">
                                      <p:cBhvr additive="base">
                                        <p:cTn id="31" dur="10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250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1000" fill="hold"/>
                                        <p:tgtEl>
                                          <p:spTgt spid="13"/>
                                        </p:tgtEl>
                                        <p:attrNameLst>
                                          <p:attrName>ppt_x</p:attrName>
                                        </p:attrNameLst>
                                      </p:cBhvr>
                                      <p:tavLst>
                                        <p:tav tm="0">
                                          <p:val>
                                            <p:strVal val="#ppt_x"/>
                                          </p:val>
                                        </p:tav>
                                        <p:tav tm="100000">
                                          <p:val>
                                            <p:strVal val="#ppt_x"/>
                                          </p:val>
                                        </p:tav>
                                      </p:tavLst>
                                    </p:anim>
                                    <p:anim calcmode="lin" valueType="num">
                                      <p:cBhvr additive="base">
                                        <p:cTn id="3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ppt_x"/>
                                          </p:val>
                                        </p:tav>
                                        <p:tav tm="100000">
                                          <p:val>
                                            <p:strVal val="#ppt_x"/>
                                          </p:val>
                                        </p:tav>
                                      </p:tavLst>
                                    </p:anim>
                                    <p:anim calcmode="lin" valueType="num">
                                      <p:cBhvr additive="base">
                                        <p:cTn id="5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13" grpId="0" bldLvl="0" animBg="1"/>
      <p:bldP spid="12" grpId="0" animBg="1"/>
      <p:bldP spid="12" grpId="1" animBg="1"/>
      <p:bldP spid="11" grpId="0" animBg="1"/>
      <p:bldP spid="11" grpId="1" animBg="1"/>
      <p:bldP spid="10" grpId="0" animBg="1"/>
      <p:bldP spid="10" grpId="1" animBg="1"/>
      <p:bldP spid="9" grpId="0" animBg="1"/>
      <p:bldP spid="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en-US" altLang="zh-CN" b="1" dirty="0">
                <a:solidFill>
                  <a:srgbClr val="386D52"/>
                </a:solidFill>
                <a:latin typeface="+mn-lt"/>
                <a:ea typeface="宋体" panose="02010600030101010101" pitchFamily="2" charset="-122"/>
                <a:cs typeface="+mn-ea"/>
                <a:sym typeface="+mn-lt"/>
              </a:rPr>
              <a:t>OS</a:t>
            </a:r>
            <a:r>
              <a:rPr lang="zh-CN" altLang="en-US" b="1" dirty="0">
                <a:solidFill>
                  <a:srgbClr val="386D52"/>
                </a:solidFill>
                <a:latin typeface="+mn-lt"/>
                <a:ea typeface="宋体" panose="02010600030101010101" pitchFamily="2" charset="-122"/>
                <a:cs typeface="+mn-ea"/>
                <a:sym typeface="+mn-lt"/>
              </a:rPr>
              <a:t>部分交叉操作</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522730" y="2226945"/>
            <a:ext cx="9766935" cy="142303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将工件集</a:t>
            </a:r>
            <a:r>
              <a:rPr lang="en-US" sz="1600" dirty="0">
                <a:solidFill>
                  <a:schemeClr val="bg2">
                    <a:lumMod val="25000"/>
                  </a:schemeClr>
                </a:solidFill>
                <a:latin typeface="+mn-lt"/>
                <a:ea typeface="宋体" panose="02010600030101010101" pitchFamily="2" charset="-122"/>
                <a:cs typeface="+mn-ea"/>
                <a:sym typeface="+mn-lt"/>
              </a:rPr>
              <a:t>{J</a:t>
            </a:r>
            <a:r>
              <a:rPr lang="en-US" sz="1600" baseline="-250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J</a:t>
            </a:r>
            <a:r>
              <a:rPr lang="en-US" altLang="zh-CN" sz="1600" baseline="-25000" dirty="0">
                <a:solidFill>
                  <a:schemeClr val="bg2">
                    <a:lumMod val="25000"/>
                  </a:schemeClr>
                </a:solidFill>
                <a:latin typeface="+mn-lt"/>
                <a:ea typeface="宋体" panose="02010600030101010101" pitchFamily="2" charset="-122"/>
                <a:cs typeface="+mn-ea"/>
                <a:sym typeface="+mn-lt"/>
              </a:rPr>
              <a:t>n</a:t>
            </a:r>
            <a:r>
              <a:rPr lang="en-US" sz="1600" dirty="0">
                <a:solidFill>
                  <a:schemeClr val="bg2">
                    <a:lumMod val="25000"/>
                  </a:schemeClr>
                </a:solidFill>
                <a:latin typeface="+mn-lt"/>
                <a:ea typeface="宋体" panose="02010600030101010101" pitchFamily="2" charset="-122"/>
                <a:cs typeface="+mn-ea"/>
                <a:sym typeface="+mn-lt"/>
              </a:rPr>
              <a:t>}</a:t>
            </a:r>
            <a:r>
              <a:rPr sz="1600" dirty="0">
                <a:solidFill>
                  <a:schemeClr val="bg2">
                    <a:lumMod val="25000"/>
                  </a:schemeClr>
                </a:solidFill>
                <a:latin typeface="+mn-lt"/>
                <a:ea typeface="宋体" panose="02010600030101010101" pitchFamily="2" charset="-122"/>
                <a:cs typeface="+mn-ea"/>
                <a:sym typeface="+mn-lt"/>
              </a:rPr>
              <a:t>随机划分为两个工件集</a:t>
            </a:r>
            <a:r>
              <a:rPr lang="en-US" sz="1600" dirty="0">
                <a:solidFill>
                  <a:schemeClr val="bg2">
                    <a:lumMod val="25000"/>
                  </a:schemeClr>
                </a:solidFill>
                <a:latin typeface="+mn-lt"/>
                <a:ea typeface="宋体" panose="02010600030101010101" pitchFamily="2" charset="-122"/>
                <a:cs typeface="+mn-ea"/>
                <a:sym typeface="+mn-lt"/>
              </a:rPr>
              <a:t>Jobset1</a:t>
            </a:r>
            <a:r>
              <a:rPr lang="zh-CN" altLang="en-US"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Jobset2</a:t>
            </a:r>
            <a:r>
              <a:rPr sz="1600" dirty="0">
                <a:solidFill>
                  <a:schemeClr val="bg2">
                    <a:lumMod val="25000"/>
                  </a:schemeClr>
                </a:solidFill>
                <a:latin typeface="+mn-lt"/>
                <a:ea typeface="宋体" panose="02010600030101010101" pitchFamily="2" charset="-122"/>
                <a:cs typeface="+mn-ea"/>
                <a:sym typeface="+mn-lt"/>
              </a:rPr>
              <a:t>。</a:t>
            </a:r>
            <a:endParaRPr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复制父代染色体</a:t>
            </a:r>
            <a:r>
              <a:rPr lang="en-US" sz="1600" dirty="0">
                <a:solidFill>
                  <a:schemeClr val="bg2">
                    <a:lumMod val="25000"/>
                  </a:schemeClr>
                </a:solidFill>
                <a:latin typeface="+mn-lt"/>
                <a:ea typeface="宋体" panose="02010600030101010101" pitchFamily="2" charset="-122"/>
                <a:cs typeface="+mn-ea"/>
                <a:sym typeface="+mn-lt"/>
              </a:rPr>
              <a:t>P1</a:t>
            </a:r>
            <a:r>
              <a:rPr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P2</a:t>
            </a:r>
            <a:r>
              <a:rPr sz="1600" dirty="0">
                <a:solidFill>
                  <a:schemeClr val="bg2">
                    <a:lumMod val="25000"/>
                  </a:schemeClr>
                </a:solidFill>
                <a:latin typeface="+mn-lt"/>
                <a:ea typeface="宋体" panose="02010600030101010101" pitchFamily="2" charset="-122"/>
                <a:cs typeface="+mn-ea"/>
                <a:sym typeface="+mn-lt"/>
              </a:rPr>
              <a:t>中包含在工件集</a:t>
            </a:r>
            <a:r>
              <a:rPr lang="en-US" sz="1600" dirty="0">
                <a:solidFill>
                  <a:schemeClr val="bg2">
                    <a:lumMod val="25000"/>
                  </a:schemeClr>
                </a:solidFill>
                <a:latin typeface="+mn-lt"/>
                <a:ea typeface="宋体" panose="02010600030101010101" pitchFamily="2" charset="-122"/>
                <a:cs typeface="+mn-ea"/>
                <a:sym typeface="+mn-lt"/>
              </a:rPr>
              <a:t>Jobset1/Jobset2</a:t>
            </a:r>
            <a:r>
              <a:rPr sz="1600" dirty="0">
                <a:solidFill>
                  <a:schemeClr val="bg2">
                    <a:lumMod val="25000"/>
                  </a:schemeClr>
                </a:solidFill>
                <a:latin typeface="+mn-lt"/>
                <a:ea typeface="宋体" panose="02010600030101010101" pitchFamily="2" charset="-122"/>
                <a:cs typeface="+mn-ea"/>
                <a:sym typeface="+mn-lt"/>
              </a:rPr>
              <a:t>中的工件到</a:t>
            </a:r>
            <a:r>
              <a:rPr lang="en-US" sz="1600" dirty="0">
                <a:solidFill>
                  <a:schemeClr val="bg2">
                    <a:lumMod val="25000"/>
                  </a:schemeClr>
                </a:solidFill>
                <a:latin typeface="+mn-lt"/>
                <a:ea typeface="宋体" panose="02010600030101010101" pitchFamily="2" charset="-122"/>
                <a:cs typeface="+mn-ea"/>
                <a:sym typeface="+mn-lt"/>
              </a:rPr>
              <a:t>C1/C2</a:t>
            </a:r>
            <a:r>
              <a:rPr sz="1600" dirty="0">
                <a:solidFill>
                  <a:schemeClr val="bg2">
                    <a:lumMod val="25000"/>
                  </a:schemeClr>
                </a:solidFill>
                <a:latin typeface="+mn-lt"/>
                <a:ea typeface="宋体" panose="02010600030101010101" pitchFamily="2" charset="-122"/>
                <a:cs typeface="+mn-ea"/>
                <a:sym typeface="+mn-lt"/>
              </a:rPr>
              <a:t>，保持它们的位置和顺序。</a:t>
            </a:r>
            <a:endParaRPr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将</a:t>
            </a:r>
            <a:r>
              <a:rPr lang="en-US" sz="1600" dirty="0">
                <a:solidFill>
                  <a:schemeClr val="bg2">
                    <a:lumMod val="25000"/>
                  </a:schemeClr>
                </a:solidFill>
                <a:latin typeface="+mn-lt"/>
                <a:ea typeface="宋体" panose="02010600030101010101" pitchFamily="2" charset="-122"/>
                <a:cs typeface="+mn-ea"/>
                <a:sym typeface="+mn-lt"/>
              </a:rPr>
              <a:t>P1</a:t>
            </a:r>
            <a:r>
              <a:rPr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P2</a:t>
            </a:r>
            <a:r>
              <a:rPr sz="1600" dirty="0">
                <a:solidFill>
                  <a:schemeClr val="bg2">
                    <a:lumMod val="25000"/>
                  </a:schemeClr>
                </a:solidFill>
                <a:latin typeface="+mn-lt"/>
                <a:ea typeface="宋体" panose="02010600030101010101" pitchFamily="2" charset="-122"/>
                <a:cs typeface="+mn-ea"/>
                <a:sym typeface="+mn-lt"/>
              </a:rPr>
              <a:t>中不包含在工件集</a:t>
            </a:r>
            <a:r>
              <a:rPr lang="en-US" sz="1600" dirty="0">
                <a:solidFill>
                  <a:schemeClr val="bg2">
                    <a:lumMod val="25000"/>
                  </a:schemeClr>
                </a:solidFill>
                <a:latin typeface="+mn-lt"/>
                <a:ea typeface="宋体" panose="02010600030101010101" pitchFamily="2" charset="-122"/>
                <a:cs typeface="+mn-ea"/>
                <a:sym typeface="+mn-lt"/>
              </a:rPr>
              <a:t>Jobset1/Jobset2</a:t>
            </a:r>
            <a:r>
              <a:rPr sz="1600" dirty="0">
                <a:solidFill>
                  <a:schemeClr val="bg2">
                    <a:lumMod val="25000"/>
                  </a:schemeClr>
                </a:solidFill>
                <a:latin typeface="+mn-lt"/>
                <a:ea typeface="宋体" panose="02010600030101010101" pitchFamily="2" charset="-122"/>
                <a:cs typeface="+mn-ea"/>
                <a:sym typeface="+mn-lt"/>
              </a:rPr>
              <a:t>中的工件复制到</a:t>
            </a:r>
            <a:r>
              <a:rPr lang="en-US" sz="1600" dirty="0">
                <a:solidFill>
                  <a:schemeClr val="bg2">
                    <a:lumMod val="25000"/>
                  </a:schemeClr>
                </a:solidFill>
                <a:latin typeface="+mn-lt"/>
                <a:ea typeface="宋体" panose="02010600030101010101" pitchFamily="2" charset="-122"/>
                <a:cs typeface="+mn-ea"/>
                <a:sym typeface="+mn-lt"/>
              </a:rPr>
              <a:t>C1/C2</a:t>
            </a:r>
            <a:r>
              <a:rPr sz="1600" dirty="0">
                <a:solidFill>
                  <a:schemeClr val="bg2">
                    <a:lumMod val="25000"/>
                  </a:schemeClr>
                </a:solidFill>
                <a:latin typeface="+mn-lt"/>
                <a:ea typeface="宋体" panose="02010600030101010101" pitchFamily="2" charset="-122"/>
                <a:cs typeface="+mn-ea"/>
                <a:sym typeface="+mn-lt"/>
              </a:rPr>
              <a:t>，保持它们的顺序。</a:t>
            </a:r>
            <a:endParaRPr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POX</a:t>
            </a:r>
            <a:r>
              <a:rPr lang="zh-CN" altLang="en-US" sz="1600" dirty="0">
                <a:solidFill>
                  <a:schemeClr val="bg2">
                    <a:lumMod val="25000"/>
                  </a:schemeClr>
                </a:solidFill>
                <a:latin typeface="+mn-lt"/>
                <a:ea typeface="宋体" panose="02010600030101010101" pitchFamily="2" charset="-122"/>
                <a:cs typeface="+mn-ea"/>
                <a:sym typeface="+mn-lt"/>
              </a:rPr>
              <a:t>交叉方式每个染色体中对多个工件进行操作，能够较好地继承父代个体的优良特征。</a:t>
            </a:r>
            <a:endParaRPr lang="zh-CN" altLang="en-US" sz="1600" dirty="0">
              <a:solidFill>
                <a:schemeClr val="bg2">
                  <a:lumMod val="25000"/>
                </a:schemeClr>
              </a:solidFill>
              <a:latin typeface="+mn-lt"/>
              <a:ea typeface="宋体" panose="02010600030101010101" pitchFamily="2" charset="-122"/>
              <a:cs typeface="+mn-ea"/>
              <a:sym typeface="+mn-lt"/>
            </a:endParaRPr>
          </a:p>
        </p:txBody>
      </p:sp>
      <p:pic>
        <p:nvPicPr>
          <p:cNvPr id="3" name="图片 2"/>
          <p:cNvPicPr>
            <a:picLocks noChangeAspect="1"/>
          </p:cNvPicPr>
          <p:nvPr/>
        </p:nvPicPr>
        <p:blipFill>
          <a:blip r:embed="rId1"/>
          <a:stretch>
            <a:fillRect/>
          </a:stretch>
        </p:blipFill>
        <p:spPr>
          <a:xfrm>
            <a:off x="2553335" y="3937635"/>
            <a:ext cx="6252210" cy="2030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linds(horizontal)">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2" grpId="0"/>
      <p:bldP spid="50" grpId="0"/>
      <p:bldP spid="2" grpId="1"/>
      <p:bldP spid="50" grpId="1"/>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变异操作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变异操作</a:t>
            </a:r>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ea typeface="宋体" panose="02010600030101010101" pitchFamily="2" charset="-122"/>
                <a:cs typeface="+mn-ea"/>
                <a:sym typeface="+mn-lt"/>
              </a:rPr>
              <a:t>	</a:t>
            </a:r>
            <a:r>
              <a:rPr sz="1600" dirty="0">
                <a:solidFill>
                  <a:schemeClr val="bg2">
                    <a:lumMod val="25000"/>
                  </a:schemeClr>
                </a:solidFill>
                <a:latin typeface="+mn-lt"/>
                <a:ea typeface="宋体" panose="02010600030101010101" pitchFamily="2" charset="-122"/>
                <a:cs typeface="+mn-ea"/>
                <a:sym typeface="+mn-lt"/>
              </a:rPr>
              <a:t>变异操作通过随机改变染色体的某些基因对染色体进行较小扰动来生成新的个体，增加种群多样性，并在一定程度上影响着</a:t>
            </a:r>
            <a:r>
              <a:rPr lang="en-US" sz="1600" dirty="0">
                <a:solidFill>
                  <a:schemeClr val="bg2">
                    <a:lumMod val="25000"/>
                  </a:schemeClr>
                </a:solidFill>
                <a:latin typeface="+mn-lt"/>
                <a:ea typeface="宋体" panose="02010600030101010101" pitchFamily="2" charset="-122"/>
                <a:cs typeface="+mn-ea"/>
                <a:sym typeface="+mn-lt"/>
              </a:rPr>
              <a:t>GA</a:t>
            </a:r>
            <a:r>
              <a:rPr sz="1600" dirty="0">
                <a:solidFill>
                  <a:schemeClr val="bg2">
                    <a:lumMod val="25000"/>
                  </a:schemeClr>
                </a:solidFill>
                <a:latin typeface="+mn-lt"/>
                <a:ea typeface="宋体" panose="02010600030101010101" pitchFamily="2" charset="-122"/>
                <a:cs typeface="+mn-ea"/>
                <a:sym typeface="+mn-lt"/>
              </a:rPr>
              <a:t>的局部搜索能力对于经典传统的</a:t>
            </a:r>
            <a:r>
              <a:rPr lang="zh-CN" sz="1600" dirty="0">
                <a:solidFill>
                  <a:schemeClr val="bg2">
                    <a:lumMod val="25000"/>
                  </a:schemeClr>
                </a:solidFill>
                <a:latin typeface="+mn-lt"/>
                <a:ea typeface="宋体" panose="02010600030101010101" pitchFamily="2" charset="-122"/>
                <a:cs typeface="+mn-ea"/>
                <a:sym typeface="+mn-lt"/>
              </a:rPr>
              <a:t>遗传算法</a:t>
            </a:r>
            <a:r>
              <a:rPr sz="1600" dirty="0">
                <a:solidFill>
                  <a:schemeClr val="bg2">
                    <a:lumMod val="25000"/>
                  </a:schemeClr>
                </a:solidFill>
                <a:latin typeface="+mn-lt"/>
                <a:ea typeface="宋体" panose="02010600030101010101" pitchFamily="2" charset="-122"/>
                <a:cs typeface="+mn-ea"/>
                <a:sym typeface="+mn-lt"/>
              </a:rPr>
              <a:t>采用置换编码时较常用的变异操作有互换变异、逆序变异、插入变异和基于邻域搜索变异等操作</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1943100" y="3023870"/>
            <a:ext cx="3388360" cy="2870200"/>
          </a:xfrm>
          <a:prstGeom prst="rect">
            <a:avLst/>
          </a:prstGeom>
        </p:spPr>
      </p:pic>
      <p:sp>
        <p:nvSpPr>
          <p:cNvPr id="7" name="TextBox 29"/>
          <p:cNvSpPr txBox="1"/>
          <p:nvPr/>
        </p:nvSpPr>
        <p:spPr>
          <a:xfrm>
            <a:off x="5655945" y="2796540"/>
            <a:ext cx="5069840"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对于</a:t>
            </a:r>
            <a:r>
              <a:rPr lang="en-US" sz="1600" dirty="0">
                <a:solidFill>
                  <a:schemeClr val="bg2">
                    <a:lumMod val="25000"/>
                  </a:schemeClr>
                </a:solidFill>
                <a:latin typeface="+mn-lt"/>
                <a:ea typeface="宋体" panose="02010600030101010101" pitchFamily="2" charset="-122"/>
                <a:cs typeface="+mn-ea"/>
                <a:sym typeface="+mn-lt"/>
              </a:rPr>
              <a:t>MS</a:t>
            </a:r>
            <a:r>
              <a:rPr sz="1600" dirty="0">
                <a:solidFill>
                  <a:schemeClr val="bg2">
                    <a:lumMod val="25000"/>
                  </a:schemeClr>
                </a:solidFill>
                <a:latin typeface="+mn-lt"/>
                <a:ea typeface="宋体" panose="02010600030101010101" pitchFamily="2" charset="-122"/>
                <a:cs typeface="+mn-ea"/>
                <a:sym typeface="+mn-lt"/>
              </a:rPr>
              <a:t>部分，为保证能够较好地保持优良个体的信息和机器顺序不被破坏</a:t>
            </a:r>
            <a:r>
              <a:rPr lang="zh-CN" sz="1600" dirty="0">
                <a:solidFill>
                  <a:schemeClr val="bg2">
                    <a:lumMod val="25000"/>
                  </a:schemeClr>
                </a:solidFill>
                <a:latin typeface="+mn-lt"/>
                <a:ea typeface="宋体" panose="02010600030101010101" pitchFamily="2" charset="-122"/>
                <a:cs typeface="+mn-ea"/>
                <a:sym typeface="+mn-lt"/>
              </a:rPr>
              <a:t>采用下述方法：</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1.</a:t>
            </a:r>
            <a:r>
              <a:rPr lang="zh-CN" sz="1600" dirty="0">
                <a:solidFill>
                  <a:schemeClr val="bg2">
                    <a:lumMod val="25000"/>
                  </a:schemeClr>
                </a:solidFill>
                <a:latin typeface="+mn-lt"/>
                <a:ea typeface="宋体" panose="02010600030101010101" pitchFamily="2" charset="-122"/>
                <a:cs typeface="+mn-ea"/>
                <a:sym typeface="+mn-lt"/>
              </a:rPr>
              <a:t>在变异染色体中随机选择ｒ个位置</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2.依次选择每一个位置，对每一个位置的机器设置为当前工序可选机器</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集中加工时间最短的机器。</a:t>
            </a:r>
            <a:endParaRPr lang="en-US" altLang="zh-CN" sz="1600" dirty="0">
              <a:solidFill>
                <a:schemeClr val="bg2">
                  <a:lumMod val="25000"/>
                </a:schemeClr>
              </a:solidFill>
              <a:latin typeface="+mn-lt"/>
              <a:ea typeface="宋体" panose="02010600030101010101" pitchFamily="2" charset="-122"/>
              <a:cs typeface="+mn-ea"/>
              <a:sym typeface="+mn-lt"/>
            </a:endParaRPr>
          </a:p>
        </p:txBody>
      </p:sp>
      <p:sp>
        <p:nvSpPr>
          <p:cNvPr id="8" name="TextBox 29"/>
          <p:cNvSpPr txBox="1"/>
          <p:nvPr/>
        </p:nvSpPr>
        <p:spPr>
          <a:xfrm>
            <a:off x="5655945" y="4716780"/>
            <a:ext cx="5069840"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对于</a:t>
            </a:r>
            <a:r>
              <a:rPr lang="en-US"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部分采用随机变异的方式。</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ppt_x"/>
                                          </p:val>
                                        </p:tav>
                                        <p:tav tm="100000">
                                          <p:val>
                                            <p:strVal val="#ppt_x"/>
                                          </p:val>
                                        </p:tav>
                                      </p:tavLst>
                                    </p:anim>
                                    <p:anim calcmode="lin" valueType="num">
                                      <p:cBhvr additive="base">
                                        <p:cTn id="1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0" grpId="1"/>
      <p:bldP spid="2" grpId="0"/>
      <p:bldP spid="2" grpId="1"/>
      <p:bldP spid="7" grpId="0"/>
      <p:bldP spid="7" grpId="1"/>
      <p:bldP spid="8" grpId="0"/>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外部记忆库</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5205095" cy="37007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传统遗传算法中交叉算子的作用个体全部来自于子代种群，此机制有两个明显的缺点：一是每轮迭代产生的优秀个体因得不到及时保护而易在下一轮迭代中被破坏；二是算法易过早收敛于局部最优解而导致早熟。针对该弊端提出一种改良的保优记忆库机制，将搜索过程中的精英个体加入库中进行保护，留待供下一轮迭代进行交叉操作。</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为使保优记忆库中的精英个体尽可能分布均匀且种类丰富，引入“海明距离”的概念：两个染色体编码中相异的基因位的个数称作海明距离，简称H。将精英个体更新至保优记忆库的算法流程如图所示，其中H</a:t>
            </a:r>
            <a:r>
              <a:rPr lang="zh-CN" sz="1600" baseline="-25000" dirty="0">
                <a:solidFill>
                  <a:schemeClr val="bg2">
                    <a:lumMod val="25000"/>
                  </a:schemeClr>
                </a:solidFill>
                <a:latin typeface="+mn-lt"/>
                <a:ea typeface="宋体" panose="02010600030101010101" pitchFamily="2" charset="-122"/>
                <a:cs typeface="+mn-ea"/>
                <a:sym typeface="+mn-lt"/>
              </a:rPr>
              <a:t>t</a:t>
            </a:r>
            <a:r>
              <a:rPr lang="zh-CN" sz="1600" dirty="0">
                <a:solidFill>
                  <a:schemeClr val="bg2">
                    <a:lumMod val="25000"/>
                  </a:schemeClr>
                </a:solidFill>
                <a:latin typeface="+mn-lt"/>
                <a:ea typeface="宋体" panose="02010600030101010101" pitchFamily="2" charset="-122"/>
                <a:cs typeface="+mn-ea"/>
                <a:sym typeface="+mn-lt"/>
              </a:rPr>
              <a:t>为待插入个体的海明距离，H</a:t>
            </a:r>
            <a:r>
              <a:rPr lang="zh-CN" sz="1600" baseline="-25000" dirty="0">
                <a:solidFill>
                  <a:schemeClr val="bg2">
                    <a:lumMod val="25000"/>
                  </a:schemeClr>
                </a:solidFill>
                <a:latin typeface="+mn-lt"/>
                <a:ea typeface="宋体" panose="02010600030101010101" pitchFamily="2" charset="-122"/>
                <a:cs typeface="+mn-ea"/>
                <a:sym typeface="+mn-lt"/>
              </a:rPr>
              <a:t>n</a:t>
            </a:r>
            <a:r>
              <a:rPr lang="zh-CN" sz="1600" dirty="0">
                <a:solidFill>
                  <a:schemeClr val="bg2">
                    <a:lumMod val="25000"/>
                  </a:schemeClr>
                </a:solidFill>
                <a:latin typeface="+mn-lt"/>
                <a:ea typeface="宋体" panose="02010600030101010101" pitchFamily="2" charset="-122"/>
                <a:cs typeface="+mn-ea"/>
                <a:sym typeface="+mn-lt"/>
              </a:rPr>
              <a:t>为保优库中第n个个体的海明距离。</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6789420" y="1845945"/>
            <a:ext cx="4095750" cy="3781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blinds(horizontal)">
                                      <p:cBhvr>
                                        <p:cTn id="26" dur="500"/>
                                        <p:tgtEl>
                                          <p:spTgt spid="2">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blinds(horizontal)">
                                      <p:cBhvr>
                                        <p:cTn id="2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种群选择</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297930" y="1349375"/>
            <a:ext cx="4598035" cy="2416810"/>
          </a:xfrm>
          <a:prstGeom prst="rect">
            <a:avLst/>
          </a:prstGeom>
        </p:spPr>
      </p:pic>
      <p:pic>
        <p:nvPicPr>
          <p:cNvPr id="12" name="图片 11"/>
          <p:cNvPicPr>
            <a:picLocks noChangeAspect="1"/>
          </p:cNvPicPr>
          <p:nvPr/>
        </p:nvPicPr>
        <p:blipFill>
          <a:blip r:embed="rId2"/>
          <a:stretch>
            <a:fillRect/>
          </a:stretch>
        </p:blipFill>
        <p:spPr>
          <a:xfrm>
            <a:off x="6863715" y="3866515"/>
            <a:ext cx="2914650" cy="409575"/>
          </a:xfrm>
          <a:prstGeom prst="rect">
            <a:avLst/>
          </a:prstGeom>
        </p:spPr>
      </p:pic>
      <p:pic>
        <p:nvPicPr>
          <p:cNvPr id="13" name="图片 12"/>
          <p:cNvPicPr>
            <a:picLocks noChangeAspect="1"/>
          </p:cNvPicPr>
          <p:nvPr/>
        </p:nvPicPr>
        <p:blipFill>
          <a:blip r:embed="rId3"/>
          <a:stretch>
            <a:fillRect/>
          </a:stretch>
        </p:blipFill>
        <p:spPr>
          <a:xfrm>
            <a:off x="6597015" y="4376420"/>
            <a:ext cx="3448050" cy="1676400"/>
          </a:xfrm>
          <a:prstGeom prst="rect">
            <a:avLst/>
          </a:prstGeom>
        </p:spPr>
      </p:pic>
      <p:sp>
        <p:nvSpPr>
          <p:cNvPr id="5" name="TextBox 29"/>
          <p:cNvSpPr txBox="1"/>
          <p:nvPr/>
        </p:nvSpPr>
        <p:spPr>
          <a:xfrm>
            <a:off x="1522730" y="1845945"/>
            <a:ext cx="3844290" cy="341630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引入外部记忆库保优策略，对种群每个个体进行评价时，将一定比例的优良个体保存到外部记忆库中。</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在选择个体进行交叉时，按照不同概率，分别执行两种交叉方式：一种是两个个体均来自种群，另一种是两个个体分别来自记忆库和种群。在开始搜索时，为加快搜索收敛速度，采用第二种方式；随着种群的不断迭代，优良个体不断出现；为避免陷入早熟，增强种群的多样性，采用第一种方式。</a:t>
            </a:r>
            <a:endParaRPr lang="zh-CN"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blinds(horizontal)">
                                      <p:cBhvr>
                                        <p:cTn id="21" dur="500"/>
                                        <p:tgtEl>
                                          <p:spTgt spid="5">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blinds(horizontal)">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80515" y="1632585"/>
            <a:ext cx="4869180" cy="39852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变邻域搜索算法主要利用多个邻域结构的系统化变换的思想，提高算法局部搜索能力，并避免陷入局部最优。邻域结构的设计是否合理对变邻域搜索算法的寻优性能将产生直接影响。在作业车间调度问题中，关键路径直接影响一个调度方案的最大完工时间，一般邻域的移动都是通过对关键路径上的工序进行小的扰动产生的，只有如此，才有可能缩短当前解的最大完工时间。</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altLang="en-US" sz="1600" dirty="0">
                <a:solidFill>
                  <a:schemeClr val="bg2">
                    <a:lumMod val="25000"/>
                  </a:schemeClr>
                </a:solidFill>
                <a:latin typeface="+mn-lt"/>
                <a:ea typeface="宋体" panose="02010600030101010101" pitchFamily="2" charset="-122"/>
                <a:cs typeface="+mn-ea"/>
                <a:sym typeface="+mn-lt"/>
              </a:rPr>
              <a:t>算法</a:t>
            </a:r>
            <a:r>
              <a:rPr lang="en-US" altLang="zh-CN" sz="1600" dirty="0">
                <a:solidFill>
                  <a:schemeClr val="bg2">
                    <a:lumMod val="25000"/>
                  </a:schemeClr>
                </a:solidFill>
                <a:latin typeface="+mn-lt"/>
                <a:ea typeface="宋体" panose="02010600030101010101" pitchFamily="2" charset="-122"/>
                <a:cs typeface="+mn-ea"/>
                <a:sym typeface="+mn-lt"/>
              </a:rPr>
              <a:t>采用两种邻域结构，即移动一道工序邻域结构和移动两道工序邻域结构</a:t>
            </a:r>
            <a:r>
              <a:rPr lang="zh-CN" altLang="en-US" sz="1600" dirty="0">
                <a:solidFill>
                  <a:schemeClr val="bg2">
                    <a:lumMod val="25000"/>
                  </a:schemeClr>
                </a:solidFill>
                <a:latin typeface="+mn-lt"/>
                <a:ea typeface="宋体" panose="02010600030101010101" pitchFamily="2" charset="-122"/>
                <a:cs typeface="+mn-ea"/>
                <a:sym typeface="+mn-lt"/>
              </a:rPr>
              <a:t>，运行算法可以自由选择使用哪种邻域结构或者都使用。</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altLang="en-US" sz="1600" dirty="0">
                <a:solidFill>
                  <a:schemeClr val="bg2">
                    <a:lumMod val="25000"/>
                  </a:schemeClr>
                </a:solidFill>
                <a:latin typeface="+mn-lt"/>
                <a:ea typeface="宋体" panose="02010600030101010101" pitchFamily="2" charset="-122"/>
                <a:cs typeface="+mn-ea"/>
                <a:sym typeface="+mn-lt"/>
              </a:rPr>
              <a:t>参数</a:t>
            </a:r>
            <a:r>
              <a:rPr lang="en-US" altLang="zh-CN" sz="1600" dirty="0">
                <a:solidFill>
                  <a:schemeClr val="bg2">
                    <a:lumMod val="25000"/>
                  </a:schemeClr>
                </a:solidFill>
                <a:latin typeface="+mn-lt"/>
                <a:ea typeface="宋体" panose="02010600030101010101" pitchFamily="2" charset="-122"/>
                <a:cs typeface="+mn-ea"/>
                <a:sym typeface="+mn-lt"/>
              </a:rPr>
              <a:t>VNS_type=‘one’</a:t>
            </a:r>
            <a:r>
              <a:rPr lang="zh-CN" altLang="en-US"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移动一道工序邻域结构</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VNS_type=‘two’</a:t>
            </a:r>
            <a:r>
              <a:rPr lang="zh-CN" altLang="en-US"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移动两道工序邻域结构</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VNS_type=‘both’</a:t>
            </a:r>
            <a:r>
              <a:rPr lang="zh-CN" altLang="en-US" sz="1600" dirty="0">
                <a:solidFill>
                  <a:schemeClr val="bg2">
                    <a:lumMod val="25000"/>
                  </a:schemeClr>
                </a:solidFill>
                <a:latin typeface="+mn-lt"/>
                <a:ea typeface="宋体" panose="02010600030101010101" pitchFamily="2" charset="-122"/>
                <a:cs typeface="+mn-ea"/>
                <a:sym typeface="+mn-lt"/>
              </a:rPr>
              <a:t>两者都采用。</a:t>
            </a:r>
            <a:endParaRPr lang="zh-CN" altLang="en-US"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930390" y="1386205"/>
            <a:ext cx="3086100" cy="1381125"/>
          </a:xfrm>
          <a:prstGeom prst="rect">
            <a:avLst/>
          </a:prstGeom>
        </p:spPr>
      </p:pic>
      <p:sp>
        <p:nvSpPr>
          <p:cNvPr id="5" name="TextBox 28"/>
          <p:cNvSpPr txBox="1"/>
          <p:nvPr/>
        </p:nvSpPr>
        <p:spPr>
          <a:xfrm>
            <a:off x="6527165" y="98615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关键路径</a:t>
            </a:r>
            <a:endParaRPr lang="zh-CN" altLang="en-US" b="1" dirty="0">
              <a:solidFill>
                <a:srgbClr val="386D52"/>
              </a:solidFill>
              <a:latin typeface="+mn-lt"/>
              <a:ea typeface="宋体" panose="02010600030101010101" pitchFamily="2" charset="-122"/>
              <a:cs typeface="+mn-ea"/>
              <a:sym typeface="+mn-lt"/>
            </a:endParaRPr>
          </a:p>
        </p:txBody>
      </p:sp>
      <p:sp>
        <p:nvSpPr>
          <p:cNvPr id="6" name="文本框 5"/>
          <p:cNvSpPr txBox="1"/>
          <p:nvPr/>
        </p:nvSpPr>
        <p:spPr>
          <a:xfrm>
            <a:off x="6382385" y="2777490"/>
            <a:ext cx="4322445" cy="3222625"/>
          </a:xfrm>
          <a:prstGeom prst="rect">
            <a:avLst/>
          </a:prstGeom>
          <a:noFill/>
        </p:spPr>
        <p:txBody>
          <a:bodyPr wrap="square" rtlCol="0" anchor="t">
            <a:spAutoFit/>
          </a:bodyPr>
          <a:p>
            <a:pPr marL="457200" algn="l">
              <a:lnSpc>
                <a:spcPts val="2220"/>
              </a:lnSpc>
              <a:buClrTx/>
              <a:buSzTx/>
              <a:buFontTx/>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ea typeface="宋体" panose="02010600030101010101" pitchFamily="2" charset="-122"/>
                <a:cs typeface="+mn-ea"/>
              </a:rPr>
              <a:t>	</a:t>
            </a:r>
            <a:r>
              <a:rPr lang="zh-CN" sz="1600" dirty="0">
                <a:solidFill>
                  <a:schemeClr val="bg2">
                    <a:lumMod val="25000"/>
                  </a:schemeClr>
                </a:solidFill>
                <a:ea typeface="宋体" panose="02010600030101010101" pitchFamily="2" charset="-122"/>
                <a:cs typeface="+mn-ea"/>
              </a:rPr>
              <a:t>析取图中从起点到终点的最长路径为关键路径，对应于甘特图中工序间无时间间隔的最长路径，组成关键路径的工序为关键工序，其直接决定调度方案的最大完工时间。</a:t>
            </a:r>
            <a:endParaRPr lang="zh-CN" sz="1600" dirty="0">
              <a:solidFill>
                <a:schemeClr val="bg2">
                  <a:lumMod val="25000"/>
                </a:schemeClr>
              </a:solidFill>
              <a:ea typeface="宋体" panose="02010600030101010101" pitchFamily="2" charset="-122"/>
              <a:cs typeface="+mn-ea"/>
            </a:endParaRPr>
          </a:p>
          <a:p>
            <a:pPr marL="457200" algn="l">
              <a:lnSpc>
                <a:spcPts val="2220"/>
              </a:lnSpc>
              <a:buClrTx/>
              <a:buSzTx/>
              <a:buFontTx/>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ea typeface="宋体" panose="02010600030101010101" pitchFamily="2" charset="-122"/>
                <a:cs typeface="+mn-ea"/>
              </a:rPr>
              <a:t>	</a:t>
            </a:r>
            <a:r>
              <a:rPr lang="zh-CN" sz="1600" dirty="0">
                <a:solidFill>
                  <a:schemeClr val="bg2">
                    <a:lumMod val="25000"/>
                  </a:schemeClr>
                </a:solidFill>
                <a:ea typeface="宋体" panose="02010600030101010101" pitchFamily="2" charset="-122"/>
                <a:cs typeface="+mn-ea"/>
              </a:rPr>
              <a:t>反向查找是较为常用的关键路径提取方案，如图所示，其原理是：从最后完工的某一工序开始向前执行地毯式试探，同时遇到其工件前续工序和机器前续工序时取其工件前续工序，直到完整拼凑出紧密连接的最长路径。</a:t>
            </a:r>
            <a:endParaRPr lang="zh-CN" sz="1600" dirty="0">
              <a:solidFill>
                <a:schemeClr val="bg2">
                  <a:lumMod val="25000"/>
                </a:schemeClr>
              </a:solidFill>
              <a:ea typeface="宋体" panose="02010600030101010101" pitchFamily="2" charset="-122"/>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blinds(horizontal)">
                                      <p:cBhvr>
                                        <p:cTn id="21" dur="500"/>
                                        <p:tgtEl>
                                          <p:spTgt spid="2">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linds(horizontal)">
                                      <p:cBhvr>
                                        <p:cTn id="24" dur="500"/>
                                        <p:tgtEl>
                                          <p:spTgt spid="2">
                                            <p:txEl>
                                              <p:pRg st="1" end="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blinds(horizontal)">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5" grpId="0"/>
      <p:bldP spid="6" grpId="0"/>
      <p:bldP spid="5" grpId="1"/>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4552315" cy="39852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邻域结构示意图如图所示，遍历O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当前加工机器之外的其他可选机器上</a:t>
            </a:r>
            <a:r>
              <a:rPr lang="en-US" altLang="zh-CN" sz="1600" dirty="0">
                <a:solidFill>
                  <a:schemeClr val="bg2">
                    <a:lumMod val="25000"/>
                  </a:schemeClr>
                </a:solidFill>
                <a:latin typeface="+mn-lt"/>
                <a:ea typeface="宋体" panose="02010600030101010101" pitchFamily="2" charset="-122"/>
                <a:cs typeface="+mn-ea"/>
                <a:sym typeface="+mn-lt"/>
              </a:rPr>
              <a:t>0</a:t>
            </a:r>
            <a:r>
              <a:rPr lang="zh-CN" sz="1600" dirty="0">
                <a:solidFill>
                  <a:schemeClr val="bg2">
                    <a:lumMod val="25000"/>
                  </a:schemeClr>
                </a:solidFill>
                <a:latin typeface="+mn-lt"/>
                <a:ea typeface="宋体" panose="02010600030101010101" pitchFamily="2" charset="-122"/>
                <a:cs typeface="+mn-ea"/>
                <a:sym typeface="+mn-lt"/>
              </a:rPr>
              <a:t>到C</a:t>
            </a:r>
            <a:r>
              <a:rPr lang="zh-CN" sz="1600" baseline="-25000" dirty="0">
                <a:solidFill>
                  <a:schemeClr val="bg2">
                    <a:lumMod val="25000"/>
                  </a:schemeClr>
                </a:solidFill>
                <a:latin typeface="+mn-lt"/>
                <a:ea typeface="宋体" panose="02010600030101010101" pitchFamily="2" charset="-122"/>
                <a:cs typeface="+mn-ea"/>
                <a:sym typeface="+mn-lt"/>
              </a:rPr>
              <a:t>max</a:t>
            </a:r>
            <a:r>
              <a:rPr lang="zh-CN" sz="1600" dirty="0">
                <a:solidFill>
                  <a:schemeClr val="bg2">
                    <a:lumMod val="25000"/>
                  </a:schemeClr>
                </a:solidFill>
                <a:latin typeface="+mn-lt"/>
                <a:ea typeface="宋体" panose="02010600030101010101" pitchFamily="2" charset="-122"/>
                <a:cs typeface="+mn-ea"/>
                <a:sym typeface="+mn-lt"/>
              </a:rPr>
              <a:t>区间内的空闲时间间隔进行试探，以“尝试将O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移动至另一台加工机器上工序a和b间的空闲时间间隔”为例说明调整方式：对O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的最大可调时间段[c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[PJ(h)],s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[SJ(h)]]与工序a和</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b之间的最大可能空闲时间段[c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(a),s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(b)]求交集，交集不为空时得到可利用区间t，其左边界t</a:t>
            </a:r>
            <a:r>
              <a:rPr lang="zh-CN" sz="1600" baseline="-25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为max{c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[PJ(h)],c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(a)},右边界t</a:t>
            </a:r>
            <a:r>
              <a:rPr lang="zh-CN" sz="1600" baseline="-25000" dirty="0">
                <a:solidFill>
                  <a:schemeClr val="bg2">
                    <a:lumMod val="25000"/>
                  </a:schemeClr>
                </a:solidFill>
                <a:latin typeface="+mn-lt"/>
                <a:ea typeface="宋体" panose="02010600030101010101" pitchFamily="2" charset="-122"/>
                <a:cs typeface="+mn-ea"/>
                <a:sym typeface="+mn-lt"/>
              </a:rPr>
              <a:t>R</a:t>
            </a:r>
            <a:r>
              <a:rPr lang="zh-CN" sz="1600" dirty="0">
                <a:solidFill>
                  <a:schemeClr val="bg2">
                    <a:lumMod val="25000"/>
                  </a:schemeClr>
                </a:solidFill>
                <a:latin typeface="+mn-lt"/>
                <a:ea typeface="宋体" panose="02010600030101010101" pitchFamily="2" charset="-122"/>
                <a:cs typeface="+mn-ea"/>
                <a:sym typeface="+mn-lt"/>
              </a:rPr>
              <a:t>为min{s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[SJ(h)],s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(b)}，若t</a:t>
            </a:r>
            <a:r>
              <a:rPr lang="zh-CN" sz="1600" baseline="-25000" dirty="0">
                <a:solidFill>
                  <a:schemeClr val="bg2">
                    <a:lumMod val="25000"/>
                  </a:schemeClr>
                </a:solidFill>
                <a:latin typeface="+mn-lt"/>
                <a:ea typeface="宋体" panose="02010600030101010101" pitchFamily="2" charset="-122"/>
                <a:cs typeface="+mn-ea"/>
                <a:sym typeface="+mn-lt"/>
              </a:rPr>
              <a:t>R</a:t>
            </a:r>
            <a:r>
              <a:rPr lang="zh-CN" sz="1600" dirty="0">
                <a:solidFill>
                  <a:schemeClr val="bg2">
                    <a:lumMod val="25000"/>
                  </a:schemeClr>
                </a:solidFill>
                <a:latin typeface="+mn-lt"/>
                <a:ea typeface="宋体" panose="02010600030101010101" pitchFamily="2" charset="-122"/>
                <a:cs typeface="+mn-ea"/>
                <a:sym typeface="+mn-lt"/>
              </a:rPr>
              <a:t>-t</a:t>
            </a:r>
            <a:r>
              <a:rPr lang="zh-CN" sz="1600" baseline="-25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&gt;p(h)则代表该移动将O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从原加工机器队列中抽出的同时，既不影响加入的机器队列中其他工序的原本状态，也不会产生新的关键路径，故可能减少最大完工时间。</a:t>
            </a:r>
            <a:endParaRPr lang="zh-CN" sz="1600" dirty="0">
              <a:solidFill>
                <a:schemeClr val="bg2">
                  <a:lumMod val="25000"/>
                </a:schemeClr>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移动一道工序邻域结构</a:t>
            </a:r>
            <a:endParaRPr lang="zh-CN" altLang="en-US" b="1" dirty="0">
              <a:solidFill>
                <a:srgbClr val="386D52"/>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367145" y="1845945"/>
            <a:ext cx="3886200" cy="2257425"/>
          </a:xfrm>
          <a:prstGeom prst="rect">
            <a:avLst/>
          </a:prstGeom>
        </p:spPr>
      </p:pic>
      <p:pic>
        <p:nvPicPr>
          <p:cNvPr id="5" name="图片 4"/>
          <p:cNvPicPr>
            <a:picLocks noChangeAspect="1"/>
          </p:cNvPicPr>
          <p:nvPr/>
        </p:nvPicPr>
        <p:blipFill>
          <a:blip r:embed="rId2"/>
          <a:stretch>
            <a:fillRect/>
          </a:stretch>
        </p:blipFill>
        <p:spPr>
          <a:xfrm>
            <a:off x="6367145" y="4390390"/>
            <a:ext cx="3943350" cy="8191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3" grpId="0"/>
      <p:bldP spid="2" grpId="0"/>
      <p:bldP spid="3" grpId="1"/>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32255" y="1960245"/>
            <a:ext cx="277939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sz="1600" dirty="0">
                <a:solidFill>
                  <a:schemeClr val="bg2">
                    <a:lumMod val="25000"/>
                  </a:schemeClr>
                </a:solidFill>
                <a:latin typeface="+mn-lt"/>
                <a:ea typeface="宋体" panose="02010600030101010101" pitchFamily="2" charset="-122"/>
                <a:cs typeface="+mn-ea"/>
                <a:sym typeface="+mn-lt"/>
              </a:rPr>
              <a:t>对于两道工序邻域结构的操作主要集中在工序排序部分，对机器选择部分不进行操作。</a:t>
            </a:r>
            <a:endParaRPr sz="1600" dirty="0">
              <a:solidFill>
                <a:schemeClr val="bg2">
                  <a:lumMod val="25000"/>
                </a:schemeClr>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移动两道工序邻域结构</a:t>
            </a:r>
            <a:endParaRPr lang="zh-CN" altLang="en-US" b="1" dirty="0">
              <a:solidFill>
                <a:srgbClr val="386D52"/>
              </a:solidFill>
              <a:latin typeface="+mn-lt"/>
              <a:ea typeface="宋体" panose="02010600030101010101" pitchFamily="2" charset="-122"/>
              <a:cs typeface="+mn-ea"/>
              <a:sym typeface="+mn-lt"/>
            </a:endParaRPr>
          </a:p>
        </p:txBody>
      </p:sp>
      <p:pic>
        <p:nvPicPr>
          <p:cNvPr id="6" name="图片 5"/>
          <p:cNvPicPr>
            <a:picLocks noChangeAspect="1"/>
          </p:cNvPicPr>
          <p:nvPr/>
        </p:nvPicPr>
        <p:blipFill>
          <a:blip r:embed="rId1"/>
          <a:stretch>
            <a:fillRect/>
          </a:stretch>
        </p:blipFill>
        <p:spPr>
          <a:xfrm>
            <a:off x="5234305" y="1960245"/>
            <a:ext cx="5268595" cy="1423670"/>
          </a:xfrm>
          <a:prstGeom prst="rect">
            <a:avLst/>
          </a:prstGeom>
        </p:spPr>
      </p:pic>
      <p:sp>
        <p:nvSpPr>
          <p:cNvPr id="7" name="TextBox 29"/>
          <p:cNvSpPr txBox="1"/>
          <p:nvPr/>
        </p:nvSpPr>
        <p:spPr>
          <a:xfrm>
            <a:off x="1714500" y="3498215"/>
            <a:ext cx="82810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除第一个和最后一个关键块之外的所有关键块，仅交换关键块的块首和块尾两个工序。</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如果第一个关键块包含两道以上关键工序，则只交换块尾相连的两道工序；如果最后一个关键块包含两道以上关键工序，则只交换块首相连的工序；如果它们只包含两道关键工序，那么只交换此两道工序。</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如果关键块中只包含一道关键工序，则不进行任何交换操作。</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如果关键块中进行交换的相邻的两道工序属于同一个工件则不交换。</a:t>
            </a:r>
            <a:endParaRPr lang="zh-CN"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blinds(horizontal)">
                                      <p:cBhvr>
                                        <p:cTn id="25" dur="5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3" grpId="0"/>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终止条件</a:t>
            </a:r>
            <a:endParaRPr lang="zh-CN" altLang="en-US" b="1" dirty="0">
              <a:solidFill>
                <a:srgbClr val="386D52"/>
              </a:solidFill>
              <a:latin typeface="+mn-lt"/>
              <a:ea typeface="宋体" panose="02010600030101010101" pitchFamily="2" charset="-122"/>
              <a:cs typeface="+mn-ea"/>
              <a:sym typeface="+mn-lt"/>
            </a:endParaRPr>
          </a:p>
        </p:txBody>
      </p:sp>
      <p:sp>
        <p:nvSpPr>
          <p:cNvPr id="7" name="TextBox 29"/>
          <p:cNvSpPr txBox="1"/>
          <p:nvPr/>
        </p:nvSpPr>
        <p:spPr>
          <a:xfrm>
            <a:off x="1715135" y="2102485"/>
            <a:ext cx="82810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遍历所有邻域，知道没有更好的邻域。</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2" name="图片 1"/>
          <p:cNvPicPr>
            <a:picLocks noChangeAspect="1"/>
          </p:cNvPicPr>
          <p:nvPr>
            <p:custDataLst>
              <p:tags r:id="rId1"/>
            </p:custDataLst>
          </p:nvPr>
        </p:nvPicPr>
        <p:blipFill>
          <a:blip r:embed="rId2"/>
          <a:srcRect l="10577" r="-4441"/>
          <a:stretch>
            <a:fillRect/>
          </a:stretch>
        </p:blipFill>
        <p:spPr>
          <a:xfrm>
            <a:off x="6503670" y="2295525"/>
            <a:ext cx="4254500" cy="3074035"/>
          </a:xfrm>
          <a:prstGeom prst="rect">
            <a:avLst/>
          </a:prstGeom>
        </p:spPr>
      </p:pic>
      <p:sp>
        <p:nvSpPr>
          <p:cNvPr id="4" name="TextBox 29"/>
          <p:cNvSpPr txBox="1"/>
          <p:nvPr/>
        </p:nvSpPr>
        <p:spPr>
          <a:xfrm>
            <a:off x="1715135" y="2740025"/>
            <a:ext cx="448627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因为邻域搜索计算量较大，花费时间长，设置参数VNS_ratio</a:t>
            </a:r>
            <a:r>
              <a:rPr lang="en-US" altLang="zh-CN" sz="1600" dirty="0">
                <a:solidFill>
                  <a:schemeClr val="bg2">
                    <a:lumMod val="25000"/>
                  </a:schemeClr>
                </a:solidFill>
                <a:latin typeface="+mn-lt"/>
                <a:ea typeface="宋体" panose="02010600030101010101" pitchFamily="2" charset="-122"/>
                <a:cs typeface="+mn-ea"/>
                <a:sym typeface="+mn-lt"/>
              </a:rPr>
              <a:t>[0,1]</a:t>
            </a:r>
            <a:r>
              <a:rPr lang="zh-CN" sz="1600" dirty="0">
                <a:solidFill>
                  <a:schemeClr val="bg2">
                    <a:lumMod val="25000"/>
                  </a:schemeClr>
                </a:solidFill>
                <a:latin typeface="+mn-lt"/>
                <a:ea typeface="宋体" panose="02010600030101010101" pitchFamily="2" charset="-122"/>
                <a:cs typeface="+mn-ea"/>
                <a:sym typeface="+mn-lt"/>
              </a:rPr>
              <a:t>，表示进行邻域搜索的比例，只对质量较好的部分个体进行邻域搜索。</a:t>
            </a:r>
            <a:endParaRPr lang="en-US" altLang="zh-CN" sz="1600" dirty="0">
              <a:solidFill>
                <a:schemeClr val="bg2">
                  <a:lumMod val="25000"/>
                </a:schemeClr>
              </a:solidFill>
              <a:latin typeface="+mn-lt"/>
              <a:ea typeface="宋体" panose="02010600030101010101" pitchFamily="2" charset="-122"/>
              <a:cs typeface="+mn-ea"/>
              <a:sym typeface="+mn-lt"/>
            </a:endParaRPr>
          </a:p>
        </p:txBody>
      </p:sp>
      <p:sp>
        <p:nvSpPr>
          <p:cNvPr id="5" name="TextBox 29"/>
          <p:cNvSpPr txBox="1"/>
          <p:nvPr/>
        </p:nvSpPr>
        <p:spPr>
          <a:xfrm>
            <a:off x="1715135" y="4231640"/>
            <a:ext cx="448627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altLang="en-US" sz="1600" dirty="0">
                <a:solidFill>
                  <a:schemeClr val="bg2">
                    <a:lumMod val="25000"/>
                  </a:schemeClr>
                </a:solidFill>
                <a:latin typeface="+mn-lt"/>
                <a:ea typeface="宋体" panose="02010600030101010101" pitchFamily="2" charset="-122"/>
                <a:cs typeface="+mn-ea"/>
                <a:sym typeface="+mn-lt"/>
              </a:rPr>
              <a:t>如果参数VNS_设置为</a:t>
            </a:r>
            <a:r>
              <a:rPr lang="en-US" altLang="zh-CN" sz="1600" dirty="0">
                <a:solidFill>
                  <a:schemeClr val="bg2">
                    <a:lumMod val="25000"/>
                  </a:schemeClr>
                </a:solidFill>
                <a:latin typeface="+mn-lt"/>
                <a:ea typeface="宋体" panose="02010600030101010101" pitchFamily="2" charset="-122"/>
                <a:cs typeface="+mn-ea"/>
                <a:sym typeface="+mn-lt"/>
              </a:rPr>
              <a:t>‘quichk’</a:t>
            </a:r>
            <a:r>
              <a:rPr lang="zh-CN" altLang="en-US" sz="1600" dirty="0">
                <a:solidFill>
                  <a:schemeClr val="bg2">
                    <a:lumMod val="25000"/>
                  </a:schemeClr>
                </a:solidFill>
                <a:latin typeface="+mn-lt"/>
                <a:ea typeface="宋体" panose="02010600030101010101" pitchFamily="2" charset="-122"/>
                <a:cs typeface="+mn-ea"/>
                <a:sym typeface="+mn-lt"/>
              </a:rPr>
              <a:t>，那么邻域搜索的终止条件为，只要找到一个比当编码更好的邻域那么就跳出搜索。</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3" grpId="0"/>
      <p:bldP spid="7" grpId="0"/>
      <p:bldP spid="7" grpId="1"/>
      <p:bldP spid="4" grpId="0"/>
      <p:bldP spid="4" grpId="1"/>
      <p:bldP spid="5" grpId="0"/>
      <p:bldP spid="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33868" y="1295115"/>
            <a:ext cx="1412050" cy="1412050"/>
          </a:xfrm>
          <a:prstGeom prst="rect">
            <a:avLst/>
          </a:prstGeom>
        </p:spPr>
      </p:pic>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479833" y="2417928"/>
            <a:ext cx="1412050" cy="1412050"/>
          </a:xfrm>
          <a:prstGeom prst="rect">
            <a:avLst/>
          </a:prstGeom>
        </p:spPr>
      </p:pic>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89993" y="3728459"/>
            <a:ext cx="1412050" cy="1412050"/>
          </a:xfrm>
          <a:prstGeom prst="rect">
            <a:avLst/>
          </a:prstGeom>
        </p:spPr>
      </p:pic>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525798" y="4830952"/>
            <a:ext cx="1412050" cy="1412050"/>
          </a:xfrm>
          <a:prstGeom prst="rect">
            <a:avLst/>
          </a:prstGeom>
        </p:spPr>
      </p:pic>
      <p:sp>
        <p:nvSpPr>
          <p:cNvPr id="2" name="标题 1"/>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主要创新点</a:t>
            </a:r>
            <a:endParaRPr lang="zh-CN" altLang="en-US" sz="2800" dirty="0">
              <a:solidFill>
                <a:schemeClr val="bg1"/>
              </a:solidFill>
              <a:latin typeface="+mn-lt"/>
              <a:ea typeface="+mn-ea"/>
              <a:cs typeface="+mn-ea"/>
              <a:sym typeface="+mn-lt"/>
            </a:endParaRPr>
          </a:p>
        </p:txBody>
      </p:sp>
      <p:sp>
        <p:nvSpPr>
          <p:cNvPr id="70" name="TextBox 7"/>
          <p:cNvSpPr txBox="1"/>
          <p:nvPr/>
        </p:nvSpPr>
        <p:spPr>
          <a:xfrm>
            <a:off x="7037070" y="1725930"/>
            <a:ext cx="2320925" cy="368934"/>
          </a:xfrm>
          <a:prstGeom prst="homePlate">
            <a:avLst/>
          </a:prstGeom>
          <a:noFill/>
        </p:spPr>
        <p:txBody>
          <a:bodyPr wrap="square" lIns="0" tIns="0" rIns="0" bIns="0" rtlCol="0">
            <a:spAutoFit/>
          </a:bodyPr>
          <a:lstStyle/>
          <a:p>
            <a:pPr algn="ctr"/>
            <a:r>
              <a:rPr lang="zh-CN" altLang="en-US" sz="2400" b="1" dirty="0">
                <a:solidFill>
                  <a:srgbClr val="386D52"/>
                </a:solidFill>
                <a:ea typeface="宋体" panose="02010600030101010101" pitchFamily="2" charset="-122"/>
                <a:cs typeface="+mn-ea"/>
                <a:sym typeface="+mn-lt"/>
              </a:rPr>
              <a:t>动态初始化</a:t>
            </a:r>
            <a:endParaRPr lang="zh-CN" altLang="en-US" sz="2400" b="1" dirty="0">
              <a:solidFill>
                <a:srgbClr val="386D52"/>
              </a:solidFill>
              <a:ea typeface="宋体" panose="02010600030101010101" pitchFamily="2" charset="-122"/>
              <a:cs typeface="+mn-ea"/>
              <a:sym typeface="+mn-lt"/>
            </a:endParaRPr>
          </a:p>
        </p:txBody>
      </p:sp>
      <p:sp>
        <p:nvSpPr>
          <p:cNvPr id="71" name="TextBox 16"/>
          <p:cNvSpPr txBox="1"/>
          <p:nvPr/>
        </p:nvSpPr>
        <p:spPr>
          <a:xfrm flipH="1">
            <a:off x="2296160" y="2976245"/>
            <a:ext cx="2774950" cy="368935"/>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动态交叉概率</a:t>
            </a:r>
            <a:endParaRPr lang="zh-CN" altLang="en-US" sz="2400" b="1" dirty="0">
              <a:solidFill>
                <a:srgbClr val="386D52"/>
              </a:solidFill>
              <a:cs typeface="+mn-ea"/>
              <a:sym typeface="+mn-lt"/>
            </a:endParaRPr>
          </a:p>
        </p:txBody>
      </p:sp>
      <p:sp>
        <p:nvSpPr>
          <p:cNvPr id="72" name="TextBox 21"/>
          <p:cNvSpPr txBox="1"/>
          <p:nvPr/>
        </p:nvSpPr>
        <p:spPr>
          <a:xfrm>
            <a:off x="7104380" y="4250055"/>
            <a:ext cx="3030220" cy="368935"/>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动态锦标赛选择策略</a:t>
            </a:r>
            <a:endParaRPr lang="zh-CN" altLang="en-US" sz="2400" b="1" dirty="0">
              <a:solidFill>
                <a:srgbClr val="386D52"/>
              </a:solidFill>
              <a:cs typeface="+mn-ea"/>
              <a:sym typeface="+mn-lt"/>
            </a:endParaRPr>
          </a:p>
        </p:txBody>
      </p:sp>
      <p:sp>
        <p:nvSpPr>
          <p:cNvPr id="73" name="TextBox 27"/>
          <p:cNvSpPr txBox="1"/>
          <p:nvPr/>
        </p:nvSpPr>
        <p:spPr>
          <a:xfrm flipH="1">
            <a:off x="2484120" y="5476875"/>
            <a:ext cx="2656840" cy="368935"/>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邻域搜索策略</a:t>
            </a:r>
            <a:endParaRPr lang="zh-CN" altLang="en-US" sz="2400" b="1" dirty="0">
              <a:solidFill>
                <a:srgbClr val="386D52"/>
              </a:solidFill>
              <a:cs typeface="+mn-ea"/>
              <a:sym typeface="+mn-lt"/>
            </a:endParaRPr>
          </a:p>
        </p:txBody>
      </p:sp>
      <p:sp>
        <p:nvSpPr>
          <p:cNvPr id="80" name="TextBox 6"/>
          <p:cNvSpPr txBox="1"/>
          <p:nvPr/>
        </p:nvSpPr>
        <p:spPr>
          <a:xfrm>
            <a:off x="5683818" y="1618278"/>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01</a:t>
            </a:r>
            <a:endParaRPr lang="zh-CN" altLang="en-US" sz="3200" b="1" dirty="0">
              <a:solidFill>
                <a:srgbClr val="386D52"/>
              </a:solidFill>
              <a:cs typeface="+mn-ea"/>
              <a:sym typeface="+mn-lt"/>
            </a:endParaRPr>
          </a:p>
        </p:txBody>
      </p:sp>
      <p:sp>
        <p:nvSpPr>
          <p:cNvPr id="81" name="TextBox 6"/>
          <p:cNvSpPr txBox="1"/>
          <p:nvPr/>
        </p:nvSpPr>
        <p:spPr>
          <a:xfrm>
            <a:off x="5683818" y="2868475"/>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02</a:t>
            </a:r>
            <a:endParaRPr lang="zh-CN" altLang="en-US" sz="3200" b="1" dirty="0">
              <a:solidFill>
                <a:srgbClr val="386D52"/>
              </a:solidFill>
              <a:cs typeface="+mn-ea"/>
              <a:sym typeface="+mn-lt"/>
            </a:endParaRPr>
          </a:p>
        </p:txBody>
      </p:sp>
      <p:sp>
        <p:nvSpPr>
          <p:cNvPr id="82" name="TextBox 6"/>
          <p:cNvSpPr txBox="1"/>
          <p:nvPr/>
        </p:nvSpPr>
        <p:spPr>
          <a:xfrm>
            <a:off x="5693978" y="4118672"/>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03</a:t>
            </a:r>
            <a:endParaRPr lang="zh-CN" altLang="en-US" sz="3200" b="1" dirty="0">
              <a:solidFill>
                <a:srgbClr val="386D52"/>
              </a:solidFill>
              <a:cs typeface="+mn-ea"/>
              <a:sym typeface="+mn-lt"/>
            </a:endParaRPr>
          </a:p>
        </p:txBody>
      </p:sp>
      <p:sp>
        <p:nvSpPr>
          <p:cNvPr id="83" name="TextBox 6"/>
          <p:cNvSpPr txBox="1"/>
          <p:nvPr/>
        </p:nvSpPr>
        <p:spPr>
          <a:xfrm>
            <a:off x="5683818" y="5348549"/>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04</a:t>
            </a:r>
            <a:endParaRPr lang="zh-CN" altLang="en-US" sz="32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animEffect transition="in" filter="blinds(horizontal)">
                                      <p:cBhvr>
                                        <p:cTn id="14" dur="500"/>
                                        <p:tgtEl>
                                          <p:spTgt spid="8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blinds(horizontal)">
                                      <p:cBhvr>
                                        <p:cTn id="17" dur="500"/>
                                        <p:tgtEl>
                                          <p:spTgt spid="70"/>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blinds(horizontal)">
                                      <p:cBhvr>
                                        <p:cTn id="25" dur="500"/>
                                        <p:tgtEl>
                                          <p:spTgt spid="7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blinds(horizontal)">
                                      <p:cBhvr>
                                        <p:cTn id="28" dur="500"/>
                                        <p:tgtEl>
                                          <p:spTgt spid="81"/>
                                        </p:tgtEl>
                                      </p:cBhvr>
                                    </p:animEffect>
                                  </p:childTnLst>
                                </p:cTn>
                              </p:par>
                              <p:par>
                                <p:cTn id="29" presetID="3" presetClass="entr" presetSubtype="1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linds(horizontal)">
                                      <p:cBhvr>
                                        <p:cTn id="36" dur="500"/>
                                        <p:tgtEl>
                                          <p:spTgt spid="2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blinds(horizontal)">
                                      <p:cBhvr>
                                        <p:cTn id="39" dur="500"/>
                                        <p:tgtEl>
                                          <p:spTgt spid="7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blinds(horizontal)">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blinds(horizontal)">
                                      <p:cBhvr>
                                        <p:cTn id="50" dur="500"/>
                                        <p:tgtEl>
                                          <p:spTgt spid="8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blinds(horizontal)">
                                      <p:cBhvr>
                                        <p:cTn id="5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p:bldP spid="70" grpId="0"/>
      <p:bldP spid="80" grpId="1"/>
      <p:bldP spid="70" grpId="1"/>
      <p:bldP spid="71" grpId="0"/>
      <p:bldP spid="81" grpId="0"/>
      <p:bldP spid="71" grpId="1"/>
      <p:bldP spid="81" grpId="1"/>
      <p:bldP spid="72" grpId="0"/>
      <p:bldP spid="82" grpId="0"/>
      <p:bldP spid="72" grpId="1"/>
      <p:bldP spid="82" grpId="1"/>
      <p:bldP spid="83" grpId="0"/>
      <p:bldP spid="73" grpId="0"/>
      <p:bldP spid="83" grpId="1"/>
      <p:bldP spid="7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14500" cy="706755"/>
          </a:xfrm>
          <a:prstGeom prst="rect">
            <a:avLst/>
          </a:prstGeom>
          <a:noFill/>
        </p:spPr>
        <p:txBody>
          <a:bodyPr wrap="none" rtlCol="0">
            <a:spAutoFit/>
          </a:bodyPr>
          <a:lstStyle/>
          <a:p>
            <a:r>
              <a:rPr lang="zh-CN" altLang="en-US" sz="4000" b="1" dirty="0">
                <a:solidFill>
                  <a:schemeClr val="bg1"/>
                </a:solidFill>
                <a:cs typeface="+mn-ea"/>
                <a:sym typeface="+mn-lt"/>
              </a:rPr>
              <a:t>第</a:t>
            </a:r>
            <a:r>
              <a:rPr lang="zh-CN" altLang="en-US" sz="4000" b="1" dirty="0">
                <a:solidFill>
                  <a:schemeClr val="bg1"/>
                </a:solidFill>
                <a:cs typeface="+mn-ea"/>
                <a:sym typeface="+mn-lt"/>
              </a:rPr>
              <a:t>四篇</a:t>
            </a:r>
            <a:endParaRPr lang="zh-CN" altLang="en-US" sz="4000" b="1" dirty="0">
              <a:solidFill>
                <a:schemeClr val="bg1"/>
              </a:solidFill>
              <a:cs typeface="+mn-ea"/>
              <a:sym typeface="+mn-lt"/>
            </a:endParaRPr>
          </a:p>
        </p:txBody>
      </p:sp>
      <p:sp>
        <p:nvSpPr>
          <p:cNvPr id="14" name="矩形 13"/>
          <p:cNvSpPr/>
          <p:nvPr/>
        </p:nvSpPr>
        <p:spPr>
          <a:xfrm>
            <a:off x="4743252" y="2219486"/>
            <a:ext cx="3840480" cy="829945"/>
          </a:xfrm>
          <a:prstGeom prst="rect">
            <a:avLst/>
          </a:prstGeom>
        </p:spPr>
        <p:txBody>
          <a:bodyPr wrap="none">
            <a:spAutoFit/>
          </a:bodyPr>
          <a:lstStyle/>
          <a:p>
            <a:pPr algn="l"/>
            <a:r>
              <a:rPr lang="zh-CN" altLang="en-US" sz="4800" dirty="0">
                <a:solidFill>
                  <a:srgbClr val="386D52"/>
                </a:solidFill>
                <a:cs typeface="+mn-ea"/>
                <a:sym typeface="+mn-lt"/>
              </a:rPr>
              <a:t>实验结果</a:t>
            </a:r>
            <a:r>
              <a:rPr lang="zh-CN" altLang="en-US" sz="4800" dirty="0">
                <a:solidFill>
                  <a:srgbClr val="386D52"/>
                </a:solidFill>
                <a:cs typeface="+mn-ea"/>
                <a:sym typeface="+mn-lt"/>
              </a:rPr>
              <a:t>展示</a:t>
            </a:r>
            <a:endParaRPr lang="zh-CN" altLang="en-US" sz="4800" dirty="0">
              <a:solidFill>
                <a:srgbClr val="386D52"/>
              </a:solidFill>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14500" cy="706755"/>
          </a:xfrm>
          <a:prstGeom prst="rect">
            <a:avLst/>
          </a:prstGeom>
          <a:noFill/>
        </p:spPr>
        <p:txBody>
          <a:bodyPr wrap="none" rtlCol="0">
            <a:spAutoFit/>
          </a:bodyPr>
          <a:lstStyle/>
          <a:p>
            <a:r>
              <a:rPr lang="zh-CN" altLang="en-US" sz="4000" b="1" dirty="0">
                <a:solidFill>
                  <a:schemeClr val="bg1"/>
                </a:solidFill>
                <a:cs typeface="+mn-ea"/>
                <a:sym typeface="+mn-lt"/>
              </a:rPr>
              <a:t>第</a:t>
            </a:r>
            <a:r>
              <a:rPr lang="zh-CN" altLang="en-US" sz="4000" b="1" dirty="0">
                <a:solidFill>
                  <a:schemeClr val="bg1"/>
                </a:solidFill>
                <a:cs typeface="+mn-ea"/>
                <a:sym typeface="+mn-lt"/>
              </a:rPr>
              <a:t>一篇</a:t>
            </a:r>
            <a:endParaRPr lang="zh-CN" altLang="en-US" sz="4000" b="1" dirty="0">
              <a:solidFill>
                <a:schemeClr val="bg1"/>
              </a:solidFill>
              <a:cs typeface="+mn-ea"/>
              <a:sym typeface="+mn-lt"/>
            </a:endParaRPr>
          </a:p>
        </p:txBody>
      </p:sp>
      <p:sp>
        <p:nvSpPr>
          <p:cNvPr id="14" name="矩形 13"/>
          <p:cNvSpPr/>
          <p:nvPr/>
        </p:nvSpPr>
        <p:spPr>
          <a:xfrm>
            <a:off x="4536683" y="2235595"/>
            <a:ext cx="3855720" cy="829945"/>
          </a:xfrm>
          <a:prstGeom prst="rect">
            <a:avLst/>
          </a:prstGeom>
        </p:spPr>
        <p:txBody>
          <a:bodyPr wrap="none">
            <a:spAutoFit/>
          </a:bodyPr>
          <a:lstStyle/>
          <a:p>
            <a:r>
              <a:rPr lang="zh-CN" altLang="en-US" sz="4800" b="1" dirty="0">
                <a:solidFill>
                  <a:srgbClr val="386D52"/>
                </a:solidFill>
                <a:cs typeface="+mn-ea"/>
                <a:sym typeface="+mn-lt"/>
              </a:rPr>
              <a:t>数据处理方案</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53" presetClass="entr" presetSubtype="16" fill="hold" nodeType="withEffect">
                                  <p:stCondLst>
                                    <p:cond delay="150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4" grpId="0"/>
      <p:bldP spid="1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记忆库保</a:t>
            </a:r>
            <a:r>
              <a:rPr lang="zh-CN" altLang="en-US" sz="2800" dirty="0">
                <a:solidFill>
                  <a:schemeClr val="bg1"/>
                </a:solidFill>
                <a:latin typeface="+mn-lt"/>
                <a:ea typeface="+mn-ea"/>
                <a:cs typeface="+mn-ea"/>
                <a:sym typeface="+mn-lt"/>
              </a:rPr>
              <a:t>优</a:t>
            </a:r>
            <a:endParaRPr lang="zh-CN" altLang="en-US"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242820"/>
        </p:xfrm>
        <a:graphic>
          <a:graphicData uri="http://schemas.openxmlformats.org/drawingml/2006/table">
            <a:tbl>
              <a:tblPr firstRow="1" bandRow="1">
                <a:tableStyleId>{5C22544A-7EE6-4342-B048-85BDC9FD1C3A}</a:tableStyleId>
              </a:tblPr>
              <a:tblGrid>
                <a:gridCol w="389437"/>
                <a:gridCol w="960070"/>
                <a:gridCol w="889756"/>
                <a:gridCol w="1025525"/>
                <a:gridCol w="1024428"/>
                <a:gridCol w="1415766"/>
                <a:gridCol w="1349507"/>
                <a:gridCol w="1486081"/>
                <a:gridCol w="1486080"/>
              </a:tblGrid>
              <a:tr h="22606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tournament_min</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tournament_av</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tournament_time</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tournament_step</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tournament_memory_min</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tournament_memory_av</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tournament_memory_time</a:t>
                      </a:r>
                      <a:endParaRPr lang="en-US" altLang="en-US" sz="10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tournament_memory_step</a:t>
                      </a:r>
                      <a:endParaRPr lang="en-US" altLang="en-US" sz="10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42.1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0.09686271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42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0.086661839</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6.85</a:t>
                      </a:r>
                      <a:endParaRPr lang="en-US" altLang="en-US" sz="12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31.2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0.097597301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16.55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30.3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0.096216452</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32.85</a:t>
                      </a:r>
                      <a:endParaRPr lang="en-US" altLang="en-US" sz="12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204</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0.232014775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204</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0.231158447</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1.45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67.8</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0.142180729</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18.65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67.15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0.110094547</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28.15</a:t>
                      </a:r>
                      <a:endParaRPr lang="en-US" altLang="en-US" sz="12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183.85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0.154625106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19.5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178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181.55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0.118917465</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33.85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70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74.65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0.214048803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29.9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72.45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0.161613142</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37</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150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156.3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0.160562766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19.5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150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154.65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0.121839809</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29.45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523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523.2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0.298732686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13.4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523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523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0.301477385</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16.3</a:t>
                      </a:r>
                      <a:endParaRPr lang="en-US" altLang="en-US" sz="12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316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329.65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0.253888333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32.55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315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323.05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0.344883156</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41.4</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51</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52.6</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0.054684913</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14.15</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51</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52.2</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0.069943607</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17.6</a:t>
                      </a:r>
                      <a:endParaRPr lang="en-US" altLang="en-US" sz="12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4589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50，memory_size = 0.</a:t>
            </a:r>
            <a:r>
              <a:rPr lang="en-US" altLang="zh-CN" sz="1800" b="1" dirty="0">
                <a:solidFill>
                  <a:srgbClr val="386D52"/>
                </a:solidFill>
                <a:latin typeface="+mn-lt"/>
                <a:ea typeface="宋体" panose="02010600030101010101" pitchFamily="2" charset="-122"/>
                <a:cs typeface="+mn-ea"/>
                <a:sym typeface="+mn-lt"/>
              </a:rPr>
              <a:t>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19747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结论：记忆库精英保留策略可以有效的保留优质个体，使其不易被破坏并且避免了遗传算法过早收敛到局部</a:t>
            </a:r>
            <a:r>
              <a:rPr lang="zh-CN" altLang="en-US" sz="1800" b="1" dirty="0">
                <a:solidFill>
                  <a:srgbClr val="386D52"/>
                </a:solidFill>
                <a:latin typeface="+mn-lt"/>
                <a:ea typeface="宋体" panose="02010600030101010101" pitchFamily="2" charset="-122"/>
                <a:cs typeface="+mn-ea"/>
                <a:sym typeface="+mn-lt"/>
              </a:rPr>
              <a:t>最优解的早熟</a:t>
            </a:r>
            <a:r>
              <a:rPr lang="zh-CN" altLang="en-US" sz="1800" b="1" dirty="0">
                <a:solidFill>
                  <a:srgbClr val="386D52"/>
                </a:solidFill>
                <a:latin typeface="+mn-lt"/>
                <a:ea typeface="宋体" panose="02010600030101010101" pitchFamily="2" charset="-122"/>
                <a:cs typeface="+mn-ea"/>
                <a:sym typeface="+mn-lt"/>
              </a:rPr>
              <a:t>问题。</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修改锦标赛</a:t>
            </a:r>
            <a:endParaRPr lang="zh-CN" altLang="en-US"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233295"/>
        </p:xfrm>
        <a:graphic>
          <a:graphicData uri="http://schemas.openxmlformats.org/drawingml/2006/table">
            <a:tbl>
              <a:tblPr firstRow="1" bandRow="1">
                <a:tableStyleId>{5C22544A-7EE6-4342-B048-85BDC9FD1C3A}</a:tableStyleId>
              </a:tblPr>
              <a:tblGrid>
                <a:gridCol w="389437"/>
                <a:gridCol w="960070"/>
                <a:gridCol w="889756"/>
                <a:gridCol w="1024976"/>
                <a:gridCol w="1024890"/>
                <a:gridCol w="1415853"/>
                <a:gridCol w="1349375"/>
                <a:gridCol w="1486213"/>
                <a:gridCol w="1486080"/>
              </a:tblGrid>
              <a:tr h="226060">
                <a:tc>
                  <a:txBody>
                    <a:bodyPr/>
                    <a:p>
                      <a:pPr indent="0">
                        <a:buNone/>
                      </a:pP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tournament_min</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tournament_av</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tournament_time</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tournament_step</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tournament_random_min</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tournament_random_av</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tournament_random_time</a:t>
                      </a:r>
                      <a:endParaRPr lang="en-US" altLang="en-US" sz="10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tournament_random_step</a:t>
                      </a:r>
                      <a:endParaRPr lang="en-US" altLang="en-US" sz="10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42.1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0.09686271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43.2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0.09848603</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4.25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31.2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0.097597301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16.55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34.85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0.099159169</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a:t>
                      </a:r>
                      <a:endParaRPr lang="en-US" altLang="en-US" sz="12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204</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0.232014775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204</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0.236529386</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1.35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67.8</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0.142180729</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18.65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72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74.95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0.190059304</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4.7</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183.85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0.154625106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19.5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190.55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0.210497224</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3.95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70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74.65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0.214048803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29.9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81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85.05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0.202285361</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2.5</a:t>
                      </a:r>
                      <a:endParaRPr lang="en-US" altLang="en-US" sz="1200" b="0">
                        <a:solidFill>
                          <a:srgbClr val="000000"/>
                        </a:solidFill>
                        <a:latin typeface="宋体" panose="02010600030101010101" pitchFamily="2" charset="-122"/>
                      </a:endParaRPr>
                    </a:p>
                  </a:txBody>
                  <a:tcPr marL="12700" marR="12700" marT="12700" vert="horz" anchor="ctr" anchorCtr="0"/>
                </a:tc>
              </a:tr>
              <a:tr h="231775">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150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156.3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0.160562766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19.5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164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170.55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0.170900559</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2.1</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523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523.2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0.298732686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13.4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523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529.45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0.391983092</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6.1</a:t>
                      </a:r>
                      <a:endParaRPr lang="en-US" altLang="en-US" sz="12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316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329.65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0.253888333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32.55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348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357.4</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0.428876388</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2.3</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51</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52.6</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0.054684913</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14.15</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51</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52.45</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0.090738738</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19.25</a:t>
                      </a:r>
                      <a:endParaRPr lang="en-US" altLang="en-US" sz="12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4589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结论：该方法是在锦标赛选择时将选中的重复个体替换为随机生成的个体，为防止锦标赛选择选到太多重复的个体，实验结果表明这种方式效果</a:t>
            </a:r>
            <a:r>
              <a:rPr lang="zh-CN" altLang="en-US" sz="1800" b="1" dirty="0">
                <a:solidFill>
                  <a:srgbClr val="386D52"/>
                </a:solidFill>
                <a:latin typeface="+mn-lt"/>
                <a:ea typeface="宋体" panose="02010600030101010101" pitchFamily="2" charset="-122"/>
                <a:cs typeface="+mn-ea"/>
                <a:sym typeface="+mn-lt"/>
              </a:rPr>
              <a:t>不理想。</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邻域搜索</a:t>
            </a:r>
            <a:r>
              <a:rPr lang="en-US" altLang="zh-CN" sz="2800" dirty="0">
                <a:solidFill>
                  <a:schemeClr val="bg1"/>
                </a:solidFill>
                <a:latin typeface="+mn-lt"/>
                <a:ea typeface="+mn-ea"/>
                <a:cs typeface="+mn-ea"/>
                <a:sym typeface="+mn-lt"/>
              </a:rPr>
              <a:t>-</a:t>
            </a:r>
            <a:r>
              <a:rPr lang="en-US" altLang="zh-CN" sz="2800" dirty="0">
                <a:solidFill>
                  <a:schemeClr val="bg1"/>
                </a:solidFill>
                <a:latin typeface="+mn-lt"/>
                <a:ea typeface="+mn-ea"/>
                <a:cs typeface="+mn-ea"/>
                <a:sym typeface="+mn-lt"/>
              </a:rPr>
              <a:t>one</a:t>
            </a:r>
            <a:endParaRPr lang="en-US" altLang="zh-CN"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250440"/>
        </p:xfrm>
        <a:graphic>
          <a:graphicData uri="http://schemas.openxmlformats.org/drawingml/2006/table">
            <a:tbl>
              <a:tblPr firstRow="1" bandRow="1">
                <a:tableStyleId>{5C22544A-7EE6-4342-B048-85BDC9FD1C3A}</a:tableStyleId>
              </a:tblPr>
              <a:tblGrid>
                <a:gridCol w="389437"/>
                <a:gridCol w="1142365"/>
                <a:gridCol w="1021665"/>
                <a:gridCol w="1309370"/>
                <a:gridCol w="1248410"/>
                <a:gridCol w="1101090"/>
                <a:gridCol w="842152"/>
                <a:gridCol w="1486081"/>
                <a:gridCol w="148608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tournament_min</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tournament_av</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tournament_time</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tournament_step</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one_min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one_av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one_time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one_step</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0.086661839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0.251379538</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9.6</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30.3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0.096216452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32.85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28.55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0.279718864</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34.45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0.231158447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3.240807736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0.110094547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66.45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0.499814761</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28.35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181.55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0.118917465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33.85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0.369468796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41.75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72.45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0.161613142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67.25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1.543733156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40.45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150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0.121839809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147.2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0.668314469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37.3</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0.301477385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16.3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1.67572552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13.1</a:t>
                      </a:r>
                      <a:endParaRPr lang="en-US" altLang="en-US" sz="11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323.05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0.344883156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309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311.65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3.591391659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52.2</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0.069943607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52.65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0.130237019</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12</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83058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结论：移动一道工序的邻域搜索算法比遗传算法在相同的迭代步数里可以有效的找出更好的解，但是因为要遍历所有邻域，所以花费的时间太长。在有的数据中需要花费</a:t>
            </a:r>
            <a:r>
              <a:rPr lang="en-US" altLang="zh-CN" sz="1800" b="1" dirty="0">
                <a:solidFill>
                  <a:srgbClr val="386D52"/>
                </a:solidFill>
                <a:latin typeface="+mn-lt"/>
                <a:ea typeface="宋体" panose="02010600030101010101" pitchFamily="2" charset="-122"/>
                <a:cs typeface="+mn-ea"/>
                <a:sym typeface="+mn-lt"/>
              </a:rPr>
              <a:t>10</a:t>
            </a:r>
            <a:r>
              <a:rPr lang="zh-CN" altLang="en-US" sz="1800" b="1" dirty="0">
                <a:solidFill>
                  <a:srgbClr val="386D52"/>
                </a:solidFill>
                <a:latin typeface="+mn-lt"/>
                <a:ea typeface="宋体" panose="02010600030101010101" pitchFamily="2" charset="-122"/>
                <a:cs typeface="+mn-ea"/>
                <a:sym typeface="+mn-lt"/>
              </a:rPr>
              <a:t>以上的</a:t>
            </a:r>
            <a:r>
              <a:rPr lang="zh-CN" altLang="en-US" sz="1800" b="1" dirty="0">
                <a:solidFill>
                  <a:srgbClr val="386D52"/>
                </a:solidFill>
                <a:latin typeface="+mn-lt"/>
                <a:ea typeface="宋体" panose="02010600030101010101" pitchFamily="2" charset="-122"/>
                <a:cs typeface="+mn-ea"/>
                <a:sym typeface="+mn-lt"/>
              </a:rPr>
              <a:t>时间。</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邻域搜索</a:t>
            </a:r>
            <a:r>
              <a:rPr lang="en-US" altLang="zh-CN" sz="2800" dirty="0">
                <a:solidFill>
                  <a:schemeClr val="bg1"/>
                </a:solidFill>
                <a:latin typeface="+mn-lt"/>
                <a:ea typeface="+mn-ea"/>
                <a:cs typeface="+mn-ea"/>
                <a:sym typeface="+mn-lt"/>
              </a:rPr>
              <a:t>-two</a:t>
            </a:r>
            <a:endParaRPr lang="en-US" altLang="zh-CN"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837180"/>
        </p:xfrm>
        <a:graphic>
          <a:graphicData uri="http://schemas.openxmlformats.org/drawingml/2006/table">
            <a:tbl>
              <a:tblPr firstRow="1" bandRow="1">
                <a:tableStyleId>{5C22544A-7EE6-4342-B048-85BDC9FD1C3A}</a:tableStyleId>
              </a:tblPr>
              <a:tblGrid>
                <a:gridCol w="389437"/>
                <a:gridCol w="1193800"/>
                <a:gridCol w="1102360"/>
                <a:gridCol w="1329690"/>
                <a:gridCol w="1237615"/>
                <a:gridCol w="969645"/>
                <a:gridCol w="831942"/>
                <a:gridCol w="1486081"/>
                <a:gridCol w="148608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tournament_min</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tournament_av</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tournament_time</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tournament_step</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two_min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two_av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two_time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two_step</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0.086661839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0.280445278</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5.45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30.3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0.096216452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32.85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29.8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0.31873287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37.15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0.231158447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1.67263149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1.15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0.110094547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0.671871102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27.75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181.55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0.118917465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33.85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179.8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1.233389616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36.2</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72.45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0.161613142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70.4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2.303753018</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42.9</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150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0.121839809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150.95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0.927069068</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31.75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0.301477385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16.3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4.042135143</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8.6</a:t>
                      </a:r>
                      <a:endParaRPr lang="en-US" altLang="en-US" sz="11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323.05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0.344883156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316.8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5.048938346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42.95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52.2</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0.069943607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51.5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0.165084136</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18.4</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83058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结论：移动两道工序的邻域搜索算法比遗传算法在相同的迭代步数里可以有效的找出更好的解，但是因为要遍历所有邻域，所以花费的时间太长。在有的数据中需要花费</a:t>
            </a:r>
            <a:r>
              <a:rPr lang="en-US" altLang="zh-CN" sz="1800" b="1" dirty="0">
                <a:solidFill>
                  <a:srgbClr val="386D52"/>
                </a:solidFill>
                <a:latin typeface="+mn-lt"/>
                <a:ea typeface="宋体" panose="02010600030101010101" pitchFamily="2" charset="-122"/>
                <a:cs typeface="+mn-ea"/>
                <a:sym typeface="+mn-lt"/>
              </a:rPr>
              <a:t>10</a:t>
            </a:r>
            <a:r>
              <a:rPr lang="zh-CN" altLang="en-US" sz="1800" b="1" dirty="0">
                <a:solidFill>
                  <a:srgbClr val="386D52"/>
                </a:solidFill>
                <a:latin typeface="+mn-lt"/>
                <a:ea typeface="宋体" panose="02010600030101010101" pitchFamily="2" charset="-122"/>
                <a:cs typeface="+mn-ea"/>
                <a:sym typeface="+mn-lt"/>
              </a:rPr>
              <a:t>以上的时间。并且效果没有移动一道工序的邻域搜索效果</a:t>
            </a:r>
            <a:r>
              <a:rPr lang="zh-CN" altLang="en-US" sz="1800" b="1" dirty="0">
                <a:solidFill>
                  <a:srgbClr val="386D52"/>
                </a:solidFill>
                <a:latin typeface="+mn-lt"/>
                <a:ea typeface="宋体" panose="02010600030101010101" pitchFamily="2" charset="-122"/>
                <a:cs typeface="+mn-ea"/>
                <a:sym typeface="+mn-lt"/>
              </a:rPr>
              <a:t>好。</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邻域搜索</a:t>
            </a:r>
            <a:r>
              <a:rPr lang="en-US" altLang="zh-CN" sz="2800" dirty="0">
                <a:solidFill>
                  <a:schemeClr val="bg1"/>
                </a:solidFill>
                <a:latin typeface="+mn-lt"/>
                <a:ea typeface="+mn-ea"/>
                <a:cs typeface="+mn-ea"/>
                <a:sym typeface="+mn-lt"/>
              </a:rPr>
              <a:t>-</a:t>
            </a:r>
            <a:r>
              <a:rPr lang="en-US" altLang="zh-CN" sz="2800" dirty="0">
                <a:solidFill>
                  <a:schemeClr val="bg1"/>
                </a:solidFill>
                <a:latin typeface="+mn-lt"/>
                <a:ea typeface="+mn-ea"/>
                <a:cs typeface="+mn-ea"/>
                <a:sym typeface="+mn-lt"/>
              </a:rPr>
              <a:t>both</a:t>
            </a:r>
            <a:endParaRPr lang="en-US" altLang="zh-CN"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837180"/>
        </p:xfrm>
        <a:graphic>
          <a:graphicData uri="http://schemas.openxmlformats.org/drawingml/2006/table">
            <a:tbl>
              <a:tblPr firstRow="1" bandRow="1">
                <a:tableStyleId>{5C22544A-7EE6-4342-B048-85BDC9FD1C3A}</a:tableStyleId>
              </a:tblPr>
              <a:tblGrid>
                <a:gridCol w="389437"/>
                <a:gridCol w="1193800"/>
                <a:gridCol w="1102360"/>
                <a:gridCol w="1329690"/>
                <a:gridCol w="1237615"/>
                <a:gridCol w="969645"/>
                <a:gridCol w="831942"/>
                <a:gridCol w="1486081"/>
                <a:gridCol w="148608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tournament_min</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tournament_av</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tournament_time</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tournament_step</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both_step</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0.086661839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0.20376811</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7.65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30.3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0.096216452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32.85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0.323905945</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31.85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0.231158447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3.293420792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0.110094547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66.35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0.458712792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26.2</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181.55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0.118917465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33.85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0.436544776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72.45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0.161613142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1.376718807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41.05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150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0.121839809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0.683577609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35.55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0.301477385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16.3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1.675347447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7.9</a:t>
                      </a:r>
                      <a:endParaRPr lang="en-US" altLang="en-US" sz="11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323.05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0.344883156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312.15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3.715227544</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38.95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52.2</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0.069943607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52.45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0.134129977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13.15</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结论：两种邻域搜索同时使用效果优于使用</a:t>
            </a:r>
            <a:r>
              <a:rPr lang="en-US" altLang="zh-CN" sz="1800" b="1" dirty="0">
                <a:solidFill>
                  <a:srgbClr val="386D52"/>
                </a:solidFill>
                <a:latin typeface="+mn-lt"/>
                <a:ea typeface="宋体" panose="02010600030101010101" pitchFamily="2" charset="-122"/>
                <a:cs typeface="+mn-ea"/>
                <a:sym typeface="+mn-lt"/>
              </a:rPr>
              <a:t>1</a:t>
            </a:r>
            <a:r>
              <a:rPr lang="zh-CN" altLang="en-US" sz="1800" b="1" dirty="0">
                <a:solidFill>
                  <a:srgbClr val="386D52"/>
                </a:solidFill>
                <a:latin typeface="+mn-lt"/>
                <a:ea typeface="宋体" panose="02010600030101010101" pitchFamily="2" charset="-122"/>
                <a:cs typeface="+mn-ea"/>
                <a:sym typeface="+mn-lt"/>
              </a:rPr>
              <a:t>个邻域搜索，而且运行时间变化不明显。所以一般来讲两种邻域结构同时使用效果会</a:t>
            </a:r>
            <a:r>
              <a:rPr lang="zh-CN" altLang="en-US" sz="1800" b="1" dirty="0">
                <a:solidFill>
                  <a:srgbClr val="386D52"/>
                </a:solidFill>
                <a:latin typeface="+mn-lt"/>
                <a:ea typeface="宋体" panose="02010600030101010101" pitchFamily="2" charset="-122"/>
                <a:cs typeface="+mn-ea"/>
                <a:sym typeface="+mn-lt"/>
              </a:rPr>
              <a:t>更好。</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邻域搜索</a:t>
            </a:r>
            <a:r>
              <a:rPr lang="en-US" altLang="zh-CN" sz="2800" dirty="0">
                <a:solidFill>
                  <a:schemeClr val="bg1"/>
                </a:solidFill>
                <a:latin typeface="+mn-lt"/>
                <a:ea typeface="+mn-ea"/>
                <a:cs typeface="+mn-ea"/>
                <a:sym typeface="+mn-lt"/>
              </a:rPr>
              <a:t>-0.5</a:t>
            </a:r>
            <a:endParaRPr lang="en-US" altLang="zh-CN"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837180"/>
        </p:xfrm>
        <a:graphic>
          <a:graphicData uri="http://schemas.openxmlformats.org/drawingml/2006/table">
            <a:tbl>
              <a:tblPr firstRow="1" bandRow="1">
                <a:tableStyleId>{5C22544A-7EE6-4342-B048-85BDC9FD1C3A}</a:tableStyleId>
              </a:tblPr>
              <a:tblGrid>
                <a:gridCol w="389437"/>
                <a:gridCol w="1193800"/>
                <a:gridCol w="1102360"/>
                <a:gridCol w="1329690"/>
                <a:gridCol w="1237615"/>
                <a:gridCol w="969645"/>
                <a:gridCol w="831942"/>
                <a:gridCol w="1486081"/>
                <a:gridCol w="148608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0.5_min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0.5_av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0.5_time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0.5_step</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both_step</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0.176358068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0.20376811</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7.65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0.200666058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30.35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0.323905945</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31.85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1.260654938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3.293420792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0.337176406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25.5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66.35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0.458712792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26.2</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178.75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0.206236124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35.35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0.436544776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67.35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0.549131489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38.95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1.376718807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41.05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148.95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0.333563852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0.683577609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35.55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0.827017295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11.7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1.675347447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7.9</a:t>
                      </a:r>
                      <a:endParaRPr lang="en-US" altLang="en-US" sz="11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313.1</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1.687977719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39.3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312.15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3.715227544</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38.95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52.4</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0.079374015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16.55</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52.45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0.134129977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13.15</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结论：采用选取部分个体进行邻域搜索可以有效的减少运行时间，但是搜索能力不如全部进行邻域</a:t>
            </a:r>
            <a:r>
              <a:rPr lang="zh-CN" altLang="en-US" sz="1800" b="1" dirty="0">
                <a:solidFill>
                  <a:srgbClr val="386D52"/>
                </a:solidFill>
                <a:latin typeface="+mn-lt"/>
                <a:ea typeface="宋体" panose="02010600030101010101" pitchFamily="2" charset="-122"/>
                <a:cs typeface="+mn-ea"/>
                <a:sym typeface="+mn-lt"/>
              </a:rPr>
              <a:t>搜索。</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邻域搜索</a:t>
            </a:r>
            <a:r>
              <a:rPr lang="en-US" altLang="zh-CN" sz="2800" dirty="0">
                <a:solidFill>
                  <a:schemeClr val="bg1"/>
                </a:solidFill>
                <a:latin typeface="+mn-lt"/>
                <a:ea typeface="+mn-ea"/>
                <a:cs typeface="+mn-ea"/>
                <a:sym typeface="+mn-lt"/>
              </a:rPr>
              <a:t>-</a:t>
            </a:r>
            <a:r>
              <a:rPr lang="en-US" altLang="zh-CN" sz="2800" dirty="0">
                <a:solidFill>
                  <a:schemeClr val="bg1"/>
                </a:solidFill>
                <a:latin typeface="+mn-lt"/>
                <a:ea typeface="+mn-ea"/>
                <a:cs typeface="+mn-ea"/>
                <a:sym typeface="+mn-lt"/>
              </a:rPr>
              <a:t>quick</a:t>
            </a:r>
            <a:endParaRPr lang="en-US" altLang="zh-CN"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837180"/>
        </p:xfrm>
        <a:graphic>
          <a:graphicData uri="http://schemas.openxmlformats.org/drawingml/2006/table">
            <a:tbl>
              <a:tblPr firstRow="1" bandRow="1">
                <a:tableStyleId>{5C22544A-7EE6-4342-B048-85BDC9FD1C3A}</a:tableStyleId>
              </a:tblPr>
              <a:tblGrid>
                <a:gridCol w="389437"/>
                <a:gridCol w="1193800"/>
                <a:gridCol w="1102360"/>
                <a:gridCol w="1329690"/>
                <a:gridCol w="1237615"/>
                <a:gridCol w="969645"/>
                <a:gridCol w="831942"/>
                <a:gridCol w="1486081"/>
                <a:gridCol w="148608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q_min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q_av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q_time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q_step</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both_step</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0.240611529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9.45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0.20376811</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7.65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0.256234348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30.15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0.323905945</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31.85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0.651569867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1.05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3.293420792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0.442790103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26.8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66.35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0.458712792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26.2</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178.15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0.369275641</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0.436544776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68.65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0.610397172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42.2</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1.376718807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41.05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148.1</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0.451530123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35.25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0.683577609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35.55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0.879684067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1.675347447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7.9</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314.9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0.917855608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41.55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312.15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3.715227544</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38.95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52.35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0.155771863</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14.65</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52.45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0.134129977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13.15</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结论：采用</a:t>
            </a:r>
            <a:r>
              <a:rPr lang="en-US" altLang="zh-CN" sz="1800" b="1" dirty="0">
                <a:solidFill>
                  <a:srgbClr val="386D52"/>
                </a:solidFill>
                <a:latin typeface="+mn-lt"/>
                <a:ea typeface="宋体" panose="02010600030101010101" pitchFamily="2" charset="-122"/>
                <a:cs typeface="+mn-ea"/>
                <a:sym typeface="+mn-lt"/>
              </a:rPr>
              <a:t>quick</a:t>
            </a:r>
            <a:r>
              <a:rPr lang="zh-CN" altLang="en-US" sz="1800" b="1" dirty="0">
                <a:solidFill>
                  <a:srgbClr val="386D52"/>
                </a:solidFill>
                <a:latin typeface="+mn-lt"/>
                <a:ea typeface="宋体" panose="02010600030101010101" pitchFamily="2" charset="-122"/>
                <a:cs typeface="+mn-ea"/>
                <a:sym typeface="+mn-lt"/>
              </a:rPr>
              <a:t>模式可以有效的解决邻域搜索搜索时间过长的问题，但在一些问题上，邻域结构较少，就没有减少运行时间的</a:t>
            </a:r>
            <a:r>
              <a:rPr lang="zh-CN" altLang="en-US" sz="1800" b="1" dirty="0">
                <a:solidFill>
                  <a:srgbClr val="386D52"/>
                </a:solidFill>
                <a:latin typeface="+mn-lt"/>
                <a:ea typeface="宋体" panose="02010600030101010101" pitchFamily="2" charset="-122"/>
                <a:cs typeface="+mn-ea"/>
                <a:sym typeface="+mn-lt"/>
              </a:rPr>
              <a:t>效果。</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动态交叉</a:t>
            </a:r>
            <a:r>
              <a:rPr lang="zh-CN" altLang="en-US" sz="2800" dirty="0">
                <a:solidFill>
                  <a:schemeClr val="bg1"/>
                </a:solidFill>
                <a:latin typeface="+mn-lt"/>
                <a:ea typeface="+mn-ea"/>
                <a:cs typeface="+mn-ea"/>
                <a:sym typeface="+mn-lt"/>
              </a:rPr>
              <a:t>概率</a:t>
            </a:r>
            <a:endParaRPr lang="zh-CN" altLang="en-US"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2937510" y="2010410"/>
          <a:ext cx="8709660" cy="2837180"/>
        </p:xfrm>
        <a:graphic>
          <a:graphicData uri="http://schemas.openxmlformats.org/drawingml/2006/table">
            <a:tbl>
              <a:tblPr firstRow="1" bandRow="1">
                <a:tableStyleId>{5C22544A-7EE6-4342-B048-85BDC9FD1C3A}</a:tableStyleId>
              </a:tblPr>
              <a:tblGrid>
                <a:gridCol w="659765"/>
                <a:gridCol w="1868170"/>
                <a:gridCol w="140970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1_av</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altLang="zh-CN" sz="1100" b="0">
                          <a:solidFill>
                            <a:srgbClr val="000000"/>
                          </a:solidFill>
                          <a:latin typeface="宋体" panose="02010600030101010101" pitchFamily="2" charset="-122"/>
                        </a:rPr>
                        <a:t>P_av</a:t>
                      </a:r>
                      <a:endParaRPr lang="en-US" altLang="zh-CN"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2413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altLang="en-US" sz="1100" b="0">
                          <a:solidFill>
                            <a:srgbClr val="FF0000"/>
                          </a:solidFill>
                          <a:latin typeface="宋体" panose="02010600030101010101" pitchFamily="2" charset="-122"/>
                        </a:rPr>
                        <a:t>40.66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altLang="en-US" sz="1100" b="0">
                          <a:solidFill>
                            <a:srgbClr val="FF0000"/>
                          </a:solidFill>
                          <a:latin typeface="宋体" panose="02010600030101010101" pitchFamily="2" charset="-122"/>
                        </a:rPr>
                        <a:t>40</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28.56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63.98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62.12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177.38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70.52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67.70</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2413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152.50</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145.45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24130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311.28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altLang="en-US" sz="1100" b="0">
                          <a:solidFill>
                            <a:srgbClr val="FF0000"/>
                          </a:solidFill>
                          <a:latin typeface="宋体" panose="02010600030101010101" pitchFamily="2" charset="-122"/>
                        </a:rPr>
                        <a:t>309.36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结论：采用动态交叉概率可以有效的保护优质个体，使其顺利保留到下一代，加强了算法的搜索</a:t>
            </a:r>
            <a:r>
              <a:rPr lang="zh-CN" altLang="en-US" sz="1800" b="1" dirty="0">
                <a:solidFill>
                  <a:srgbClr val="386D52"/>
                </a:solidFill>
                <a:latin typeface="+mn-lt"/>
                <a:ea typeface="宋体" panose="02010600030101010101" pitchFamily="2" charset="-122"/>
                <a:cs typeface="+mn-ea"/>
                <a:sym typeface="+mn-lt"/>
              </a:rPr>
              <a:t>能力。</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41183" cy="454960"/>
          </a:xfrm>
        </p:spPr>
        <p:txBody>
          <a:bodyPr>
            <a:noAutofit/>
          </a:bodyPr>
          <a:lstStyle/>
          <a:p>
            <a:pPr algn="dist"/>
            <a:r>
              <a:rPr lang="zh-CN" altLang="en-US" sz="2800" dirty="0">
                <a:solidFill>
                  <a:schemeClr val="bg1"/>
                </a:solidFill>
                <a:latin typeface="+mn-lt"/>
                <a:ea typeface="+mn-ea"/>
                <a:cs typeface="+mn-ea"/>
                <a:sym typeface="+mn-lt"/>
              </a:rPr>
              <a:t>参考文献</a:t>
            </a:r>
            <a:endParaRPr lang="zh-CN" altLang="en-US" sz="2800" dirty="0">
              <a:solidFill>
                <a:schemeClr val="bg1"/>
              </a:solidFill>
              <a:latin typeface="+mn-lt"/>
              <a:ea typeface="+mn-ea"/>
              <a:cs typeface="+mn-ea"/>
              <a:sym typeface="+mn-lt"/>
            </a:endParaRPr>
          </a:p>
        </p:txBody>
      </p:sp>
      <p:sp>
        <p:nvSpPr>
          <p:cNvPr id="20" name="TextBox 53"/>
          <p:cNvSpPr txBox="1"/>
          <p:nvPr/>
        </p:nvSpPr>
        <p:spPr>
          <a:xfrm>
            <a:off x="4093845" y="1826260"/>
            <a:ext cx="6729095" cy="492125"/>
          </a:xfrm>
          <a:prstGeom prst="rect">
            <a:avLst/>
          </a:prstGeom>
          <a:noFill/>
        </p:spPr>
        <p:txBody>
          <a:bodyPr wrap="square" lIns="0" tIns="0" rIns="0" bIns="0" rtlCol="0">
            <a:spAutoFit/>
          </a:bodyPr>
          <a:lstStyle/>
          <a:p>
            <a:pPr algn="l"/>
            <a:r>
              <a:rPr lang="en-GB" sz="1600" dirty="0">
                <a:solidFill>
                  <a:schemeClr val="bg2">
                    <a:lumMod val="25000"/>
                  </a:schemeClr>
                </a:solidFill>
                <a:cs typeface="+mn-ea"/>
                <a:sym typeface="+mn-lt"/>
              </a:rPr>
              <a:t>吴树景,游有鹏,罗福源.变邻域保优遗传算法求解柔性车间调度问题[J].计算机工程与应用,2020,56(22):236-243.</a:t>
            </a:r>
            <a:endParaRPr lang="en-GB" sz="1600" dirty="0">
              <a:solidFill>
                <a:schemeClr val="bg2">
                  <a:lumMod val="25000"/>
                </a:schemeClr>
              </a:solidFill>
              <a:cs typeface="+mn-ea"/>
              <a:sym typeface="+mn-lt"/>
            </a:endParaRPr>
          </a:p>
        </p:txBody>
      </p:sp>
      <p:sp>
        <p:nvSpPr>
          <p:cNvPr id="30" name="TextBox 53"/>
          <p:cNvSpPr txBox="1"/>
          <p:nvPr/>
        </p:nvSpPr>
        <p:spPr>
          <a:xfrm>
            <a:off x="4093845" y="2512060"/>
            <a:ext cx="6729095" cy="492125"/>
          </a:xfrm>
          <a:prstGeom prst="rect">
            <a:avLst/>
          </a:prstGeom>
          <a:noFill/>
        </p:spPr>
        <p:txBody>
          <a:bodyPr wrap="square" lIns="0" tIns="0" rIns="0" bIns="0" rtlCol="0">
            <a:spAutoFit/>
          </a:bodyPr>
          <a:lstStyle/>
          <a:p>
            <a:pPr algn="l"/>
            <a:r>
              <a:rPr sz="1600" dirty="0">
                <a:solidFill>
                  <a:schemeClr val="bg2">
                    <a:lumMod val="25000"/>
                  </a:schemeClr>
                </a:solidFill>
                <a:cs typeface="+mn-ea"/>
                <a:sym typeface="+mn-lt"/>
              </a:rPr>
              <a:t>彭运芳,高雅,夏蓓鑫.不确定条件下基于遗传算法的作业车间调度问题[J].上海大学学报,2016,22(06):793-803.</a:t>
            </a:r>
            <a:endParaRPr sz="1600" dirty="0">
              <a:solidFill>
                <a:schemeClr val="bg2">
                  <a:lumMod val="25000"/>
                </a:schemeClr>
              </a:solidFill>
              <a:cs typeface="+mn-ea"/>
              <a:sym typeface="+mn-lt"/>
            </a:endParaRPr>
          </a:p>
        </p:txBody>
      </p:sp>
      <p:sp>
        <p:nvSpPr>
          <p:cNvPr id="34" name="TextBox 53"/>
          <p:cNvSpPr txBox="1"/>
          <p:nvPr/>
        </p:nvSpPr>
        <p:spPr>
          <a:xfrm>
            <a:off x="4093210" y="3187700"/>
            <a:ext cx="6729730" cy="492125"/>
          </a:xfrm>
          <a:prstGeom prst="rect">
            <a:avLst/>
          </a:prstGeom>
          <a:noFill/>
        </p:spPr>
        <p:txBody>
          <a:bodyPr wrap="square" lIns="0" tIns="0" rIns="0" bIns="0" rtlCol="0">
            <a:spAutoFit/>
          </a:bodyPr>
          <a:lstStyle/>
          <a:p>
            <a:pPr algn="l"/>
            <a:r>
              <a:rPr sz="1600" dirty="0">
                <a:solidFill>
                  <a:schemeClr val="bg2">
                    <a:lumMod val="25000"/>
                  </a:schemeClr>
                </a:solidFill>
                <a:cs typeface="+mn-ea"/>
                <a:sym typeface="+mn-lt"/>
              </a:rPr>
              <a:t>王丹敬,徐建有.基于变邻域搜索的可重入流水车间调度[J].控制工程,2018,25(02):362-366.DOI:10.14107/j.cnki.kzgc.160321.</a:t>
            </a:r>
            <a:endParaRPr sz="1600" dirty="0">
              <a:solidFill>
                <a:schemeClr val="bg2">
                  <a:lumMod val="25000"/>
                </a:schemeClr>
              </a:solidFill>
              <a:cs typeface="+mn-ea"/>
              <a:sym typeface="+mn-lt"/>
            </a:endParaRPr>
          </a:p>
        </p:txBody>
      </p:sp>
      <p:sp>
        <p:nvSpPr>
          <p:cNvPr id="40" name="TextBox 53"/>
          <p:cNvSpPr txBox="1"/>
          <p:nvPr/>
        </p:nvSpPr>
        <p:spPr>
          <a:xfrm>
            <a:off x="4093210" y="3993515"/>
            <a:ext cx="4064000" cy="245745"/>
          </a:xfrm>
          <a:prstGeom prst="rect">
            <a:avLst/>
          </a:prstGeom>
          <a:noFill/>
        </p:spPr>
        <p:txBody>
          <a:bodyPr wrap="none" lIns="0" tIns="0" rIns="0" bIns="0" rtlCol="0">
            <a:spAutoFit/>
          </a:bodyPr>
          <a:lstStyle/>
          <a:p>
            <a:pPr algn="l"/>
            <a:r>
              <a:rPr lang="zh-CN" altLang="en-GB" sz="1600" dirty="0">
                <a:solidFill>
                  <a:schemeClr val="bg2">
                    <a:lumMod val="25000"/>
                  </a:schemeClr>
                </a:solidFill>
                <a:ea typeface="宋体" panose="02010600030101010101" pitchFamily="2" charset="-122"/>
                <a:cs typeface="+mn-ea"/>
                <a:sym typeface="+mn-lt"/>
              </a:rPr>
              <a:t>《</a:t>
            </a:r>
            <a:r>
              <a:rPr lang="en-GB" sz="1600" dirty="0">
                <a:solidFill>
                  <a:schemeClr val="bg2">
                    <a:lumMod val="25000"/>
                  </a:schemeClr>
                </a:solidFill>
                <a:cs typeface="+mn-ea"/>
                <a:sym typeface="+mn-lt"/>
              </a:rPr>
              <a:t>柔性作业车间调度智能算法及其应用</a:t>
            </a:r>
            <a:r>
              <a:rPr lang="zh-CN" altLang="en-GB" sz="1600" dirty="0">
                <a:solidFill>
                  <a:schemeClr val="bg2">
                    <a:lumMod val="25000"/>
                  </a:schemeClr>
                </a:solidFill>
                <a:ea typeface="宋体" panose="02010600030101010101" pitchFamily="2" charset="-122"/>
                <a:cs typeface="+mn-ea"/>
                <a:sym typeface="+mn-lt"/>
              </a:rPr>
              <a:t>》</a:t>
            </a:r>
            <a:r>
              <a:rPr lang="en-GB" sz="1600" dirty="0">
                <a:solidFill>
                  <a:schemeClr val="bg2">
                    <a:lumMod val="25000"/>
                  </a:schemeClr>
                </a:solidFill>
                <a:cs typeface="+mn-ea"/>
                <a:sym typeface="+mn-lt"/>
              </a:rPr>
              <a:t>高亮</a:t>
            </a:r>
            <a:endParaRPr lang="en-GB" sz="1600" dirty="0">
              <a:solidFill>
                <a:schemeClr val="bg2">
                  <a:lumMod val="25000"/>
                </a:schemeClr>
              </a:solidFill>
              <a:cs typeface="+mn-ea"/>
              <a:sym typeface="+mn-lt"/>
            </a:endParaRPr>
          </a:p>
        </p:txBody>
      </p:sp>
      <p:sp>
        <p:nvSpPr>
          <p:cNvPr id="44" name="TextBox 53"/>
          <p:cNvSpPr txBox="1"/>
          <p:nvPr/>
        </p:nvSpPr>
        <p:spPr>
          <a:xfrm>
            <a:off x="4104005" y="4559300"/>
            <a:ext cx="6730365" cy="492125"/>
          </a:xfrm>
          <a:prstGeom prst="rect">
            <a:avLst/>
          </a:prstGeom>
          <a:noFill/>
        </p:spPr>
        <p:txBody>
          <a:bodyPr wrap="square" lIns="0" tIns="0" rIns="0" bIns="0" rtlCol="0">
            <a:spAutoFit/>
          </a:bodyPr>
          <a:lstStyle/>
          <a:p>
            <a:pPr algn="l"/>
            <a:r>
              <a:rPr sz="1600" dirty="0">
                <a:solidFill>
                  <a:schemeClr val="bg2">
                    <a:lumMod val="25000"/>
                  </a:schemeClr>
                </a:solidFill>
                <a:cs typeface="+mn-ea"/>
                <a:sym typeface="+mn-lt"/>
              </a:rPr>
              <a:t>赵诗奎.求解柔性作业车间调度问题的两级邻域搜索混合算法[J].机械工程学报,2015,51(14):175-184.</a:t>
            </a:r>
            <a:endParaRPr sz="1600" dirty="0">
              <a:solidFill>
                <a:schemeClr val="bg2">
                  <a:lumMod val="25000"/>
                </a:schemeClr>
              </a:solidFill>
              <a:cs typeface="+mn-ea"/>
              <a:sym typeface="+mn-lt"/>
            </a:endParaRPr>
          </a:p>
        </p:txBody>
      </p:sp>
      <p:sp>
        <p:nvSpPr>
          <p:cNvPr id="48" name="TextBox 53"/>
          <p:cNvSpPr txBox="1"/>
          <p:nvPr/>
        </p:nvSpPr>
        <p:spPr>
          <a:xfrm>
            <a:off x="4104005" y="5371465"/>
            <a:ext cx="6731000" cy="245745"/>
          </a:xfrm>
          <a:prstGeom prst="rect">
            <a:avLst/>
          </a:prstGeom>
          <a:noFill/>
        </p:spPr>
        <p:txBody>
          <a:bodyPr wrap="square" lIns="0" tIns="0" rIns="0" bIns="0" rtlCol="0">
            <a:spAutoFit/>
          </a:bodyPr>
          <a:lstStyle/>
          <a:p>
            <a:pPr algn="l"/>
            <a:r>
              <a:rPr lang="en-GB" sz="1600" dirty="0">
                <a:solidFill>
                  <a:schemeClr val="bg2">
                    <a:lumMod val="25000"/>
                  </a:schemeClr>
                </a:solidFill>
                <a:cs typeface="+mn-ea"/>
                <a:sym typeface="+mn-lt"/>
              </a:rPr>
              <a:t>张国辉. 柔性作业车间调度方法研究[D].华中科技大学,2009.</a:t>
            </a:r>
            <a:endParaRPr lang="en-GB" sz="1600" dirty="0">
              <a:solidFill>
                <a:schemeClr val="bg2">
                  <a:lumMod val="25000"/>
                </a:schemeClr>
              </a:solidFill>
              <a:cs typeface="+mn-ea"/>
              <a:sym typeface="+mn-lt"/>
            </a:endParaRPr>
          </a:p>
        </p:txBody>
      </p:sp>
      <p:sp>
        <p:nvSpPr>
          <p:cNvPr id="51" name="TextBox 29"/>
          <p:cNvSpPr txBox="1"/>
          <p:nvPr/>
        </p:nvSpPr>
        <p:spPr>
          <a:xfrm>
            <a:off x="3119898" y="188878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01</a:t>
            </a:r>
            <a:endParaRPr lang="en-US" altLang="zh-CN" sz="2400" b="1" dirty="0">
              <a:solidFill>
                <a:schemeClr val="bg1"/>
              </a:solidFill>
              <a:cs typeface="+mn-ea"/>
              <a:sym typeface="+mn-lt"/>
            </a:endParaRPr>
          </a:p>
        </p:txBody>
      </p:sp>
      <p:sp>
        <p:nvSpPr>
          <p:cNvPr id="52" name="TextBox 29"/>
          <p:cNvSpPr txBox="1"/>
          <p:nvPr/>
        </p:nvSpPr>
        <p:spPr>
          <a:xfrm>
            <a:off x="3119898" y="257458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02</a:t>
            </a:r>
            <a:endParaRPr lang="en-US" altLang="zh-CN" sz="2400" b="1" dirty="0">
              <a:solidFill>
                <a:schemeClr val="bg1"/>
              </a:solidFill>
              <a:cs typeface="+mn-ea"/>
              <a:sym typeface="+mn-lt"/>
            </a:endParaRPr>
          </a:p>
        </p:txBody>
      </p:sp>
      <p:sp>
        <p:nvSpPr>
          <p:cNvPr id="53" name="TextBox 29"/>
          <p:cNvSpPr txBox="1"/>
          <p:nvPr/>
        </p:nvSpPr>
        <p:spPr>
          <a:xfrm>
            <a:off x="3119898" y="326038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03</a:t>
            </a:r>
            <a:endParaRPr lang="en-US" altLang="zh-CN" sz="2400" b="1" dirty="0">
              <a:solidFill>
                <a:schemeClr val="bg1"/>
              </a:solidFill>
              <a:cs typeface="+mn-ea"/>
              <a:sym typeface="+mn-lt"/>
            </a:endParaRPr>
          </a:p>
        </p:txBody>
      </p:sp>
      <p:sp>
        <p:nvSpPr>
          <p:cNvPr id="54" name="TextBox 29"/>
          <p:cNvSpPr txBox="1"/>
          <p:nvPr/>
        </p:nvSpPr>
        <p:spPr>
          <a:xfrm>
            <a:off x="3130058" y="46218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05</a:t>
            </a:r>
            <a:endParaRPr lang="en-US" altLang="zh-CN" sz="2400" b="1" dirty="0">
              <a:solidFill>
                <a:schemeClr val="bg1"/>
              </a:solidFill>
              <a:cs typeface="+mn-ea"/>
              <a:sym typeface="+mn-lt"/>
            </a:endParaRPr>
          </a:p>
        </p:txBody>
      </p:sp>
      <p:sp>
        <p:nvSpPr>
          <p:cNvPr id="55" name="TextBox 29"/>
          <p:cNvSpPr txBox="1"/>
          <p:nvPr/>
        </p:nvSpPr>
        <p:spPr>
          <a:xfrm>
            <a:off x="3119898" y="39360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04</a:t>
            </a:r>
            <a:endParaRPr lang="en-US" altLang="zh-CN" sz="2400" b="1" dirty="0">
              <a:solidFill>
                <a:schemeClr val="bg1"/>
              </a:solidFill>
              <a:cs typeface="+mn-ea"/>
              <a:sym typeface="+mn-lt"/>
            </a:endParaRPr>
          </a:p>
        </p:txBody>
      </p:sp>
      <p:sp>
        <p:nvSpPr>
          <p:cNvPr id="64" name="TextBox 29"/>
          <p:cNvSpPr txBox="1"/>
          <p:nvPr/>
        </p:nvSpPr>
        <p:spPr>
          <a:xfrm>
            <a:off x="3130057" y="53076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06</a:t>
            </a:r>
            <a:endParaRPr lang="en-US" altLang="zh-CN" sz="2400" b="1"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linds(horizontal)">
                                      <p:cBhvr>
                                        <p:cTn id="14" dur="500"/>
                                        <p:tgtEl>
                                          <p:spTgt spid="2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linds(horizontal)">
                                      <p:cBhvr>
                                        <p:cTn id="20" dur="500"/>
                                        <p:tgtEl>
                                          <p:spTgt spid="3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linds(horizontal)">
                                      <p:cBhvr>
                                        <p:cTn id="23" dur="500"/>
                                        <p:tgtEl>
                                          <p:spTgt spid="4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linds(horizontal)">
                                      <p:cBhvr>
                                        <p:cTn id="26" dur="500"/>
                                        <p:tgtEl>
                                          <p:spTgt spid="5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blinds(horizontal)">
                                      <p:cBhvr>
                                        <p:cTn id="29" dur="500"/>
                                        <p:tgtEl>
                                          <p:spTgt spid="5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blinds(horizontal)">
                                      <p:cBhvr>
                                        <p:cTn id="35" dur="500"/>
                                        <p:tgtEl>
                                          <p:spTgt spid="5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blinds(horizontal)">
                                      <p:cBhvr>
                                        <p:cTn id="38" dur="500"/>
                                        <p:tgtEl>
                                          <p:spTgt spid="5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blinds(horizontal)">
                                      <p:cBhvr>
                                        <p:cTn id="41" dur="500"/>
                                        <p:tgtEl>
                                          <p:spTgt spid="4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blinds(horizontal)">
                                      <p:cBhvr>
                                        <p:cTn id="44" dur="500"/>
                                        <p:tgtEl>
                                          <p:spTgt spid="4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blinds(horizontal)">
                                      <p:cBhvr>
                                        <p:cTn id="4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30" grpId="0"/>
      <p:bldP spid="34" grpId="0"/>
      <p:bldP spid="40" grpId="0"/>
      <p:bldP spid="51" grpId="0" animBg="1"/>
      <p:bldP spid="52" grpId="0" animBg="1"/>
      <p:bldP spid="53" grpId="0" animBg="1"/>
      <p:bldP spid="55" grpId="0" animBg="1"/>
      <p:bldP spid="54" grpId="0" animBg="1"/>
      <p:bldP spid="44" grpId="0"/>
      <p:bldP spid="48" grpId="0"/>
      <p:bldP spid="64" grpId="0" animBg="1"/>
      <p:bldP spid="20" grpId="1"/>
      <p:bldP spid="30" grpId="1"/>
      <p:bldP spid="34" grpId="1"/>
      <p:bldP spid="40" grpId="1"/>
      <p:bldP spid="51" grpId="1" animBg="1"/>
      <p:bldP spid="52" grpId="1" animBg="1"/>
      <p:bldP spid="53" grpId="1" animBg="1"/>
      <p:bldP spid="55" grpId="1" animBg="1"/>
      <p:bldP spid="54" grpId="1" animBg="1"/>
      <p:bldP spid="44" grpId="1"/>
      <p:bldP spid="48" grpId="1"/>
      <p:bldP spid="64"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2284123" y="169376"/>
            <a:ext cx="7541668" cy="7232134"/>
          </a:xfrm>
          <a:prstGeom prst="rect">
            <a:avLst/>
          </a:prstGeom>
        </p:spPr>
      </p:pic>
      <p:grpSp>
        <p:nvGrpSpPr>
          <p:cNvPr id="10" name="组合 9"/>
          <p:cNvGrpSpPr/>
          <p:nvPr/>
        </p:nvGrpSpPr>
        <p:grpSpPr>
          <a:xfrm>
            <a:off x="943707" y="433754"/>
            <a:ext cx="10304585" cy="5990492"/>
            <a:chOff x="820615" y="433754"/>
            <a:chExt cx="10304585" cy="5990492"/>
          </a:xfrm>
        </p:grpSpPr>
        <p:sp>
          <p:nvSpPr>
            <p:cNvPr id="11" name="矩形 10"/>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15" name="文本框 14"/>
          <p:cNvSpPr txBox="1"/>
          <p:nvPr/>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
        <p:nvSpPr>
          <p:cNvPr id="14" name="圆角矩形 28"/>
          <p:cNvSpPr/>
          <p:nvPr/>
        </p:nvSpPr>
        <p:spPr>
          <a:xfrm>
            <a:off x="4899710" y="3014613"/>
            <a:ext cx="2392580"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6000" b="1" dirty="0">
                <a:solidFill>
                  <a:srgbClr val="386D52"/>
                </a:solidFill>
                <a:cs typeface="+mn-ea"/>
                <a:sym typeface="+mn-lt"/>
              </a:rPr>
              <a:t>致谢</a:t>
            </a:r>
            <a:endParaRPr lang="zh-CN" altLang="en-US" sz="60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10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strVal val="#ppt_w*0.70"/>
                                          </p:val>
                                        </p:tav>
                                        <p:tav tm="100000">
                                          <p:val>
                                            <p:strVal val="#ppt_w"/>
                                          </p:val>
                                        </p:tav>
                                      </p:tavLst>
                                    </p:anim>
                                    <p:anim calcmode="lin" valueType="num">
                                      <p:cBhvr>
                                        <p:cTn id="28" dur="1000" fill="hold"/>
                                        <p:tgtEl>
                                          <p:spTgt spid="14"/>
                                        </p:tgtEl>
                                        <p:attrNameLst>
                                          <p:attrName>ppt_h</p:attrName>
                                        </p:attrNameLst>
                                      </p:cBhvr>
                                      <p:tavLst>
                                        <p:tav tm="0">
                                          <p:val>
                                            <p:strVal val="#ppt_h"/>
                                          </p:val>
                                        </p:tav>
                                        <p:tav tm="100000">
                                          <p:val>
                                            <p:strVal val="#ppt_h"/>
                                          </p:val>
                                        </p:tav>
                                      </p:tavLst>
                                    </p:anim>
                                    <p:animEffect transition="in" filter="fade">
                                      <p:cBhvr>
                                        <p:cTn id="2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animBg="1"/>
      <p:bldP spid="1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65246" cy="454960"/>
          </a:xfrm>
        </p:spPr>
        <p:txBody>
          <a:bodyPr>
            <a:noAutofit/>
          </a:bodyPr>
          <a:lstStyle/>
          <a:p>
            <a:pPr algn="dist"/>
            <a:endParaRPr lang="zh-CN" altLang="en-US" sz="2800" dirty="0">
              <a:solidFill>
                <a:schemeClr val="bg1"/>
              </a:solidFill>
              <a:latin typeface="+mn-lt"/>
              <a:ea typeface="+mn-ea"/>
              <a:cs typeface="+mn-ea"/>
              <a:sym typeface="+mn-lt"/>
            </a:endParaRPr>
          </a:p>
        </p:txBody>
      </p:sp>
      <p:sp>
        <p:nvSpPr>
          <p:cNvPr id="30" name="TextBox 106"/>
          <p:cNvSpPr txBox="1"/>
          <p:nvPr/>
        </p:nvSpPr>
        <p:spPr>
          <a:xfrm>
            <a:off x="1862455" y="1609090"/>
            <a:ext cx="8989060" cy="4570095"/>
          </a:xfrm>
          <a:prstGeom prst="rect">
            <a:avLst/>
          </a:prstGeom>
          <a:noFill/>
        </p:spPr>
        <p:txBody>
          <a:bodyPr wrap="square" lIns="0" tIns="0" rIns="0" bIns="0" rtlCol="0">
            <a:spAutoFit/>
          </a:bodyPr>
          <a:lstStyle/>
          <a:p>
            <a:pPr algn="just">
              <a:lnSpc>
                <a:spcPct val="150000"/>
              </a:lnSpc>
            </a:pPr>
            <a:r>
              <a:rPr lang="zh-CN" altLang="en-US" dirty="0">
                <a:solidFill>
                  <a:schemeClr val="bg2">
                    <a:lumMod val="25000"/>
                  </a:schemeClr>
                </a:solidFill>
                <a:ea typeface="宋体" panose="02010600030101010101" pitchFamily="2" charset="-122"/>
                <a:cs typeface="+mn-ea"/>
                <a:sym typeface="+mn-lt"/>
              </a:rPr>
              <a:t>工件数量：jobs_num</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机器数量：machines_num</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最大工序数：</a:t>
            </a:r>
            <a:r>
              <a:rPr lang="en-US" altLang="zh-CN" dirty="0">
                <a:solidFill>
                  <a:schemeClr val="bg2">
                    <a:lumMod val="25000"/>
                  </a:schemeClr>
                </a:solidFill>
                <a:ea typeface="宋体" panose="02010600030101010101" pitchFamily="2" charset="-122"/>
                <a:cs typeface="+mn-ea"/>
                <a:sym typeface="+mn-lt"/>
              </a:rPr>
              <a:t>max_operation</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各工件的工序：jobs_operations，</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(jobs_num,max_operation)</a:t>
            </a:r>
            <a:endParaRPr lang="en-US" altLang="zh-CN"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工件各工序在指定机器的加工时间：jobs_operations_detail</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a:t>
            </a:r>
            <a:r>
              <a:rPr lang="zh-CN" altLang="en-US" dirty="0">
                <a:solidFill>
                  <a:schemeClr val="bg2">
                    <a:lumMod val="25000"/>
                  </a:schemeClr>
                </a:solidFill>
                <a:ea typeface="宋体" panose="02010600030101010101" pitchFamily="2" charset="-122"/>
                <a:cs typeface="+mn-ea"/>
                <a:sym typeface="+mn-lt"/>
              </a:rPr>
              <a:t>jobs_num</a:t>
            </a:r>
            <a:r>
              <a:rPr lang="en-US" altLang="zh-CN" dirty="0">
                <a:solidFill>
                  <a:schemeClr val="bg2">
                    <a:lumMod val="25000"/>
                  </a:schemeClr>
                </a:solidFill>
                <a:ea typeface="宋体" panose="02010600030101010101" pitchFamily="2" charset="-122"/>
                <a:cs typeface="+mn-ea"/>
                <a:sym typeface="+mn-lt"/>
              </a:rPr>
              <a:t>,</a:t>
            </a:r>
            <a:r>
              <a:rPr lang="en-US" altLang="zh-CN" dirty="0">
                <a:solidFill>
                  <a:schemeClr val="bg2">
                    <a:lumMod val="25000"/>
                  </a:schemeClr>
                </a:solidFill>
                <a:ea typeface="宋体" panose="02010600030101010101" pitchFamily="2" charset="-122"/>
                <a:cs typeface="+mn-ea"/>
                <a:sym typeface="+mn-lt"/>
              </a:rPr>
              <a:t>max_operation,</a:t>
            </a:r>
            <a:r>
              <a:rPr lang="zh-CN" altLang="en-US" dirty="0">
                <a:solidFill>
                  <a:schemeClr val="bg2">
                    <a:lumMod val="25000"/>
                  </a:schemeClr>
                </a:solidFill>
                <a:ea typeface="宋体" panose="02010600030101010101" pitchFamily="2" charset="-122"/>
                <a:cs typeface="+mn-ea"/>
                <a:sym typeface="+mn-lt"/>
              </a:rPr>
              <a:t>machines_num</a:t>
            </a:r>
            <a:r>
              <a:rPr lang="en-US" altLang="zh-CN" dirty="0">
                <a:solidFill>
                  <a:schemeClr val="bg2">
                    <a:lumMod val="25000"/>
                  </a:schemeClr>
                </a:solidFill>
                <a:ea typeface="宋体" panose="02010600030101010101" pitchFamily="2" charset="-122"/>
                <a:cs typeface="+mn-ea"/>
                <a:sym typeface="+mn-lt"/>
              </a:rPr>
              <a:t>)</a:t>
            </a:r>
            <a:endParaRPr lang="en-US" altLang="zh-CN"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工件各工序的候选机器列表：candidate_machine</a:t>
            </a:r>
            <a:r>
              <a:rPr lang="en-US" altLang="zh-CN" dirty="0">
                <a:solidFill>
                  <a:schemeClr val="bg2">
                    <a:lumMod val="25000"/>
                  </a:schemeClr>
                </a:solidFill>
                <a:ea typeface="宋体" panose="02010600030101010101" pitchFamily="2" charset="-122"/>
                <a:cs typeface="+mn-ea"/>
                <a:sym typeface="+mn-lt"/>
              </a:rPr>
              <a:t> </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(jobs_num,max_operation,machines_num)</a:t>
            </a:r>
            <a:endParaRPr lang="en-US" altLang="zh-CN"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候选机器列表索引：candidate_machine_index</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a:t>
            </a:r>
            <a:r>
              <a:rPr lang="en-US" altLang="zh-CN" dirty="0">
                <a:solidFill>
                  <a:schemeClr val="bg2">
                    <a:lumMod val="25000"/>
                  </a:schemeClr>
                </a:solidFill>
                <a:ea typeface="宋体" panose="02010600030101010101" pitchFamily="2" charset="-122"/>
                <a:cs typeface="+mn-ea"/>
                <a:sym typeface="+mn-lt"/>
              </a:rPr>
              <a:t>jobs_num,max_operation</a:t>
            </a:r>
            <a:r>
              <a:rPr lang="en-US" altLang="zh-CN" dirty="0">
                <a:solidFill>
                  <a:schemeClr val="bg2">
                    <a:lumMod val="25000"/>
                  </a:schemeClr>
                </a:solidFill>
                <a:ea typeface="宋体" panose="02010600030101010101" pitchFamily="2" charset="-122"/>
                <a:cs typeface="+mn-ea"/>
                <a:sym typeface="+mn-lt"/>
              </a:rPr>
              <a:t>)</a:t>
            </a:r>
            <a:endParaRPr lang="zh-CN" altLang="en-US" dirty="0">
              <a:solidFill>
                <a:schemeClr val="bg2">
                  <a:lumMod val="25000"/>
                </a:schemeClr>
              </a:solidFill>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12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
                                            <p:txEl>
                                              <p:pRg st="0" end="0"/>
                                            </p:txEl>
                                          </p:spTgt>
                                        </p:tgtEl>
                                        <p:attrNameLst>
                                          <p:attrName>style.visibility</p:attrName>
                                        </p:attrNameLst>
                                      </p:cBhvr>
                                      <p:to>
                                        <p:strVal val="visible"/>
                                      </p:to>
                                    </p:set>
                                    <p:anim calcmode="lin" valueType="num">
                                      <p:cBhvr additive="base">
                                        <p:cTn id="1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 calcmode="lin" valueType="num">
                                      <p:cBhvr additive="base">
                                        <p:cTn id="24"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
                                            <p:txEl>
                                              <p:pRg st="2" end="2"/>
                                            </p:txEl>
                                          </p:spTgt>
                                        </p:tgtEl>
                                        <p:attrNameLst>
                                          <p:attrName>style.visibility</p:attrName>
                                        </p:attrNameLst>
                                      </p:cBhvr>
                                      <p:to>
                                        <p:strVal val="visible"/>
                                      </p:to>
                                    </p:set>
                                    <p:anim calcmode="lin" valueType="num">
                                      <p:cBhvr additive="base">
                                        <p:cTn id="30"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0">
                                            <p:txEl>
                                              <p:pRg st="3" end="3"/>
                                            </p:txEl>
                                          </p:spTgt>
                                        </p:tgtEl>
                                        <p:attrNameLst>
                                          <p:attrName>style.visibility</p:attrName>
                                        </p:attrNameLst>
                                      </p:cBhvr>
                                      <p:to>
                                        <p:strVal val="visible"/>
                                      </p:to>
                                    </p:set>
                                    <p:animEffect transition="in" filter="fade">
                                      <p:cBhvr>
                                        <p:cTn id="36" dur="1000"/>
                                        <p:tgtEl>
                                          <p:spTgt spid="30">
                                            <p:txEl>
                                              <p:pRg st="3" end="3"/>
                                            </p:txEl>
                                          </p:spTgt>
                                        </p:tgtEl>
                                      </p:cBhvr>
                                    </p:animEffect>
                                    <p:anim calcmode="lin" valueType="num">
                                      <p:cBhvr>
                                        <p:cTn id="37"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xEl>
                                              <p:pRg st="4" end="4"/>
                                            </p:txEl>
                                          </p:spTgt>
                                        </p:tgtEl>
                                        <p:attrNameLst>
                                          <p:attrName>style.visibility</p:attrName>
                                        </p:attrNameLst>
                                      </p:cBhvr>
                                      <p:to>
                                        <p:strVal val="visible"/>
                                      </p:to>
                                    </p:set>
                                    <p:animEffect transition="in" filter="fade">
                                      <p:cBhvr>
                                        <p:cTn id="41" dur="1000"/>
                                        <p:tgtEl>
                                          <p:spTgt spid="30">
                                            <p:txEl>
                                              <p:pRg st="4" end="4"/>
                                            </p:txEl>
                                          </p:spTgt>
                                        </p:tgtEl>
                                      </p:cBhvr>
                                    </p:animEffect>
                                    <p:anim calcmode="lin" valueType="num">
                                      <p:cBhvr>
                                        <p:cTn id="42"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0">
                                            <p:txEl>
                                              <p:pRg st="5" end="5"/>
                                            </p:txEl>
                                          </p:spTgt>
                                        </p:tgtEl>
                                        <p:attrNameLst>
                                          <p:attrName>style.visibility</p:attrName>
                                        </p:attrNameLst>
                                      </p:cBhvr>
                                      <p:to>
                                        <p:strVal val="visible"/>
                                      </p:to>
                                    </p:set>
                                    <p:anim calcmode="lin" valueType="num">
                                      <p:cBhvr additive="base">
                                        <p:cTn id="48"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0">
                                            <p:txEl>
                                              <p:pRg st="5" end="5"/>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0">
                                            <p:txEl>
                                              <p:pRg st="6" end="6"/>
                                            </p:txEl>
                                          </p:spTgt>
                                        </p:tgtEl>
                                        <p:attrNameLst>
                                          <p:attrName>style.visibility</p:attrName>
                                        </p:attrNameLst>
                                      </p:cBhvr>
                                      <p:to>
                                        <p:strVal val="visible"/>
                                      </p:to>
                                    </p:set>
                                    <p:anim calcmode="lin" valueType="num">
                                      <p:cBhvr additive="base">
                                        <p:cTn id="52" dur="500" fill="hold"/>
                                        <p:tgtEl>
                                          <p:spTgt spid="30">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0">
                                            <p:txEl>
                                              <p:pRg st="7" end="7"/>
                                            </p:txEl>
                                          </p:spTgt>
                                        </p:tgtEl>
                                        <p:attrNameLst>
                                          <p:attrName>style.visibility</p:attrName>
                                        </p:attrNameLst>
                                      </p:cBhvr>
                                      <p:to>
                                        <p:strVal val="visible"/>
                                      </p:to>
                                    </p:set>
                                    <p:animEffect transition="in" filter="fade">
                                      <p:cBhvr>
                                        <p:cTn id="58" dur="1000"/>
                                        <p:tgtEl>
                                          <p:spTgt spid="30">
                                            <p:txEl>
                                              <p:pRg st="7" end="7"/>
                                            </p:txEl>
                                          </p:spTgt>
                                        </p:tgtEl>
                                      </p:cBhvr>
                                    </p:animEffect>
                                    <p:anim calcmode="lin" valueType="num">
                                      <p:cBhvr>
                                        <p:cTn id="59" dur="1000" fill="hold"/>
                                        <p:tgtEl>
                                          <p:spTgt spid="30">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0">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0">
                                            <p:txEl>
                                              <p:pRg st="8" end="8"/>
                                            </p:txEl>
                                          </p:spTgt>
                                        </p:tgtEl>
                                        <p:attrNameLst>
                                          <p:attrName>style.visibility</p:attrName>
                                        </p:attrNameLst>
                                      </p:cBhvr>
                                      <p:to>
                                        <p:strVal val="visible"/>
                                      </p:to>
                                    </p:set>
                                    <p:animEffect transition="in" filter="fade">
                                      <p:cBhvr>
                                        <p:cTn id="63" dur="1000"/>
                                        <p:tgtEl>
                                          <p:spTgt spid="30">
                                            <p:txEl>
                                              <p:pRg st="8" end="8"/>
                                            </p:txEl>
                                          </p:spTgt>
                                        </p:tgtEl>
                                      </p:cBhvr>
                                    </p:animEffect>
                                    <p:anim calcmode="lin" valueType="num">
                                      <p:cBhvr>
                                        <p:cTn id="64" dur="1000" fill="hold"/>
                                        <p:tgtEl>
                                          <p:spTgt spid="30">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0">
                                            <p:txEl>
                                              <p:pRg st="9" end="9"/>
                                            </p:txEl>
                                          </p:spTgt>
                                        </p:tgtEl>
                                        <p:attrNameLst>
                                          <p:attrName>style.visibility</p:attrName>
                                        </p:attrNameLst>
                                      </p:cBhvr>
                                      <p:to>
                                        <p:strVal val="visible"/>
                                      </p:to>
                                    </p:set>
                                    <p:anim calcmode="lin" valueType="num">
                                      <p:cBhvr additive="base">
                                        <p:cTn id="70" dur="500" fill="hold"/>
                                        <p:tgtEl>
                                          <p:spTgt spid="30">
                                            <p:txEl>
                                              <p:pRg st="9" end="9"/>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0">
                                            <p:txEl>
                                              <p:pRg st="9" end="9"/>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0">
                                            <p:txEl>
                                              <p:pRg st="10" end="10"/>
                                            </p:txEl>
                                          </p:spTgt>
                                        </p:tgtEl>
                                        <p:attrNameLst>
                                          <p:attrName>style.visibility</p:attrName>
                                        </p:attrNameLst>
                                      </p:cBhvr>
                                      <p:to>
                                        <p:strVal val="visible"/>
                                      </p:to>
                                    </p:set>
                                    <p:anim calcmode="lin" valueType="num">
                                      <p:cBhvr additive="base">
                                        <p:cTn id="74" dur="500" fill="hold"/>
                                        <p:tgtEl>
                                          <p:spTgt spid="30">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19910"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152153" y="507281"/>
            <a:ext cx="1714500" cy="706755"/>
          </a:xfrm>
          <a:prstGeom prst="rect">
            <a:avLst/>
          </a:prstGeom>
          <a:noFill/>
        </p:spPr>
        <p:txBody>
          <a:bodyPr wrap="none" rtlCol="0">
            <a:spAutoFit/>
          </a:bodyPr>
          <a:lstStyle/>
          <a:p>
            <a:r>
              <a:rPr lang="zh-CN" altLang="en-US" sz="4000" b="1" dirty="0">
                <a:solidFill>
                  <a:schemeClr val="bg1"/>
                </a:solidFill>
                <a:cs typeface="+mn-ea"/>
                <a:sym typeface="+mn-lt"/>
              </a:rPr>
              <a:t>第</a:t>
            </a:r>
            <a:r>
              <a:rPr lang="zh-CN" altLang="en-US" sz="4000" b="1" dirty="0">
                <a:solidFill>
                  <a:schemeClr val="bg1"/>
                </a:solidFill>
                <a:cs typeface="+mn-ea"/>
                <a:sym typeface="+mn-lt"/>
              </a:rPr>
              <a:t>二篇</a:t>
            </a:r>
            <a:endParaRPr lang="zh-CN" altLang="en-US" sz="4000" b="1" dirty="0">
              <a:solidFill>
                <a:schemeClr val="bg1"/>
              </a:solidFill>
              <a:cs typeface="+mn-ea"/>
              <a:sym typeface="+mn-lt"/>
            </a:endParaRPr>
          </a:p>
        </p:txBody>
      </p:sp>
      <p:sp>
        <p:nvSpPr>
          <p:cNvPr id="14" name="矩形 13"/>
          <p:cNvSpPr/>
          <p:nvPr/>
        </p:nvSpPr>
        <p:spPr>
          <a:xfrm>
            <a:off x="4514241" y="2135098"/>
            <a:ext cx="309880" cy="829945"/>
          </a:xfrm>
          <a:prstGeom prst="rect">
            <a:avLst/>
          </a:prstGeom>
        </p:spPr>
        <p:txBody>
          <a:bodyPr wrap="none">
            <a:spAutoFit/>
          </a:bodyPr>
          <a:lstStyle/>
          <a:p>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7" name="文本框 16"/>
          <p:cNvSpPr txBox="1"/>
          <p:nvPr/>
        </p:nvSpPr>
        <p:spPr>
          <a:xfrm>
            <a:off x="4664190" y="3602715"/>
            <a:ext cx="2461580" cy="368935"/>
          </a:xfrm>
          <a:prstGeom prst="rect">
            <a:avLst/>
          </a:prstGeom>
          <a:noFill/>
        </p:spPr>
        <p:txBody>
          <a:bodyPr wrap="square" lIns="0" tIns="0" rIns="0" bIns="0" rtlCol="0">
            <a:spAutoFit/>
          </a:bodyPr>
          <a:lstStyle/>
          <a:p>
            <a:pPr marL="342900" indent="-342900">
              <a:buClr>
                <a:srgbClr val="386D52"/>
              </a:buClr>
              <a:buFont typeface="Wingdings" panose="05000000000000000000" pitchFamily="2" charset="2"/>
              <a:buChar char="ü"/>
            </a:pPr>
            <a:r>
              <a:rPr lang="zh-CN" altLang="en-US" sz="2400" dirty="0">
                <a:solidFill>
                  <a:schemeClr val="bg2">
                    <a:lumMod val="25000"/>
                  </a:schemeClr>
                </a:solidFill>
                <a:cs typeface="+mn-ea"/>
                <a:sym typeface="+mn-lt"/>
              </a:rPr>
              <a:t>算法介绍</a:t>
            </a:r>
            <a:endParaRPr lang="zh-CN" altLang="en-US" sz="2400" dirty="0">
              <a:solidFill>
                <a:schemeClr val="bg2">
                  <a:lumMod val="25000"/>
                </a:schemeClr>
              </a:solidFill>
              <a:cs typeface="+mn-ea"/>
              <a:sym typeface="+mn-lt"/>
            </a:endParaRPr>
          </a:p>
        </p:txBody>
      </p:sp>
      <p:sp>
        <p:nvSpPr>
          <p:cNvPr id="19" name="文本框 18"/>
          <p:cNvSpPr txBox="1"/>
          <p:nvPr/>
        </p:nvSpPr>
        <p:spPr>
          <a:xfrm>
            <a:off x="7049612" y="3602715"/>
            <a:ext cx="2461580" cy="368935"/>
          </a:xfrm>
          <a:prstGeom prst="rect">
            <a:avLst/>
          </a:prstGeom>
          <a:noFill/>
        </p:spPr>
        <p:txBody>
          <a:bodyPr wrap="square" lIns="0" tIns="0" rIns="0" bIns="0" rtlCol="0">
            <a:spAutoFit/>
          </a:bodyPr>
          <a:lstStyle/>
          <a:p>
            <a:pPr marL="342900" indent="-342900">
              <a:buClr>
                <a:srgbClr val="386D52"/>
              </a:buClr>
              <a:buFont typeface="Wingdings" panose="05000000000000000000" pitchFamily="2" charset="2"/>
              <a:buChar char="ü"/>
            </a:pPr>
            <a:r>
              <a:rPr lang="zh-CN" altLang="en-US" sz="2400" dirty="0">
                <a:solidFill>
                  <a:schemeClr val="bg2">
                    <a:lumMod val="25000"/>
                  </a:schemeClr>
                </a:solidFill>
                <a:cs typeface="+mn-ea"/>
                <a:sym typeface="+mn-lt"/>
              </a:rPr>
              <a:t>算法流程</a:t>
            </a:r>
            <a:endParaRPr lang="zh-CN" altLang="en-US" sz="2400" dirty="0">
              <a:solidFill>
                <a:schemeClr val="bg2">
                  <a:lumMod val="25000"/>
                </a:schemeClr>
              </a:solidFill>
              <a:cs typeface="+mn-ea"/>
              <a:sym typeface="+mn-lt"/>
            </a:endParaRPr>
          </a:p>
        </p:txBody>
      </p:sp>
      <p:sp>
        <p:nvSpPr>
          <p:cNvPr id="3" name="矩形 2"/>
          <p:cNvSpPr/>
          <p:nvPr/>
        </p:nvSpPr>
        <p:spPr>
          <a:xfrm>
            <a:off x="4743252" y="2219486"/>
            <a:ext cx="3840480" cy="829945"/>
          </a:xfrm>
          <a:prstGeom prst="rect">
            <a:avLst/>
          </a:prstGeom>
        </p:spPr>
        <p:txBody>
          <a:bodyPr wrap="none">
            <a:spAutoFit/>
          </a:bodyPr>
          <a:p>
            <a:pPr algn="l"/>
            <a:r>
              <a:rPr lang="zh-CN" altLang="en-US" sz="4800" dirty="0">
                <a:solidFill>
                  <a:srgbClr val="386D52"/>
                </a:solidFill>
                <a:cs typeface="+mn-ea"/>
                <a:sym typeface="+mn-lt"/>
              </a:rPr>
              <a:t>算法以及流程</a:t>
            </a:r>
            <a:endParaRPr lang="zh-CN" altLang="en-US" sz="48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14:bounceEnd="55000">
                                          <p:cBhvr additive="base">
                                            <p:cTn id="41" dur="1200" fill="hold"/>
                                            <p:tgtEl>
                                              <p:spTgt spid="17"/>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14:bounceEnd="55000">
                                          <p:cBhvr additive="base">
                                            <p:cTn id="45" dur="1200" fill="hold"/>
                                            <p:tgtEl>
                                              <p:spTgt spid="19"/>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1200" fill="hold"/>
                                            <p:tgtEl>
                                              <p:spTgt spid="17"/>
                                            </p:tgtEl>
                                            <p:attrNameLst>
                                              <p:attrName>ppt_x</p:attrName>
                                            </p:attrNameLst>
                                          </p:cBhvr>
                                          <p:tavLst>
                                            <p:tav tm="0">
                                              <p:val>
                                                <p:strVal val="#ppt_x"/>
                                              </p:val>
                                            </p:tav>
                                            <p:tav tm="100000">
                                              <p:val>
                                                <p:strVal val="#ppt_x"/>
                                              </p:val>
                                            </p:tav>
                                          </p:tavLst>
                                        </p:anim>
                                        <p:anim calcmode="lin" valueType="num">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1200" fill="hold"/>
                                            <p:tgtEl>
                                              <p:spTgt spid="19"/>
                                            </p:tgtEl>
                                            <p:attrNameLst>
                                              <p:attrName>ppt_x</p:attrName>
                                            </p:attrNameLst>
                                          </p:cBhvr>
                                          <p:tavLst>
                                            <p:tav tm="0">
                                              <p:val>
                                                <p:strVal val="#ppt_x"/>
                                              </p:val>
                                            </p:tav>
                                            <p:tav tm="100000">
                                              <p:val>
                                                <p:strVal val="#ppt_x"/>
                                              </p:val>
                                            </p:tav>
                                          </p:tavLst>
                                        </p:anim>
                                        <p:anim calcmode="lin" valueType="num">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1"/>
          <p:cNvSpPr txBox="1"/>
          <p:nvPr/>
        </p:nvSpPr>
        <p:spPr>
          <a:xfrm>
            <a:off x="1805355" y="1401697"/>
            <a:ext cx="8768861" cy="3539490"/>
          </a:xfrm>
          <a:prstGeom prst="rect">
            <a:avLst/>
          </a:prstGeom>
          <a:noFill/>
        </p:spPr>
        <p:txBody>
          <a:bodyPr wrap="square" lIns="0" tIns="0" rIns="0" bIns="0" rtlCol="0">
            <a:spAutoFit/>
          </a:bodyPr>
          <a:lstStyle/>
          <a:p>
            <a:pPr algn="just">
              <a:lnSpc>
                <a:spcPts val="3000"/>
              </a:lnSpc>
              <a:spcBef>
                <a:spcPts val="1800"/>
              </a:spcBef>
            </a:pPr>
            <a:endParaRPr lang="zh-CN" altLang="en-US" sz="2000" dirty="0">
              <a:solidFill>
                <a:schemeClr val="bg2">
                  <a:lumMod val="25000"/>
                </a:schemeClr>
              </a:solidFill>
              <a:cs typeface="+mn-ea"/>
              <a:sym typeface="+mn-lt"/>
            </a:endParaRPr>
          </a:p>
          <a:p>
            <a:pPr algn="just">
              <a:lnSpc>
                <a:spcPts val="3000"/>
              </a:lnSpc>
              <a:spcBef>
                <a:spcPts val="1800"/>
              </a:spcBef>
            </a:pPr>
            <a:r>
              <a:rPr lang="zh-CN" altLang="en-US" sz="2000" dirty="0">
                <a:solidFill>
                  <a:schemeClr val="bg2">
                    <a:lumMod val="25000"/>
                  </a:schemeClr>
                </a:solidFill>
                <a:cs typeface="+mn-ea"/>
                <a:sym typeface="+mn-lt"/>
              </a:rPr>
              <a:t>变邻域保优遗传算法</a:t>
            </a:r>
            <a:r>
              <a:rPr lang="en-US" altLang="zh-CN" sz="2000" dirty="0">
                <a:solidFill>
                  <a:schemeClr val="bg2">
                    <a:lumMod val="25000"/>
                  </a:schemeClr>
                </a:solidFill>
                <a:cs typeface="+mn-ea"/>
                <a:sym typeface="+mn-lt"/>
              </a:rPr>
              <a:t>:</a:t>
            </a:r>
            <a:endParaRPr lang="zh-CN" altLang="en-US" sz="2000" dirty="0">
              <a:solidFill>
                <a:schemeClr val="bg2">
                  <a:lumMod val="25000"/>
                </a:schemeClr>
              </a:solidFill>
              <a:cs typeface="+mn-ea"/>
              <a:sym typeface="+mn-lt"/>
            </a:endParaRPr>
          </a:p>
          <a:p>
            <a:pPr algn="just">
              <a:lnSpc>
                <a:spcPts val="3000"/>
              </a:lnSpc>
              <a:spcBef>
                <a:spcPts val="1800"/>
              </a:spcBef>
            </a:pPr>
            <a:r>
              <a:rPr lang="zh-CN" altLang="en-US" sz="2000" dirty="0">
                <a:solidFill>
                  <a:schemeClr val="bg2">
                    <a:lumMod val="25000"/>
                  </a:schemeClr>
                </a:solidFill>
                <a:cs typeface="+mn-ea"/>
                <a:sym typeface="+mn-lt"/>
              </a:rPr>
              <a:t>遗传算法作为一种群体优化算法，通过选择、交叉、变异等操作，使解的性能不断得到提高，但存在早熟和局部搜索能力差的问题。变邻域搜索算法通过不同邻域结构间的系统化切换，可防止搜索陷入局部最优，增强局部搜索能力。遗传算法与变邻域搜索算法相结合，可保证全局搜索和局部搜索的能力，使得在搜索过程的集中性和广泛性能得到更好的平衡，协调搜索的随机性与速度之间的矛盾，提高优化算法在求解ＦＪＳＰ时的速度和解的质量。</a:t>
            </a:r>
            <a:endParaRPr lang="zh-CN" altLang="en-US" sz="2000" dirty="0">
              <a:solidFill>
                <a:schemeClr val="bg2">
                  <a:lumMod val="25000"/>
                </a:schemeClr>
              </a:solidFill>
              <a:cs typeface="+mn-ea"/>
              <a:sym typeface="+mn-lt"/>
            </a:endParaRPr>
          </a:p>
        </p:txBody>
      </p:sp>
      <p:sp>
        <p:nvSpPr>
          <p:cNvPr id="3" name="标题 2"/>
          <p:cNvSpPr>
            <a:spLocks noGrp="1"/>
          </p:cNvSpPr>
          <p:nvPr>
            <p:ph type="title" idx="4294967295"/>
          </p:nvPr>
        </p:nvSpPr>
        <p:spPr>
          <a:xfrm>
            <a:off x="1395512" y="541502"/>
            <a:ext cx="3481288" cy="454960"/>
          </a:xfrm>
        </p:spPr>
        <p:txBody>
          <a:bodyPr>
            <a:noAutofit/>
          </a:bodyPr>
          <a:lstStyle/>
          <a:p>
            <a:pPr algn="dist"/>
            <a:r>
              <a:rPr lang="zh-CN" altLang="en-US" sz="2800" dirty="0">
                <a:solidFill>
                  <a:schemeClr val="bg1"/>
                </a:solidFill>
                <a:latin typeface="+mn-lt"/>
                <a:ea typeface="+mn-ea"/>
                <a:cs typeface="+mn-ea"/>
                <a:sym typeface="+mn-lt"/>
              </a:rPr>
              <a:t>算法介绍</a:t>
            </a:r>
            <a:endParaRPr lang="zh-CN" altLang="en-US" sz="2800" dirty="0">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1"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1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395512" y="541502"/>
            <a:ext cx="3437044" cy="454960"/>
          </a:xfrm>
        </p:spPr>
        <p:txBody>
          <a:bodyPr>
            <a:noAutofit/>
          </a:bodyPr>
          <a:lstStyle/>
          <a:p>
            <a:pPr algn="dist"/>
            <a:r>
              <a:rPr lang="zh-CN" altLang="en-US" sz="2800" dirty="0">
                <a:solidFill>
                  <a:schemeClr val="bg1"/>
                </a:solidFill>
                <a:latin typeface="+mn-lt"/>
                <a:ea typeface="宋体" panose="02010600030101010101" pitchFamily="2" charset="-122"/>
                <a:cs typeface="+mn-ea"/>
                <a:sym typeface="+mn-lt"/>
              </a:rPr>
              <a:t>算法流程</a:t>
            </a:r>
            <a:endParaRPr lang="zh-CN" altLang="en-US" sz="2800" dirty="0">
              <a:solidFill>
                <a:schemeClr val="bg1"/>
              </a:solidFill>
              <a:latin typeface="+mn-lt"/>
              <a:ea typeface="宋体" panose="02010600030101010101" pitchFamily="2" charset="-122"/>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6537325" y="1346835"/>
            <a:ext cx="4189730" cy="4676775"/>
          </a:xfrm>
          <a:prstGeom prst="rect">
            <a:avLst/>
          </a:prstGeom>
        </p:spPr>
      </p:pic>
      <p:sp>
        <p:nvSpPr>
          <p:cNvPr id="3" name="文本框 2"/>
          <p:cNvSpPr txBox="1"/>
          <p:nvPr/>
        </p:nvSpPr>
        <p:spPr>
          <a:xfrm>
            <a:off x="1522730" y="1550035"/>
            <a:ext cx="4928870" cy="645160"/>
          </a:xfrm>
          <a:prstGeom prst="rect">
            <a:avLst/>
          </a:prstGeom>
          <a:noFill/>
        </p:spPr>
        <p:txBody>
          <a:bodyPr wrap="square" rtlCol="0">
            <a:spAutoFit/>
          </a:bodyPr>
          <a:p>
            <a:pPr algn="l"/>
            <a:r>
              <a:rPr lang="en-US" altLang="zh-CN"/>
              <a:t>1.使用GLR机器选择法对种群进行</a:t>
            </a:r>
            <a:r>
              <a:rPr lang="zh-CN" altLang="en-US">
                <a:ea typeface="宋体" panose="02010600030101010101" pitchFamily="2" charset="-122"/>
              </a:rPr>
              <a:t>自适应</a:t>
            </a:r>
            <a:r>
              <a:rPr lang="en-US" altLang="zh-CN"/>
              <a:t>初始化，生成质量优秀的初始解集。</a:t>
            </a:r>
            <a:endParaRPr lang="en-US" altLang="zh-CN"/>
          </a:p>
        </p:txBody>
      </p:sp>
      <p:sp>
        <p:nvSpPr>
          <p:cNvPr id="4" name="文本框 3"/>
          <p:cNvSpPr txBox="1"/>
          <p:nvPr/>
        </p:nvSpPr>
        <p:spPr>
          <a:xfrm>
            <a:off x="1522730" y="2252345"/>
            <a:ext cx="4928870" cy="922020"/>
          </a:xfrm>
          <a:prstGeom prst="rect">
            <a:avLst/>
          </a:prstGeom>
          <a:noFill/>
        </p:spPr>
        <p:txBody>
          <a:bodyPr wrap="square" rtlCol="0">
            <a:spAutoFit/>
          </a:bodyPr>
          <a:p>
            <a:pPr algn="l"/>
            <a:r>
              <a:rPr lang="en-US" altLang="zh-CN"/>
              <a:t>2.</a:t>
            </a:r>
            <a:r>
              <a:t>判断当前迭代次数N是否已达最大迭代次</a:t>
            </a:r>
          </a:p>
          <a:p>
            <a:pPr algn="l"/>
            <a:r>
              <a:t>数MAXGEN。若是，则输出最优解或近似最优解；否则，继续执行步骤3</a:t>
            </a:r>
            <a:r>
              <a:rPr lang="en-US" altLang="zh-CN"/>
              <a:t>。</a:t>
            </a:r>
            <a:endParaRPr lang="en-US" altLang="zh-CN"/>
          </a:p>
        </p:txBody>
      </p:sp>
      <p:sp>
        <p:nvSpPr>
          <p:cNvPr id="6" name="文本框 5"/>
          <p:cNvSpPr txBox="1"/>
          <p:nvPr/>
        </p:nvSpPr>
        <p:spPr>
          <a:xfrm>
            <a:off x="1522095" y="3404870"/>
            <a:ext cx="4928870" cy="368300"/>
          </a:xfrm>
          <a:prstGeom prst="rect">
            <a:avLst/>
          </a:prstGeom>
          <a:noFill/>
        </p:spPr>
        <p:txBody>
          <a:bodyPr wrap="square" rtlCol="0">
            <a:spAutoFit/>
          </a:bodyPr>
          <a:p>
            <a:pPr algn="l"/>
            <a:r>
              <a:rPr lang="en-US" altLang="zh-CN"/>
              <a:t>3.</a:t>
            </a:r>
            <a:r>
              <a:rPr lang="zh-CN" altLang="en-US">
                <a:ea typeface="宋体" panose="02010600030101010101" pitchFamily="2" charset="-122"/>
              </a:rPr>
              <a:t>对种群进行解码，记录解码结果。</a:t>
            </a:r>
            <a:endParaRPr lang="zh-CN" altLang="en-US">
              <a:ea typeface="宋体" panose="02010600030101010101" pitchFamily="2" charset="-122"/>
            </a:endParaRPr>
          </a:p>
        </p:txBody>
      </p:sp>
      <p:sp>
        <p:nvSpPr>
          <p:cNvPr id="7" name="文本框 6"/>
          <p:cNvSpPr txBox="1"/>
          <p:nvPr/>
        </p:nvSpPr>
        <p:spPr>
          <a:xfrm>
            <a:off x="1522095" y="4003675"/>
            <a:ext cx="4928870" cy="645160"/>
          </a:xfrm>
          <a:prstGeom prst="rect">
            <a:avLst/>
          </a:prstGeom>
          <a:noFill/>
        </p:spPr>
        <p:txBody>
          <a:bodyPr wrap="square" rtlCol="0">
            <a:spAutoFit/>
          </a:bodyPr>
          <a:p>
            <a:pPr algn="l"/>
            <a:r>
              <a:rPr lang="en-US" altLang="zh-CN"/>
              <a:t>4.</a:t>
            </a:r>
            <a:r>
              <a:rPr lang="zh-CN" altLang="en-US">
                <a:ea typeface="宋体" panose="02010600030101010101" pitchFamily="2" charset="-122"/>
              </a:rPr>
              <a:t>根据解码结果以及邻域搜索选项，进行邻域搜索。</a:t>
            </a:r>
            <a:endParaRPr lang="zh-CN" altLang="en-US">
              <a:ea typeface="宋体" panose="02010600030101010101" pitchFamily="2" charset="-122"/>
            </a:endParaRPr>
          </a:p>
        </p:txBody>
      </p:sp>
      <p:sp>
        <p:nvSpPr>
          <p:cNvPr id="8" name="文本框 7"/>
          <p:cNvSpPr txBox="1"/>
          <p:nvPr/>
        </p:nvSpPr>
        <p:spPr>
          <a:xfrm>
            <a:off x="1522730" y="4879340"/>
            <a:ext cx="4928870" cy="368300"/>
          </a:xfrm>
          <a:prstGeom prst="rect">
            <a:avLst/>
          </a:prstGeom>
          <a:noFill/>
        </p:spPr>
        <p:txBody>
          <a:bodyPr wrap="square" rtlCol="0">
            <a:spAutoFit/>
          </a:bodyPr>
          <a:p>
            <a:pPr algn="l"/>
            <a:r>
              <a:rPr lang="en-US" altLang="zh-CN"/>
              <a:t>5.</a:t>
            </a:r>
            <a:r>
              <a:rPr lang="zh-CN" altLang="en-US">
                <a:ea typeface="宋体" panose="02010600030101010101" pitchFamily="2" charset="-122"/>
              </a:rPr>
              <a:t>更新外部记忆库，保留优质个体。</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additive="base">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 calcmode="lin" valueType="num">
                                      <p:cBhvr additive="base">
                                        <p:cTn id="3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 calcmode="lin" valueType="num">
                                      <p:cBhvr additive="base">
                                        <p:cTn id="4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ppt_x"/>
                                          </p:val>
                                        </p:tav>
                                        <p:tav tm="100000">
                                          <p:val>
                                            <p:strVal val="#ppt_x"/>
                                          </p:val>
                                        </p:tav>
                                      </p:tavLst>
                                    </p:anim>
                                    <p:anim calcmode="lin" valueType="num">
                                      <p:cBhvr additive="base">
                                        <p:cTn id="5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P spid="4" grpId="1"/>
      <p:bldP spid="6" grpId="0"/>
      <p:bldP spid="6" grpId="1"/>
      <p:bldP spid="7" grpId="0"/>
      <p:bldP spid="7" grpId="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395512" y="541502"/>
            <a:ext cx="3437044" cy="454960"/>
          </a:xfrm>
        </p:spPr>
        <p:txBody>
          <a:bodyPr>
            <a:noAutofit/>
          </a:bodyPr>
          <a:lstStyle/>
          <a:p>
            <a:pPr algn="dist"/>
            <a:r>
              <a:rPr lang="zh-CN" altLang="en-US" sz="2800" dirty="0">
                <a:solidFill>
                  <a:schemeClr val="bg1"/>
                </a:solidFill>
                <a:latin typeface="+mn-lt"/>
                <a:ea typeface="宋体" panose="02010600030101010101" pitchFamily="2" charset="-122"/>
                <a:cs typeface="+mn-ea"/>
                <a:sym typeface="+mn-lt"/>
              </a:rPr>
              <a:t>算法流程</a:t>
            </a:r>
            <a:endParaRPr lang="zh-CN" altLang="en-US" sz="2800" dirty="0">
              <a:solidFill>
                <a:schemeClr val="bg1"/>
              </a:solidFill>
              <a:latin typeface="+mn-lt"/>
              <a:ea typeface="宋体" panose="02010600030101010101" pitchFamily="2" charset="-122"/>
              <a:cs typeface="+mn-ea"/>
              <a:sym typeface="+mn-lt"/>
            </a:endParaRPr>
          </a:p>
        </p:txBody>
      </p:sp>
      <p:sp>
        <p:nvSpPr>
          <p:cNvPr id="3" name="文本框 2"/>
          <p:cNvSpPr txBox="1"/>
          <p:nvPr/>
        </p:nvSpPr>
        <p:spPr>
          <a:xfrm>
            <a:off x="1522730" y="1550035"/>
            <a:ext cx="4928870" cy="368300"/>
          </a:xfrm>
          <a:prstGeom prst="rect">
            <a:avLst/>
          </a:prstGeom>
          <a:noFill/>
        </p:spPr>
        <p:txBody>
          <a:bodyPr wrap="square" rtlCol="0">
            <a:spAutoFit/>
          </a:bodyPr>
          <a:p>
            <a:pPr algn="l"/>
            <a:r>
              <a:rPr lang="en-US" altLang="zh-CN"/>
              <a:t>6.</a:t>
            </a:r>
            <a:r>
              <a:rPr lang="zh-CN" altLang="en-US">
                <a:ea typeface="宋体" panose="02010600030101010101" pitchFamily="2" charset="-122"/>
              </a:rPr>
              <a:t>根据</a:t>
            </a:r>
            <a:r>
              <a:rPr lang="en-US" altLang="zh-CN">
                <a:ea typeface="宋体" panose="02010600030101010101" pitchFamily="2" charset="-122"/>
              </a:rPr>
              <a:t>Pc</a:t>
            </a:r>
            <a:r>
              <a:rPr lang="zh-CN" altLang="en-US">
                <a:ea typeface="宋体" panose="02010600030101010101" pitchFamily="2" charset="-122"/>
              </a:rPr>
              <a:t>进行锦标赛选择，生成子代种群。</a:t>
            </a:r>
            <a:endParaRPr lang="zh-CN" altLang="en-US">
              <a:ea typeface="宋体" panose="02010600030101010101" pitchFamily="2" charset="-122"/>
            </a:endParaRPr>
          </a:p>
        </p:txBody>
      </p:sp>
      <p:sp>
        <p:nvSpPr>
          <p:cNvPr id="4" name="文本框 3"/>
          <p:cNvSpPr txBox="1"/>
          <p:nvPr/>
        </p:nvSpPr>
        <p:spPr>
          <a:xfrm>
            <a:off x="1522730" y="2252345"/>
            <a:ext cx="4928870" cy="645160"/>
          </a:xfrm>
          <a:prstGeom prst="rect">
            <a:avLst/>
          </a:prstGeom>
          <a:noFill/>
        </p:spPr>
        <p:txBody>
          <a:bodyPr wrap="square" rtlCol="0">
            <a:spAutoFit/>
          </a:bodyPr>
          <a:p>
            <a:pPr algn="l"/>
            <a:r>
              <a:rPr lang="en-US" altLang="zh-CN"/>
              <a:t>7.</a:t>
            </a:r>
            <a:r>
              <a:rPr lang="zh-CN" altLang="en-US">
                <a:ea typeface="宋体" panose="02010600030101010101" pitchFamily="2" charset="-122"/>
              </a:rPr>
              <a:t>根据交叉概率</a:t>
            </a:r>
            <a:r>
              <a:rPr lang="en-US" altLang="zh-CN">
                <a:ea typeface="宋体" panose="02010600030101010101" pitchFamily="2" charset="-122"/>
              </a:rPr>
              <a:t>Pv</a:t>
            </a:r>
            <a:r>
              <a:rPr lang="zh-CN" altLang="en-US">
                <a:ea typeface="宋体" panose="02010600030101010101" pitchFamily="2" charset="-122"/>
              </a:rPr>
              <a:t>选取进行交叉的个体，子代种群中个体两两进行交叉。</a:t>
            </a:r>
            <a:endParaRPr lang="zh-CN" altLang="en-US">
              <a:ea typeface="宋体" panose="02010600030101010101" pitchFamily="2" charset="-122"/>
            </a:endParaRPr>
          </a:p>
        </p:txBody>
      </p:sp>
      <p:sp>
        <p:nvSpPr>
          <p:cNvPr id="6" name="文本框 5"/>
          <p:cNvSpPr txBox="1"/>
          <p:nvPr/>
        </p:nvSpPr>
        <p:spPr>
          <a:xfrm>
            <a:off x="1579880" y="3231515"/>
            <a:ext cx="4928870" cy="645160"/>
          </a:xfrm>
          <a:prstGeom prst="rect">
            <a:avLst/>
          </a:prstGeom>
          <a:noFill/>
        </p:spPr>
        <p:txBody>
          <a:bodyPr wrap="square" rtlCol="0">
            <a:spAutoFit/>
          </a:bodyPr>
          <a:p>
            <a:pPr algn="l"/>
            <a:r>
              <a:rPr lang="en-US" altLang="zh-CN"/>
              <a:t>8.</a:t>
            </a:r>
            <a:r>
              <a:rPr lang="zh-CN" altLang="en-US">
                <a:ea typeface="宋体" panose="02010600030101010101" pitchFamily="2" charset="-122"/>
              </a:rPr>
              <a:t>根据变异概率</a:t>
            </a:r>
            <a:r>
              <a:rPr lang="en-US" altLang="zh-CN">
                <a:ea typeface="宋体" panose="02010600030101010101" pitchFamily="2" charset="-122"/>
              </a:rPr>
              <a:t>P</a:t>
            </a:r>
            <a:r>
              <a:rPr lang="zh-CN" altLang="en-US">
                <a:ea typeface="宋体" panose="02010600030101010101" pitchFamily="2" charset="-122"/>
              </a:rPr>
              <a:t>m选取进行变异的个体，执行变异操作，生成下一代种群。</a:t>
            </a:r>
            <a:endParaRPr lang="zh-CN" altLang="en-US">
              <a:ea typeface="宋体" panose="02010600030101010101" pitchFamily="2" charset="-122"/>
            </a:endParaRPr>
          </a:p>
        </p:txBody>
      </p:sp>
      <p:sp>
        <p:nvSpPr>
          <p:cNvPr id="8" name="文本框 7"/>
          <p:cNvSpPr txBox="1"/>
          <p:nvPr/>
        </p:nvSpPr>
        <p:spPr>
          <a:xfrm>
            <a:off x="1579880" y="4153535"/>
            <a:ext cx="4928870" cy="922020"/>
          </a:xfrm>
          <a:prstGeom prst="rect">
            <a:avLst/>
          </a:prstGeom>
          <a:noFill/>
        </p:spPr>
        <p:txBody>
          <a:bodyPr wrap="square" rtlCol="0">
            <a:spAutoFit/>
          </a:bodyPr>
          <a:p>
            <a:pPr algn="l"/>
            <a:r>
              <a:rPr lang="en-US">
                <a:ea typeface="宋体" panose="02010600030101010101" pitchFamily="2" charset="-122"/>
              </a:rPr>
              <a:t>9.</a:t>
            </a:r>
            <a:r>
              <a:rPr>
                <a:ea typeface="宋体" panose="02010600030101010101" pitchFamily="2" charset="-122"/>
              </a:rPr>
              <a:t>每隔d迭代次数对种群进行一次扰动，以此增强种群的活跃性和丰富度，防止陷入局部最优解</a:t>
            </a:r>
            <a:r>
              <a:rPr lang="zh-CN">
                <a:ea typeface="宋体" panose="02010600030101010101" pitchFamily="2" charset="-122"/>
              </a:rPr>
              <a:t>。</a:t>
            </a:r>
            <a:endParaRPr lang="en-US" altLang="zh-CN">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6983730" y="1188085"/>
            <a:ext cx="2795905" cy="1910080"/>
          </a:xfrm>
          <a:prstGeom prst="rect">
            <a:avLst/>
          </a:prstGeom>
        </p:spPr>
      </p:pic>
      <p:pic>
        <p:nvPicPr>
          <p:cNvPr id="12" name="图片 11"/>
          <p:cNvPicPr>
            <a:picLocks noChangeAspect="1"/>
          </p:cNvPicPr>
          <p:nvPr/>
        </p:nvPicPr>
        <p:blipFill>
          <a:blip r:embed="rId2"/>
          <a:stretch>
            <a:fillRect/>
          </a:stretch>
        </p:blipFill>
        <p:spPr>
          <a:xfrm>
            <a:off x="6983730" y="3224530"/>
            <a:ext cx="2914650" cy="409575"/>
          </a:xfrm>
          <a:prstGeom prst="rect">
            <a:avLst/>
          </a:prstGeom>
        </p:spPr>
      </p:pic>
      <p:pic>
        <p:nvPicPr>
          <p:cNvPr id="13" name="图片 12"/>
          <p:cNvPicPr>
            <a:picLocks noChangeAspect="1"/>
          </p:cNvPicPr>
          <p:nvPr/>
        </p:nvPicPr>
        <p:blipFill>
          <a:blip r:embed="rId3"/>
          <a:stretch>
            <a:fillRect/>
          </a:stretch>
        </p:blipFill>
        <p:spPr>
          <a:xfrm>
            <a:off x="6983730" y="3848100"/>
            <a:ext cx="3448050" cy="1676400"/>
          </a:xfrm>
          <a:prstGeom prst="rect">
            <a:avLst/>
          </a:prstGeom>
        </p:spPr>
      </p:pic>
      <p:sp>
        <p:nvSpPr>
          <p:cNvPr id="14" name="文本框 13"/>
          <p:cNvSpPr txBox="1"/>
          <p:nvPr/>
        </p:nvSpPr>
        <p:spPr>
          <a:xfrm>
            <a:off x="1668145" y="5189855"/>
            <a:ext cx="4928870" cy="368300"/>
          </a:xfrm>
          <a:prstGeom prst="rect">
            <a:avLst/>
          </a:prstGeom>
          <a:noFill/>
        </p:spPr>
        <p:txBody>
          <a:bodyPr wrap="square" rtlCol="0">
            <a:spAutoFit/>
          </a:bodyPr>
          <a:p>
            <a:pPr algn="l"/>
            <a:r>
              <a:rPr lang="en-US">
                <a:ea typeface="宋体" panose="02010600030101010101" pitchFamily="2" charset="-122"/>
              </a:rPr>
              <a:t>10.N=N+1</a:t>
            </a:r>
            <a:r>
              <a:rPr lang="zh-CN" altLang="en-US">
                <a:ea typeface="宋体" panose="02010600030101010101" pitchFamily="2" charset="-122"/>
              </a:rPr>
              <a:t>，进行下一次迭代</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P spid="4" grpId="1"/>
      <p:bldP spid="6" grpId="0"/>
      <p:bldP spid="6" grpId="1"/>
      <p:bldP spid="8" grpId="0"/>
      <p:bldP spid="8" grpId="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80691" y="520927"/>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2934" y="517987"/>
            <a:ext cx="1714500" cy="706755"/>
          </a:xfrm>
          <a:prstGeom prst="rect">
            <a:avLst/>
          </a:prstGeom>
          <a:noFill/>
        </p:spPr>
        <p:txBody>
          <a:bodyPr wrap="none" rtlCol="0">
            <a:spAutoFit/>
          </a:bodyPr>
          <a:lstStyle/>
          <a:p>
            <a:r>
              <a:rPr lang="zh-CN" altLang="en-US" sz="4000" b="1" dirty="0">
                <a:solidFill>
                  <a:schemeClr val="bg1"/>
                </a:solidFill>
                <a:cs typeface="+mn-ea"/>
                <a:sym typeface="+mn-lt"/>
              </a:rPr>
              <a:t>第</a:t>
            </a:r>
            <a:r>
              <a:rPr lang="zh-CN" altLang="en-US" sz="4000" b="1" dirty="0">
                <a:solidFill>
                  <a:schemeClr val="bg1"/>
                </a:solidFill>
                <a:cs typeface="+mn-ea"/>
                <a:sym typeface="+mn-lt"/>
              </a:rPr>
              <a:t>三篇</a:t>
            </a:r>
            <a:endParaRPr lang="zh-CN" altLang="en-US" sz="4000" b="1" dirty="0">
              <a:solidFill>
                <a:schemeClr val="bg1"/>
              </a:solidFill>
              <a:cs typeface="+mn-ea"/>
              <a:sym typeface="+mn-lt"/>
            </a:endParaRPr>
          </a:p>
        </p:txBody>
      </p:sp>
      <p:sp>
        <p:nvSpPr>
          <p:cNvPr id="14" name="矩形 13"/>
          <p:cNvSpPr/>
          <p:nvPr/>
        </p:nvSpPr>
        <p:spPr>
          <a:xfrm>
            <a:off x="4413144" y="2166547"/>
            <a:ext cx="2631440" cy="829945"/>
          </a:xfrm>
          <a:prstGeom prst="rect">
            <a:avLst/>
          </a:prstGeom>
        </p:spPr>
        <p:txBody>
          <a:bodyPr wrap="none">
            <a:spAutoFit/>
          </a:bodyPr>
          <a:lstStyle/>
          <a:p>
            <a:r>
              <a:rPr lang="zh-CN" altLang="en-US" sz="4800" b="1" dirty="0">
                <a:solidFill>
                  <a:srgbClr val="386D52"/>
                </a:solidFill>
                <a:cs typeface="+mn-ea"/>
                <a:sym typeface="+mn-lt"/>
              </a:rPr>
              <a:t>实现细节</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23" name="文本框 22"/>
          <p:cNvSpPr txBox="1"/>
          <p:nvPr/>
        </p:nvSpPr>
        <p:spPr>
          <a:xfrm>
            <a:off x="4674353" y="3587951"/>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染色体编码</a:t>
            </a:r>
            <a:endParaRPr lang="zh-CN" altLang="en-US" sz="2400" dirty="0">
              <a:solidFill>
                <a:schemeClr val="bg2">
                  <a:lumMod val="25000"/>
                </a:schemeClr>
              </a:solidFill>
              <a:latin typeface="+mn-lt"/>
              <a:ea typeface="+mn-ea"/>
              <a:cs typeface="+mn-ea"/>
              <a:sym typeface="+mn-lt"/>
            </a:endParaRPr>
          </a:p>
        </p:txBody>
      </p:sp>
      <p:sp>
        <p:nvSpPr>
          <p:cNvPr id="24" name="文本框 23"/>
          <p:cNvSpPr txBox="1"/>
          <p:nvPr/>
        </p:nvSpPr>
        <p:spPr>
          <a:xfrm>
            <a:off x="4674352" y="406429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初始化</a:t>
            </a:r>
            <a:endParaRPr lang="zh-CN" altLang="en-US" sz="2400" dirty="0">
              <a:solidFill>
                <a:schemeClr val="bg2">
                  <a:lumMod val="25000"/>
                </a:schemeClr>
              </a:solidFill>
              <a:latin typeface="+mn-lt"/>
              <a:ea typeface="+mn-ea"/>
              <a:cs typeface="+mn-ea"/>
              <a:sym typeface="+mn-lt"/>
            </a:endParaRPr>
          </a:p>
        </p:txBody>
      </p:sp>
      <p:sp>
        <p:nvSpPr>
          <p:cNvPr id="25" name="文本框 24"/>
          <p:cNvSpPr txBox="1"/>
          <p:nvPr/>
        </p:nvSpPr>
        <p:spPr>
          <a:xfrm>
            <a:off x="7059772" y="3589949"/>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解码方式</a:t>
            </a:r>
            <a:endParaRPr lang="zh-CN" altLang="en-US" sz="2400" dirty="0">
              <a:solidFill>
                <a:schemeClr val="bg2">
                  <a:lumMod val="25000"/>
                </a:schemeClr>
              </a:solidFill>
              <a:latin typeface="+mn-lt"/>
              <a:ea typeface="+mn-ea"/>
              <a:cs typeface="+mn-ea"/>
              <a:sym typeface="+mn-lt"/>
            </a:endParaRPr>
          </a:p>
        </p:txBody>
      </p:sp>
      <p:sp>
        <p:nvSpPr>
          <p:cNvPr id="2" name="文本框 1"/>
          <p:cNvSpPr txBox="1"/>
          <p:nvPr/>
        </p:nvSpPr>
        <p:spPr>
          <a:xfrm>
            <a:off x="7060047" y="406429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交叉和变异</a:t>
            </a:r>
            <a:endParaRPr lang="zh-CN" altLang="en-US" sz="2400" dirty="0">
              <a:solidFill>
                <a:schemeClr val="bg2">
                  <a:lumMod val="25000"/>
                </a:schemeClr>
              </a:solidFill>
              <a:latin typeface="+mn-lt"/>
              <a:ea typeface="+mn-ea"/>
              <a:cs typeface="+mn-ea"/>
              <a:sym typeface="+mn-lt"/>
            </a:endParaRPr>
          </a:p>
        </p:txBody>
      </p:sp>
      <p:sp>
        <p:nvSpPr>
          <p:cNvPr id="3" name="文本框 2"/>
          <p:cNvSpPr txBox="1"/>
          <p:nvPr/>
        </p:nvSpPr>
        <p:spPr>
          <a:xfrm>
            <a:off x="4674352" y="454816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保优记忆库</a:t>
            </a:r>
            <a:endParaRPr lang="zh-CN" altLang="en-US" sz="2400" dirty="0">
              <a:solidFill>
                <a:schemeClr val="bg2">
                  <a:lumMod val="25000"/>
                </a:schemeClr>
              </a:solidFill>
              <a:latin typeface="+mn-lt"/>
              <a:ea typeface="+mn-ea"/>
              <a:cs typeface="+mn-ea"/>
              <a:sym typeface="+mn-lt"/>
            </a:endParaRPr>
          </a:p>
        </p:txBody>
      </p:sp>
      <p:sp>
        <p:nvSpPr>
          <p:cNvPr id="8" name="文本框 7"/>
          <p:cNvSpPr txBox="1"/>
          <p:nvPr/>
        </p:nvSpPr>
        <p:spPr>
          <a:xfrm>
            <a:off x="7044807" y="454816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种群选择</a:t>
            </a:r>
            <a:endParaRPr lang="zh-CN" altLang="en-US" sz="2400" dirty="0">
              <a:solidFill>
                <a:schemeClr val="bg2">
                  <a:lumMod val="25000"/>
                </a:schemeClr>
              </a:solidFill>
              <a:latin typeface="+mn-lt"/>
              <a:ea typeface="+mn-ea"/>
              <a:cs typeface="+mn-ea"/>
              <a:sym typeface="+mn-lt"/>
            </a:endParaRPr>
          </a:p>
        </p:txBody>
      </p:sp>
      <p:sp>
        <p:nvSpPr>
          <p:cNvPr id="9" name="文本框 8"/>
          <p:cNvSpPr txBox="1"/>
          <p:nvPr/>
        </p:nvSpPr>
        <p:spPr>
          <a:xfrm>
            <a:off x="4664192" y="5036482"/>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邻域搜索</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53" presetClass="entr" presetSubtype="16" fill="hold" nodeType="withEffect">
                                  <p:stCondLst>
                                    <p:cond delay="150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strVal val="#ppt_w*0.70"/>
                                          </p:val>
                                        </p:tav>
                                        <p:tav tm="100000">
                                          <p:val>
                                            <p:strVal val="#ppt_w"/>
                                          </p:val>
                                        </p:tav>
                                      </p:tavLst>
                                    </p:anim>
                                    <p:anim calcmode="lin" valueType="num">
                                      <p:cBhvr>
                                        <p:cTn id="38" dur="1000" fill="hold"/>
                                        <p:tgtEl>
                                          <p:spTgt spid="14"/>
                                        </p:tgtEl>
                                        <p:attrNameLst>
                                          <p:attrName>ppt_h</p:attrName>
                                        </p:attrNameLst>
                                      </p:cBhvr>
                                      <p:tavLst>
                                        <p:tav tm="0">
                                          <p:val>
                                            <p:strVal val="#ppt_h"/>
                                          </p:val>
                                        </p:tav>
                                        <p:tav tm="100000">
                                          <p:val>
                                            <p:strVal val="#ppt_h"/>
                                          </p:val>
                                        </p:tav>
                                      </p:tavLst>
                                    </p:anim>
                                    <p:animEffect transition="in" filter="fade">
                                      <p:cBhvr>
                                        <p:cTn id="39" dur="1000"/>
                                        <p:tgtEl>
                                          <p:spTgt spid="14"/>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strVal val="#ppt_w*0.70"/>
                                          </p:val>
                                        </p:tav>
                                        <p:tav tm="100000">
                                          <p:val>
                                            <p:strVal val="#ppt_w"/>
                                          </p:val>
                                        </p:tav>
                                      </p:tavLst>
                                    </p:anim>
                                    <p:anim calcmode="lin" valueType="num">
                                      <p:cBhvr>
                                        <p:cTn id="43" dur="1000" fill="hold"/>
                                        <p:tgtEl>
                                          <p:spTgt spid="23"/>
                                        </p:tgtEl>
                                        <p:attrNameLst>
                                          <p:attrName>ppt_h</p:attrName>
                                        </p:attrNameLst>
                                      </p:cBhvr>
                                      <p:tavLst>
                                        <p:tav tm="0">
                                          <p:val>
                                            <p:strVal val="#ppt_h"/>
                                          </p:val>
                                        </p:tav>
                                        <p:tav tm="100000">
                                          <p:val>
                                            <p:strVal val="#ppt_h"/>
                                          </p:val>
                                        </p:tav>
                                      </p:tavLst>
                                    </p:anim>
                                    <p:animEffect transition="in" filter="fade">
                                      <p:cBhvr>
                                        <p:cTn id="44" dur="1000"/>
                                        <p:tgtEl>
                                          <p:spTgt spid="23"/>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strVal val="#ppt_w*0.70"/>
                                          </p:val>
                                        </p:tav>
                                        <p:tav tm="100000">
                                          <p:val>
                                            <p:strVal val="#ppt_w"/>
                                          </p:val>
                                        </p:tav>
                                      </p:tavLst>
                                    </p:anim>
                                    <p:anim calcmode="lin" valueType="num">
                                      <p:cBhvr>
                                        <p:cTn id="48" dur="1000" fill="hold"/>
                                        <p:tgtEl>
                                          <p:spTgt spid="24"/>
                                        </p:tgtEl>
                                        <p:attrNameLst>
                                          <p:attrName>ppt_h</p:attrName>
                                        </p:attrNameLst>
                                      </p:cBhvr>
                                      <p:tavLst>
                                        <p:tav tm="0">
                                          <p:val>
                                            <p:strVal val="#ppt_h"/>
                                          </p:val>
                                        </p:tav>
                                        <p:tav tm="100000">
                                          <p:val>
                                            <p:strVal val="#ppt_h"/>
                                          </p:val>
                                        </p:tav>
                                      </p:tavLst>
                                    </p:anim>
                                    <p:animEffect transition="in" filter="fade">
                                      <p:cBhvr>
                                        <p:cTn id="49" dur="1000"/>
                                        <p:tgtEl>
                                          <p:spTgt spid="24"/>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1000" fill="hold"/>
                                        <p:tgtEl>
                                          <p:spTgt spid="25"/>
                                        </p:tgtEl>
                                        <p:attrNameLst>
                                          <p:attrName>ppt_w</p:attrName>
                                        </p:attrNameLst>
                                      </p:cBhvr>
                                      <p:tavLst>
                                        <p:tav tm="0">
                                          <p:val>
                                            <p:strVal val="#ppt_w*0.70"/>
                                          </p:val>
                                        </p:tav>
                                        <p:tav tm="100000">
                                          <p:val>
                                            <p:strVal val="#ppt_w"/>
                                          </p:val>
                                        </p:tav>
                                      </p:tavLst>
                                    </p:anim>
                                    <p:anim calcmode="lin" valueType="num">
                                      <p:cBhvr>
                                        <p:cTn id="53" dur="1000" fill="hold"/>
                                        <p:tgtEl>
                                          <p:spTgt spid="25"/>
                                        </p:tgtEl>
                                        <p:attrNameLst>
                                          <p:attrName>ppt_h</p:attrName>
                                        </p:attrNameLst>
                                      </p:cBhvr>
                                      <p:tavLst>
                                        <p:tav tm="0">
                                          <p:val>
                                            <p:strVal val="#ppt_h"/>
                                          </p:val>
                                        </p:tav>
                                        <p:tav tm="100000">
                                          <p:val>
                                            <p:strVal val="#ppt_h"/>
                                          </p:val>
                                        </p:tav>
                                      </p:tavLst>
                                    </p:anim>
                                    <p:animEffect transition="in" filter="fade">
                                      <p:cBhvr>
                                        <p:cTn id="54" dur="1000"/>
                                        <p:tgtEl>
                                          <p:spTgt spid="25"/>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1000" fill="hold"/>
                                        <p:tgtEl>
                                          <p:spTgt spid="2"/>
                                        </p:tgtEl>
                                        <p:attrNameLst>
                                          <p:attrName>ppt_w</p:attrName>
                                        </p:attrNameLst>
                                      </p:cBhvr>
                                      <p:tavLst>
                                        <p:tav tm="0">
                                          <p:val>
                                            <p:strVal val="#ppt_w*0.70"/>
                                          </p:val>
                                        </p:tav>
                                        <p:tav tm="100000">
                                          <p:val>
                                            <p:strVal val="#ppt_w"/>
                                          </p:val>
                                        </p:tav>
                                      </p:tavLst>
                                    </p:anim>
                                    <p:anim calcmode="lin" valueType="num">
                                      <p:cBhvr>
                                        <p:cTn id="58" dur="1000" fill="hold"/>
                                        <p:tgtEl>
                                          <p:spTgt spid="2"/>
                                        </p:tgtEl>
                                        <p:attrNameLst>
                                          <p:attrName>ppt_h</p:attrName>
                                        </p:attrNameLst>
                                      </p:cBhvr>
                                      <p:tavLst>
                                        <p:tav tm="0">
                                          <p:val>
                                            <p:strVal val="#ppt_h"/>
                                          </p:val>
                                        </p:tav>
                                        <p:tav tm="100000">
                                          <p:val>
                                            <p:strVal val="#ppt_h"/>
                                          </p:val>
                                        </p:tav>
                                      </p:tavLst>
                                    </p:anim>
                                    <p:animEffect transition="in" filter="fade">
                                      <p:cBhvr>
                                        <p:cTn id="59" dur="1000"/>
                                        <p:tgtEl>
                                          <p:spTgt spid="2"/>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1000" fill="hold"/>
                                        <p:tgtEl>
                                          <p:spTgt spid="3"/>
                                        </p:tgtEl>
                                        <p:attrNameLst>
                                          <p:attrName>ppt_w</p:attrName>
                                        </p:attrNameLst>
                                      </p:cBhvr>
                                      <p:tavLst>
                                        <p:tav tm="0">
                                          <p:val>
                                            <p:strVal val="#ppt_w*0.70"/>
                                          </p:val>
                                        </p:tav>
                                        <p:tav tm="100000">
                                          <p:val>
                                            <p:strVal val="#ppt_w"/>
                                          </p:val>
                                        </p:tav>
                                      </p:tavLst>
                                    </p:anim>
                                    <p:anim calcmode="lin" valueType="num">
                                      <p:cBhvr>
                                        <p:cTn id="63" dur="1000" fill="hold"/>
                                        <p:tgtEl>
                                          <p:spTgt spid="3"/>
                                        </p:tgtEl>
                                        <p:attrNameLst>
                                          <p:attrName>ppt_h</p:attrName>
                                        </p:attrNameLst>
                                      </p:cBhvr>
                                      <p:tavLst>
                                        <p:tav tm="0">
                                          <p:val>
                                            <p:strVal val="#ppt_h"/>
                                          </p:val>
                                        </p:tav>
                                        <p:tav tm="100000">
                                          <p:val>
                                            <p:strVal val="#ppt_h"/>
                                          </p:val>
                                        </p:tav>
                                      </p:tavLst>
                                    </p:anim>
                                    <p:animEffect transition="in" filter="fade">
                                      <p:cBhvr>
                                        <p:cTn id="64" dur="1000"/>
                                        <p:tgtEl>
                                          <p:spTgt spid="3"/>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1000" fill="hold"/>
                                        <p:tgtEl>
                                          <p:spTgt spid="8"/>
                                        </p:tgtEl>
                                        <p:attrNameLst>
                                          <p:attrName>ppt_w</p:attrName>
                                        </p:attrNameLst>
                                      </p:cBhvr>
                                      <p:tavLst>
                                        <p:tav tm="0">
                                          <p:val>
                                            <p:strVal val="#ppt_w*0.70"/>
                                          </p:val>
                                        </p:tav>
                                        <p:tav tm="100000">
                                          <p:val>
                                            <p:strVal val="#ppt_w"/>
                                          </p:val>
                                        </p:tav>
                                      </p:tavLst>
                                    </p:anim>
                                    <p:anim calcmode="lin" valueType="num">
                                      <p:cBhvr>
                                        <p:cTn id="68" dur="1000" fill="hold"/>
                                        <p:tgtEl>
                                          <p:spTgt spid="8"/>
                                        </p:tgtEl>
                                        <p:attrNameLst>
                                          <p:attrName>ppt_h</p:attrName>
                                        </p:attrNameLst>
                                      </p:cBhvr>
                                      <p:tavLst>
                                        <p:tav tm="0">
                                          <p:val>
                                            <p:strVal val="#ppt_h"/>
                                          </p:val>
                                        </p:tav>
                                        <p:tav tm="100000">
                                          <p:val>
                                            <p:strVal val="#ppt_h"/>
                                          </p:val>
                                        </p:tav>
                                      </p:tavLst>
                                    </p:anim>
                                    <p:animEffect transition="in" filter="fade">
                                      <p:cBhvr>
                                        <p:cTn id="69" dur="1000"/>
                                        <p:tgtEl>
                                          <p:spTgt spid="8"/>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p:cTn id="72" dur="1000" fill="hold"/>
                                        <p:tgtEl>
                                          <p:spTgt spid="9"/>
                                        </p:tgtEl>
                                        <p:attrNameLst>
                                          <p:attrName>ppt_w</p:attrName>
                                        </p:attrNameLst>
                                      </p:cBhvr>
                                      <p:tavLst>
                                        <p:tav tm="0">
                                          <p:val>
                                            <p:strVal val="#ppt_w*0.70"/>
                                          </p:val>
                                        </p:tav>
                                        <p:tav tm="100000">
                                          <p:val>
                                            <p:strVal val="#ppt_w"/>
                                          </p:val>
                                        </p:tav>
                                      </p:tavLst>
                                    </p:anim>
                                    <p:anim calcmode="lin" valueType="num">
                                      <p:cBhvr>
                                        <p:cTn id="73" dur="1000" fill="hold"/>
                                        <p:tgtEl>
                                          <p:spTgt spid="9"/>
                                        </p:tgtEl>
                                        <p:attrNameLst>
                                          <p:attrName>ppt_h</p:attrName>
                                        </p:attrNameLst>
                                      </p:cBhvr>
                                      <p:tavLst>
                                        <p:tav tm="0">
                                          <p:val>
                                            <p:strVal val="#ppt_h"/>
                                          </p:val>
                                        </p:tav>
                                        <p:tav tm="100000">
                                          <p:val>
                                            <p:strVal val="#ppt_h"/>
                                          </p:val>
                                        </p:tav>
                                      </p:tavLst>
                                    </p:anim>
                                    <p:animEffect transition="in" filter="fade">
                                      <p:cBhvr>
                                        <p:cTn id="7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23" grpId="0"/>
      <p:bldP spid="24" grpId="0"/>
      <p:bldP spid="25" grpId="0"/>
      <p:bldP spid="2" grpId="0"/>
      <p:bldP spid="3" grpId="0"/>
      <p:bldP spid="8" grpId="0"/>
      <p:bldP spid="9" grpId="0"/>
      <p:bldP spid="14" grpId="1"/>
      <p:bldP spid="23" grpId="1"/>
      <p:bldP spid="24" grpId="1"/>
      <p:bldP spid="25" grpId="1"/>
      <p:bldP spid="2" grpId="1"/>
      <p:bldP spid="3" grpId="1"/>
      <p:bldP spid="8" grpId="1"/>
      <p:bldP spid="9" grpId="1"/>
    </p:bldLst>
  </p:timing>
</p:sld>
</file>

<file path=ppt/tags/tag1.xml><?xml version="1.0" encoding="utf-8"?>
<p:tagLst xmlns:p="http://schemas.openxmlformats.org/presentationml/2006/main">
  <p:tag name="KSO_WM_UNIT_PLACING_PICTURE_USER_VIEWPORT" val="{&quot;height&quot;:7319,&quot;width&quot;:7066}"/>
</p:tagLst>
</file>

<file path=ppt/tags/tag10.xml><?xml version="1.0" encoding="utf-8"?>
<p:tagLst xmlns:p="http://schemas.openxmlformats.org/presentationml/2006/main">
  <p:tag name="KSO_WM_UNIT_TABLE_BEAUTIFY" val="smartTable{9ca82ad3-2d39-4fdd-be36-f77a9374d684}"/>
</p:tagLst>
</file>

<file path=ppt/tags/tag11.xml><?xml version="1.0" encoding="utf-8"?>
<p:tagLst xmlns:p="http://schemas.openxmlformats.org/presentationml/2006/main">
  <p:tag name="KSO_WM_UNIT_TABLE_BEAUTIFY" val="smartTable{9ca82ad3-2d39-4fdd-be36-f77a9374d684}"/>
  <p:tag name="TABLE_ENDDRAG_ORIGIN_RECT" val="685*223"/>
  <p:tag name="TABLE_ENDDRAG_RECT" val="85*159*685*223"/>
</p:tagLst>
</file>

<file path=ppt/tags/tag12.xml><?xml version="1.0" encoding="utf-8"?>
<p:tagLst xmlns:p="http://schemas.openxmlformats.org/presentationml/2006/main">
  <p:tag name="KSO_WM_UNIT_PLACING_PICTURE_USER_VIEWPORT" val="{&quot;height&quot;:11389.187401574804,&quot;width&quot;:11876.64251968504}"/>
</p:tagLst>
</file>

<file path=ppt/tags/tag13.xml><?xml version="1.0" encoding="utf-8"?>
<p:tagLst xmlns:p="http://schemas.openxmlformats.org/presentationml/2006/main">
  <p:tag name="COMMONDATA" val="eyJoZGlkIjoiM2ZlZjg0ZmQ3NWNjYTFjZmE1OTE2NjQ4NmYzZmMzN2QifQ=="/>
</p:tagLst>
</file>

<file path=ppt/tags/tag2.xml><?xml version="1.0" encoding="utf-8"?>
<p:tagLst xmlns:p="http://schemas.openxmlformats.org/presentationml/2006/main">
  <p:tag name="KSO_WM_UNIT_PLACING_PICTURE_USER_VIEWPORT" val="{&quot;height&quot;:5955,&quot;width&quot;:6450}"/>
</p:tagLst>
</file>

<file path=ppt/tags/tag3.xml><?xml version="1.0" encoding="utf-8"?>
<p:tagLst xmlns:p="http://schemas.openxmlformats.org/presentationml/2006/main">
  <p:tag name="KSO_WM_UNIT_PLACING_PICTURE_USER_VIEWPORT" val="{&quot;height&quot;:8100,&quot;width&quot;:9795}"/>
</p:tagLst>
</file>

<file path=ppt/tags/tag4.xml><?xml version="1.0" encoding="utf-8"?>
<p:tagLst xmlns:p="http://schemas.openxmlformats.org/presentationml/2006/main">
  <p:tag name="KSO_WM_UNIT_TABLE_BEAUTIFY" val="smartTable{9ca82ad3-2d39-4fdd-be36-f77a9374d684}"/>
</p:tagLst>
</file>

<file path=ppt/tags/tag5.xml><?xml version="1.0" encoding="utf-8"?>
<p:tagLst xmlns:p="http://schemas.openxmlformats.org/presentationml/2006/main">
  <p:tag name="KSO_WM_UNIT_TABLE_BEAUTIFY" val="smartTable{9ca82ad3-2d39-4fdd-be36-f77a9374d684}"/>
</p:tagLst>
</file>

<file path=ppt/tags/tag6.xml><?xml version="1.0" encoding="utf-8"?>
<p:tagLst xmlns:p="http://schemas.openxmlformats.org/presentationml/2006/main">
  <p:tag name="KSO_WM_UNIT_TABLE_BEAUTIFY" val="smartTable{9ca82ad3-2d39-4fdd-be36-f77a9374d684}"/>
</p:tagLst>
</file>

<file path=ppt/tags/tag7.xml><?xml version="1.0" encoding="utf-8"?>
<p:tagLst xmlns:p="http://schemas.openxmlformats.org/presentationml/2006/main">
  <p:tag name="KSO_WM_UNIT_TABLE_BEAUTIFY" val="smartTable{9ca82ad3-2d39-4fdd-be36-f77a9374d684}"/>
</p:tagLst>
</file>

<file path=ppt/tags/tag8.xml><?xml version="1.0" encoding="utf-8"?>
<p:tagLst xmlns:p="http://schemas.openxmlformats.org/presentationml/2006/main">
  <p:tag name="KSO_WM_UNIT_TABLE_BEAUTIFY" val="smartTable{9ca82ad3-2d39-4fdd-be36-f77a9374d684}"/>
</p:tagLst>
</file>

<file path=ppt/tags/tag9.xml><?xml version="1.0" encoding="utf-8"?>
<p:tagLst xmlns:p="http://schemas.openxmlformats.org/presentationml/2006/main">
  <p:tag name="KSO_WM_UNIT_TABLE_BEAUTIFY" val="smartTable{9ca82ad3-2d39-4fdd-be36-f77a9374d68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11ft3un">
      <a:majorFont>
        <a:latin typeface="xiaonantongxue"/>
        <a:ea typeface="xiaonantongxue"/>
        <a:cs typeface=""/>
      </a:majorFont>
      <a:minorFont>
        <a:latin typeface="xiaonantongxue"/>
        <a:ea typeface="xiaonantongxu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10924</Words>
  <Application>WPS 演示</Application>
  <PresentationFormat>宽屏</PresentationFormat>
  <Paragraphs>1800</Paragraphs>
  <Slides>39</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Arial</vt:lpstr>
      <vt:lpstr>宋体</vt:lpstr>
      <vt:lpstr>Wingdings</vt:lpstr>
      <vt:lpstr>微软雅黑</vt:lpstr>
      <vt:lpstr>字体视界-小和尚拼音版</vt:lpstr>
      <vt:lpstr>xiaonantongxue</vt:lpstr>
      <vt:lpstr>Segoe Print</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算法介绍</vt:lpstr>
      <vt:lpstr>算法流程</vt:lpstr>
      <vt:lpstr>算法流程</vt:lpstr>
      <vt:lpstr>PowerPoint 演示文稿</vt:lpstr>
      <vt:lpstr>染色体编码</vt:lpstr>
      <vt:lpstr>解码方式</vt:lpstr>
      <vt:lpstr>初始化</vt:lpstr>
      <vt:lpstr>初始化</vt:lpstr>
      <vt:lpstr>初始化</vt:lpstr>
      <vt:lpstr>初始化</vt:lpstr>
      <vt:lpstr>初始化</vt:lpstr>
      <vt:lpstr>初始化</vt:lpstr>
      <vt:lpstr>交叉操作</vt:lpstr>
      <vt:lpstr>交叉操作</vt:lpstr>
      <vt:lpstr>交叉操作</vt:lpstr>
      <vt:lpstr>变异操作</vt:lpstr>
      <vt:lpstr>外部记忆库</vt:lpstr>
      <vt:lpstr>种群选择</vt:lpstr>
      <vt:lpstr>邻域搜索</vt:lpstr>
      <vt:lpstr>邻域搜索</vt:lpstr>
      <vt:lpstr>邻域搜索</vt:lpstr>
      <vt:lpstr>邻域搜索</vt:lpstr>
      <vt:lpstr>主要创新点</vt:lpstr>
      <vt:lpstr>PowerPoint 演示文稿</vt:lpstr>
      <vt:lpstr>记忆库保优</vt:lpstr>
      <vt:lpstr>修改锦标赛</vt:lpstr>
      <vt:lpstr>邻域搜索-one</vt:lpstr>
      <vt:lpstr>邻域搜索-two</vt:lpstr>
      <vt:lpstr>邻域搜索-both</vt:lpstr>
      <vt:lpstr>邻域搜索-0.5</vt:lpstr>
      <vt:lpstr>邻域搜索-quick</vt:lpstr>
      <vt:lpstr>动态交叉概率</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时光丶人爱</cp:lastModifiedBy>
  <cp:revision>186</cp:revision>
  <dcterms:created xsi:type="dcterms:W3CDTF">2019-04-12T03:48:00Z</dcterms:created>
  <dcterms:modified xsi:type="dcterms:W3CDTF">2022-08-20T03:42:36Z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4E044C81D960408F8B900259401C2749</vt:lpwstr>
  </property>
  <property fmtid="{D5CDD505-2E9C-101B-9397-08002B2CF9AE}" pid="3" name="KSOProductBuildVer">
    <vt:lpwstr>2052-11.1.0.12302</vt:lpwstr>
  </property>
</Properties>
</file>