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3"/>
  </p:handoutMasterIdLst>
  <p:sldIdLst>
    <p:sldId id="256" r:id="rId3"/>
    <p:sldId id="257" r:id="rId4"/>
    <p:sldId id="475" r:id="rId5"/>
    <p:sldId id="476" r:id="rId6"/>
    <p:sldId id="258" r:id="rId8"/>
    <p:sldId id="332" r:id="rId9"/>
    <p:sldId id="305" r:id="rId10"/>
    <p:sldId id="360" r:id="rId11"/>
    <p:sldId id="327" r:id="rId12"/>
    <p:sldId id="334" r:id="rId13"/>
    <p:sldId id="307" r:id="rId14"/>
    <p:sldId id="387" r:id="rId15"/>
    <p:sldId id="388" r:id="rId16"/>
    <p:sldId id="389" r:id="rId17"/>
    <p:sldId id="390" r:id="rId18"/>
    <p:sldId id="392" r:id="rId19"/>
    <p:sldId id="394" r:id="rId20"/>
    <p:sldId id="395" r:id="rId21"/>
    <p:sldId id="396" r:id="rId22"/>
    <p:sldId id="397" r:id="rId23"/>
    <p:sldId id="398" r:id="rId24"/>
    <p:sldId id="399" r:id="rId25"/>
    <p:sldId id="448" r:id="rId26"/>
    <p:sldId id="422" r:id="rId27"/>
    <p:sldId id="423" r:id="rId28"/>
    <p:sldId id="424" r:id="rId29"/>
    <p:sldId id="425" r:id="rId30"/>
    <p:sldId id="477" r:id="rId31"/>
    <p:sldId id="328" r:id="rId32"/>
    <p:sldId id="308" r:id="rId33"/>
    <p:sldId id="513" r:id="rId34"/>
    <p:sldId id="514" r:id="rId35"/>
    <p:sldId id="515" r:id="rId36"/>
    <p:sldId id="516" r:id="rId37"/>
    <p:sldId id="517" r:id="rId38"/>
    <p:sldId id="518" r:id="rId39"/>
    <p:sldId id="519" r:id="rId40"/>
    <p:sldId id="319" r:id="rId41"/>
    <p:sldId id="342"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D52"/>
    <a:srgbClr val="F4F3E9"/>
    <a:srgbClr val="F4F4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6314" autoAdjust="0"/>
  </p:normalViewPr>
  <p:slideViewPr>
    <p:cSldViewPr snapToGrid="0">
      <p:cViewPr varScale="1">
        <p:scale>
          <a:sx n="108" d="100"/>
          <a:sy n="108"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CE447-2894-4FBD-A02A-65A466DF5E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1B8C6-32F9-4B49-AC19-A6F6996EE0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7" name="矩形 16"/>
          <p:cNvSpPr/>
          <p:nvPr userDrawn="1"/>
        </p:nvSpPr>
        <p:spPr>
          <a:xfrm>
            <a:off x="0" y="-3970"/>
            <a:ext cx="12192000" cy="1114252"/>
          </a:xfrm>
          <a:prstGeom prst="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rot="10800000">
            <a:off x="10419024" y="574613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0" y="-3970"/>
            <a:ext cx="1772976" cy="1114252"/>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 name="connsiteX0-31" fmla="*/ 14180 w 1772869"/>
              <a:gd name="connsiteY0-32" fmla="*/ 0 h 1114252"/>
              <a:gd name="connsiteX1-33" fmla="*/ 1772869 w 1772869"/>
              <a:gd name="connsiteY1-34" fmla="*/ 3970 h 1114252"/>
              <a:gd name="connsiteX2-35" fmla="*/ 0 w 1772869"/>
              <a:gd name="connsiteY2-36" fmla="*/ 1114252 h 1114252"/>
              <a:gd name="connsiteX3-37" fmla="*/ 14180 w 1772869"/>
              <a:gd name="connsiteY3-38" fmla="*/ 0 h 1114252"/>
              <a:gd name="connsiteX0-39" fmla="*/ 2274 w 1772869"/>
              <a:gd name="connsiteY0-40" fmla="*/ 0 h 1114252"/>
              <a:gd name="connsiteX1-41" fmla="*/ 1772869 w 1772869"/>
              <a:gd name="connsiteY1-42" fmla="*/ 3970 h 1114252"/>
              <a:gd name="connsiteX2-43" fmla="*/ 0 w 1772869"/>
              <a:gd name="connsiteY2-44" fmla="*/ 1114252 h 1114252"/>
              <a:gd name="connsiteX3-45" fmla="*/ 2274 w 1772869"/>
              <a:gd name="connsiteY3-46" fmla="*/ 0 h 1114252"/>
              <a:gd name="connsiteX0-47" fmla="*/ 0 w 1772976"/>
              <a:gd name="connsiteY0-48" fmla="*/ 0 h 1114252"/>
              <a:gd name="connsiteX1-49" fmla="*/ 1772976 w 1772976"/>
              <a:gd name="connsiteY1-50" fmla="*/ 3970 h 1114252"/>
              <a:gd name="connsiteX2-51" fmla="*/ 107 w 1772976"/>
              <a:gd name="connsiteY2-52" fmla="*/ 1114252 h 1114252"/>
              <a:gd name="connsiteX3-53" fmla="*/ 0 w 1772976"/>
              <a:gd name="connsiteY3-54" fmla="*/ 0 h 1114252"/>
            </a:gdLst>
            <a:ahLst/>
            <a:cxnLst>
              <a:cxn ang="0">
                <a:pos x="connsiteX0-1" y="connsiteY0-2"/>
              </a:cxn>
              <a:cxn ang="0">
                <a:pos x="connsiteX1-3" y="connsiteY1-4"/>
              </a:cxn>
              <a:cxn ang="0">
                <a:pos x="connsiteX2-5" y="connsiteY2-6"/>
              </a:cxn>
              <a:cxn ang="0">
                <a:pos x="connsiteX3-13" y="connsiteY3-14"/>
              </a:cxn>
            </a:cxnLst>
            <a:rect l="l" t="t" r="r" b="b"/>
            <a:pathLst>
              <a:path w="1772976" h="1114252">
                <a:moveTo>
                  <a:pt x="0" y="0"/>
                </a:moveTo>
                <a:lnTo>
                  <a:pt x="1772976" y="3970"/>
                </a:lnTo>
                <a:lnTo>
                  <a:pt x="107" y="1114252"/>
                </a:lnTo>
                <a:cubicBezTo>
                  <a:pt x="71" y="742835"/>
                  <a:pt x="36" y="371417"/>
                  <a:pt x="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1588"/>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9353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endParaRPr lang="zh-CN" altLang="en-US" dirty="0"/>
          </a:p>
        </p:txBody>
      </p:sp>
      <p:sp>
        <p:nvSpPr>
          <p:cNvPr id="8" name="任意多边形 7"/>
          <p:cNvSpPr/>
          <p:nvPr userDrawn="1"/>
        </p:nvSpPr>
        <p:spPr>
          <a:xfrm>
            <a:off x="0" y="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flipH="1" flipV="1">
            <a:off x="10419131" y="5746130"/>
            <a:ext cx="1772869" cy="1111870"/>
            <a:chOff x="9715500" y="5446712"/>
            <a:chExt cx="1772869" cy="1111870"/>
          </a:xfrm>
        </p:grpSpPr>
        <p:sp>
          <p:nvSpPr>
            <p:cNvPr id="13" name="任意多边形 12"/>
            <p:cNvSpPr/>
            <p:nvPr userDrawn="1"/>
          </p:nvSpPr>
          <p:spPr>
            <a:xfrm>
              <a:off x="9715500" y="5446712"/>
              <a:ext cx="1772869" cy="1111870"/>
            </a:xfrm>
            <a:custGeom>
              <a:avLst/>
              <a:gdLst>
                <a:gd name="connsiteX0" fmla="*/ 1247667 w 1772869"/>
                <a:gd name="connsiteY0" fmla="*/ 0 h 1110282"/>
                <a:gd name="connsiteX1" fmla="*/ 1772869 w 1772869"/>
                <a:gd name="connsiteY1" fmla="*/ 0 h 1110282"/>
                <a:gd name="connsiteX2" fmla="*/ 0 w 1772869"/>
                <a:gd name="connsiteY2" fmla="*/ 1110282 h 1110282"/>
                <a:gd name="connsiteX0-1" fmla="*/ 1247667 w 1772869"/>
                <a:gd name="connsiteY0-2" fmla="*/ 0 h 1110282"/>
                <a:gd name="connsiteX1-3" fmla="*/ 1772869 w 1772869"/>
                <a:gd name="connsiteY1-4" fmla="*/ 0 h 1110282"/>
                <a:gd name="connsiteX2-5" fmla="*/ 0 w 1772869"/>
                <a:gd name="connsiteY2-6" fmla="*/ 1110282 h 1110282"/>
                <a:gd name="connsiteX3" fmla="*/ 1247667 w 1772869"/>
                <a:gd name="connsiteY3" fmla="*/ 0 h 1110282"/>
                <a:gd name="connsiteX0-7" fmla="*/ 790467 w 1772869"/>
                <a:gd name="connsiteY0-8" fmla="*/ 3175 h 1110282"/>
                <a:gd name="connsiteX1-9" fmla="*/ 1772869 w 1772869"/>
                <a:gd name="connsiteY1-10" fmla="*/ 0 h 1110282"/>
                <a:gd name="connsiteX2-11" fmla="*/ 0 w 1772869"/>
                <a:gd name="connsiteY2-12" fmla="*/ 1110282 h 1110282"/>
                <a:gd name="connsiteX3-13" fmla="*/ 790467 w 1772869"/>
                <a:gd name="connsiteY3-14" fmla="*/ 3175 h 1110282"/>
                <a:gd name="connsiteX0-15" fmla="*/ 780942 w 1772869"/>
                <a:gd name="connsiteY0-16" fmla="*/ 3175 h 1110282"/>
                <a:gd name="connsiteX1-17" fmla="*/ 1772869 w 1772869"/>
                <a:gd name="connsiteY1-18" fmla="*/ 0 h 1110282"/>
                <a:gd name="connsiteX2-19" fmla="*/ 0 w 1772869"/>
                <a:gd name="connsiteY2-20" fmla="*/ 1110282 h 1110282"/>
                <a:gd name="connsiteX3-21" fmla="*/ 780942 w 1772869"/>
                <a:gd name="connsiteY3-22" fmla="*/ 3175 h 1110282"/>
                <a:gd name="connsiteX0-23" fmla="*/ 788086 w 1772869"/>
                <a:gd name="connsiteY0-24" fmla="*/ 0 h 1111870"/>
                <a:gd name="connsiteX1-25" fmla="*/ 1772869 w 1772869"/>
                <a:gd name="connsiteY1-26" fmla="*/ 1588 h 1111870"/>
                <a:gd name="connsiteX2-27" fmla="*/ 0 w 1772869"/>
                <a:gd name="connsiteY2-28" fmla="*/ 1111870 h 1111870"/>
                <a:gd name="connsiteX3-29" fmla="*/ 788086 w 1772869"/>
                <a:gd name="connsiteY3-30" fmla="*/ 0 h 1111870"/>
              </a:gdLst>
              <a:ahLst/>
              <a:cxnLst>
                <a:cxn ang="0">
                  <a:pos x="connsiteX0-1" y="connsiteY0-2"/>
                </a:cxn>
                <a:cxn ang="0">
                  <a:pos x="connsiteX1-3" y="connsiteY1-4"/>
                </a:cxn>
                <a:cxn ang="0">
                  <a:pos x="connsiteX2-5" y="connsiteY2-6"/>
                </a:cxn>
                <a:cxn ang="0">
                  <a:pos x="connsiteX3-13" y="connsiteY3-14"/>
                </a:cxn>
              </a:cxnLst>
              <a:rect l="l" t="t" r="r" b="b"/>
              <a:pathLst>
                <a:path w="1772869" h="1111870">
                  <a:moveTo>
                    <a:pt x="788086" y="0"/>
                  </a:moveTo>
                  <a:lnTo>
                    <a:pt x="1772869" y="1588"/>
                  </a:lnTo>
                  <a:lnTo>
                    <a:pt x="0" y="1111870"/>
                  </a:lnTo>
                  <a:lnTo>
                    <a:pt x="788086" y="0"/>
                  </a:lnTo>
                  <a:close/>
                </a:path>
              </a:pathLst>
            </a:cu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9715500" y="5448300"/>
              <a:ext cx="1772869" cy="1110282"/>
            </a:xfrm>
            <a:custGeom>
              <a:avLst/>
              <a:gdLst>
                <a:gd name="connsiteX0" fmla="*/ 1247667 w 1772869"/>
                <a:gd name="connsiteY0" fmla="*/ 0 h 1110282"/>
                <a:gd name="connsiteX1" fmla="*/ 1772869 w 1772869"/>
                <a:gd name="connsiteY1" fmla="*/ 0 h 1110282"/>
                <a:gd name="connsiteX2" fmla="*/ 0 w 1772869"/>
                <a:gd name="connsiteY2" fmla="*/ 1110282 h 1110282"/>
              </a:gdLst>
              <a:ahLst/>
              <a:cxnLst>
                <a:cxn ang="0">
                  <a:pos x="connsiteX0" y="connsiteY0"/>
                </a:cxn>
                <a:cxn ang="0">
                  <a:pos x="connsiteX1" y="connsiteY1"/>
                </a:cxn>
                <a:cxn ang="0">
                  <a:pos x="connsiteX2" y="connsiteY2"/>
                </a:cxn>
              </a:cxnLst>
              <a:rect l="l" t="t" r="r" b="b"/>
              <a:pathLst>
                <a:path w="1772869" h="1110282">
                  <a:moveTo>
                    <a:pt x="1247667" y="0"/>
                  </a:moveTo>
                  <a:lnTo>
                    <a:pt x="1772869" y="0"/>
                  </a:lnTo>
                  <a:lnTo>
                    <a:pt x="0" y="111028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ABF8DF-3505-4F9A-9456-487AF6DC3F0F}" type="slidenum">
              <a:rPr lang="zh-CN" altLang="en-US" smtClean="0"/>
            </a:fld>
            <a:endParaRPr lang="zh-CN" altLang="en-US"/>
          </a:p>
        </p:txBody>
      </p:sp>
      <p:grpSp>
        <p:nvGrpSpPr>
          <p:cNvPr id="5" name="组合 4"/>
          <p:cNvGrpSpPr/>
          <p:nvPr userDrawn="1"/>
        </p:nvGrpSpPr>
        <p:grpSpPr>
          <a:xfrm>
            <a:off x="943707" y="433754"/>
            <a:ext cx="10304585" cy="5990492"/>
            <a:chOff x="820615" y="433754"/>
            <a:chExt cx="10304585" cy="5990492"/>
          </a:xfrm>
        </p:grpSpPr>
        <p:sp>
          <p:nvSpPr>
            <p:cNvPr id="6" name="矩形 5"/>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9" name="矩形 8"/>
          <p:cNvSpPr/>
          <p:nvPr userDrawn="1"/>
        </p:nvSpPr>
        <p:spPr>
          <a:xfrm>
            <a:off x="1395512" y="541503"/>
            <a:ext cx="3470032" cy="466682"/>
          </a:xfrm>
          <a:prstGeom prst="rect">
            <a:avLst/>
          </a:prstGeom>
          <a:solidFill>
            <a:srgbClr val="386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569580-F423-4B22-ABCA-263F75C05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ABF8DF-3505-4F9A-9456-487AF6DC3F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69580-F423-4B22-ABCA-263F75C05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F8DF-3505-4F9A-9456-487AF6DC3F0F}" type="slidenum">
              <a:rPr lang="zh-CN" altLang="en-US" smtClean="0"/>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49" y="2019"/>
            <a:ext cx="12178043" cy="685497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6.xml"/><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352522" y="228600"/>
            <a:ext cx="9506257" cy="64008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a:off x="0" y="403"/>
            <a:ext cx="3911600" cy="6857194"/>
          </a:xfrm>
          <a:prstGeom prst="rect">
            <a:avLst/>
          </a:prstGeom>
        </p:spPr>
      </p:pic>
      <p:sp>
        <p:nvSpPr>
          <p:cNvPr id="9" name="文本框 8"/>
          <p:cNvSpPr txBox="1"/>
          <p:nvPr/>
        </p:nvSpPr>
        <p:spPr>
          <a:xfrm>
            <a:off x="4690060" y="1623995"/>
            <a:ext cx="6278880" cy="1322070"/>
          </a:xfrm>
          <a:prstGeom prst="rect">
            <a:avLst/>
          </a:prstGeom>
          <a:noFill/>
        </p:spPr>
        <p:txBody>
          <a:bodyPr wrap="none" rtlCol="0">
            <a:spAutoFit/>
          </a:bodyPr>
          <a:lstStyle/>
          <a:p>
            <a:r>
              <a:rPr lang="zh-CN" altLang="en-US" sz="8000" dirty="0">
                <a:solidFill>
                  <a:srgbClr val="386D52"/>
                </a:solidFill>
                <a:ea typeface="宋体" panose="02010600030101010101" pitchFamily="2" charset="-122"/>
                <a:cs typeface="+mn-ea"/>
                <a:sym typeface="+mn-lt"/>
              </a:rPr>
              <a:t>柔性车间调度</a:t>
            </a:r>
            <a:endParaRPr lang="zh-CN" altLang="en-US" sz="8000" dirty="0">
              <a:solidFill>
                <a:srgbClr val="386D52"/>
              </a:solidFill>
              <a:ea typeface="宋体" panose="02010600030101010101" pitchFamily="2" charset="-122"/>
              <a:cs typeface="+mn-ea"/>
              <a:sym typeface="+mn-lt"/>
            </a:endParaRPr>
          </a:p>
        </p:txBody>
      </p:sp>
      <p:sp>
        <p:nvSpPr>
          <p:cNvPr id="10" name="文本框 9"/>
          <p:cNvSpPr txBox="1"/>
          <p:nvPr/>
        </p:nvSpPr>
        <p:spPr>
          <a:xfrm>
            <a:off x="8977206" y="0"/>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cxnSp>
        <p:nvCxnSpPr>
          <p:cNvPr id="18" name="直接连接符 17"/>
          <p:cNvCxnSpPr/>
          <p:nvPr/>
        </p:nvCxnSpPr>
        <p:spPr>
          <a:xfrm>
            <a:off x="4978400" y="3009167"/>
            <a:ext cx="5791200"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a:off x="10261600" y="5218827"/>
            <a:ext cx="1943100" cy="1626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9565" cy="454960"/>
          </a:xfrm>
        </p:spPr>
        <p:txBody>
          <a:bodyPr>
            <a:noAutofit/>
          </a:bodyPr>
          <a:lstStyle/>
          <a:p>
            <a:pPr algn="dist"/>
            <a:r>
              <a:rPr lang="zh-CN" altLang="en-US" sz="2800" dirty="0">
                <a:solidFill>
                  <a:schemeClr val="bg1"/>
                </a:solidFill>
                <a:latin typeface="+mn-lt"/>
                <a:ea typeface="+mn-ea"/>
                <a:cs typeface="+mn-ea"/>
                <a:sym typeface="+mn-lt"/>
              </a:rPr>
              <a:t>染色体编码</a:t>
            </a:r>
            <a:endParaRPr lang="zh-CN" altLang="en-US" sz="2800" dirty="0">
              <a:solidFill>
                <a:schemeClr val="bg1"/>
              </a:solidFill>
              <a:latin typeface="+mn-lt"/>
              <a:ea typeface="+mn-ea"/>
              <a:cs typeface="+mn-ea"/>
              <a:sym typeface="+mn-lt"/>
            </a:endParaRPr>
          </a:p>
        </p:txBody>
      </p:sp>
      <p:sp>
        <p:nvSpPr>
          <p:cNvPr id="88" name="TextBox 28"/>
          <p:cNvSpPr txBox="1"/>
          <p:nvPr/>
        </p:nvSpPr>
        <p:spPr>
          <a:xfrm>
            <a:off x="1816100" y="1412240"/>
            <a:ext cx="3049270" cy="80010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rgbClr val="386D52"/>
                </a:solidFill>
                <a:latin typeface="+mn-lt"/>
                <a:ea typeface="+mn-ea"/>
                <a:cs typeface="+mn-ea"/>
                <a:sym typeface="+mn-lt"/>
              </a:rPr>
              <a:t>采用MSOS染色体编码方案</a:t>
            </a:r>
            <a:endParaRPr lang="zh-CN" altLang="en-US" b="1" dirty="0">
              <a:solidFill>
                <a:srgbClr val="386D52"/>
              </a:solidFill>
              <a:latin typeface="+mn-lt"/>
              <a:ea typeface="+mn-ea"/>
              <a:cs typeface="+mn-ea"/>
              <a:sym typeface="+mn-lt"/>
            </a:endParaRPr>
          </a:p>
        </p:txBody>
      </p:sp>
      <p:sp>
        <p:nvSpPr>
          <p:cNvPr id="112" name="TextBox 29"/>
          <p:cNvSpPr txBox="1"/>
          <p:nvPr/>
        </p:nvSpPr>
        <p:spPr>
          <a:xfrm>
            <a:off x="6479540" y="2212340"/>
            <a:ext cx="3849370" cy="276987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如图所示，编码由两部分组成：机器选择部分（MachinesSelection，MS）和工序排序部分（OperationsSequencing，OS）。机器选择部分各基因位依次按照工件及工件工序的顺序排列，基因位的值表示该工序选择的加工机器在可选机器集中的序号；工序排序部分各基因位值为工件号，某一位置上工件号已出现的次数代表属于该工件的工序号。</a:t>
            </a:r>
            <a:endParaRPr lang="zh-CN" alt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627505" y="2953385"/>
            <a:ext cx="4048125" cy="202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8"/>
                                        </p:tgtEl>
                                        <p:attrNameLst>
                                          <p:attrName>style.visibility</p:attrName>
                                        </p:attrNameLst>
                                      </p:cBhvr>
                                      <p:to>
                                        <p:strVal val="visible"/>
                                      </p:to>
                                    </p:set>
                                    <p:anim calcmode="lin" valueType="num">
                                      <p:cBhvr additive="base">
                                        <p:cTn id="14" dur="500" fill="hold"/>
                                        <p:tgtEl>
                                          <p:spTgt spid="88"/>
                                        </p:tgtEl>
                                        <p:attrNameLst>
                                          <p:attrName>ppt_x</p:attrName>
                                        </p:attrNameLst>
                                      </p:cBhvr>
                                      <p:tavLst>
                                        <p:tav tm="0">
                                          <p:val>
                                            <p:strVal val="#ppt_x"/>
                                          </p:val>
                                        </p:tav>
                                        <p:tav tm="100000">
                                          <p:val>
                                            <p:strVal val="#ppt_x"/>
                                          </p:val>
                                        </p:tav>
                                      </p:tavLst>
                                    </p:anim>
                                    <p:anim calcmode="lin" valueType="num">
                                      <p:cBhvr additive="base">
                                        <p:cTn id="15"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2"/>
                                        </p:tgtEl>
                                        <p:attrNameLst>
                                          <p:attrName>style.visibility</p:attrName>
                                        </p:attrNameLst>
                                      </p:cBhvr>
                                      <p:to>
                                        <p:strVal val="visible"/>
                                      </p:to>
                                    </p:set>
                                    <p:anim calcmode="lin" valueType="num">
                                      <p:cBhvr additive="base">
                                        <p:cTn id="26" dur="500" fill="hold"/>
                                        <p:tgtEl>
                                          <p:spTgt spid="112"/>
                                        </p:tgtEl>
                                        <p:attrNameLst>
                                          <p:attrName>ppt_x</p:attrName>
                                        </p:attrNameLst>
                                      </p:cBhvr>
                                      <p:tavLst>
                                        <p:tav tm="0">
                                          <p:val>
                                            <p:strVal val="#ppt_x"/>
                                          </p:val>
                                        </p:tav>
                                        <p:tav tm="100000">
                                          <p:val>
                                            <p:strVal val="#ppt_x"/>
                                          </p:val>
                                        </p:tav>
                                      </p:tavLst>
                                    </p:anim>
                                    <p:anim calcmode="lin" valueType="num">
                                      <p:cBhvr additive="base">
                                        <p:cTn id="27"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88" grpId="1"/>
      <p:bldP spid="112" grpId="0"/>
      <p:bldP spid="1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解码方式</a:t>
            </a:r>
            <a:endParaRPr lang="zh-CN" altLang="en-US" sz="2800" dirty="0">
              <a:solidFill>
                <a:schemeClr val="bg1"/>
              </a:solidFill>
              <a:latin typeface="+mn-lt"/>
              <a:ea typeface="+mn-ea"/>
              <a:cs typeface="+mn-ea"/>
              <a:sym typeface="+mn-lt"/>
            </a:endParaRPr>
          </a:p>
        </p:txBody>
      </p:sp>
      <p:sp>
        <p:nvSpPr>
          <p:cNvPr id="46" name="TextBox 19"/>
          <p:cNvSpPr txBox="1"/>
          <p:nvPr/>
        </p:nvSpPr>
        <p:spPr>
          <a:xfrm>
            <a:off x="1701800" y="3140710"/>
            <a:ext cx="661670" cy="299085"/>
          </a:xfrm>
          <a:prstGeom prst="roundRect">
            <a:avLst>
              <a:gd name="adj" fmla="val 25299"/>
            </a:avLst>
          </a:prstGeom>
          <a:noFill/>
        </p:spPr>
        <p:txBody>
          <a:bodyPr wrap="square" lIns="0" tIns="0" rIns="0" bIns="0" rtlCol="0" anchor="ctr">
            <a:noAutofit/>
          </a:bodyPr>
          <a:lstStyle/>
          <a:p>
            <a:pPr algn="ctr"/>
            <a:r>
              <a:rPr lang="en-US" altLang="zh-CN" sz="2800" b="1" dirty="0">
                <a:solidFill>
                  <a:srgbClr val="386D52"/>
                </a:solidFill>
                <a:cs typeface="+mn-ea"/>
                <a:sym typeface="+mn-lt"/>
              </a:rPr>
              <a:t>02</a:t>
            </a:r>
            <a:endParaRPr lang="zh-CN" altLang="en-US" sz="2800" b="1" dirty="0">
              <a:solidFill>
                <a:srgbClr val="386D52"/>
              </a:solidFill>
              <a:cs typeface="+mn-ea"/>
              <a:sym typeface="+mn-lt"/>
            </a:endParaRPr>
          </a:p>
        </p:txBody>
      </p:sp>
      <p:sp>
        <p:nvSpPr>
          <p:cNvPr id="49" name="TextBox 19"/>
          <p:cNvSpPr txBox="1"/>
          <p:nvPr/>
        </p:nvSpPr>
        <p:spPr>
          <a:xfrm>
            <a:off x="1701800" y="2117090"/>
            <a:ext cx="662305" cy="375285"/>
          </a:xfrm>
          <a:prstGeom prst="roundRect">
            <a:avLst>
              <a:gd name="adj" fmla="val 26738"/>
            </a:avLst>
          </a:prstGeom>
          <a:noFill/>
        </p:spPr>
        <p:txBody>
          <a:bodyPr wrap="square" lIns="0" tIns="0" rIns="0" bIns="0" rtlCol="0" anchor="ctr">
            <a:noAutofit/>
          </a:bodyPr>
          <a:lstStyle/>
          <a:p>
            <a:pPr algn="ctr"/>
            <a:r>
              <a:rPr lang="en-US" altLang="zh-CN" sz="2800" b="1" dirty="0">
                <a:solidFill>
                  <a:srgbClr val="386D52"/>
                </a:solidFill>
                <a:cs typeface="+mn-ea"/>
                <a:sym typeface="+mn-lt"/>
              </a:rPr>
              <a:t>01</a:t>
            </a:r>
            <a:endParaRPr lang="zh-CN" altLang="en-US" sz="2800" b="1" dirty="0">
              <a:solidFill>
                <a:srgbClr val="386D52"/>
              </a:solidFill>
              <a:cs typeface="+mn-ea"/>
              <a:sym typeface="+mn-lt"/>
            </a:endParaRPr>
          </a:p>
        </p:txBody>
      </p:sp>
      <p:sp>
        <p:nvSpPr>
          <p:cNvPr id="50" name="TextBox 28"/>
          <p:cNvSpPr txBox="1"/>
          <p:nvPr/>
        </p:nvSpPr>
        <p:spPr>
          <a:xfrm>
            <a:off x="1701165" y="1624330"/>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工序插入式方法生成活动调度</a:t>
            </a:r>
            <a:endParaRPr lang="zh-CN" altLang="en-US" b="1" dirty="0">
              <a:solidFill>
                <a:srgbClr val="386D52"/>
              </a:solidFill>
              <a:latin typeface="+mn-lt"/>
              <a:ea typeface="+mn-ea"/>
              <a:cs typeface="+mn-ea"/>
              <a:sym typeface="+mn-lt"/>
            </a:endParaRPr>
          </a:p>
        </p:txBody>
      </p:sp>
      <p:sp>
        <p:nvSpPr>
          <p:cNvPr id="51" name="TextBox 29"/>
          <p:cNvSpPr txBox="1"/>
          <p:nvPr/>
        </p:nvSpPr>
        <p:spPr>
          <a:xfrm>
            <a:off x="2632075" y="2163445"/>
            <a:ext cx="7910830" cy="2819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依次读取</a:t>
            </a:r>
            <a:r>
              <a:rPr lang="en-US" altLang="zh-CN" sz="1600" dirty="0">
                <a:solidFill>
                  <a:schemeClr val="bg2">
                    <a:lumMod val="25000"/>
                  </a:schemeClr>
                </a:solidFill>
                <a:latin typeface="+mn-lt"/>
                <a:cs typeface="+mn-ea"/>
                <a:sym typeface="+mn-lt"/>
              </a:rPr>
              <a:t>OS</a:t>
            </a:r>
            <a:r>
              <a:rPr lang="zh-CN" altLang="en-US" sz="1600" dirty="0">
                <a:solidFill>
                  <a:schemeClr val="bg2">
                    <a:lumMod val="25000"/>
                  </a:schemeClr>
                </a:solidFill>
                <a:latin typeface="+mn-lt"/>
                <a:cs typeface="+mn-ea"/>
                <a:sym typeface="+mn-lt"/>
              </a:rPr>
              <a:t>部分基因，转换成相应工序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加工机器为</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cs typeface="+mn-ea"/>
                <a:sym typeface="+mn-lt"/>
              </a:rPr>
              <a:t>加工时间为</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ijp</a:t>
            </a:r>
            <a:endParaRPr lang="en-US" altLang="zh-CN" sz="1600" baseline="-25000" dirty="0">
              <a:solidFill>
                <a:schemeClr val="bg2">
                  <a:lumMod val="25000"/>
                </a:schemeClr>
              </a:solidFill>
              <a:latin typeface="+mn-lt"/>
              <a:ea typeface="宋体" panose="02010600030101010101" pitchFamily="2" charset="-122"/>
              <a:cs typeface="+mn-ea"/>
              <a:sym typeface="+mn-lt"/>
            </a:endParaRPr>
          </a:p>
        </p:txBody>
      </p:sp>
      <p:sp>
        <p:nvSpPr>
          <p:cNvPr id="59" name="TextBox 19"/>
          <p:cNvSpPr txBox="1"/>
          <p:nvPr/>
        </p:nvSpPr>
        <p:spPr>
          <a:xfrm>
            <a:off x="1701459" y="4607681"/>
            <a:ext cx="662052" cy="662052"/>
          </a:xfrm>
          <a:prstGeom prst="roundRect">
            <a:avLst>
              <a:gd name="adj" fmla="val 23861"/>
            </a:avLst>
          </a:prstGeom>
          <a:noFill/>
        </p:spPr>
        <p:txBody>
          <a:bodyPr wrap="square" lIns="0" tIns="0" rIns="0" bIns="0" rtlCol="0" anchor="ctr">
            <a:noAutofit/>
          </a:bodyPr>
          <a:lstStyle/>
          <a:p>
            <a:pPr algn="ctr"/>
            <a:r>
              <a:rPr lang="en-US" altLang="zh-CN" sz="2800" b="1" dirty="0">
                <a:solidFill>
                  <a:srgbClr val="386D52"/>
                </a:solidFill>
                <a:cs typeface="+mn-ea"/>
                <a:sym typeface="+mn-lt"/>
              </a:rPr>
              <a:t>03</a:t>
            </a:r>
            <a:endParaRPr lang="zh-CN" altLang="en-US" sz="2800" b="1" dirty="0">
              <a:solidFill>
                <a:srgbClr val="386D52"/>
              </a:solidFill>
              <a:cs typeface="+mn-ea"/>
              <a:sym typeface="+mn-lt"/>
            </a:endParaRPr>
          </a:p>
        </p:txBody>
      </p:sp>
      <p:sp>
        <p:nvSpPr>
          <p:cNvPr id="61" name="TextBox 29"/>
          <p:cNvSpPr txBox="1"/>
          <p:nvPr/>
        </p:nvSpPr>
        <p:spPr>
          <a:xfrm>
            <a:off x="2632075" y="2585085"/>
            <a:ext cx="8213090" cy="112839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在机器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是第一道加工工序，那么直接从它的上道工序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i(</a:t>
            </a:r>
            <a:r>
              <a:rPr lang="en-US" altLang="zh-CN" sz="1600" baseline="-25000" dirty="0">
                <a:solidFill>
                  <a:schemeClr val="bg2">
                    <a:lumMod val="25000"/>
                  </a:schemeClr>
                </a:solidFill>
                <a:latin typeface="+mn-lt"/>
                <a:ea typeface="宋体" panose="02010600030101010101" pitchFamily="2" charset="-122"/>
                <a:cs typeface="+mn-ea"/>
                <a:sym typeface="+mn-lt"/>
              </a:rPr>
              <a:t>p-1)</a:t>
            </a:r>
            <a:r>
              <a:rPr lang="zh-CN" altLang="en-US" sz="1600" dirty="0">
                <a:solidFill>
                  <a:schemeClr val="bg2">
                    <a:lumMod val="25000"/>
                  </a:schemeClr>
                </a:solidFill>
                <a:latin typeface="+mn-lt"/>
                <a:cs typeface="+mn-ea"/>
                <a:sym typeface="+mn-lt"/>
              </a:rPr>
              <a:t>的结束时间开始加工即可。如果工序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是工件</a:t>
            </a:r>
            <a:r>
              <a:rPr lang="en-US" altLang="zh-CN" sz="1600" dirty="0">
                <a:solidFill>
                  <a:schemeClr val="bg2">
                    <a:lumMod val="25000"/>
                  </a:schemeClr>
                </a:solidFill>
                <a:latin typeface="+mn-lt"/>
                <a:cs typeface="+mn-ea"/>
                <a:sym typeface="+mn-lt"/>
              </a:rPr>
              <a:t>j</a:t>
            </a:r>
            <a:r>
              <a:rPr lang="zh-CN" altLang="en-US" sz="1600" dirty="0">
                <a:solidFill>
                  <a:schemeClr val="bg2">
                    <a:lumMod val="25000"/>
                  </a:schemeClr>
                </a:solidFill>
                <a:latin typeface="+mn-lt"/>
                <a:cs typeface="+mn-ea"/>
                <a:sym typeface="+mn-lt"/>
              </a:rPr>
              <a:t>第</a:t>
            </a:r>
            <a:r>
              <a:rPr lang="en-US" altLang="zh-CN" sz="1600" dirty="0">
                <a:solidFill>
                  <a:schemeClr val="bg2">
                    <a:lumMod val="25000"/>
                  </a:schemeClr>
                </a:solidFill>
                <a:latin typeface="+mn-lt"/>
                <a:cs typeface="+mn-ea"/>
                <a:sym typeface="+mn-lt"/>
              </a:rPr>
              <a:t>1</a:t>
            </a:r>
            <a:r>
              <a:rPr lang="zh-CN" altLang="en-US" sz="1600" dirty="0">
                <a:solidFill>
                  <a:schemeClr val="bg2">
                    <a:lumMod val="25000"/>
                  </a:schemeClr>
                </a:solidFill>
                <a:latin typeface="+mn-lt"/>
                <a:cs typeface="+mn-ea"/>
                <a:sym typeface="+mn-lt"/>
              </a:rPr>
              <a:t>道工序，那么直接从机器</a:t>
            </a:r>
            <a:r>
              <a:rPr lang="en-US" altLang="zh-CN" sz="1600" dirty="0">
                <a:solidFill>
                  <a:schemeClr val="bg2">
                    <a:lumMod val="25000"/>
                  </a:schemeClr>
                </a:solidFill>
                <a:latin typeface="+mn-lt"/>
                <a:cs typeface="+mn-ea"/>
                <a:sym typeface="+mn-lt"/>
              </a:rPr>
              <a:t>M</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的零时刻进行加工。否则，找到机器</a:t>
            </a:r>
            <a:r>
              <a:rPr lang="en-US" altLang="zh-CN" sz="1600" dirty="0">
                <a:solidFill>
                  <a:schemeClr val="bg2">
                    <a:lumMod val="25000"/>
                  </a:schemeClr>
                </a:solidFill>
                <a:latin typeface="+mn-lt"/>
                <a:cs typeface="+mn-ea"/>
                <a:sym typeface="+mn-lt"/>
              </a:rPr>
              <a:t>M-i</a:t>
            </a:r>
            <a:r>
              <a:rPr lang="zh-CN" altLang="en-US" sz="1600" dirty="0">
                <a:solidFill>
                  <a:schemeClr val="bg2">
                    <a:lumMod val="25000"/>
                  </a:schemeClr>
                </a:solidFill>
                <a:latin typeface="+mn-lt"/>
                <a:cs typeface="+mn-ea"/>
                <a:sym typeface="+mn-lt"/>
              </a:rPr>
              <a:t>上所有间隔空闲时间段</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en-US" altLang="zh-CN" sz="1600" dirty="0">
                <a:solidFill>
                  <a:schemeClr val="bg2">
                    <a:lumMod val="25000"/>
                  </a:schemeClr>
                </a:solidFill>
                <a:latin typeface="+mn-lt"/>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cs typeface="+mn-ea"/>
                <a:sym typeface="+mn-lt"/>
              </a:rPr>
              <a:t>TS</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表示间隔时间段的开始时间</a:t>
            </a:r>
            <a:r>
              <a:rPr lang="en-US" altLang="zh-CN" sz="1600" dirty="0">
                <a:solidFill>
                  <a:schemeClr val="bg2">
                    <a:lumMod val="25000"/>
                  </a:schemeClr>
                </a:solidFill>
                <a:latin typeface="+mn-lt"/>
                <a:cs typeface="+mn-ea"/>
                <a:sym typeface="+mn-lt"/>
              </a:rPr>
              <a:t>TE</a:t>
            </a:r>
            <a:r>
              <a:rPr lang="en-US" altLang="zh-CN" sz="1600" baseline="-250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表示间隔空闲时间段的结束时间。得到工序</a:t>
            </a:r>
            <a:r>
              <a:rPr lang="en-US" altLang="zh-CN" sz="1600" dirty="0">
                <a:solidFill>
                  <a:schemeClr val="bg2">
                    <a:lumMod val="25000"/>
                  </a:schemeClr>
                </a:solidFill>
                <a:latin typeface="+mn-lt"/>
                <a:cs typeface="+mn-ea"/>
                <a:sym typeface="+mn-lt"/>
              </a:rPr>
              <a:t>O</a:t>
            </a:r>
            <a:r>
              <a:rPr lang="en-US" altLang="zh-CN" sz="1600" baseline="-25000" dirty="0">
                <a:solidFill>
                  <a:schemeClr val="bg2">
                    <a:lumMod val="25000"/>
                  </a:schemeClr>
                </a:solidFill>
                <a:latin typeface="+mn-lt"/>
                <a:cs typeface="+mn-ea"/>
                <a:sym typeface="+mn-lt"/>
              </a:rPr>
              <a:t>jp</a:t>
            </a:r>
            <a:r>
              <a:rPr lang="zh-CN" altLang="en-US" sz="1600" dirty="0">
                <a:solidFill>
                  <a:schemeClr val="bg2">
                    <a:lumMod val="25000"/>
                  </a:schemeClr>
                </a:solidFill>
                <a:latin typeface="+mn-lt"/>
                <a:cs typeface="+mn-ea"/>
                <a:sym typeface="+mn-lt"/>
              </a:rPr>
              <a:t>最早开始加工时间</a:t>
            </a:r>
            <a:r>
              <a:rPr lang="en-US" altLang="zh-CN" sz="1600" dirty="0">
                <a:solidFill>
                  <a:schemeClr val="bg2">
                    <a:lumMod val="25000"/>
                  </a:schemeClr>
                </a:solidFill>
                <a:latin typeface="+mn-lt"/>
                <a:cs typeface="+mn-ea"/>
                <a:sym typeface="+mn-lt"/>
              </a:rPr>
              <a:t>t</a:t>
            </a:r>
            <a:r>
              <a:rPr lang="en-US" altLang="zh-CN" sz="1600" baseline="-25000" dirty="0">
                <a:solidFill>
                  <a:schemeClr val="bg2">
                    <a:lumMod val="25000"/>
                  </a:schemeClr>
                </a:solidFill>
                <a:latin typeface="+mn-lt"/>
                <a:cs typeface="+mn-ea"/>
                <a:sym typeface="+mn-lt"/>
              </a:rPr>
              <a:t>a</a:t>
            </a:r>
            <a:r>
              <a:rPr lang="zh-CN" altLang="en-US" sz="1600" dirty="0">
                <a:solidFill>
                  <a:schemeClr val="bg2">
                    <a:lumMod val="25000"/>
                  </a:schemeClr>
                </a:solidFill>
                <a:latin typeface="+mn-lt"/>
                <a:cs typeface="+mn-ea"/>
                <a:sym typeface="+mn-lt"/>
              </a:rPr>
              <a:t>能够满足工件加工工序的顺序约束。</a:t>
            </a:r>
            <a:endParaRPr lang="zh-CN" altLang="en-US" sz="1600" dirty="0">
              <a:solidFill>
                <a:schemeClr val="bg2">
                  <a:lumMod val="2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2946400" y="3853180"/>
            <a:ext cx="2638425" cy="333375"/>
          </a:xfrm>
          <a:prstGeom prst="rect">
            <a:avLst/>
          </a:prstGeom>
        </p:spPr>
      </p:pic>
      <p:sp>
        <p:nvSpPr>
          <p:cNvPr id="3" name="TextBox 29"/>
          <p:cNvSpPr txBox="1"/>
          <p:nvPr/>
        </p:nvSpPr>
        <p:spPr>
          <a:xfrm>
            <a:off x="2632075" y="4514215"/>
            <a:ext cx="3450590" cy="5638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sz="1600" dirty="0">
                <a:solidFill>
                  <a:schemeClr val="bg2">
                    <a:lumMod val="25000"/>
                  </a:schemeClr>
                </a:solidFill>
                <a:latin typeface="+mn-lt"/>
                <a:cs typeface="+mn-ea"/>
                <a:sym typeface="+mn-lt"/>
              </a:rPr>
              <a:t>判断间隔空闲时间段是否满足插入条件，如满足则插入当前空闲时间段内</a:t>
            </a:r>
            <a:endParaRPr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2"/>
          <a:stretch>
            <a:fillRect/>
          </a:stretch>
        </p:blipFill>
        <p:spPr>
          <a:xfrm>
            <a:off x="6533515" y="3853180"/>
            <a:ext cx="4414520" cy="2369820"/>
          </a:xfrm>
          <a:prstGeom prst="rect">
            <a:avLst/>
          </a:prstGeom>
        </p:spPr>
      </p:pic>
      <p:pic>
        <p:nvPicPr>
          <p:cNvPr id="6" name="图片 5"/>
          <p:cNvPicPr>
            <a:picLocks noChangeAspect="1"/>
          </p:cNvPicPr>
          <p:nvPr/>
        </p:nvPicPr>
        <p:blipFill>
          <a:blip r:embed="rId3"/>
          <a:stretch>
            <a:fillRect/>
          </a:stretch>
        </p:blipFill>
        <p:spPr>
          <a:xfrm>
            <a:off x="2759710" y="5256530"/>
            <a:ext cx="2705100" cy="733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ppt_x"/>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additive="base">
                                        <p:cTn id="30" dur="500" fill="hold"/>
                                        <p:tgtEl>
                                          <p:spTgt spid="61"/>
                                        </p:tgtEl>
                                        <p:attrNameLst>
                                          <p:attrName>ppt_x</p:attrName>
                                        </p:attrNameLst>
                                      </p:cBhvr>
                                      <p:tavLst>
                                        <p:tav tm="0">
                                          <p:val>
                                            <p:strVal val="#ppt_x"/>
                                          </p:val>
                                        </p:tav>
                                        <p:tav tm="100000">
                                          <p:val>
                                            <p:strVal val="#ppt_x"/>
                                          </p:val>
                                        </p:tav>
                                      </p:tavLst>
                                    </p:anim>
                                    <p:anim calcmode="lin" valueType="num">
                                      <p:cBhvr additive="base">
                                        <p:cTn id="31" dur="500" fill="hold"/>
                                        <p:tgtEl>
                                          <p:spTgt spid="6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0" grpId="1"/>
      <p:bldP spid="51" grpId="0"/>
      <p:bldP spid="49" grpId="0"/>
      <p:bldP spid="51" grpId="1"/>
      <p:bldP spid="49" grpId="1"/>
      <p:bldP spid="61" grpId="0"/>
      <p:bldP spid="46" grpId="0"/>
      <p:bldP spid="61" grpId="1"/>
      <p:bldP spid="46" grpId="1"/>
      <p:bldP spid="3" grpId="0"/>
      <p:bldP spid="59" grpId="0"/>
      <p:bldP spid="3" grpId="1"/>
      <p:bldP spid="5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932305" y="1866265"/>
            <a:ext cx="8213090" cy="36677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457200" fontAlgn="auto">
              <a:lnSpc>
                <a:spcPts val="2200"/>
              </a:lnSpc>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种群初始化在进化算法中是一个关键问题，初始解的质量对遗传算法求解的速度和质量有非常大的影响。</a:t>
            </a:r>
            <a:r>
              <a:rPr lang="en-US" sz="1600" dirty="0">
                <a:solidFill>
                  <a:schemeClr val="bg2">
                    <a:lumMod val="25000"/>
                  </a:schemeClr>
                </a:solidFill>
                <a:latin typeface="+mn-lt"/>
                <a:cs typeface="+mn-ea"/>
                <a:sym typeface="+mn-lt"/>
              </a:rPr>
              <a:t>FJSP</a:t>
            </a:r>
            <a:r>
              <a:rPr sz="1600" dirty="0">
                <a:solidFill>
                  <a:schemeClr val="bg2">
                    <a:lumMod val="25000"/>
                  </a:schemeClr>
                </a:solidFill>
                <a:latin typeface="+mn-lt"/>
                <a:cs typeface="+mn-ea"/>
                <a:sym typeface="+mn-lt"/>
              </a:rPr>
              <a:t>不但要解决机器选择问题，还要解决所有工序排序问题。目前，大部分文献一般采用的是随机初始化方法，使得初始解的质量偏低，机器之间负荷不均衡，导致要增加迭代次数或种群大小来达到最优解或近似最优解，这势必增加优化时间</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GLR机器选择方法，包</a:t>
            </a:r>
            <a:r>
              <a:rPr lang="zh-CN" sz="1600" dirty="0">
                <a:solidFill>
                  <a:schemeClr val="bg2">
                    <a:lumMod val="25000"/>
                  </a:schemeClr>
                </a:solidFill>
                <a:latin typeface="+mn-lt"/>
                <a:ea typeface="宋体" panose="02010600030101010101" pitchFamily="2" charset="-122"/>
                <a:cs typeface="+mn-ea"/>
                <a:sym typeface="+mn-lt"/>
              </a:rPr>
              <a:t>括：全局选择、局部选择和随机选择。</a:t>
            </a:r>
            <a:r>
              <a:rPr lang="en-US" altLang="zh-CN" sz="1600" dirty="0">
                <a:solidFill>
                  <a:schemeClr val="bg2">
                    <a:lumMod val="25000"/>
                  </a:schemeClr>
                </a:solidFill>
                <a:latin typeface="+mn-lt"/>
                <a:ea typeface="宋体" panose="02010600030101010101" pitchFamily="2" charset="-122"/>
                <a:cs typeface="+mn-ea"/>
                <a:sym typeface="+mn-lt"/>
              </a:rPr>
              <a:t>GS</a:t>
            </a:r>
            <a:r>
              <a:rPr lang="zh-CN" sz="1600" dirty="0">
                <a:solidFill>
                  <a:schemeClr val="bg2">
                    <a:lumMod val="25000"/>
                  </a:schemeClr>
                </a:solidFill>
                <a:latin typeface="+mn-lt"/>
                <a:ea typeface="宋体" panose="02010600030101010101" pitchFamily="2" charset="-122"/>
                <a:cs typeface="+mn-ea"/>
                <a:sym typeface="+mn-lt"/>
              </a:rPr>
              <a:t>和</a:t>
            </a:r>
            <a:r>
              <a:rPr lang="en-US" altLang="zh-CN" sz="1600" dirty="0">
                <a:solidFill>
                  <a:schemeClr val="bg2">
                    <a:lumMod val="25000"/>
                  </a:schemeClr>
                </a:solidFill>
                <a:latin typeface="+mn-lt"/>
                <a:ea typeface="宋体" panose="02010600030101010101" pitchFamily="2" charset="-122"/>
                <a:cs typeface="+mn-ea"/>
                <a:sym typeface="+mn-lt"/>
              </a:rPr>
              <a:t>LS</a:t>
            </a:r>
            <a:r>
              <a:rPr lang="zh-CN" sz="1600" dirty="0">
                <a:solidFill>
                  <a:schemeClr val="bg2">
                    <a:lumMod val="25000"/>
                  </a:schemeClr>
                </a:solidFill>
                <a:latin typeface="+mn-lt"/>
                <a:ea typeface="宋体" panose="02010600030101010101" pitchFamily="2" charset="-122"/>
                <a:cs typeface="+mn-ea"/>
                <a:sym typeface="+mn-lt"/>
              </a:rPr>
              <a:t>主要是为了考虑机器选择的负荷问题，使各台被选择的机器的工作负荷尽量平衡，充分提高机器的利用率。ＲＳ主要考虑尽量使初始种群分散地分布于整个解空间。通过三者的有机结合，提高初始解在机器选择部分中解的质量。</a:t>
            </a:r>
            <a:endParaRPr lang="zh-CN"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本文采用基于</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选择方法的自适应初始化，通过随机生成解的质量确定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在初始种群中的比例，相比于固定比例的</a:t>
            </a:r>
            <a:r>
              <a:rPr lang="en-US" altLang="zh-CN" sz="1600" dirty="0">
                <a:solidFill>
                  <a:schemeClr val="bg2">
                    <a:lumMod val="25000"/>
                  </a:schemeClr>
                </a:solidFill>
                <a:latin typeface="+mn-lt"/>
                <a:ea typeface="宋体" panose="02010600030101010101" pitchFamily="2" charset="-122"/>
                <a:cs typeface="+mn-ea"/>
                <a:sym typeface="+mn-lt"/>
              </a:rPr>
              <a:t>GLR</a:t>
            </a:r>
            <a:r>
              <a:rPr lang="zh-CN" altLang="en-US" sz="1600" dirty="0">
                <a:solidFill>
                  <a:schemeClr val="bg2">
                    <a:lumMod val="25000"/>
                  </a:schemeClr>
                </a:solidFill>
                <a:latin typeface="+mn-lt"/>
                <a:ea typeface="宋体" panose="02010600030101010101" pitchFamily="2" charset="-122"/>
                <a:cs typeface="+mn-ea"/>
                <a:sym typeface="+mn-lt"/>
              </a:rPr>
              <a:t>初始化能够取得更好的效果。</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每个染色体的</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部分采用随机的方法生成。</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457200" fontAlgn="auto">
              <a:lnSpc>
                <a:spcPts val="2200"/>
              </a:lnSpc>
              <a:extLst>
                <a:ext uri="{35155182-B16C-46BC-9424-99874614C6A1}">
                  <wpsdc:marlchars xmlns:wpsdc="http://www.wps.cn/officeDocument/2017/drawingmlCustomData" val="200" checksum="2975741746"/>
                </a:ext>
              </a:extLst>
            </a:pP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
                                            <p:txEl>
                                              <p:pRg st="0" end="0"/>
                                            </p:txEl>
                                          </p:spTgt>
                                        </p:tgtEl>
                                        <p:attrNameLst>
                                          <p:attrName>style.visibility</p:attrName>
                                        </p:attrNameLst>
                                      </p:cBhvr>
                                      <p:to>
                                        <p:strVal val="visible"/>
                                      </p:to>
                                    </p:set>
                                    <p:anim calcmode="lin" valueType="num">
                                      <p:cBhvr additive="base">
                                        <p:cTn id="1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
                                            <p:txEl>
                                              <p:pRg st="1" end="1"/>
                                            </p:txEl>
                                          </p:spTgt>
                                        </p:tgtEl>
                                        <p:attrNameLst>
                                          <p:attrName>style.visibility</p:attrName>
                                        </p:attrNameLst>
                                      </p:cBhvr>
                                      <p:to>
                                        <p:strVal val="visible"/>
                                      </p:to>
                                    </p:set>
                                    <p:anim calcmode="lin" valueType="num">
                                      <p:cBhvr additive="base">
                                        <p:cTn id="23"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1">
                                            <p:txEl>
                                              <p:pRg st="2" end="2"/>
                                            </p:txEl>
                                          </p:spTgt>
                                        </p:tgtEl>
                                        <p:attrNameLst>
                                          <p:attrName>style.visibility</p:attrName>
                                        </p:attrNameLst>
                                      </p:cBhvr>
                                      <p:to>
                                        <p:strVal val="visible"/>
                                      </p:to>
                                    </p:set>
                                    <p:anim calcmode="lin" valueType="num">
                                      <p:cBhvr additive="base">
                                        <p:cTn id="29"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
                                            <p:txEl>
                                              <p:pRg st="3" end="3"/>
                                            </p:txEl>
                                          </p:spTgt>
                                        </p:tgtEl>
                                        <p:attrNameLst>
                                          <p:attrName>style.visibility</p:attrName>
                                        </p:attrNameLst>
                                      </p:cBhvr>
                                      <p:to>
                                        <p:strVal val="visible"/>
                                      </p:to>
                                    </p:set>
                                    <p:anim calcmode="lin" valueType="num">
                                      <p:cBhvr additive="base">
                                        <p:cTn id="33" dur="500" fill="hold"/>
                                        <p:tgtEl>
                                          <p:spTgt spid="61">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921510" y="3747135"/>
            <a:ext cx="8549005"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additive="base">
                                        <p:cTn id="2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
                                            <p:txEl>
                                              <p:pRg st="1" end="1"/>
                                            </p:txEl>
                                          </p:spTgt>
                                        </p:tgtEl>
                                        <p:attrNameLst>
                                          <p:attrName>style.visibility</p:attrName>
                                        </p:attrNameLst>
                                      </p:cBhvr>
                                      <p:to>
                                        <p:strVal val="visible"/>
                                      </p:to>
                                    </p:set>
                                    <p:anim calcmode="lin" valueType="num">
                                      <p:cBhvr additive="base">
                                        <p:cTn id="33"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1">
                                            <p:txEl>
                                              <p:pRg st="2" end="2"/>
                                            </p:txEl>
                                          </p:spTgt>
                                        </p:tgtEl>
                                        <p:attrNameLst>
                                          <p:attrName>style.visibility</p:attrName>
                                        </p:attrNameLst>
                                      </p:cBhvr>
                                      <p:to>
                                        <p:strVal val="visible"/>
                                      </p:to>
                                    </p:set>
                                    <p:anim calcmode="lin" valueType="num">
                                      <p:cBhvr additive="base">
                                        <p:cTn id="39"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1">
                                            <p:txEl>
                                              <p:pRg st="3" end="3"/>
                                            </p:txEl>
                                          </p:spTgt>
                                        </p:tgtEl>
                                        <p:attrNameLst>
                                          <p:attrName>style.visibility</p:attrName>
                                        </p:attrNameLst>
                                      </p:cBhvr>
                                      <p:to>
                                        <p:strVal val="visible"/>
                                      </p:to>
                                    </p:set>
                                    <p:anim calcmode="lin" valueType="num">
                                      <p:cBhvr additive="base">
                                        <p:cTn id="45" dur="500" fill="hold"/>
                                        <p:tgtEl>
                                          <p:spTgt spid="61">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944370"/>
            <a:ext cx="9766935" cy="147701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全局选择</a:t>
            </a:r>
            <a:endParaRPr lang="zh-CN" altLang="en-US" b="1" dirty="0">
              <a:solidFill>
                <a:srgbClr val="386D52"/>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791335" y="3546475"/>
            <a:ext cx="8674100" cy="24104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 calcmode="lin" valueType="num">
                                      <p:cBhvr additive="base">
                                        <p:cTn id="21"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
                                            <p:txEl>
                                              <p:pRg st="1" end="1"/>
                                            </p:txEl>
                                          </p:spTgt>
                                        </p:tgtEl>
                                        <p:attrNameLst>
                                          <p:attrName>style.visibility</p:attrName>
                                        </p:attrNameLst>
                                      </p:cBhvr>
                                      <p:to>
                                        <p:strVal val="visible"/>
                                      </p:to>
                                    </p:set>
                                    <p:anim calcmode="lin" valueType="num">
                                      <p:cBhvr additive="base">
                                        <p:cTn id="27" dur="500" fill="hold"/>
                                        <p:tgtEl>
                                          <p:spTgt spid="6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
                                            <p:txEl>
                                              <p:pRg st="2" end="2"/>
                                            </p:txEl>
                                          </p:spTgt>
                                        </p:tgtEl>
                                        <p:attrNameLst>
                                          <p:attrName>style.visibility</p:attrName>
                                        </p:attrNameLst>
                                      </p:cBhvr>
                                      <p:to>
                                        <p:strVal val="visible"/>
                                      </p:to>
                                    </p:set>
                                    <p:anim calcmode="lin" valueType="num">
                                      <p:cBhvr additive="base">
                                        <p:cTn id="33" dur="500" fill="hold"/>
                                        <p:tgtEl>
                                          <p:spTgt spid="6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61" name="TextBox 29"/>
          <p:cNvSpPr txBox="1"/>
          <p:nvPr/>
        </p:nvSpPr>
        <p:spPr>
          <a:xfrm>
            <a:off x="1395730" y="1749425"/>
            <a:ext cx="9766935" cy="49212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1920"/>
              </a:lnSpc>
              <a:buNone/>
            </a:pPr>
            <a:r>
              <a:rPr lang="en-US" sz="1600" dirty="0">
                <a:solidFill>
                  <a:schemeClr val="bg2">
                    <a:lumMod val="25000"/>
                  </a:schemeClr>
                </a:solidFill>
                <a:latin typeface="+mn-lt"/>
                <a:cs typeface="+mn-ea"/>
                <a:sym typeface="+mn-lt"/>
              </a:rPr>
              <a:t>	</a:t>
            </a:r>
            <a:r>
              <a:rPr sz="1600" dirty="0">
                <a:solidFill>
                  <a:schemeClr val="bg2">
                    <a:lumMod val="25000"/>
                  </a:schemeClr>
                </a:solidFill>
                <a:latin typeface="+mn-lt"/>
                <a:cs typeface="+mn-ea"/>
                <a:sym typeface="+mn-lt"/>
              </a:rPr>
              <a:t>局部选择同全局选择原理上基本一致，但是每次对一个工件选择完毕时，数组需要重新设置为零，不存在随机选择工件</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225107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AutoNum type="arabicPeriod"/>
            </a:pPr>
            <a:r>
              <a:rPr sz="1600" dirty="0">
                <a:solidFill>
                  <a:schemeClr val="bg2">
                    <a:lumMod val="25000"/>
                  </a:schemeClr>
                </a:solidFill>
                <a:latin typeface="+mn-lt"/>
                <a:cs typeface="+mn-ea"/>
                <a:sym typeface="+mn-lt"/>
              </a:rPr>
              <a:t>设置一个整型数组，长度等于机器总数</a:t>
            </a:r>
            <a:r>
              <a:rPr lang="en-US" sz="1600" dirty="0">
                <a:solidFill>
                  <a:schemeClr val="bg2">
                    <a:lumMod val="25000"/>
                  </a:schemeClr>
                </a:solidFill>
                <a:latin typeface="+mn-lt"/>
                <a:cs typeface="+mn-ea"/>
                <a:sym typeface="+mn-lt"/>
              </a:rPr>
              <a:t>m</a:t>
            </a:r>
            <a:r>
              <a:rPr sz="1600" dirty="0">
                <a:solidFill>
                  <a:schemeClr val="bg2">
                    <a:lumMod val="25000"/>
                  </a:schemeClr>
                </a:solidFill>
                <a:latin typeface="+mn-lt"/>
                <a:cs typeface="+mn-ea"/>
                <a:sym typeface="+mn-lt"/>
              </a:rPr>
              <a:t>，依次为机器号顺序，数组对应机器</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1</a:t>
            </a:r>
            <a:r>
              <a:rPr lang="en-US" sz="1600" dirty="0">
                <a:solidFill>
                  <a:schemeClr val="bg2">
                    <a:lumMod val="25000"/>
                  </a:schemeClr>
                </a:solidFill>
                <a:latin typeface="+mn-lt"/>
                <a:cs typeface="+mn-ea"/>
                <a:sym typeface="+mn-lt"/>
              </a:rPr>
              <a:t>,...,M</a:t>
            </a:r>
            <a:r>
              <a:rPr lang="en-US" sz="1600" baseline="-25000" dirty="0">
                <a:solidFill>
                  <a:schemeClr val="bg2">
                    <a:lumMod val="25000"/>
                  </a:schemeClr>
                </a:solidFill>
                <a:latin typeface="+mn-lt"/>
                <a:cs typeface="+mn-ea"/>
                <a:sym typeface="+mn-lt"/>
              </a:rPr>
              <a:t>m</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上的总负荷。同时初始化数组中每一个元素值为零。</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将当前工序的可选加工机器集中的加工机器的加工时间和数组中相应机器位置的时间数值相加，但不更新数组。</a:t>
            </a:r>
            <a:endParaRPr sz="1600" dirty="0">
              <a:solidFill>
                <a:schemeClr val="bg2">
                  <a:lumMod val="25000"/>
                </a:schemeClr>
              </a:solidFill>
              <a:latin typeface="+mn-lt"/>
              <a:cs typeface="+mn-ea"/>
              <a:sym typeface="+mn-lt"/>
            </a:endParaRPr>
          </a:p>
          <a:p>
            <a:pPr marL="800100" indent="-342900" algn="l" fontAlgn="auto">
              <a:lnSpc>
                <a:spcPts val="1920"/>
              </a:lnSpc>
              <a:buAutoNum type="arabicPeriod"/>
            </a:pPr>
            <a:r>
              <a:rPr sz="1600" dirty="0">
                <a:solidFill>
                  <a:schemeClr val="bg2">
                    <a:lumMod val="25000"/>
                  </a:schemeClr>
                </a:solidFill>
                <a:latin typeface="+mn-lt"/>
                <a:cs typeface="+mn-ea"/>
                <a:sym typeface="+mn-lt"/>
              </a:rPr>
              <a:t>从相加后的时间值中，选择最小的那台机器作为当前工序的加工机器，将被选的机器在可选机器集中的顺序号设置为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部分相应基因位的值。</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2003425" y="404431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1" grpId="0"/>
      <p:bldP spid="5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局部选择</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1886585"/>
            <a:ext cx="9766935" cy="172339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800100" indent="-342900" algn="l" fontAlgn="auto">
              <a:lnSpc>
                <a:spcPts val="1920"/>
              </a:lnSpc>
              <a:buFont typeface="+mj-lt"/>
              <a:buAutoNum type="arabicPeriod" startAt="5"/>
            </a:pPr>
            <a:r>
              <a:rPr sz="1600" dirty="0">
                <a:solidFill>
                  <a:schemeClr val="bg2">
                    <a:lumMod val="25000"/>
                  </a:schemeClr>
                </a:solidFill>
                <a:latin typeface="+mn-lt"/>
                <a:cs typeface="+mn-ea"/>
                <a:sym typeface="+mn-lt"/>
              </a:rPr>
              <a:t>将当前被选择的加工机器的加工时间加到数组中相应位置机器的加工负荷中，同时更新数组作为下一次选择的依据</a:t>
            </a:r>
            <a:r>
              <a:rPr lang="en-US" sz="1600" dirty="0">
                <a:solidFill>
                  <a:schemeClr val="bg2">
                    <a:lumMod val="25000"/>
                  </a:schemeClr>
                </a:solidFill>
                <a:latin typeface="+mn-lt"/>
                <a:cs typeface="+mn-ea"/>
                <a:sym typeface="+mn-lt"/>
              </a:rPr>
              <a:t>.</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选择当前工件的下一道工序，重复执行步骤3到步骤5，直到当前工件的所有工序的加工机器选择完毕为止。</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将数组中的每一位元素的值重新设置为零。</a:t>
            </a:r>
            <a:endParaRPr lang="en-US" sz="1600" dirty="0">
              <a:solidFill>
                <a:schemeClr val="bg2">
                  <a:lumMod val="25000"/>
                </a:schemeClr>
              </a:solidFill>
              <a:latin typeface="+mn-lt"/>
              <a:cs typeface="+mn-ea"/>
              <a:sym typeface="+mn-lt"/>
            </a:endParaRPr>
          </a:p>
          <a:p>
            <a:pPr marL="800100" indent="-342900" algn="l" fontAlgn="auto">
              <a:lnSpc>
                <a:spcPts val="1920"/>
              </a:lnSpc>
              <a:buAutoNum type="arabicPeriod" startAt="5"/>
            </a:pPr>
            <a:r>
              <a:rPr lang="en-US" sz="1600" dirty="0">
                <a:solidFill>
                  <a:schemeClr val="bg2">
                    <a:lumMod val="25000"/>
                  </a:schemeClr>
                </a:solidFill>
                <a:latin typeface="+mn-lt"/>
                <a:cs typeface="+mn-ea"/>
                <a:sym typeface="+mn-lt"/>
              </a:rPr>
              <a:t>从工件集中除去已被选择的工件，从剩下的工件集中随机选择一个工件，同时选择当前工件的第１道工序，重复执行步骤3到步骤6，直到工件集中的所有工件被选择完毕为止。</a:t>
            </a:r>
            <a:endParaRPr lang="en-US" sz="1600" dirty="0">
              <a:solidFill>
                <a:schemeClr val="bg2">
                  <a:lumMod val="25000"/>
                </a:schemeClr>
              </a:solidFill>
              <a:latin typeface="+mn-lt"/>
              <a:cs typeface="+mn-ea"/>
              <a:sym typeface="+mn-lt"/>
            </a:endParaRPr>
          </a:p>
        </p:txBody>
      </p:sp>
      <p:pic>
        <p:nvPicPr>
          <p:cNvPr id="5" name="图片 4"/>
          <p:cNvPicPr>
            <a:picLocks noChangeAspect="1"/>
          </p:cNvPicPr>
          <p:nvPr/>
        </p:nvPicPr>
        <p:blipFill>
          <a:blip r:embed="rId1"/>
          <a:stretch>
            <a:fillRect/>
          </a:stretch>
        </p:blipFill>
        <p:spPr>
          <a:xfrm>
            <a:off x="1917065" y="3852545"/>
            <a:ext cx="8551545" cy="2216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初始化</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随机选择</a:t>
            </a:r>
            <a:endParaRPr lang="en-US" altLang="zh-CN" b="1" dirty="0">
              <a:solidFill>
                <a:srgbClr val="386D52"/>
              </a:solidFill>
              <a:latin typeface="+mn-lt"/>
              <a:ea typeface="+mn-ea"/>
              <a:cs typeface="+mn-ea"/>
              <a:sym typeface="+mn-lt"/>
            </a:endParaRPr>
          </a:p>
        </p:txBody>
      </p:sp>
      <p:sp>
        <p:nvSpPr>
          <p:cNvPr id="2" name="TextBox 29"/>
          <p:cNvSpPr txBox="1"/>
          <p:nvPr/>
        </p:nvSpPr>
        <p:spPr>
          <a:xfrm>
            <a:off x="1395730" y="186753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选择工件集中的第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个工件，同时选择当前工件的第１道工序。随机从工件集中选择一个工件，同时选择当前工件的第</a:t>
            </a:r>
            <a:r>
              <a:rPr lang="en-US" sz="1600" dirty="0">
                <a:solidFill>
                  <a:schemeClr val="bg2">
                    <a:lumMod val="25000"/>
                  </a:schemeClr>
                </a:solidFill>
                <a:latin typeface="+mn-lt"/>
                <a:cs typeface="+mn-ea"/>
                <a:sym typeface="+mn-lt"/>
              </a:rPr>
              <a:t>1</a:t>
            </a:r>
            <a:r>
              <a:rPr sz="1600" dirty="0">
                <a:solidFill>
                  <a:schemeClr val="bg2">
                    <a:lumMod val="25000"/>
                  </a:schemeClr>
                </a:solidFill>
                <a:latin typeface="+mn-lt"/>
                <a:cs typeface="+mn-ea"/>
                <a:sym typeface="+mn-lt"/>
              </a:rPr>
              <a:t>道工序。</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cs typeface="+mn-ea"/>
                <a:sym typeface="+mn-lt"/>
              </a:rPr>
              <a:t>在</a:t>
            </a:r>
            <a:r>
              <a:rPr lang="en-US" sz="1600" dirty="0">
                <a:solidFill>
                  <a:schemeClr val="bg2">
                    <a:lumMod val="25000"/>
                  </a:schemeClr>
                </a:solidFill>
                <a:latin typeface="+mn-lt"/>
                <a:cs typeface="+mn-ea"/>
                <a:sym typeface="+mn-lt"/>
              </a:rPr>
              <a:t>[1,m</a:t>
            </a:r>
            <a:r>
              <a:rPr lang="en-US" sz="1600" baseline="-25000" dirty="0">
                <a:solidFill>
                  <a:schemeClr val="bg2">
                    <a:lumMod val="25000"/>
                  </a:schemeClr>
                </a:solidFill>
                <a:latin typeface="+mn-lt"/>
                <a:cs typeface="+mn-ea"/>
                <a:sym typeface="+mn-lt"/>
              </a:rPr>
              <a:t>jh</a:t>
            </a:r>
            <a:r>
              <a:rPr lang="en-US" sz="1600" dirty="0">
                <a:solidFill>
                  <a:schemeClr val="bg2">
                    <a:lumMod val="25000"/>
                  </a:schemeClr>
                </a:solidFill>
                <a:latin typeface="+mn-lt"/>
                <a:cs typeface="+mn-ea"/>
                <a:sym typeface="+mn-lt"/>
              </a:rPr>
              <a:t>]</a:t>
            </a:r>
            <a:r>
              <a:rPr sz="1600" dirty="0">
                <a:solidFill>
                  <a:schemeClr val="bg2">
                    <a:lumMod val="25000"/>
                  </a:schemeClr>
                </a:solidFill>
                <a:latin typeface="+mn-lt"/>
                <a:cs typeface="+mn-ea"/>
                <a:sym typeface="+mn-lt"/>
              </a:rPr>
              <a:t>区间内随机产生一个数，即从当前工序的可选加工机器集中随机选择一个机器；同时将产生的随机数设置为</a:t>
            </a:r>
            <a:r>
              <a:rPr lang="en-US" sz="1600" dirty="0">
                <a:solidFill>
                  <a:schemeClr val="bg2">
                    <a:lumMod val="25000"/>
                  </a:schemeClr>
                </a:solidFill>
                <a:latin typeface="+mn-lt"/>
                <a:cs typeface="+mn-ea"/>
                <a:sym typeface="+mn-lt"/>
              </a:rPr>
              <a:t>MS</a:t>
            </a:r>
            <a:r>
              <a:rPr sz="1600" dirty="0">
                <a:solidFill>
                  <a:schemeClr val="bg2">
                    <a:lumMod val="25000"/>
                  </a:schemeClr>
                </a:solidFill>
                <a:latin typeface="+mn-lt"/>
                <a:cs typeface="+mn-ea"/>
                <a:sym typeface="+mn-lt"/>
              </a:rPr>
              <a:t>染色体部分相应基因位的值。</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选择当前工件的下一道工序，执行步骤2，直到当前工件的所有工序的加工机器选择完毕为止。</a:t>
            </a:r>
            <a:endParaRPr lang="en-US"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cs typeface="+mn-ea"/>
                <a:sym typeface="+mn-lt"/>
              </a:rPr>
              <a:t>选择工件集中的下一个工件，重复执行步骤2到步骤3，直到工件集中的所有工件被选择完毕为止。</a:t>
            </a:r>
            <a:endParaRPr lang="en-US" sz="1600" dirty="0">
              <a:solidFill>
                <a:schemeClr val="bg2">
                  <a:lumMod val="25000"/>
                </a:schemeClr>
              </a:solidFill>
              <a:latin typeface="+mn-lt"/>
              <a:cs typeface="+mn-ea"/>
              <a:sym typeface="+mn-lt"/>
            </a:endParaRPr>
          </a:p>
        </p:txBody>
      </p:sp>
      <p:sp>
        <p:nvSpPr>
          <p:cNvPr id="3" name="TextBox 28"/>
          <p:cNvSpPr txBox="1"/>
          <p:nvPr/>
        </p:nvSpPr>
        <p:spPr>
          <a:xfrm>
            <a:off x="2423160" y="37953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mn-ea"/>
                <a:cs typeface="+mn-ea"/>
                <a:sym typeface="+mn-lt"/>
              </a:rPr>
              <a:t>基于</a:t>
            </a:r>
            <a:r>
              <a:rPr lang="en-US" altLang="zh-CN" b="1" dirty="0">
                <a:solidFill>
                  <a:srgbClr val="386D52"/>
                </a:solidFill>
                <a:latin typeface="+mn-lt"/>
                <a:ea typeface="+mn-ea"/>
                <a:cs typeface="+mn-ea"/>
                <a:sym typeface="+mn-lt"/>
              </a:rPr>
              <a:t>GLR</a:t>
            </a:r>
            <a:r>
              <a:rPr lang="zh-CN" altLang="en-US" b="1" dirty="0">
                <a:solidFill>
                  <a:srgbClr val="386D52"/>
                </a:solidFill>
                <a:latin typeface="+mn-lt"/>
                <a:ea typeface="宋体" panose="02010600030101010101" pitchFamily="2" charset="-122"/>
                <a:cs typeface="+mn-ea"/>
                <a:sym typeface="+mn-lt"/>
              </a:rPr>
              <a:t>机器</a:t>
            </a:r>
            <a:r>
              <a:rPr lang="zh-CN" altLang="en-US" b="1" dirty="0">
                <a:solidFill>
                  <a:srgbClr val="386D52"/>
                </a:solidFill>
                <a:latin typeface="+mn-lt"/>
                <a:ea typeface="+mn-ea"/>
                <a:cs typeface="+mn-ea"/>
                <a:sym typeface="+mn-lt"/>
              </a:rPr>
              <a:t>选择的动态初始化</a:t>
            </a:r>
            <a:endParaRPr lang="zh-CN" altLang="en-US" b="1" dirty="0">
              <a:solidFill>
                <a:srgbClr val="386D52"/>
              </a:solidFill>
              <a:latin typeface="+mn-lt"/>
              <a:ea typeface="+mn-ea"/>
              <a:cs typeface="+mn-ea"/>
              <a:sym typeface="+mn-lt"/>
            </a:endParaRPr>
          </a:p>
        </p:txBody>
      </p:sp>
      <p:sp>
        <p:nvSpPr>
          <p:cNvPr id="4" name="TextBox 29"/>
          <p:cNvSpPr txBox="1"/>
          <p:nvPr/>
        </p:nvSpPr>
        <p:spPr>
          <a:xfrm>
            <a:off x="1395730" y="444690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随机生成</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方式的</a:t>
            </a:r>
            <a:r>
              <a:rPr lang="en-US" altLang="zh-CN" sz="1600" dirty="0">
                <a:solidFill>
                  <a:schemeClr val="bg2">
                    <a:lumMod val="25000"/>
                  </a:schemeClr>
                </a:solidFill>
                <a:latin typeface="+mn-lt"/>
                <a:ea typeface="宋体" panose="02010600030101010101" pitchFamily="2" charset="-122"/>
                <a:cs typeface="+mn-ea"/>
                <a:sym typeface="+mn-lt"/>
              </a:rPr>
              <a:t>MS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编码各</a:t>
            </a:r>
            <a:r>
              <a:rPr lang="en-US" altLang="zh-CN" sz="1600" dirty="0">
                <a:solidFill>
                  <a:schemeClr val="bg2">
                    <a:lumMod val="25000"/>
                  </a:schemeClr>
                </a:solidFill>
                <a:latin typeface="+mn-lt"/>
                <a:ea typeface="宋体" panose="02010600030101010101" pitchFamily="2" charset="-122"/>
                <a:cs typeface="+mn-ea"/>
                <a:sym typeface="+mn-lt"/>
              </a:rPr>
              <a:t>100</a:t>
            </a:r>
            <a:r>
              <a:rPr lang="zh-CN" altLang="en-US" sz="1600" dirty="0">
                <a:solidFill>
                  <a:schemeClr val="bg2">
                    <a:lumMod val="25000"/>
                  </a:schemeClr>
                </a:solidFill>
                <a:latin typeface="+mn-lt"/>
                <a:ea typeface="宋体" panose="02010600030101010101" pitchFamily="2" charset="-122"/>
                <a:cs typeface="+mn-ea"/>
                <a:sym typeface="+mn-lt"/>
              </a:rPr>
              <a:t>个。</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解码生成上述编码的解。</a:t>
            </a:r>
            <a:endParaRPr sz="1600" dirty="0">
              <a:solidFill>
                <a:schemeClr val="bg2">
                  <a:lumMod val="25000"/>
                </a:schemeClr>
              </a:solidFill>
              <a:latin typeface="+mn-lt"/>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根据三种方式的随机生成解的平均值计算确定</a:t>
            </a:r>
            <a:r>
              <a:rPr lang="en-US" altLang="zh-CN" sz="1600" dirty="0">
                <a:solidFill>
                  <a:schemeClr val="bg2">
                    <a:lumMod val="25000"/>
                  </a:schemeClr>
                </a:solidFill>
                <a:latin typeface="+mn-lt"/>
                <a:ea typeface="宋体" panose="02010600030101010101" pitchFamily="2" charset="-122"/>
                <a:cs typeface="+mn-ea"/>
                <a:sym typeface="+mn-lt"/>
              </a:rPr>
              <a:t>GS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LS</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RS</a:t>
            </a:r>
            <a:r>
              <a:rPr lang="zh-CN" altLang="en-US" sz="1600" dirty="0">
                <a:solidFill>
                  <a:schemeClr val="bg2">
                    <a:lumMod val="25000"/>
                  </a:schemeClr>
                </a:solidFill>
                <a:latin typeface="+mn-lt"/>
                <a:ea typeface="宋体" panose="02010600030101010101" pitchFamily="2" charset="-122"/>
                <a:cs typeface="+mn-ea"/>
                <a:sym typeface="+mn-lt"/>
              </a:rPr>
              <a:t>的比例并进行初始化。</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p:bldP spid="50" grpId="0"/>
      <p:bldP spid="2" grpId="1"/>
      <p:bldP spid="50" grpId="1"/>
      <p:bldP spid="3" grpId="0"/>
      <p:bldP spid="4" grpId="0"/>
      <p:bldP spid="3" grpId="1"/>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生成动态交叉概率</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395730" y="2040255"/>
            <a:ext cx="97669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解码后，每个个体的解都记录在一个数组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中，并且有一个最优解</a:t>
            </a:r>
            <a:r>
              <a:rPr lang="en-US" altLang="zh-CN" sz="1600" dirty="0">
                <a:solidFill>
                  <a:schemeClr val="bg2">
                    <a:lumMod val="25000"/>
                  </a:schemeClr>
                </a:solidFill>
                <a:latin typeface="+mn-lt"/>
                <a:ea typeface="宋体" panose="02010600030101010101" pitchFamily="2" charset="-122"/>
                <a:cs typeface="+mn-ea"/>
                <a:sym typeface="+mn-lt"/>
              </a:rPr>
              <a:t>B</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生成交叉概率数组</a:t>
            </a:r>
            <a:r>
              <a:rPr lang="en-US" altLang="zh-CN" sz="1600" dirty="0">
                <a:solidFill>
                  <a:schemeClr val="bg2">
                    <a:lumMod val="25000"/>
                  </a:schemeClr>
                </a:solidFill>
                <a:latin typeface="+mn-lt"/>
                <a:ea typeface="宋体" panose="02010600030101010101" pitchFamily="2" charset="-122"/>
                <a:cs typeface="+mn-ea"/>
                <a:sym typeface="+mn-lt"/>
              </a:rPr>
              <a:t>P</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计算数组</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，依次遍历每个解，求得对应个体的交叉概率</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&gt;=AV</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，否则，</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=(AV-R</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)/(AV-B),</a:t>
            </a:r>
            <a:r>
              <a:rPr lang="zh-CN" altLang="en-US" sz="1600" dirty="0">
                <a:solidFill>
                  <a:schemeClr val="bg2">
                    <a:lumMod val="25000"/>
                  </a:schemeClr>
                </a:solidFill>
                <a:latin typeface="+mn-lt"/>
                <a:ea typeface="宋体" panose="02010600030101010101" pitchFamily="2" charset="-122"/>
                <a:cs typeface="+mn-ea"/>
                <a:sym typeface="+mn-lt"/>
              </a:rPr>
              <a:t>特殊地，当</a:t>
            </a:r>
            <a:r>
              <a:rPr lang="en-US" altLang="zh-CN" sz="1600" dirty="0">
                <a:solidFill>
                  <a:schemeClr val="bg2">
                    <a:lumMod val="25000"/>
                  </a:schemeClr>
                </a:solidFill>
                <a:latin typeface="+mn-lt"/>
                <a:ea typeface="宋体" panose="02010600030101010101" pitchFamily="2" charset="-122"/>
                <a:cs typeface="+mn-ea"/>
                <a:sym typeface="+mn-lt"/>
              </a:rPr>
              <a:t>AV-B=0</a:t>
            </a:r>
            <a:r>
              <a:rPr lang="zh-CN" altLang="en-US" sz="1600" dirty="0">
                <a:solidFill>
                  <a:schemeClr val="bg2">
                    <a:lumMod val="25000"/>
                  </a:schemeClr>
                </a:solidFill>
                <a:latin typeface="+mn-lt"/>
                <a:ea typeface="宋体" panose="02010600030101010101" pitchFamily="2" charset="-122"/>
                <a:cs typeface="+mn-ea"/>
                <a:sym typeface="+mn-lt"/>
              </a:rPr>
              <a:t>时，</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i</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的平均值</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&lt;0.5,</a:t>
            </a:r>
            <a:r>
              <a:rPr lang="zh-CN" altLang="en-US" sz="1600" dirty="0">
                <a:solidFill>
                  <a:schemeClr val="bg2">
                    <a:lumMod val="25000"/>
                  </a:schemeClr>
                </a:solidFill>
                <a:latin typeface="+mn-lt"/>
                <a:ea typeface="宋体" panose="02010600030101010101" pitchFamily="2" charset="-122"/>
                <a:cs typeface="+mn-ea"/>
                <a:sym typeface="+mn-lt"/>
              </a:rPr>
              <a:t>增大</a:t>
            </a:r>
            <a:r>
              <a:rPr lang="en-US" altLang="zh-CN" sz="1600" dirty="0">
                <a:solidFill>
                  <a:schemeClr val="bg2">
                    <a:lumMod val="25000"/>
                  </a:schemeClr>
                </a:solidFill>
                <a:latin typeface="+mn-lt"/>
                <a:ea typeface="宋体" panose="02010600030101010101" pitchFamily="2" charset="-122"/>
                <a:cs typeface="+mn-ea"/>
                <a:sym typeface="+mn-lt"/>
              </a:rPr>
              <a:t>P</a:t>
            </a:r>
            <a:r>
              <a:rPr lang="zh-CN" altLang="en-US" sz="1600" dirty="0">
                <a:solidFill>
                  <a:schemeClr val="bg2">
                    <a:lumMod val="25000"/>
                  </a:schemeClr>
                </a:solidFill>
                <a:latin typeface="+mn-lt"/>
                <a:ea typeface="宋体" panose="02010600030101010101" pitchFamily="2" charset="-122"/>
                <a:cs typeface="+mn-ea"/>
                <a:sym typeface="+mn-lt"/>
              </a:rPr>
              <a:t>的概率，</a:t>
            </a:r>
            <a:r>
              <a:rPr lang="en-US" altLang="zh-CN" sz="1600" dirty="0">
                <a:solidFill>
                  <a:schemeClr val="bg2">
                    <a:lumMod val="25000"/>
                  </a:schemeClr>
                </a:solidFill>
                <a:latin typeface="+mn-lt"/>
                <a:ea typeface="宋体" panose="02010600030101010101" pitchFamily="2" charset="-122"/>
                <a:cs typeface="+mn-ea"/>
                <a:sym typeface="+mn-lt"/>
              </a:rPr>
              <a:t>P=P*(0.5/P</a:t>
            </a:r>
            <a:r>
              <a:rPr lang="en-US" altLang="zh-CN" sz="1600" baseline="-25000" dirty="0">
                <a:solidFill>
                  <a:schemeClr val="bg2">
                    <a:lumMod val="25000"/>
                  </a:schemeClr>
                </a:solidFill>
                <a:latin typeface="+mn-lt"/>
                <a:ea typeface="宋体" panose="02010600030101010101" pitchFamily="2" charset="-122"/>
                <a:cs typeface="+mn-ea"/>
                <a:sym typeface="+mn-lt"/>
              </a:rPr>
              <a:t>av</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防止交叉概率太小导致算法搜索效率下降。</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8"/>
          <p:cNvSpPr txBox="1"/>
          <p:nvPr/>
        </p:nvSpPr>
        <p:spPr>
          <a:xfrm>
            <a:off x="2423160" y="403923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变异概率</a:t>
            </a:r>
            <a:endParaRPr lang="zh-CN" altLang="en-US" b="1" dirty="0">
              <a:solidFill>
                <a:srgbClr val="386D52"/>
              </a:solidFill>
              <a:latin typeface="+mn-lt"/>
              <a:ea typeface="宋体" panose="02010600030101010101" pitchFamily="2" charset="-122"/>
              <a:cs typeface="+mn-ea"/>
              <a:sym typeface="+mn-lt"/>
            </a:endParaRPr>
          </a:p>
        </p:txBody>
      </p:sp>
      <p:sp>
        <p:nvSpPr>
          <p:cNvPr id="3" name="TextBox 29"/>
          <p:cNvSpPr txBox="1"/>
          <p:nvPr/>
        </p:nvSpPr>
        <p:spPr>
          <a:xfrm>
            <a:off x="1589405" y="473011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变异概率为交叉概率</a:t>
            </a:r>
            <a:r>
              <a:rPr lang="en-US" altLang="zh-CN" sz="1600" dirty="0">
                <a:solidFill>
                  <a:schemeClr val="bg2">
                    <a:lumMod val="25000"/>
                  </a:schemeClr>
                </a:solidFill>
                <a:latin typeface="+mn-lt"/>
                <a:ea typeface="宋体" panose="02010600030101010101" pitchFamily="2" charset="-122"/>
                <a:cs typeface="+mn-ea"/>
                <a:sym typeface="+mn-lt"/>
              </a:rPr>
              <a:t>P*V_C_ratio</a:t>
            </a: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blinds(horizontal)">
                                      <p:cBhvr>
                                        <p:cTn id="14" dur="500"/>
                                        <p:tgtEl>
                                          <p:spTgt spid="5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P spid="50" grpId="1"/>
      <p:bldP spid="5" grpId="1"/>
      <p:bldP spid="3" grpId="0"/>
      <p:bldP spid="2" grpId="0"/>
      <p:bldP spid="3" grpId="1"/>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MS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计算两个基因的最大交叉概率</a:t>
            </a:r>
            <a:r>
              <a:rPr lang="en-US" altLang="zh-CN" sz="1600" dirty="0">
                <a:solidFill>
                  <a:schemeClr val="bg2">
                    <a:lumMod val="25000"/>
                  </a:schemeClr>
                </a:solidFill>
                <a:latin typeface="+mn-lt"/>
                <a:ea typeface="宋体" panose="02010600030101010101" pitchFamily="2" charset="-122"/>
                <a:cs typeface="+mn-ea"/>
                <a:sym typeface="+mn-lt"/>
              </a:rPr>
              <a:t>P=max(P</a:t>
            </a:r>
            <a:r>
              <a:rPr lang="en-US" altLang="zh-CN" sz="1600" baseline="-25000" dirty="0">
                <a:solidFill>
                  <a:schemeClr val="bg2">
                    <a:lumMod val="25000"/>
                  </a:schemeClr>
                </a:solidFill>
                <a:latin typeface="+mn-lt"/>
                <a:ea typeface="宋体" panose="02010600030101010101" pitchFamily="2" charset="-122"/>
                <a:cs typeface="+mn-ea"/>
                <a:sym typeface="+mn-lt"/>
              </a:rPr>
              <a:t>1</a:t>
            </a:r>
            <a:r>
              <a:rPr lang="en-US" altLang="zh-CN" sz="1600" dirty="0">
                <a:solidFill>
                  <a:schemeClr val="bg2">
                    <a:lumMod val="25000"/>
                  </a:schemeClr>
                </a:solidFill>
                <a:latin typeface="+mn-lt"/>
                <a:ea typeface="宋体" panose="02010600030101010101" pitchFamily="2" charset="-122"/>
                <a:cs typeface="+mn-ea"/>
                <a:sym typeface="+mn-lt"/>
              </a:rPr>
              <a:t>,P</a:t>
            </a:r>
            <a:r>
              <a:rPr lang="en-US" altLang="zh-CN" sz="1600" baseline="-25000" dirty="0">
                <a:solidFill>
                  <a:schemeClr val="bg2">
                    <a:lumMod val="25000"/>
                  </a:schemeClr>
                </a:solidFill>
                <a:latin typeface="+mn-lt"/>
                <a:ea typeface="宋体" panose="02010600030101010101" pitchFamily="2" charset="-122"/>
                <a:cs typeface="+mn-ea"/>
                <a:sym typeface="+mn-lt"/>
              </a:rPr>
              <a:t>2</a:t>
            </a:r>
            <a:r>
              <a:rPr lang="en-US" altLang="zh-CN" sz="1600" dirty="0">
                <a:solidFill>
                  <a:schemeClr val="bg2">
                    <a:lumMod val="25000"/>
                  </a:schemeClr>
                </a:solidFill>
                <a:latin typeface="+mn-lt"/>
                <a:ea typeface="宋体" panose="02010600030101010101" pitchFamily="2" charset="-122"/>
                <a:cs typeface="+mn-ea"/>
                <a:sym typeface="+mn-lt"/>
              </a:rPr>
              <a:t>)</a:t>
            </a:r>
            <a:endParaRPr lang="en-US" altLang="zh-CN"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随机生成一个数</a:t>
            </a:r>
            <a:r>
              <a:rPr lang="en-US" altLang="zh-CN" sz="1600" dirty="0">
                <a:solidFill>
                  <a:schemeClr val="bg2">
                    <a:lumMod val="25000"/>
                  </a:schemeClr>
                </a:solidFill>
                <a:latin typeface="+mn-lt"/>
                <a:ea typeface="宋体" panose="02010600030101010101" pitchFamily="2" charset="-122"/>
                <a:cs typeface="+mn-ea"/>
                <a:sym typeface="+mn-lt"/>
              </a:rPr>
              <a:t>0</a:t>
            </a:r>
            <a:r>
              <a:rPr lang="zh-CN" altLang="en-US" sz="1600" dirty="0">
                <a:solidFill>
                  <a:schemeClr val="bg2">
                    <a:lumMod val="25000"/>
                  </a:schemeClr>
                </a:solidFill>
                <a:latin typeface="+mn-lt"/>
                <a:ea typeface="宋体" panose="02010600030101010101" pitchFamily="2" charset="-122"/>
                <a:cs typeface="+mn-ea"/>
                <a:sym typeface="+mn-lt"/>
              </a:rPr>
              <a:t>到</a:t>
            </a:r>
            <a:r>
              <a:rPr lang="en-US" altLang="zh-CN" sz="16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之间的数</a:t>
            </a:r>
            <a:r>
              <a:rPr lang="en-US" altLang="zh-CN" sz="1600" dirty="0">
                <a:solidFill>
                  <a:schemeClr val="bg2">
                    <a:lumMod val="25000"/>
                  </a:schemeClr>
                </a:solidFill>
                <a:latin typeface="+mn-lt"/>
                <a:ea typeface="宋体" panose="02010600030101010101" pitchFamily="2" charset="-122"/>
                <a:cs typeface="+mn-ea"/>
                <a:sym typeface="+mn-lt"/>
              </a:rPr>
              <a:t>R</a:t>
            </a:r>
            <a:r>
              <a:rPr lang="zh-CN" altLang="en-US" sz="1600" dirty="0">
                <a:solidFill>
                  <a:schemeClr val="bg2">
                    <a:lumMod val="25000"/>
                  </a:schemeClr>
                </a:solidFill>
                <a:latin typeface="+mn-lt"/>
                <a:ea typeface="宋体" panose="02010600030101010101" pitchFamily="2" charset="-122"/>
                <a:cs typeface="+mn-ea"/>
                <a:sym typeface="+mn-lt"/>
              </a:rPr>
              <a:t>，如果</a:t>
            </a:r>
            <a:r>
              <a:rPr lang="en-US" altLang="zh-CN" sz="1600" dirty="0">
                <a:solidFill>
                  <a:schemeClr val="bg2">
                    <a:lumMod val="25000"/>
                  </a:schemeClr>
                </a:solidFill>
                <a:latin typeface="+mn-lt"/>
                <a:ea typeface="宋体" panose="02010600030101010101" pitchFamily="2" charset="-122"/>
                <a:cs typeface="+mn-ea"/>
                <a:sym typeface="+mn-lt"/>
              </a:rPr>
              <a:t>R&lt;P</a:t>
            </a:r>
            <a:r>
              <a:rPr lang="zh-CN" altLang="en-US" sz="1600" dirty="0">
                <a:solidFill>
                  <a:schemeClr val="bg2">
                    <a:lumMod val="25000"/>
                  </a:schemeClr>
                </a:solidFill>
                <a:latin typeface="+mn-lt"/>
                <a:ea typeface="宋体" panose="02010600030101010101" pitchFamily="2" charset="-122"/>
                <a:cs typeface="+mn-ea"/>
                <a:sym typeface="+mn-lt"/>
              </a:rPr>
              <a:t>，交叉，否则，不交叉。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lang="zh-CN" altLang="en-US" sz="1600" dirty="0">
                <a:solidFill>
                  <a:schemeClr val="bg2">
                    <a:lumMod val="25000"/>
                  </a:schemeClr>
                </a:solidFill>
                <a:latin typeface="+mn-lt"/>
                <a:ea typeface="宋体" panose="02010600030101010101" pitchFamily="2" charset="-122"/>
                <a:cs typeface="+mn-ea"/>
                <a:sym typeface="+mn-lt"/>
              </a:rPr>
              <a:t>将两个染色体中不同的部分以</a:t>
            </a:r>
            <a:r>
              <a:rPr lang="en-US" altLang="zh-CN" sz="1600" dirty="0">
                <a:solidFill>
                  <a:schemeClr val="bg2">
                    <a:lumMod val="25000"/>
                  </a:schemeClr>
                </a:solidFill>
                <a:latin typeface="+mn-lt"/>
                <a:ea typeface="宋体" panose="02010600030101010101" pitchFamily="2" charset="-122"/>
                <a:cs typeface="+mn-ea"/>
                <a:sym typeface="+mn-lt"/>
              </a:rPr>
              <a:t>0.2</a:t>
            </a:r>
            <a:r>
              <a:rPr lang="zh-CN" altLang="en-US" sz="1600" dirty="0">
                <a:solidFill>
                  <a:schemeClr val="bg2">
                    <a:lumMod val="25000"/>
                  </a:schemeClr>
                </a:solidFill>
                <a:latin typeface="+mn-lt"/>
                <a:ea typeface="宋体" panose="02010600030101010101" pitchFamily="2" charset="-122"/>
                <a:cs typeface="+mn-ea"/>
                <a:sym typeface="+mn-lt"/>
              </a:rPr>
              <a:t>的概率进行交叉。</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机器选择部分必须保证每位基因的先后顺序保持不变，采用均匀交叉操作</a:t>
            </a:r>
            <a:endParaRPr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55165" y="3843020"/>
            <a:ext cx="8089265" cy="1830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0" grpId="1"/>
      <p:bldP spid="2"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flipH="1">
            <a:off x="1560236" y="854317"/>
            <a:ext cx="8447363" cy="5687820"/>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7917"/>
          <a:stretch>
            <a:fillRect/>
          </a:stretch>
        </p:blipFill>
        <p:spPr>
          <a:xfrm flipH="1">
            <a:off x="8280400" y="0"/>
            <a:ext cx="3911600" cy="6857194"/>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a:off x="-1" y="4208393"/>
            <a:ext cx="3165231" cy="2648801"/>
          </a:xfrm>
          <a:prstGeom prst="rect">
            <a:avLst/>
          </a:prstGeom>
        </p:spPr>
      </p:pic>
      <p:sp>
        <p:nvSpPr>
          <p:cNvPr id="7" name="文本框 6"/>
          <p:cNvSpPr txBox="1"/>
          <p:nvPr/>
        </p:nvSpPr>
        <p:spPr>
          <a:xfrm>
            <a:off x="2314869" y="539260"/>
            <a:ext cx="1794505" cy="769441"/>
          </a:xfrm>
          <a:prstGeom prst="rect">
            <a:avLst/>
          </a:prstGeom>
          <a:no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r>
              <a:rPr lang="en-US" altLang="zh-CN" dirty="0">
                <a:latin typeface="微软雅黑" panose="020B0503020204020204" pitchFamily="34" charset="-122"/>
                <a:ea typeface="微软雅黑" panose="020B0503020204020204" pitchFamily="34" charset="-122"/>
                <a:cs typeface="+mn-ea"/>
                <a:sym typeface="+mn-lt"/>
              </a:rPr>
              <a:t>LOGO</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AutoShape 49"/>
          <p:cNvSpPr>
            <a:spLocks noChangeArrowheads="1"/>
          </p:cNvSpPr>
          <p:nvPr/>
        </p:nvSpPr>
        <p:spPr bwMode="gray">
          <a:xfrm flipH="1">
            <a:off x="2488406" y="4700149"/>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sp>
        <p:nvSpPr>
          <p:cNvPr id="9" name="AutoShape 50"/>
          <p:cNvSpPr>
            <a:spLocks noChangeArrowheads="1"/>
          </p:cNvSpPr>
          <p:nvPr/>
        </p:nvSpPr>
        <p:spPr bwMode="gray">
          <a:xfrm flipH="1">
            <a:off x="2488406" y="3985440"/>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pPr>
            <a:r>
              <a:rPr lang="en-US" altLang="zh-CN" sz="3200" dirty="0">
                <a:solidFill>
                  <a:schemeClr val="bg2">
                    <a:lumMod val="25000"/>
                  </a:schemeClr>
                </a:solidFill>
                <a:cs typeface="+mn-ea"/>
                <a:sym typeface="+mn-lt"/>
              </a:rPr>
              <a:t>04.	</a:t>
            </a:r>
            <a:r>
              <a:rPr lang="zh-CN" altLang="en-US" sz="3200" dirty="0">
                <a:solidFill>
                  <a:srgbClr val="386D52"/>
                </a:solidFill>
                <a:cs typeface="+mn-ea"/>
                <a:sym typeface="+mn-lt"/>
              </a:rPr>
              <a:t>实验结果</a:t>
            </a:r>
            <a:r>
              <a:rPr lang="zh-CN" altLang="en-US" sz="3200" dirty="0">
                <a:solidFill>
                  <a:srgbClr val="386D52"/>
                </a:solidFill>
                <a:cs typeface="+mn-ea"/>
                <a:sym typeface="+mn-lt"/>
              </a:rPr>
              <a:t>展示</a:t>
            </a:r>
            <a:endParaRPr lang="zh-CN" altLang="en-US" sz="3200" dirty="0">
              <a:solidFill>
                <a:srgbClr val="386D52"/>
              </a:solidFill>
              <a:cs typeface="+mn-ea"/>
              <a:sym typeface="+mn-lt"/>
            </a:endParaRPr>
          </a:p>
        </p:txBody>
      </p:sp>
      <p:sp>
        <p:nvSpPr>
          <p:cNvPr id="10" name="AutoShape 51"/>
          <p:cNvSpPr>
            <a:spLocks noChangeArrowheads="1"/>
          </p:cNvSpPr>
          <p:nvPr/>
        </p:nvSpPr>
        <p:spPr bwMode="gray">
          <a:xfrm flipH="1">
            <a:off x="2488406" y="3270731"/>
            <a:ext cx="4878388" cy="606522"/>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03.	</a:t>
            </a:r>
            <a:r>
              <a:rPr lang="zh-CN" altLang="en-US" sz="3200" dirty="0">
                <a:solidFill>
                  <a:srgbClr val="386D52"/>
                </a:solidFill>
                <a:cs typeface="+mn-ea"/>
                <a:sym typeface="+mn-lt"/>
              </a:rPr>
              <a:t>实现细节</a:t>
            </a:r>
            <a:endParaRPr lang="en-US" altLang="zh-CN" sz="3200" dirty="0">
              <a:solidFill>
                <a:schemeClr val="bg2">
                  <a:lumMod val="25000"/>
                </a:schemeClr>
              </a:solidFill>
              <a:cs typeface="+mn-ea"/>
              <a:sym typeface="+mn-lt"/>
            </a:endParaRPr>
          </a:p>
        </p:txBody>
      </p:sp>
      <p:sp>
        <p:nvSpPr>
          <p:cNvPr id="11" name="AutoShape 52"/>
          <p:cNvSpPr>
            <a:spLocks noChangeArrowheads="1"/>
          </p:cNvSpPr>
          <p:nvPr/>
        </p:nvSpPr>
        <p:spPr bwMode="gray">
          <a:xfrm flipH="1">
            <a:off x="2488406" y="2556022"/>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02. </a:t>
            </a:r>
            <a:r>
              <a:rPr lang="zh-CN" altLang="en-US" sz="3200" dirty="0">
                <a:solidFill>
                  <a:srgbClr val="386D52"/>
                </a:solidFill>
                <a:cs typeface="+mn-ea"/>
                <a:sym typeface="+mn-lt"/>
              </a:rPr>
              <a:t>数据处理方案</a:t>
            </a:r>
            <a:endParaRPr lang="en-US" altLang="zh-CN" sz="3200" dirty="0">
              <a:solidFill>
                <a:srgbClr val="386D52"/>
              </a:solidFill>
              <a:cs typeface="+mn-ea"/>
              <a:sym typeface="+mn-lt"/>
            </a:endParaRPr>
          </a:p>
        </p:txBody>
      </p:sp>
      <p:sp>
        <p:nvSpPr>
          <p:cNvPr id="12" name="AutoShape 51"/>
          <p:cNvSpPr>
            <a:spLocks noChangeArrowheads="1"/>
          </p:cNvSpPr>
          <p:nvPr/>
        </p:nvSpPr>
        <p:spPr bwMode="gray">
          <a:xfrm flipH="1">
            <a:off x="2488406" y="1822361"/>
            <a:ext cx="4878388" cy="625474"/>
          </a:xfrm>
          <a:prstGeom prst="roundRect">
            <a:avLst>
              <a:gd name="adj" fmla="val 50000"/>
            </a:avLst>
          </a:prstGeom>
          <a:noFill/>
          <a:ln w="28575" algn="ctr">
            <a:noFill/>
            <a:round/>
          </a:ln>
          <a:effectLst/>
        </p:spPr>
        <p:txBody>
          <a:bodyPr wrap="none" lIns="288000" anchor="ctr"/>
          <a:lstStyle/>
          <a:p>
            <a:pPr marL="899795" algn="l">
              <a:lnSpc>
                <a:spcPct val="90000"/>
              </a:lnSpc>
              <a:buClr>
                <a:schemeClr val="bg2"/>
              </a:buClr>
              <a:buSzPct val="70000"/>
              <a:buFont typeface="Wingdings" panose="05000000000000000000" pitchFamily="2" charset="2"/>
              <a:buNone/>
            </a:pPr>
            <a:r>
              <a:rPr lang="en-US" altLang="zh-CN" sz="3200" dirty="0">
                <a:solidFill>
                  <a:schemeClr val="bg2">
                    <a:lumMod val="25000"/>
                  </a:schemeClr>
                </a:solidFill>
                <a:cs typeface="+mn-ea"/>
                <a:sym typeface="+mn-lt"/>
              </a:rPr>
              <a:t>01. </a:t>
            </a:r>
            <a:r>
              <a:rPr lang="zh-CN" altLang="en-US" sz="3200" dirty="0">
                <a:solidFill>
                  <a:srgbClr val="386D52"/>
                </a:solidFill>
                <a:cs typeface="+mn-ea"/>
                <a:sym typeface="+mn-lt"/>
              </a:rPr>
              <a:t>算法以及流程</a:t>
            </a:r>
            <a:endParaRPr lang="zh-CN" altLang="en-US" sz="3200" dirty="0">
              <a:solidFill>
                <a:schemeClr val="bg2">
                  <a:lumMod val="25000"/>
                </a:schemeClr>
              </a:solidFill>
              <a:ea typeface="宋体" panose="02010600030101010101" pitchFamily="2" charset="-122"/>
              <a:cs typeface="+mn-ea"/>
              <a:sym typeface="+mn-lt"/>
            </a:endParaRPr>
          </a:p>
        </p:txBody>
      </p:sp>
      <p:sp>
        <p:nvSpPr>
          <p:cNvPr id="13" name="AutoShape 49"/>
          <p:cNvSpPr>
            <a:spLocks noChangeArrowheads="1"/>
          </p:cNvSpPr>
          <p:nvPr/>
        </p:nvSpPr>
        <p:spPr bwMode="gray">
          <a:xfrm flipH="1">
            <a:off x="2488406" y="5414857"/>
            <a:ext cx="4878388" cy="606522"/>
          </a:xfrm>
          <a:prstGeom prst="roundRect">
            <a:avLst>
              <a:gd name="adj" fmla="val 50000"/>
            </a:avLst>
          </a:prstGeom>
          <a:noFill/>
          <a:ln w="28575" algn="ctr">
            <a:noFill/>
            <a:round/>
          </a:ln>
          <a:effectLst/>
        </p:spPr>
        <p:txBody>
          <a:bodyPr wrap="none" lIns="288000" anchor="ctr"/>
          <a:lstStyle/>
          <a:p>
            <a:pPr marL="899795">
              <a:lnSpc>
                <a:spcPct val="90000"/>
              </a:lnSpc>
              <a:buClr>
                <a:schemeClr val="bg2"/>
              </a:buClr>
              <a:buSzPct val="70000"/>
              <a:buFont typeface="Wingdings" panose="05000000000000000000" pitchFamily="2" charset="2"/>
              <a:buNone/>
            </a:pPr>
            <a:endParaRPr lang="en-US" altLang="zh-CN" sz="3200" dirty="0">
              <a:solidFill>
                <a:srgbClr val="386D52"/>
              </a:solidFill>
              <a:cs typeface="+mn-ea"/>
              <a:sym typeface="+mn-lt"/>
            </a:endParaRPr>
          </a:p>
        </p:txBody>
      </p:sp>
      <p:grpSp>
        <p:nvGrpSpPr>
          <p:cNvPr id="20" name="组合 19"/>
          <p:cNvGrpSpPr/>
          <p:nvPr/>
        </p:nvGrpSpPr>
        <p:grpSpPr>
          <a:xfrm>
            <a:off x="2184401" y="1557489"/>
            <a:ext cx="1454757" cy="3018152"/>
            <a:chOff x="2184401" y="1557489"/>
            <a:chExt cx="1454757" cy="3018152"/>
          </a:xfrm>
        </p:grpSpPr>
        <p:sp>
          <p:nvSpPr>
            <p:cNvPr id="17" name="矩形 16"/>
            <p:cNvSpPr/>
            <p:nvPr/>
          </p:nvSpPr>
          <p:spPr>
            <a:xfrm>
              <a:off x="2184401" y="1557489"/>
              <a:ext cx="1454757" cy="3018152"/>
            </a:xfrm>
            <a:prstGeom prst="rect">
              <a:avLst/>
            </a:prstGeom>
            <a:solidFill>
              <a:srgbClr val="386D52"/>
            </a:solidFill>
            <a:ln>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277461" y="1564004"/>
              <a:ext cx="812275" cy="2123658"/>
            </a:xfrm>
            <a:prstGeom prst="rect">
              <a:avLst/>
            </a:prstGeom>
            <a:noFill/>
          </p:spPr>
          <p:txBody>
            <a:bodyPr wrap="square" rtlCol="0">
              <a:spAutoFit/>
            </a:bodyPr>
            <a:lstStyle/>
            <a:p>
              <a:r>
                <a:rPr lang="zh-CN" altLang="en-US" sz="6600" b="1" dirty="0">
                  <a:solidFill>
                    <a:schemeClr val="bg1"/>
                  </a:solidFill>
                  <a:cs typeface="+mn-ea"/>
                  <a:sym typeface="+mn-lt"/>
                </a:rPr>
                <a:t>目录</a:t>
              </a:r>
              <a:endParaRPr lang="zh-CN" altLang="en-US" sz="6600" b="1" dirty="0">
                <a:solidFill>
                  <a:schemeClr val="bg1"/>
                </a:solidFill>
                <a:cs typeface="+mn-ea"/>
                <a:sym typeface="+mn-lt"/>
              </a:endParaRPr>
            </a:p>
          </p:txBody>
        </p:sp>
        <p:sp>
          <p:nvSpPr>
            <p:cNvPr id="16" name="矩形 15"/>
            <p:cNvSpPr/>
            <p:nvPr/>
          </p:nvSpPr>
          <p:spPr>
            <a:xfrm>
              <a:off x="3075219" y="2628698"/>
              <a:ext cx="461665" cy="1788310"/>
            </a:xfrm>
            <a:prstGeom prst="rect">
              <a:avLst/>
            </a:prstGeom>
          </p:spPr>
          <p:txBody>
            <a:bodyPr vert="eaVert" wrap="none">
              <a:spAutoFit/>
            </a:bodyPr>
            <a:lstStyle/>
            <a:p>
              <a:r>
                <a:rPr lang="en-US" altLang="zh-CN" spc="600" dirty="0">
                  <a:solidFill>
                    <a:schemeClr val="bg1"/>
                  </a:solidFill>
                  <a:effectLst>
                    <a:outerShdw blurRad="50800" dist="38100" dir="5400000" algn="t" rotWithShape="0">
                      <a:prstClr val="black">
                        <a:alpha val="40000"/>
                      </a:prstClr>
                    </a:outerShdw>
                  </a:effectLst>
                  <a:cs typeface="+mn-ea"/>
                  <a:sym typeface="+mn-lt"/>
                </a:rPr>
                <a:t>CONTENTS</a:t>
              </a:r>
              <a:endParaRPr lang="zh-CN" altLang="en-US" spc="600" dirty="0">
                <a:solidFill>
                  <a:schemeClr val="bg1"/>
                </a:solidFill>
                <a:effectLst>
                  <a:outerShdw blurRad="50800" dist="38100" dir="5400000" algn="t" rotWithShape="0">
                    <a:prstClr val="black">
                      <a:alpha val="40000"/>
                    </a:prstClr>
                  </a:outerShdw>
                </a:effectLst>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vertical)">
                                      <p:cBhvr>
                                        <p:cTn id="27" dur="500"/>
                                        <p:tgtEl>
                                          <p:spTgt spid="20"/>
                                        </p:tgtEl>
                                      </p:cBhvr>
                                    </p:animEffect>
                                  </p:childTnLst>
                                </p:cTn>
                              </p:par>
                              <p:par>
                                <p:cTn id="28" presetID="2" presetClass="entr" presetSubtype="4" fill="hold" grpId="0" nodeType="withEffect">
                                  <p:stCondLst>
                                    <p:cond delay="20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ppt_x"/>
                                          </p:val>
                                        </p:tav>
                                        <p:tav tm="100000">
                                          <p:val>
                                            <p:strVal val="#ppt_x"/>
                                          </p:val>
                                        </p:tav>
                                      </p:tavLst>
                                    </p:anim>
                                    <p:anim calcmode="lin" valueType="num">
                                      <p:cBhvr additive="base">
                                        <p:cTn id="31" dur="10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1000" fill="hold"/>
                                        <p:tgtEl>
                                          <p:spTgt spid="13"/>
                                        </p:tgtEl>
                                        <p:attrNameLst>
                                          <p:attrName>ppt_x</p:attrName>
                                        </p:attrNameLst>
                                      </p:cBhvr>
                                      <p:tavLst>
                                        <p:tav tm="0">
                                          <p:val>
                                            <p:strVal val="#ppt_x"/>
                                          </p:val>
                                        </p:tav>
                                        <p:tav tm="100000">
                                          <p:val>
                                            <p:strVal val="#ppt_x"/>
                                          </p:val>
                                        </p:tav>
                                      </p:tavLst>
                                    </p:anim>
                                    <p:anim calcmode="lin" valueType="num">
                                      <p:cBhvr additive="base">
                                        <p:cTn id="3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ppt_x"/>
                                          </p:val>
                                        </p:tav>
                                        <p:tav tm="100000">
                                          <p:val>
                                            <p:strVal val="#ppt_x"/>
                                          </p:val>
                                        </p:tav>
                                      </p:tavLst>
                                    </p:anim>
                                    <p:anim calcmode="lin" valueType="num">
                                      <p:cBhvr additive="base">
                                        <p:cTn id="5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3" grpId="0" bldLvl="0" animBg="1"/>
      <p:bldP spid="12" grpId="0" animBg="1"/>
      <p:bldP spid="12" grpId="1" animBg="1"/>
      <p:bldP spid="11" grpId="0" animBg="1"/>
      <p:bldP spid="11" grpId="1" animBg="1"/>
      <p:bldP spid="10" grpId="0" animBg="1"/>
      <p:bldP spid="10" grpId="1" animBg="1"/>
      <p:bldP spid="9" grpId="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交叉操作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en-US" altLang="zh-CN" b="1" dirty="0">
                <a:solidFill>
                  <a:srgbClr val="386D52"/>
                </a:solidFill>
                <a:latin typeface="+mn-lt"/>
                <a:ea typeface="宋体" panose="02010600030101010101" pitchFamily="2" charset="-122"/>
                <a:cs typeface="+mn-ea"/>
                <a:sym typeface="+mn-lt"/>
              </a:rPr>
              <a:t>OS</a:t>
            </a:r>
            <a:r>
              <a:rPr lang="zh-CN" altLang="en-US" b="1" dirty="0">
                <a:solidFill>
                  <a:srgbClr val="386D52"/>
                </a:solidFill>
                <a:latin typeface="+mn-lt"/>
                <a:ea typeface="宋体" panose="02010600030101010101" pitchFamily="2" charset="-122"/>
                <a:cs typeface="+mn-ea"/>
                <a:sym typeface="+mn-lt"/>
              </a:rPr>
              <a:t>部分交叉操作</a:t>
            </a:r>
            <a:endParaRPr lang="zh-CN" altLang="en-US" b="1" dirty="0">
              <a:solidFill>
                <a:srgbClr val="386D52"/>
              </a:solidFill>
              <a:latin typeface="+mn-lt"/>
              <a:ea typeface="宋体" panose="02010600030101010101" pitchFamily="2" charset="-122"/>
              <a:cs typeface="+mn-ea"/>
              <a:sym typeface="+mn-lt"/>
            </a:endParaRPr>
          </a:p>
        </p:txBody>
      </p:sp>
      <p:sp>
        <p:nvSpPr>
          <p:cNvPr id="5" name="TextBox 29"/>
          <p:cNvSpPr txBox="1"/>
          <p:nvPr/>
        </p:nvSpPr>
        <p:spPr>
          <a:xfrm>
            <a:off x="1522730" y="2226945"/>
            <a:ext cx="9766935"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将工件集</a:t>
            </a:r>
            <a:r>
              <a:rPr lang="en-US" sz="1600" dirty="0">
                <a:solidFill>
                  <a:schemeClr val="bg2">
                    <a:lumMod val="25000"/>
                  </a:schemeClr>
                </a:solidFill>
                <a:latin typeface="+mn-lt"/>
                <a:ea typeface="宋体" panose="02010600030101010101" pitchFamily="2" charset="-122"/>
                <a:cs typeface="+mn-ea"/>
                <a:sym typeface="+mn-lt"/>
              </a:rPr>
              <a:t>{J</a:t>
            </a:r>
            <a:r>
              <a:rPr lang="en-US" sz="1600" baseline="-25000" dirty="0">
                <a:solidFill>
                  <a:schemeClr val="bg2">
                    <a:lumMod val="25000"/>
                  </a:schemeClr>
                </a:solidFill>
                <a:latin typeface="+mn-lt"/>
                <a:ea typeface="宋体" panose="02010600030101010101" pitchFamily="2" charset="-122"/>
                <a:cs typeface="+mn-ea"/>
                <a:sym typeface="+mn-lt"/>
              </a:rPr>
              <a:t>1</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J</a:t>
            </a:r>
            <a:r>
              <a:rPr lang="en-US" altLang="zh-CN" sz="1600" baseline="-25000" dirty="0">
                <a:solidFill>
                  <a:schemeClr val="bg2">
                    <a:lumMod val="25000"/>
                  </a:schemeClr>
                </a:solidFill>
                <a:latin typeface="+mn-lt"/>
                <a:ea typeface="宋体" panose="02010600030101010101" pitchFamily="2" charset="-122"/>
                <a:cs typeface="+mn-ea"/>
                <a:sym typeface="+mn-lt"/>
              </a:rPr>
              <a:t>n</a:t>
            </a:r>
            <a:r>
              <a:rPr lang="en-US" sz="1600" dirty="0">
                <a:solidFill>
                  <a:schemeClr val="bg2">
                    <a:lumMod val="25000"/>
                  </a:schemeClr>
                </a:solidFill>
                <a:latin typeface="+mn-lt"/>
                <a:ea typeface="宋体" panose="02010600030101010101" pitchFamily="2" charset="-122"/>
                <a:cs typeface="+mn-ea"/>
                <a:sym typeface="+mn-lt"/>
              </a:rPr>
              <a:t>}</a:t>
            </a:r>
            <a:r>
              <a:rPr sz="1600" dirty="0">
                <a:solidFill>
                  <a:schemeClr val="bg2">
                    <a:lumMod val="25000"/>
                  </a:schemeClr>
                </a:solidFill>
                <a:latin typeface="+mn-lt"/>
                <a:ea typeface="宋体" panose="02010600030101010101" pitchFamily="2" charset="-122"/>
                <a:cs typeface="+mn-ea"/>
                <a:sym typeface="+mn-lt"/>
              </a:rPr>
              <a:t>随机划分为两个工件集</a:t>
            </a:r>
            <a:r>
              <a:rPr lang="en-US" sz="1600" dirty="0">
                <a:solidFill>
                  <a:schemeClr val="bg2">
                    <a:lumMod val="25000"/>
                  </a:schemeClr>
                </a:solidFill>
                <a:latin typeface="+mn-lt"/>
                <a:ea typeface="宋体" panose="02010600030101010101" pitchFamily="2" charset="-122"/>
                <a:cs typeface="+mn-ea"/>
                <a:sym typeface="+mn-lt"/>
              </a:rPr>
              <a:t>Jobset1</a:t>
            </a:r>
            <a:r>
              <a:rPr lang="zh-CN" altLang="en-US"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Jobset2</a:t>
            </a:r>
            <a:r>
              <a:rPr sz="1600" dirty="0">
                <a:solidFill>
                  <a:schemeClr val="bg2">
                    <a:lumMod val="25000"/>
                  </a:schemeClr>
                </a:solidFill>
                <a:latin typeface="+mn-lt"/>
                <a:ea typeface="宋体" panose="02010600030101010101" pitchFamily="2" charset="-122"/>
                <a:cs typeface="+mn-ea"/>
                <a:sym typeface="+mn-lt"/>
              </a:rPr>
              <a:t>。</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复制父代染色体</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，保持它们的位置和顺序。</a:t>
            </a:r>
            <a:endParaRPr sz="1600" dirty="0">
              <a:solidFill>
                <a:schemeClr val="bg2">
                  <a:lumMod val="25000"/>
                </a:schemeClr>
              </a:solidFill>
              <a:latin typeface="+mn-lt"/>
              <a:ea typeface="宋体" panose="02010600030101010101" pitchFamily="2" charset="-122"/>
              <a:cs typeface="+mn-ea"/>
              <a:sym typeface="+mn-lt"/>
            </a:endParaRPr>
          </a:p>
          <a:p>
            <a:pPr marL="457200" indent="342265" algn="l" fontAlgn="auto">
              <a:lnSpc>
                <a:spcPts val="2220"/>
              </a:lnSpc>
              <a:buAutoNum type="arabicPeriod"/>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将</a:t>
            </a:r>
            <a:r>
              <a:rPr lang="en-US" sz="1600" dirty="0">
                <a:solidFill>
                  <a:schemeClr val="bg2">
                    <a:lumMod val="25000"/>
                  </a:schemeClr>
                </a:solidFill>
                <a:latin typeface="+mn-lt"/>
                <a:ea typeface="宋体" panose="02010600030101010101" pitchFamily="2" charset="-122"/>
                <a:cs typeface="+mn-ea"/>
                <a:sym typeface="+mn-lt"/>
              </a:rPr>
              <a:t>P1</a:t>
            </a:r>
            <a:r>
              <a:rPr sz="1600" dirty="0">
                <a:solidFill>
                  <a:schemeClr val="bg2">
                    <a:lumMod val="25000"/>
                  </a:schemeClr>
                </a:solidFill>
                <a:latin typeface="+mn-lt"/>
                <a:ea typeface="宋体" panose="02010600030101010101" pitchFamily="2" charset="-122"/>
                <a:cs typeface="+mn-ea"/>
                <a:sym typeface="+mn-lt"/>
              </a:rPr>
              <a:t>和</a:t>
            </a:r>
            <a:r>
              <a:rPr lang="en-US" sz="1600" dirty="0">
                <a:solidFill>
                  <a:schemeClr val="bg2">
                    <a:lumMod val="25000"/>
                  </a:schemeClr>
                </a:solidFill>
                <a:latin typeface="+mn-lt"/>
                <a:ea typeface="宋体" panose="02010600030101010101" pitchFamily="2" charset="-122"/>
                <a:cs typeface="+mn-ea"/>
                <a:sym typeface="+mn-lt"/>
              </a:rPr>
              <a:t>P2</a:t>
            </a:r>
            <a:r>
              <a:rPr sz="1600" dirty="0">
                <a:solidFill>
                  <a:schemeClr val="bg2">
                    <a:lumMod val="25000"/>
                  </a:schemeClr>
                </a:solidFill>
                <a:latin typeface="+mn-lt"/>
                <a:ea typeface="宋体" panose="02010600030101010101" pitchFamily="2" charset="-122"/>
                <a:cs typeface="+mn-ea"/>
                <a:sym typeface="+mn-lt"/>
              </a:rPr>
              <a:t>中不包含在工件集</a:t>
            </a:r>
            <a:r>
              <a:rPr lang="en-US" sz="1600" dirty="0">
                <a:solidFill>
                  <a:schemeClr val="bg2">
                    <a:lumMod val="25000"/>
                  </a:schemeClr>
                </a:solidFill>
                <a:latin typeface="+mn-lt"/>
                <a:ea typeface="宋体" panose="02010600030101010101" pitchFamily="2" charset="-122"/>
                <a:cs typeface="+mn-ea"/>
                <a:sym typeface="+mn-lt"/>
              </a:rPr>
              <a:t>Jobset1/Jobset2</a:t>
            </a:r>
            <a:r>
              <a:rPr sz="1600" dirty="0">
                <a:solidFill>
                  <a:schemeClr val="bg2">
                    <a:lumMod val="25000"/>
                  </a:schemeClr>
                </a:solidFill>
                <a:latin typeface="+mn-lt"/>
                <a:ea typeface="宋体" panose="02010600030101010101" pitchFamily="2" charset="-122"/>
                <a:cs typeface="+mn-ea"/>
                <a:sym typeface="+mn-lt"/>
              </a:rPr>
              <a:t>中的工件复制到</a:t>
            </a:r>
            <a:r>
              <a:rPr lang="en-US" sz="1600" dirty="0">
                <a:solidFill>
                  <a:schemeClr val="bg2">
                    <a:lumMod val="25000"/>
                  </a:schemeClr>
                </a:solidFill>
                <a:latin typeface="+mn-lt"/>
                <a:ea typeface="宋体" panose="02010600030101010101" pitchFamily="2" charset="-122"/>
                <a:cs typeface="+mn-ea"/>
                <a:sym typeface="+mn-lt"/>
              </a:rPr>
              <a:t>C1/C2</a:t>
            </a:r>
            <a:r>
              <a:rPr sz="1600" dirty="0">
                <a:solidFill>
                  <a:schemeClr val="bg2">
                    <a:lumMod val="25000"/>
                  </a:schemeClr>
                </a:solidFill>
                <a:latin typeface="+mn-lt"/>
                <a:ea typeface="宋体" panose="02010600030101010101" pitchFamily="2" charset="-122"/>
                <a:cs typeface="+mn-ea"/>
                <a:sym typeface="+mn-lt"/>
              </a:rPr>
              <a:t>，保持它们的顺序。</a:t>
            </a:r>
            <a:endParaRPr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endParaRPr lang="zh-CN" altLang="en-US" sz="1600" baseline="-25000" dirty="0">
              <a:solidFill>
                <a:schemeClr val="bg2">
                  <a:lumMod val="25000"/>
                </a:schemeClr>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POX</a:t>
            </a:r>
            <a:r>
              <a:rPr lang="zh-CN" altLang="en-US" sz="1600" dirty="0">
                <a:solidFill>
                  <a:schemeClr val="bg2">
                    <a:lumMod val="25000"/>
                  </a:schemeClr>
                </a:solidFill>
                <a:latin typeface="+mn-lt"/>
                <a:ea typeface="宋体" panose="02010600030101010101" pitchFamily="2" charset="-122"/>
                <a:cs typeface="+mn-ea"/>
                <a:sym typeface="+mn-lt"/>
              </a:rPr>
              <a:t>交叉方式每个染色体中对多个工件进行操作，能够较好地继承父代个体的优良特征。</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2553335" y="3927475"/>
            <a:ext cx="6252210" cy="203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p:bldP spid="50" grpId="0"/>
      <p:bldP spid="2" grpId="1"/>
      <p:bldP spid="50" grpId="1"/>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变异操作</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变异操作</a:t>
            </a:r>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976693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变异操作通过随机改变染色体的某些基因对染色体进行较小扰动来生成新的个体，增加种群多样性，并在一定程度上影响着</a:t>
            </a:r>
            <a:r>
              <a:rPr lang="en-US" sz="1600" dirty="0">
                <a:solidFill>
                  <a:schemeClr val="bg2">
                    <a:lumMod val="25000"/>
                  </a:schemeClr>
                </a:solidFill>
                <a:latin typeface="+mn-lt"/>
                <a:ea typeface="宋体" panose="02010600030101010101" pitchFamily="2" charset="-122"/>
                <a:cs typeface="+mn-ea"/>
                <a:sym typeface="+mn-lt"/>
              </a:rPr>
              <a:t>GA</a:t>
            </a:r>
            <a:r>
              <a:rPr sz="1600" dirty="0">
                <a:solidFill>
                  <a:schemeClr val="bg2">
                    <a:lumMod val="25000"/>
                  </a:schemeClr>
                </a:solidFill>
                <a:latin typeface="+mn-lt"/>
                <a:ea typeface="宋体" panose="02010600030101010101" pitchFamily="2" charset="-122"/>
                <a:cs typeface="+mn-ea"/>
                <a:sym typeface="+mn-lt"/>
              </a:rPr>
              <a:t>的局部搜索能力对于经典传统的</a:t>
            </a:r>
            <a:r>
              <a:rPr lang="zh-CN" sz="1600" dirty="0">
                <a:solidFill>
                  <a:schemeClr val="bg2">
                    <a:lumMod val="25000"/>
                  </a:schemeClr>
                </a:solidFill>
                <a:latin typeface="+mn-lt"/>
                <a:ea typeface="宋体" panose="02010600030101010101" pitchFamily="2" charset="-122"/>
                <a:cs typeface="+mn-ea"/>
                <a:sym typeface="+mn-lt"/>
              </a:rPr>
              <a:t>遗传算法</a:t>
            </a:r>
            <a:r>
              <a:rPr sz="1600" dirty="0">
                <a:solidFill>
                  <a:schemeClr val="bg2">
                    <a:lumMod val="25000"/>
                  </a:schemeClr>
                </a:solidFill>
                <a:latin typeface="+mn-lt"/>
                <a:ea typeface="宋体" panose="02010600030101010101" pitchFamily="2" charset="-122"/>
                <a:cs typeface="+mn-ea"/>
                <a:sym typeface="+mn-lt"/>
              </a:rPr>
              <a:t>采用置换编码时较常用的变异操作有互换变异、逆序变异、插入变异和基于邻域搜索变异等操作</a:t>
            </a:r>
            <a:r>
              <a:rPr lang="zh-CN" sz="1600" dirty="0">
                <a:solidFill>
                  <a:schemeClr val="bg2">
                    <a:lumMod val="25000"/>
                  </a:schemeClr>
                </a:solidFill>
                <a:latin typeface="+mn-lt"/>
                <a:ea typeface="宋体" panose="02010600030101010101" pitchFamily="2" charset="-122"/>
                <a:cs typeface="+mn-ea"/>
                <a:sym typeface="+mn-lt"/>
              </a:rPr>
              <a:t>。</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1943100" y="3023870"/>
            <a:ext cx="3388360" cy="2870200"/>
          </a:xfrm>
          <a:prstGeom prst="rect">
            <a:avLst/>
          </a:prstGeom>
        </p:spPr>
      </p:pic>
      <p:sp>
        <p:nvSpPr>
          <p:cNvPr id="7" name="TextBox 29"/>
          <p:cNvSpPr txBox="1"/>
          <p:nvPr/>
        </p:nvSpPr>
        <p:spPr>
          <a:xfrm>
            <a:off x="5655945" y="2796540"/>
            <a:ext cx="5069840" cy="142303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MS</a:t>
            </a:r>
            <a:r>
              <a:rPr sz="1600" dirty="0">
                <a:solidFill>
                  <a:schemeClr val="bg2">
                    <a:lumMod val="25000"/>
                  </a:schemeClr>
                </a:solidFill>
                <a:latin typeface="+mn-lt"/>
                <a:ea typeface="宋体" panose="02010600030101010101" pitchFamily="2" charset="-122"/>
                <a:cs typeface="+mn-ea"/>
                <a:sym typeface="+mn-lt"/>
              </a:rPr>
              <a:t>部分，为保证能够较好地保持优良个体的信息和机器顺序不被破坏</a:t>
            </a:r>
            <a:r>
              <a:rPr lang="zh-CN" sz="1600" dirty="0">
                <a:solidFill>
                  <a:schemeClr val="bg2">
                    <a:lumMod val="25000"/>
                  </a:schemeClr>
                </a:solidFill>
                <a:latin typeface="+mn-lt"/>
                <a:ea typeface="宋体" panose="02010600030101010101" pitchFamily="2" charset="-122"/>
                <a:cs typeface="+mn-ea"/>
                <a:sym typeface="+mn-lt"/>
              </a:rPr>
              <a:t>采用下述方法：</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1.</a:t>
            </a:r>
            <a:r>
              <a:rPr lang="zh-CN" sz="1600" dirty="0">
                <a:solidFill>
                  <a:schemeClr val="bg2">
                    <a:lumMod val="25000"/>
                  </a:schemeClr>
                </a:solidFill>
                <a:latin typeface="+mn-lt"/>
                <a:ea typeface="宋体" panose="02010600030101010101" pitchFamily="2" charset="-122"/>
                <a:cs typeface="+mn-ea"/>
                <a:sym typeface="+mn-lt"/>
              </a:rPr>
              <a:t>在变异染色体中随机选择ｒ个位置</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2.依次选择每一个位置，对每一个位置的机器设置为当前工序可选机器集中加工时间最短的机器。</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8" name="TextBox 29"/>
          <p:cNvSpPr txBox="1"/>
          <p:nvPr/>
        </p:nvSpPr>
        <p:spPr>
          <a:xfrm>
            <a:off x="5655945" y="4716780"/>
            <a:ext cx="5069840"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sz="1600" dirty="0">
                <a:solidFill>
                  <a:schemeClr val="bg2">
                    <a:lumMod val="25000"/>
                  </a:schemeClr>
                </a:solidFill>
                <a:latin typeface="+mn-lt"/>
                <a:ea typeface="宋体" panose="02010600030101010101" pitchFamily="2" charset="-122"/>
                <a:cs typeface="+mn-ea"/>
                <a:sym typeface="+mn-lt"/>
              </a:rPr>
              <a:t>对于</a:t>
            </a:r>
            <a:r>
              <a:rPr lang="en-US" sz="1600" dirty="0">
                <a:solidFill>
                  <a:schemeClr val="bg2">
                    <a:lumMod val="25000"/>
                  </a:schemeClr>
                </a:solidFill>
                <a:latin typeface="+mn-lt"/>
                <a:ea typeface="宋体" panose="02010600030101010101" pitchFamily="2" charset="-122"/>
                <a:cs typeface="+mn-ea"/>
                <a:sym typeface="+mn-lt"/>
              </a:rPr>
              <a:t>OS</a:t>
            </a:r>
            <a:r>
              <a:rPr lang="zh-CN" altLang="en-US" sz="1600" dirty="0">
                <a:solidFill>
                  <a:schemeClr val="bg2">
                    <a:lumMod val="25000"/>
                  </a:schemeClr>
                </a:solidFill>
                <a:latin typeface="+mn-lt"/>
                <a:ea typeface="宋体" panose="02010600030101010101" pitchFamily="2" charset="-122"/>
                <a:cs typeface="+mn-ea"/>
                <a:sym typeface="+mn-lt"/>
              </a:rPr>
              <a:t>部分采用随机变异的方式。</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ppt_x"/>
                                          </p:val>
                                        </p:tav>
                                        <p:tav tm="100000">
                                          <p:val>
                                            <p:strVal val="#ppt_x"/>
                                          </p:val>
                                        </p:tav>
                                      </p:tavLst>
                                    </p:anim>
                                    <p:anim calcmode="lin" valueType="num">
                                      <p:cBhvr additive="base">
                                        <p:cTn id="1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0" grpId="1"/>
      <p:bldP spid="2" grpId="0"/>
      <p:bldP spid="2" grpId="1"/>
      <p:bldP spid="7" grpId="0"/>
      <p:bldP spid="7" grpId="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外部记忆库</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5205095" cy="37007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传统遗传算法中交叉算子的作用个体全部来自于子代种群，此机制有两个明显的缺点：一是每轮迭代产生的优秀个体因得不到及时保护而易在下一轮迭代中被破坏；二是算法易过早收敛于局部最优解而导致早熟。针对该弊端提出一种改良的保优记忆库机制，将搜索过程中的精英个体加入库中进行保护，留待供下一轮迭代进行交叉操作。</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为使保优记忆库中的精英个体尽可能分布均匀且种类丰富，引入“海明距离”的概念：两个染色体编码中相异的基因位的个数称作海明距离，简称H。将精英个体更新至保优记忆库的算法流程如图所示，其中H</a:t>
            </a:r>
            <a:r>
              <a:rPr lang="zh-CN" sz="1600" baseline="-25000" dirty="0">
                <a:solidFill>
                  <a:schemeClr val="bg2">
                    <a:lumMod val="25000"/>
                  </a:schemeClr>
                </a:solidFill>
                <a:latin typeface="+mn-lt"/>
                <a:ea typeface="宋体" panose="02010600030101010101" pitchFamily="2" charset="-122"/>
                <a:cs typeface="+mn-ea"/>
                <a:sym typeface="+mn-lt"/>
              </a:rPr>
              <a:t>t</a:t>
            </a:r>
            <a:r>
              <a:rPr lang="zh-CN" sz="1600" dirty="0">
                <a:solidFill>
                  <a:schemeClr val="bg2">
                    <a:lumMod val="25000"/>
                  </a:schemeClr>
                </a:solidFill>
                <a:latin typeface="+mn-lt"/>
                <a:ea typeface="宋体" panose="02010600030101010101" pitchFamily="2" charset="-122"/>
                <a:cs typeface="+mn-ea"/>
                <a:sym typeface="+mn-lt"/>
              </a:rPr>
              <a:t>为待插入个体的海明距离，H</a:t>
            </a:r>
            <a:r>
              <a:rPr lang="zh-CN" sz="1600" baseline="-25000" dirty="0">
                <a:solidFill>
                  <a:schemeClr val="bg2">
                    <a:lumMod val="25000"/>
                  </a:schemeClr>
                </a:solidFill>
                <a:latin typeface="+mn-lt"/>
                <a:ea typeface="宋体" panose="02010600030101010101" pitchFamily="2" charset="-122"/>
                <a:cs typeface="+mn-ea"/>
                <a:sym typeface="+mn-lt"/>
              </a:rPr>
              <a:t>n</a:t>
            </a:r>
            <a:r>
              <a:rPr lang="zh-CN" sz="1600" dirty="0">
                <a:solidFill>
                  <a:schemeClr val="bg2">
                    <a:lumMod val="25000"/>
                  </a:schemeClr>
                </a:solidFill>
                <a:latin typeface="+mn-lt"/>
                <a:ea typeface="宋体" panose="02010600030101010101" pitchFamily="2" charset="-122"/>
                <a:cs typeface="+mn-ea"/>
                <a:sym typeface="+mn-lt"/>
              </a:rPr>
              <a:t>为保优库中第n个个体的海明距离。</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789420" y="1845945"/>
            <a:ext cx="4095750" cy="3781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blinds(horizontal)">
                                      <p:cBhvr>
                                        <p:cTn id="26" dur="500"/>
                                        <p:tgtEl>
                                          <p:spTgt spid="2">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blinds(horizontal)">
                                      <p:cBhvr>
                                        <p:cTn id="2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种群选择</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297930" y="1349375"/>
            <a:ext cx="4598035" cy="2416810"/>
          </a:xfrm>
          <a:prstGeom prst="rect">
            <a:avLst/>
          </a:prstGeom>
        </p:spPr>
      </p:pic>
      <p:pic>
        <p:nvPicPr>
          <p:cNvPr id="12" name="图片 11"/>
          <p:cNvPicPr>
            <a:picLocks noChangeAspect="1"/>
          </p:cNvPicPr>
          <p:nvPr/>
        </p:nvPicPr>
        <p:blipFill>
          <a:blip r:embed="rId2"/>
          <a:stretch>
            <a:fillRect/>
          </a:stretch>
        </p:blipFill>
        <p:spPr>
          <a:xfrm>
            <a:off x="6863715" y="3866515"/>
            <a:ext cx="2914650" cy="409575"/>
          </a:xfrm>
          <a:prstGeom prst="rect">
            <a:avLst/>
          </a:prstGeom>
        </p:spPr>
      </p:pic>
      <p:pic>
        <p:nvPicPr>
          <p:cNvPr id="13" name="图片 12"/>
          <p:cNvPicPr>
            <a:picLocks noChangeAspect="1"/>
          </p:cNvPicPr>
          <p:nvPr/>
        </p:nvPicPr>
        <p:blipFill>
          <a:blip r:embed="rId3"/>
          <a:stretch>
            <a:fillRect/>
          </a:stretch>
        </p:blipFill>
        <p:spPr>
          <a:xfrm>
            <a:off x="6597015" y="4376420"/>
            <a:ext cx="3448050" cy="1676400"/>
          </a:xfrm>
          <a:prstGeom prst="rect">
            <a:avLst/>
          </a:prstGeom>
        </p:spPr>
      </p:pic>
      <p:sp>
        <p:nvSpPr>
          <p:cNvPr id="5" name="TextBox 29"/>
          <p:cNvSpPr txBox="1"/>
          <p:nvPr/>
        </p:nvSpPr>
        <p:spPr>
          <a:xfrm>
            <a:off x="1522730" y="1845945"/>
            <a:ext cx="3844290" cy="34163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引入外部记忆库保优策略，对种群每个个体进行评价时，将一定比例的优良个体保存到外部记忆库中。</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在选择个体进行交叉时，按照不同概率，分别执行两种交叉方式：一种是两个个体均来自种群，另一种是两个个体分别来自记忆库和种群。在开始搜索时，为加快搜索收敛速度，采用第二种方式；随着种群的不断迭代，优良个体不断出现；为避免陷入早熟，增强种群的多样性，采用第一种方式。</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linds(horizontal)">
                                      <p:cBhvr>
                                        <p:cTn id="21" dur="500"/>
                                        <p:tgtEl>
                                          <p:spTgt spid="5">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80515" y="1632585"/>
            <a:ext cx="4869180"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变邻域搜索算法主要利用多个邻域结构的系统化变换的思想，提高算法局部搜索能力，并避免陷入局部最优。邻域结构的设计是否合理对变邻域搜索算法的寻优性能将产生直接影响。在作业车间调度问题中，关键路径直接影响一个调度方案的最大完工时间，一般邻域的移动都是通过对关键路径上的工序进行小的扰动产生的，只有如此，才有可能缩短当前解的最大完工时间。</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算法</a:t>
            </a:r>
            <a:r>
              <a:rPr lang="en-US" altLang="zh-CN" sz="1600" dirty="0">
                <a:solidFill>
                  <a:schemeClr val="bg2">
                    <a:lumMod val="25000"/>
                  </a:schemeClr>
                </a:solidFill>
                <a:latin typeface="+mn-lt"/>
                <a:ea typeface="宋体" panose="02010600030101010101" pitchFamily="2" charset="-122"/>
                <a:cs typeface="+mn-ea"/>
                <a:sym typeface="+mn-lt"/>
              </a:rPr>
              <a:t>采用两种邻域结构，即移动一道工序邻域结构和移动两道工序邻域结构</a:t>
            </a:r>
            <a:r>
              <a:rPr lang="zh-CN" altLang="en-US" sz="1600" dirty="0">
                <a:solidFill>
                  <a:schemeClr val="bg2">
                    <a:lumMod val="25000"/>
                  </a:schemeClr>
                </a:solidFill>
                <a:latin typeface="+mn-lt"/>
                <a:ea typeface="宋体" panose="02010600030101010101" pitchFamily="2" charset="-122"/>
                <a:cs typeface="+mn-ea"/>
                <a:sym typeface="+mn-lt"/>
              </a:rPr>
              <a:t>，运行算法可以自由选择使用哪种邻域结构或者都使用。</a:t>
            </a:r>
            <a:endParaRPr lang="zh-CN" altLang="en-US"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altLang="en-US" sz="1600" dirty="0">
                <a:solidFill>
                  <a:schemeClr val="bg2">
                    <a:lumMod val="25000"/>
                  </a:schemeClr>
                </a:solidFill>
                <a:latin typeface="+mn-lt"/>
                <a:ea typeface="宋体" panose="02010600030101010101" pitchFamily="2" charset="-122"/>
                <a:cs typeface="+mn-ea"/>
                <a:sym typeface="+mn-lt"/>
              </a:rPr>
              <a:t>参数</a:t>
            </a:r>
            <a:r>
              <a:rPr lang="en-US" altLang="zh-CN" sz="1600" dirty="0">
                <a:solidFill>
                  <a:schemeClr val="bg2">
                    <a:lumMod val="25000"/>
                  </a:schemeClr>
                </a:solidFill>
                <a:latin typeface="+mn-lt"/>
                <a:ea typeface="宋体" panose="02010600030101010101" pitchFamily="2" charset="-122"/>
                <a:cs typeface="+mn-ea"/>
                <a:sym typeface="+mn-lt"/>
              </a:rPr>
              <a:t>VNS_type=‘one’</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移动一道工序邻域结构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VNS_type=‘two’</a:t>
            </a:r>
            <a:r>
              <a:rPr lang="zh-CN" altLang="en-US" sz="1600" dirty="0">
                <a:solidFill>
                  <a:schemeClr val="bg2">
                    <a:lumMod val="25000"/>
                  </a:schemeClr>
                </a:solidFill>
                <a:latin typeface="+mn-lt"/>
                <a:ea typeface="宋体" panose="02010600030101010101" pitchFamily="2" charset="-122"/>
                <a:cs typeface="+mn-ea"/>
                <a:sym typeface="+mn-lt"/>
              </a:rPr>
              <a:t>采用</a:t>
            </a:r>
            <a:r>
              <a:rPr lang="en-US" altLang="zh-CN" sz="1600" dirty="0">
                <a:solidFill>
                  <a:schemeClr val="bg2">
                    <a:lumMod val="25000"/>
                  </a:schemeClr>
                </a:solidFill>
                <a:latin typeface="+mn-lt"/>
                <a:ea typeface="宋体" panose="02010600030101010101" pitchFamily="2" charset="-122"/>
                <a:cs typeface="+mn-ea"/>
                <a:sym typeface="+mn-lt"/>
              </a:rPr>
              <a:t>移动两道工序邻域结构</a:t>
            </a:r>
            <a:r>
              <a:rPr lang="zh-CN" altLang="en-US" sz="1600" dirty="0">
                <a:solidFill>
                  <a:schemeClr val="bg2">
                    <a:lumMod val="25000"/>
                  </a:schemeClr>
                </a:solidFill>
                <a:latin typeface="+mn-lt"/>
                <a:ea typeface="宋体" panose="02010600030101010101" pitchFamily="2" charset="-122"/>
                <a:cs typeface="+mn-ea"/>
                <a:sym typeface="+mn-lt"/>
              </a:rPr>
              <a:t>，</a:t>
            </a:r>
            <a:r>
              <a:rPr lang="en-US" altLang="zh-CN" sz="1600" dirty="0">
                <a:solidFill>
                  <a:schemeClr val="bg2">
                    <a:lumMod val="25000"/>
                  </a:schemeClr>
                </a:solidFill>
                <a:latin typeface="+mn-lt"/>
                <a:ea typeface="宋体" panose="02010600030101010101" pitchFamily="2" charset="-122"/>
                <a:cs typeface="+mn-ea"/>
                <a:sym typeface="+mn-lt"/>
              </a:rPr>
              <a:t>VNS_type=‘both’</a:t>
            </a:r>
            <a:r>
              <a:rPr lang="zh-CN" altLang="en-US" sz="1600" dirty="0">
                <a:solidFill>
                  <a:schemeClr val="bg2">
                    <a:lumMod val="25000"/>
                  </a:schemeClr>
                </a:solidFill>
                <a:latin typeface="+mn-lt"/>
                <a:ea typeface="宋体" panose="02010600030101010101" pitchFamily="2" charset="-122"/>
                <a:cs typeface="+mn-ea"/>
                <a:sym typeface="+mn-lt"/>
              </a:rPr>
              <a:t>两者都采用。</a:t>
            </a:r>
            <a:endParaRPr lang="zh-CN" altLang="en-US" sz="1600" dirty="0">
              <a:solidFill>
                <a:schemeClr val="bg2">
                  <a:lumMod val="25000"/>
                </a:schemeClr>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930390" y="1386205"/>
            <a:ext cx="3086100" cy="1381125"/>
          </a:xfrm>
          <a:prstGeom prst="rect">
            <a:avLst/>
          </a:prstGeom>
        </p:spPr>
      </p:pic>
      <p:sp>
        <p:nvSpPr>
          <p:cNvPr id="5" name="TextBox 28"/>
          <p:cNvSpPr txBox="1"/>
          <p:nvPr/>
        </p:nvSpPr>
        <p:spPr>
          <a:xfrm>
            <a:off x="6527165" y="98615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关键路径</a:t>
            </a:r>
            <a:endParaRPr lang="zh-CN" altLang="en-US" b="1" dirty="0">
              <a:solidFill>
                <a:srgbClr val="386D52"/>
              </a:solidFill>
              <a:latin typeface="+mn-lt"/>
              <a:ea typeface="宋体" panose="02010600030101010101" pitchFamily="2" charset="-122"/>
              <a:cs typeface="+mn-ea"/>
              <a:sym typeface="+mn-lt"/>
            </a:endParaRPr>
          </a:p>
        </p:txBody>
      </p:sp>
      <p:sp>
        <p:nvSpPr>
          <p:cNvPr id="6" name="文本框 5"/>
          <p:cNvSpPr txBox="1"/>
          <p:nvPr/>
        </p:nvSpPr>
        <p:spPr>
          <a:xfrm>
            <a:off x="6382385" y="2777490"/>
            <a:ext cx="4322445" cy="3222625"/>
          </a:xfrm>
          <a:prstGeom prst="rect">
            <a:avLst/>
          </a:prstGeom>
          <a:noFill/>
        </p:spPr>
        <p:txBody>
          <a:bodyPr wrap="square" rtlCol="0" anchor="t">
            <a:spAutoFit/>
          </a:bodyPr>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析取图中从起点到终点的最长路径为关键路径，对应于甘特图中工序间无时间间隔的最长路径，组成关键路径的工序为关键工序，其直接决定调度方案的最大完工时间。</a:t>
            </a:r>
            <a:endParaRPr lang="zh-CN" sz="1600" dirty="0">
              <a:solidFill>
                <a:schemeClr val="bg2">
                  <a:lumMod val="25000"/>
                </a:schemeClr>
              </a:solidFill>
              <a:ea typeface="宋体" panose="02010600030101010101" pitchFamily="2" charset="-122"/>
              <a:cs typeface="+mn-ea"/>
            </a:endParaRPr>
          </a:p>
          <a:p>
            <a:pPr marL="457200" algn="l">
              <a:lnSpc>
                <a:spcPts val="2220"/>
              </a:lnSpc>
              <a:buClrTx/>
              <a:buSzTx/>
              <a:buFontTx/>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ea typeface="宋体" panose="02010600030101010101" pitchFamily="2" charset="-122"/>
                <a:cs typeface="+mn-ea"/>
              </a:rPr>
              <a:t>	</a:t>
            </a:r>
            <a:r>
              <a:rPr lang="zh-CN" sz="1600" dirty="0">
                <a:solidFill>
                  <a:schemeClr val="bg2">
                    <a:lumMod val="25000"/>
                  </a:schemeClr>
                </a:solidFill>
                <a:ea typeface="宋体" panose="02010600030101010101" pitchFamily="2" charset="-122"/>
                <a:cs typeface="+mn-ea"/>
              </a:rPr>
              <a:t>反向查找是较为常用的关键路径提取方案，如图所示，其原理是：从最后完工的某一工序开始向前执行地毯式试探，同时遇到其工件前续工序和机器前续工序时取其工件前续工序，直到完整拼凑出紧密连接的最长路径。</a:t>
            </a:r>
            <a:endParaRPr lang="zh-CN" sz="1600" dirty="0">
              <a:solidFill>
                <a:schemeClr val="bg2">
                  <a:lumMod val="25000"/>
                </a:schemeClr>
              </a:solidFill>
              <a:ea typeface="宋体" panose="02010600030101010101" pitchFamily="2"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blinds(horizontal)">
                                      <p:cBhvr>
                                        <p:cTn id="21" dur="500"/>
                                        <p:tgtEl>
                                          <p:spTgt spid="2">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5" grpId="0"/>
      <p:bldP spid="6" grpId="0"/>
      <p:bldP spid="5" grpId="1"/>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22730" y="1845945"/>
            <a:ext cx="4552315" cy="398526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lang="zh-CN" sz="1600" dirty="0">
                <a:solidFill>
                  <a:schemeClr val="bg2">
                    <a:lumMod val="25000"/>
                  </a:schemeClr>
                </a:solidFill>
                <a:latin typeface="+mn-lt"/>
                <a:ea typeface="宋体" panose="02010600030101010101" pitchFamily="2" charset="-122"/>
                <a:cs typeface="+mn-ea"/>
                <a:sym typeface="+mn-lt"/>
              </a:rPr>
              <a:t>邻域结构示意图如图所示，遍历O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当前加工机器之外的其他可选机器上</a:t>
            </a:r>
            <a:r>
              <a:rPr lang="en-US" altLang="zh-CN" sz="1600" dirty="0">
                <a:solidFill>
                  <a:schemeClr val="bg2">
                    <a:lumMod val="25000"/>
                  </a:schemeClr>
                </a:solidFill>
                <a:latin typeface="+mn-lt"/>
                <a:ea typeface="宋体" panose="02010600030101010101" pitchFamily="2" charset="-122"/>
                <a:cs typeface="+mn-ea"/>
                <a:sym typeface="+mn-lt"/>
              </a:rPr>
              <a:t>0</a:t>
            </a:r>
            <a:r>
              <a:rPr lang="zh-CN" sz="1600" dirty="0">
                <a:solidFill>
                  <a:schemeClr val="bg2">
                    <a:lumMod val="25000"/>
                  </a:schemeClr>
                </a:solidFill>
                <a:latin typeface="+mn-lt"/>
                <a:ea typeface="宋体" panose="02010600030101010101" pitchFamily="2" charset="-122"/>
                <a:cs typeface="+mn-ea"/>
                <a:sym typeface="+mn-lt"/>
              </a:rPr>
              <a:t>到C</a:t>
            </a:r>
            <a:r>
              <a:rPr lang="zh-CN" sz="1600" baseline="-25000" dirty="0">
                <a:solidFill>
                  <a:schemeClr val="bg2">
                    <a:lumMod val="25000"/>
                  </a:schemeClr>
                </a:solidFill>
                <a:latin typeface="+mn-lt"/>
                <a:ea typeface="宋体" panose="02010600030101010101" pitchFamily="2" charset="-122"/>
                <a:cs typeface="+mn-ea"/>
                <a:sym typeface="+mn-lt"/>
              </a:rPr>
              <a:t>max</a:t>
            </a:r>
            <a:r>
              <a:rPr lang="zh-CN" sz="1600" dirty="0">
                <a:solidFill>
                  <a:schemeClr val="bg2">
                    <a:lumMod val="25000"/>
                  </a:schemeClr>
                </a:solidFill>
                <a:latin typeface="+mn-lt"/>
                <a:ea typeface="宋体" panose="02010600030101010101" pitchFamily="2" charset="-122"/>
                <a:cs typeface="+mn-ea"/>
                <a:sym typeface="+mn-lt"/>
              </a:rPr>
              <a:t>区间内的空闲时间间隔进行试探，以“尝试将O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移动至另一台加工机器上工序a和b间的空闲时间间隔”为例说明调整方式：对O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的最大可调时间段[c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[SJ(h)]]与工序a和</a:t>
            </a:r>
            <a:endParaRPr lang="zh-CN" sz="1600" dirty="0">
              <a:solidFill>
                <a:schemeClr val="bg2">
                  <a:lumMod val="25000"/>
                </a:schemeClr>
              </a:solidFill>
              <a:latin typeface="+mn-lt"/>
              <a:ea typeface="宋体" panose="02010600030101010101" pitchFamily="2" charset="-122"/>
              <a:cs typeface="+mn-ea"/>
              <a:sym typeface="+mn-lt"/>
            </a:endParaRPr>
          </a:p>
          <a:p>
            <a:pPr marL="457200" indent="0" algn="l" fontAlgn="auto">
              <a:lnSpc>
                <a:spcPts val="2220"/>
              </a:lnSpc>
              <a:buNone/>
              <a:extLst>
                <a:ext uri="{35155182-B16C-46BC-9424-99874614C6A1}">
                  <wpsdc:marlchars xmlns:wpsdc="http://www.wps.cn/officeDocument/2017/drawingmlCustomData" val="200" checksum="2975741746"/>
                </a:ext>
              </a:extLst>
            </a:pPr>
            <a:r>
              <a:rPr lang="zh-CN" sz="1600" dirty="0">
                <a:solidFill>
                  <a:schemeClr val="bg2">
                    <a:lumMod val="25000"/>
                  </a:schemeClr>
                </a:solidFill>
                <a:latin typeface="+mn-lt"/>
                <a:ea typeface="宋体" panose="02010600030101010101" pitchFamily="2" charset="-122"/>
                <a:cs typeface="+mn-ea"/>
                <a:sym typeface="+mn-lt"/>
              </a:rPr>
              <a:t>b之间的最大可能空闲时间段[c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(b)]求交集，交集不为空时得到可利用区间t，其左边界t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为max{c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[PJ(h)],c</a:t>
            </a:r>
            <a:r>
              <a:rPr lang="zh-CN" sz="1600" baseline="30000" dirty="0">
                <a:solidFill>
                  <a:schemeClr val="bg2">
                    <a:lumMod val="25000"/>
                  </a:schemeClr>
                </a:solidFill>
                <a:latin typeface="+mn-lt"/>
                <a:ea typeface="宋体" panose="02010600030101010101" pitchFamily="2" charset="-122"/>
                <a:cs typeface="+mn-ea"/>
                <a:sym typeface="+mn-lt"/>
              </a:rPr>
              <a:t>E</a:t>
            </a:r>
            <a:r>
              <a:rPr lang="zh-CN" sz="1600" dirty="0">
                <a:solidFill>
                  <a:schemeClr val="bg2">
                    <a:lumMod val="25000"/>
                  </a:schemeClr>
                </a:solidFill>
                <a:latin typeface="+mn-lt"/>
                <a:ea typeface="宋体" panose="02010600030101010101" pitchFamily="2" charset="-122"/>
                <a:cs typeface="+mn-ea"/>
                <a:sym typeface="+mn-lt"/>
              </a:rPr>
              <a:t>(a)},右边界t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为min{s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[SJ(h)],s</a:t>
            </a:r>
            <a:r>
              <a:rPr lang="zh-CN" sz="1600" baseline="30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(b)}，若t</a:t>
            </a:r>
            <a:r>
              <a:rPr lang="zh-CN" sz="1600" baseline="-25000" dirty="0">
                <a:solidFill>
                  <a:schemeClr val="bg2">
                    <a:lumMod val="25000"/>
                  </a:schemeClr>
                </a:solidFill>
                <a:latin typeface="+mn-lt"/>
                <a:ea typeface="宋体" panose="02010600030101010101" pitchFamily="2" charset="-122"/>
                <a:cs typeface="+mn-ea"/>
                <a:sym typeface="+mn-lt"/>
              </a:rPr>
              <a:t>R</a:t>
            </a:r>
            <a:r>
              <a:rPr lang="zh-CN" sz="1600" dirty="0">
                <a:solidFill>
                  <a:schemeClr val="bg2">
                    <a:lumMod val="25000"/>
                  </a:schemeClr>
                </a:solidFill>
                <a:latin typeface="+mn-lt"/>
                <a:ea typeface="宋体" panose="02010600030101010101" pitchFamily="2" charset="-122"/>
                <a:cs typeface="+mn-ea"/>
                <a:sym typeface="+mn-lt"/>
              </a:rPr>
              <a:t>-t</a:t>
            </a:r>
            <a:r>
              <a:rPr lang="zh-CN" sz="1600" baseline="-25000" dirty="0">
                <a:solidFill>
                  <a:schemeClr val="bg2">
                    <a:lumMod val="25000"/>
                  </a:schemeClr>
                </a:solidFill>
                <a:latin typeface="+mn-lt"/>
                <a:ea typeface="宋体" panose="02010600030101010101" pitchFamily="2" charset="-122"/>
                <a:cs typeface="+mn-ea"/>
                <a:sym typeface="+mn-lt"/>
              </a:rPr>
              <a:t>L</a:t>
            </a:r>
            <a:r>
              <a:rPr lang="zh-CN" sz="1600" dirty="0">
                <a:solidFill>
                  <a:schemeClr val="bg2">
                    <a:lumMod val="25000"/>
                  </a:schemeClr>
                </a:solidFill>
                <a:latin typeface="+mn-lt"/>
                <a:ea typeface="宋体" panose="02010600030101010101" pitchFamily="2" charset="-122"/>
                <a:cs typeface="+mn-ea"/>
                <a:sym typeface="+mn-lt"/>
              </a:rPr>
              <a:t>&gt;p(h)则代表该移动将O</a:t>
            </a:r>
            <a:r>
              <a:rPr lang="zh-CN" sz="1600" baseline="-25000" dirty="0">
                <a:solidFill>
                  <a:schemeClr val="bg2">
                    <a:lumMod val="25000"/>
                  </a:schemeClr>
                </a:solidFill>
                <a:latin typeface="+mn-lt"/>
                <a:ea typeface="宋体" panose="02010600030101010101" pitchFamily="2" charset="-122"/>
                <a:cs typeface="+mn-ea"/>
                <a:sym typeface="+mn-lt"/>
              </a:rPr>
              <a:t>h</a:t>
            </a:r>
            <a:r>
              <a:rPr lang="zh-CN" sz="1600" dirty="0">
                <a:solidFill>
                  <a:schemeClr val="bg2">
                    <a:lumMod val="25000"/>
                  </a:schemeClr>
                </a:solidFill>
                <a:latin typeface="+mn-lt"/>
                <a:ea typeface="宋体" panose="02010600030101010101" pitchFamily="2" charset="-122"/>
                <a:cs typeface="+mn-ea"/>
                <a:sym typeface="+mn-lt"/>
              </a:rPr>
              <a:t>从原加工机器队列中抽出的同时，既不影响加入的机器队列中其他工序的原本状态，也不会产生新的关键路径，故可能减少最大完工时间。</a:t>
            </a:r>
            <a:endParaRPr lang="zh-CN"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移动一道工序邻域结构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4" name="图片 3"/>
          <p:cNvPicPr>
            <a:picLocks noChangeAspect="1"/>
          </p:cNvPicPr>
          <p:nvPr/>
        </p:nvPicPr>
        <p:blipFill>
          <a:blip r:embed="rId1"/>
          <a:stretch>
            <a:fillRect/>
          </a:stretch>
        </p:blipFill>
        <p:spPr>
          <a:xfrm>
            <a:off x="6367145" y="1845945"/>
            <a:ext cx="3886200" cy="2257425"/>
          </a:xfrm>
          <a:prstGeom prst="rect">
            <a:avLst/>
          </a:prstGeom>
        </p:spPr>
      </p:pic>
      <p:pic>
        <p:nvPicPr>
          <p:cNvPr id="5" name="图片 4"/>
          <p:cNvPicPr>
            <a:picLocks noChangeAspect="1"/>
          </p:cNvPicPr>
          <p:nvPr/>
        </p:nvPicPr>
        <p:blipFill>
          <a:blip r:embed="rId2"/>
          <a:stretch>
            <a:fillRect/>
          </a:stretch>
        </p:blipFill>
        <p:spPr>
          <a:xfrm>
            <a:off x="6367145" y="4390390"/>
            <a:ext cx="3943350" cy="819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2" grpId="0"/>
      <p:bldP spid="3" grpId="1"/>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2" name="TextBox 29"/>
          <p:cNvSpPr txBox="1"/>
          <p:nvPr/>
        </p:nvSpPr>
        <p:spPr>
          <a:xfrm>
            <a:off x="1532255" y="1960245"/>
            <a:ext cx="277939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457200" indent="0" algn="l" fontAlgn="auto">
              <a:lnSpc>
                <a:spcPts val="2220"/>
              </a:lnSpc>
              <a:buNone/>
              <a:extLst>
                <a:ext uri="{35155182-B16C-46BC-9424-99874614C6A1}">
                  <wpsdc:marlchars xmlns:wpsdc="http://www.wps.cn/officeDocument/2017/drawingmlCustomData" val="200" checksum="2975741746"/>
                </a:ext>
              </a:extLst>
            </a:pPr>
            <a:r>
              <a:rPr lang="en-US" altLang="zh-CN" sz="1600" dirty="0">
                <a:solidFill>
                  <a:schemeClr val="bg2">
                    <a:lumMod val="25000"/>
                  </a:schemeClr>
                </a:solidFill>
                <a:latin typeface="+mn-lt"/>
                <a:ea typeface="宋体" panose="02010600030101010101" pitchFamily="2" charset="-122"/>
                <a:cs typeface="+mn-ea"/>
                <a:sym typeface="+mn-lt"/>
              </a:rPr>
              <a:t>	</a:t>
            </a:r>
            <a:r>
              <a:rPr sz="1600" dirty="0">
                <a:solidFill>
                  <a:schemeClr val="bg2">
                    <a:lumMod val="25000"/>
                  </a:schemeClr>
                </a:solidFill>
                <a:latin typeface="+mn-lt"/>
                <a:ea typeface="宋体" panose="02010600030101010101" pitchFamily="2" charset="-122"/>
                <a:cs typeface="+mn-ea"/>
                <a:sym typeface="+mn-lt"/>
              </a:rPr>
              <a:t>对于两道工序邻域结构的操作主要集中在工序排序部分，对机器选择部分不进行操作。</a:t>
            </a:r>
            <a:endParaRPr sz="1600" dirty="0">
              <a:solidFill>
                <a:schemeClr val="bg2">
                  <a:lumMod val="25000"/>
                </a:schemeClr>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移动两道工序邻域结构</a:t>
            </a:r>
            <a:endParaRPr lang="zh-CN" altLang="en-US" b="1" dirty="0">
              <a:solidFill>
                <a:srgbClr val="386D52"/>
              </a:solidFill>
              <a:latin typeface="+mn-lt"/>
              <a:ea typeface="宋体" panose="02010600030101010101" pitchFamily="2" charset="-122"/>
              <a:cs typeface="+mn-ea"/>
              <a:sym typeface="+mn-lt"/>
            </a:endParaRPr>
          </a:p>
        </p:txBody>
      </p:sp>
      <p:pic>
        <p:nvPicPr>
          <p:cNvPr id="6" name="图片 5"/>
          <p:cNvPicPr>
            <a:picLocks noChangeAspect="1"/>
          </p:cNvPicPr>
          <p:nvPr/>
        </p:nvPicPr>
        <p:blipFill>
          <a:blip r:embed="rId1"/>
          <a:stretch>
            <a:fillRect/>
          </a:stretch>
        </p:blipFill>
        <p:spPr>
          <a:xfrm>
            <a:off x="5234305" y="1960245"/>
            <a:ext cx="5268595" cy="1423670"/>
          </a:xfrm>
          <a:prstGeom prst="rect">
            <a:avLst/>
          </a:prstGeom>
        </p:spPr>
      </p:pic>
      <p:sp>
        <p:nvSpPr>
          <p:cNvPr id="7" name="TextBox 29"/>
          <p:cNvSpPr txBox="1"/>
          <p:nvPr/>
        </p:nvSpPr>
        <p:spPr>
          <a:xfrm>
            <a:off x="1714500" y="3498215"/>
            <a:ext cx="8281035" cy="170815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除第一个和最后一个关键块之外的所有关键块，仅交换关键块的块首和块尾两个工序。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如果第一个关键块包含两道以上关键工序，则只交换块尾相连的两道工序；如果最后一个关键块包含两道以上关键工序，则只交换块首相连的工序；如果它们只包含两道关键工序，那么只交换此两道工序。</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如果关键块中只包含一道关键工序，则不进行任何交换操作。</a:t>
            </a:r>
            <a:endParaRPr lang="zh-CN" sz="1600" dirty="0">
              <a:solidFill>
                <a:schemeClr val="bg2">
                  <a:lumMod val="25000"/>
                </a:schemeClr>
              </a:solidFill>
              <a:latin typeface="+mn-lt"/>
              <a:ea typeface="宋体" panose="02010600030101010101" pitchFamily="2" charset="-122"/>
              <a:cs typeface="+mn-ea"/>
              <a:sym typeface="+mn-lt"/>
            </a:endParaRPr>
          </a:p>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如果关键块中进行交换的相邻的两道工序属于同一个工件则不交换。</a:t>
            </a:r>
            <a:endParaRPr lang="zh-CN"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linds(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2" grpId="0"/>
      <p:bldP spid="3" grpId="0"/>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idx="4294967295"/>
          </p:nvPr>
        </p:nvSpPr>
        <p:spPr>
          <a:xfrm>
            <a:off x="1395512" y="541502"/>
            <a:ext cx="3446119" cy="454960"/>
          </a:xfrm>
        </p:spPr>
        <p:txBody>
          <a:bodyPr>
            <a:noAutofit/>
          </a:bodyPr>
          <a:lstStyle/>
          <a:p>
            <a:pPr algn="dist"/>
            <a:r>
              <a:rPr lang="zh-CN" altLang="en-US" sz="2800" dirty="0">
                <a:solidFill>
                  <a:schemeClr val="bg1"/>
                </a:solidFill>
                <a:latin typeface="+mn-lt"/>
                <a:ea typeface="+mn-ea"/>
                <a:cs typeface="+mn-ea"/>
                <a:sym typeface="+mn-lt"/>
              </a:rPr>
              <a:t>邻域搜索</a:t>
            </a:r>
            <a:endParaRPr lang="zh-CN" altLang="en-US" sz="2800" dirty="0">
              <a:solidFill>
                <a:schemeClr val="bg1"/>
              </a:solidFill>
              <a:latin typeface="+mn-lt"/>
              <a:ea typeface="+mn-ea"/>
              <a:cs typeface="+mn-ea"/>
              <a:sym typeface="+mn-lt"/>
            </a:endParaRPr>
          </a:p>
        </p:txBody>
      </p:sp>
      <p:sp>
        <p:nvSpPr>
          <p:cNvPr id="50" name="TextBox 28"/>
          <p:cNvSpPr txBox="1"/>
          <p:nvPr/>
        </p:nvSpPr>
        <p:spPr>
          <a:xfrm>
            <a:off x="2423160" y="134937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endParaRPr lang="zh-CN" altLang="en-US" b="1" dirty="0">
              <a:solidFill>
                <a:srgbClr val="386D52"/>
              </a:solidFill>
              <a:latin typeface="+mn-lt"/>
              <a:ea typeface="宋体" panose="02010600030101010101" pitchFamily="2" charset="-122"/>
              <a:cs typeface="+mn-ea"/>
              <a:sym typeface="+mn-lt"/>
            </a:endParaRPr>
          </a:p>
        </p:txBody>
      </p:sp>
      <p:sp>
        <p:nvSpPr>
          <p:cNvPr id="3" name="TextBox 28"/>
          <p:cNvSpPr txBox="1"/>
          <p:nvPr/>
        </p:nvSpPr>
        <p:spPr>
          <a:xfrm>
            <a:off x="2359025" y="1445895"/>
            <a:ext cx="5129530" cy="4000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rgbClr val="386D52"/>
                </a:solidFill>
                <a:latin typeface="+mn-lt"/>
                <a:ea typeface="宋体" panose="02010600030101010101" pitchFamily="2" charset="-122"/>
                <a:cs typeface="+mn-ea"/>
                <a:sym typeface="+mn-lt"/>
              </a:rPr>
              <a:t>终止条件</a:t>
            </a:r>
            <a:endParaRPr lang="zh-CN" altLang="en-US" b="1" dirty="0">
              <a:solidFill>
                <a:srgbClr val="386D52"/>
              </a:solidFill>
              <a:latin typeface="+mn-lt"/>
              <a:ea typeface="宋体" panose="02010600030101010101" pitchFamily="2" charset="-122"/>
              <a:cs typeface="+mn-ea"/>
              <a:sym typeface="+mn-lt"/>
            </a:endParaRPr>
          </a:p>
        </p:txBody>
      </p:sp>
      <p:sp>
        <p:nvSpPr>
          <p:cNvPr id="7" name="TextBox 29"/>
          <p:cNvSpPr txBox="1"/>
          <p:nvPr/>
        </p:nvSpPr>
        <p:spPr>
          <a:xfrm>
            <a:off x="1715135" y="2102485"/>
            <a:ext cx="8281035" cy="28448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遍历所有邻域，</a:t>
            </a:r>
            <a:r>
              <a:rPr lang="zh-CN" sz="1600" dirty="0">
                <a:solidFill>
                  <a:schemeClr val="bg2">
                    <a:lumMod val="25000"/>
                  </a:schemeClr>
                </a:solidFill>
                <a:latin typeface="+mn-lt"/>
                <a:ea typeface="宋体" panose="02010600030101010101" pitchFamily="2" charset="-122"/>
                <a:cs typeface="+mn-ea"/>
                <a:sym typeface="+mn-lt"/>
              </a:rPr>
              <a:t>直到没有更好的邻域。</a:t>
            </a:r>
            <a:endParaRPr lang="zh-CN" sz="1600" dirty="0">
              <a:solidFill>
                <a:schemeClr val="bg2">
                  <a:lumMod val="25000"/>
                </a:schemeClr>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rcRect l="10577" r="-4441"/>
          <a:stretch>
            <a:fillRect/>
          </a:stretch>
        </p:blipFill>
        <p:spPr>
          <a:xfrm>
            <a:off x="6503670" y="2295525"/>
            <a:ext cx="4254500" cy="3074035"/>
          </a:xfrm>
          <a:prstGeom prst="rect">
            <a:avLst/>
          </a:prstGeom>
        </p:spPr>
      </p:pic>
      <p:sp>
        <p:nvSpPr>
          <p:cNvPr id="4" name="TextBox 29"/>
          <p:cNvSpPr txBox="1"/>
          <p:nvPr/>
        </p:nvSpPr>
        <p:spPr>
          <a:xfrm>
            <a:off x="1715135" y="2740025"/>
            <a:ext cx="4486275" cy="113855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sz="1600" dirty="0">
                <a:solidFill>
                  <a:schemeClr val="bg2">
                    <a:lumMod val="25000"/>
                  </a:schemeClr>
                </a:solidFill>
                <a:latin typeface="+mn-lt"/>
                <a:ea typeface="宋体" panose="02010600030101010101" pitchFamily="2" charset="-122"/>
                <a:cs typeface="+mn-ea"/>
                <a:sym typeface="+mn-lt"/>
              </a:rPr>
              <a:t>因为邻域搜索计算量较大，花费时间长，设置参数VNS_ratio</a:t>
            </a:r>
            <a:r>
              <a:rPr lang="en-US" altLang="zh-CN" sz="1600" dirty="0">
                <a:solidFill>
                  <a:schemeClr val="bg2">
                    <a:lumMod val="25000"/>
                  </a:schemeClr>
                </a:solidFill>
                <a:latin typeface="+mn-lt"/>
                <a:ea typeface="宋体" panose="02010600030101010101" pitchFamily="2" charset="-122"/>
                <a:cs typeface="+mn-ea"/>
                <a:sym typeface="+mn-lt"/>
              </a:rPr>
              <a:t>[0,1]</a:t>
            </a:r>
            <a:r>
              <a:rPr lang="zh-CN" sz="1600" dirty="0">
                <a:solidFill>
                  <a:schemeClr val="bg2">
                    <a:lumMod val="25000"/>
                  </a:schemeClr>
                </a:solidFill>
                <a:latin typeface="+mn-lt"/>
                <a:ea typeface="宋体" panose="02010600030101010101" pitchFamily="2" charset="-122"/>
                <a:cs typeface="+mn-ea"/>
                <a:sym typeface="+mn-lt"/>
              </a:rPr>
              <a:t>，表示进行邻域搜索的比例，只对质量较好的部分个体进行邻域搜索。</a:t>
            </a:r>
            <a:endParaRPr lang="en-US" altLang="zh-CN" sz="1600" dirty="0">
              <a:solidFill>
                <a:schemeClr val="bg2">
                  <a:lumMod val="25000"/>
                </a:schemeClr>
              </a:solidFill>
              <a:latin typeface="+mn-lt"/>
              <a:ea typeface="宋体" panose="02010600030101010101" pitchFamily="2" charset="-122"/>
              <a:cs typeface="+mn-ea"/>
              <a:sym typeface="+mn-lt"/>
            </a:endParaRPr>
          </a:p>
        </p:txBody>
      </p:sp>
      <p:sp>
        <p:nvSpPr>
          <p:cNvPr id="5" name="TextBox 29"/>
          <p:cNvSpPr txBox="1"/>
          <p:nvPr/>
        </p:nvSpPr>
        <p:spPr>
          <a:xfrm>
            <a:off x="1715135" y="4231640"/>
            <a:ext cx="4486275" cy="85407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marL="742950" indent="-285750" algn="l" fontAlgn="auto">
              <a:lnSpc>
                <a:spcPts val="2220"/>
              </a:lnSpc>
              <a:buFont typeface="Arial" panose="020B0604020202020204" pitchFamily="34" charset="0"/>
              <a:buChar char="•"/>
            </a:pPr>
            <a:r>
              <a:rPr lang="zh-CN" altLang="en-US" sz="1600" dirty="0">
                <a:solidFill>
                  <a:schemeClr val="bg2">
                    <a:lumMod val="25000"/>
                  </a:schemeClr>
                </a:solidFill>
                <a:latin typeface="+mn-lt"/>
                <a:ea typeface="宋体" panose="02010600030101010101" pitchFamily="2" charset="-122"/>
                <a:cs typeface="+mn-ea"/>
                <a:sym typeface="+mn-lt"/>
              </a:rPr>
              <a:t>如果参数VNS_设置为</a:t>
            </a:r>
            <a:r>
              <a:rPr lang="en-US" altLang="zh-CN" sz="1600" dirty="0">
                <a:solidFill>
                  <a:schemeClr val="bg2">
                    <a:lumMod val="25000"/>
                  </a:schemeClr>
                </a:solidFill>
                <a:latin typeface="+mn-lt"/>
                <a:ea typeface="宋体" panose="02010600030101010101" pitchFamily="2" charset="-122"/>
                <a:cs typeface="+mn-ea"/>
                <a:sym typeface="+mn-lt"/>
              </a:rPr>
              <a:t>‘quichk’</a:t>
            </a:r>
            <a:r>
              <a:rPr lang="zh-CN" altLang="en-US" sz="1600" dirty="0">
                <a:solidFill>
                  <a:schemeClr val="bg2">
                    <a:lumMod val="25000"/>
                  </a:schemeClr>
                </a:solidFill>
                <a:latin typeface="+mn-lt"/>
                <a:ea typeface="宋体" panose="02010600030101010101" pitchFamily="2" charset="-122"/>
                <a:cs typeface="+mn-ea"/>
                <a:sym typeface="+mn-lt"/>
              </a:rPr>
              <a:t>，那么邻域搜索的终止条件为，只要找到一个比当编码更好的邻域那么就跳出搜索。</a:t>
            </a:r>
            <a:endParaRPr lang="zh-CN" altLang="en-US" sz="1600" dirty="0">
              <a:solidFill>
                <a:schemeClr val="bg2">
                  <a:lumMod val="25000"/>
                </a:schemeClr>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0" grpId="0"/>
      <p:bldP spid="3" grpId="0"/>
      <p:bldP spid="7" grpId="0"/>
      <p:bldP spid="7" grpId="1"/>
      <p:bldP spid="4" grpId="0"/>
      <p:bldP spid="4" grpId="1"/>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3868" y="1295115"/>
            <a:ext cx="1412050" cy="1412050"/>
          </a:xfrm>
          <a:prstGeom prst="rect">
            <a:avLst/>
          </a:prstGeom>
        </p:spPr>
      </p:pic>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479833" y="2417928"/>
            <a:ext cx="1412050" cy="1412050"/>
          </a:xfrm>
          <a:prstGeom prst="rect">
            <a:avLst/>
          </a:prstGeom>
        </p:spPr>
      </p:pic>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9993" y="3728459"/>
            <a:ext cx="1412050" cy="1412050"/>
          </a:xfrm>
          <a:prstGeom prst="rect">
            <a:avLst/>
          </a:prstGeom>
        </p:spPr>
      </p:pic>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V="1">
            <a:off x="5525798" y="4830952"/>
            <a:ext cx="1412050" cy="1412050"/>
          </a:xfrm>
          <a:prstGeom prst="rect">
            <a:avLst/>
          </a:prstGeom>
        </p:spPr>
      </p:pic>
      <p:sp>
        <p:nvSpPr>
          <p:cNvPr id="2" name="标题 1"/>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主要创新点</a:t>
            </a:r>
            <a:endParaRPr lang="zh-CN" altLang="en-US" sz="2800" dirty="0">
              <a:solidFill>
                <a:schemeClr val="bg1"/>
              </a:solidFill>
              <a:latin typeface="+mn-lt"/>
              <a:ea typeface="+mn-ea"/>
              <a:cs typeface="+mn-ea"/>
              <a:sym typeface="+mn-lt"/>
            </a:endParaRPr>
          </a:p>
        </p:txBody>
      </p:sp>
      <p:sp>
        <p:nvSpPr>
          <p:cNvPr id="70" name="TextBox 7"/>
          <p:cNvSpPr txBox="1"/>
          <p:nvPr/>
        </p:nvSpPr>
        <p:spPr>
          <a:xfrm>
            <a:off x="7037070" y="1725930"/>
            <a:ext cx="2320925" cy="368934"/>
          </a:xfrm>
          <a:prstGeom prst="homePlate">
            <a:avLst/>
          </a:prstGeom>
          <a:noFill/>
        </p:spPr>
        <p:txBody>
          <a:bodyPr wrap="square" lIns="0" tIns="0" rIns="0" bIns="0" rtlCol="0">
            <a:spAutoFit/>
          </a:bodyPr>
          <a:lstStyle/>
          <a:p>
            <a:pPr algn="ctr"/>
            <a:r>
              <a:rPr lang="zh-CN" altLang="en-US" sz="2400" b="1" dirty="0">
                <a:solidFill>
                  <a:srgbClr val="386D52"/>
                </a:solidFill>
                <a:ea typeface="宋体" panose="02010600030101010101" pitchFamily="2" charset="-122"/>
                <a:cs typeface="+mn-ea"/>
                <a:sym typeface="+mn-lt"/>
              </a:rPr>
              <a:t>动态初始化</a:t>
            </a:r>
            <a:endParaRPr lang="zh-CN" altLang="en-US" sz="2400" b="1" dirty="0">
              <a:solidFill>
                <a:srgbClr val="386D52"/>
              </a:solidFill>
              <a:ea typeface="宋体" panose="02010600030101010101" pitchFamily="2" charset="-122"/>
              <a:cs typeface="+mn-ea"/>
              <a:sym typeface="+mn-lt"/>
            </a:endParaRPr>
          </a:p>
        </p:txBody>
      </p:sp>
      <p:sp>
        <p:nvSpPr>
          <p:cNvPr id="71" name="TextBox 16"/>
          <p:cNvSpPr txBox="1"/>
          <p:nvPr/>
        </p:nvSpPr>
        <p:spPr>
          <a:xfrm flipH="1">
            <a:off x="2296160" y="2976245"/>
            <a:ext cx="277495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动态交叉概率</a:t>
            </a:r>
            <a:endParaRPr lang="zh-CN" altLang="en-US" sz="2400" b="1" dirty="0">
              <a:solidFill>
                <a:srgbClr val="386D52"/>
              </a:solidFill>
              <a:cs typeface="+mn-ea"/>
              <a:sym typeface="+mn-lt"/>
            </a:endParaRPr>
          </a:p>
        </p:txBody>
      </p:sp>
      <p:sp>
        <p:nvSpPr>
          <p:cNvPr id="72" name="TextBox 21"/>
          <p:cNvSpPr txBox="1"/>
          <p:nvPr/>
        </p:nvSpPr>
        <p:spPr>
          <a:xfrm>
            <a:off x="7104380" y="4250055"/>
            <a:ext cx="303022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动态锦标赛选择策略</a:t>
            </a:r>
            <a:endParaRPr lang="zh-CN" altLang="en-US" sz="2400" b="1" dirty="0">
              <a:solidFill>
                <a:srgbClr val="386D52"/>
              </a:solidFill>
              <a:cs typeface="+mn-ea"/>
              <a:sym typeface="+mn-lt"/>
            </a:endParaRPr>
          </a:p>
        </p:txBody>
      </p:sp>
      <p:sp>
        <p:nvSpPr>
          <p:cNvPr id="73" name="TextBox 27"/>
          <p:cNvSpPr txBox="1"/>
          <p:nvPr/>
        </p:nvSpPr>
        <p:spPr>
          <a:xfrm flipH="1">
            <a:off x="2484120" y="5476875"/>
            <a:ext cx="2656840" cy="368935"/>
          </a:xfrm>
          <a:prstGeom prst="rect">
            <a:avLst/>
          </a:prstGeom>
          <a:noFill/>
        </p:spPr>
        <p:txBody>
          <a:bodyPr wrap="square" lIns="0" tIns="0" rIns="0" bIns="0" rtlCol="0">
            <a:spAutoFit/>
          </a:bodyPr>
          <a:lstStyle/>
          <a:p>
            <a:pPr algn="ctr"/>
            <a:r>
              <a:rPr lang="zh-CN" altLang="en-US" sz="2400" b="1" dirty="0">
                <a:solidFill>
                  <a:srgbClr val="386D52"/>
                </a:solidFill>
                <a:cs typeface="+mn-ea"/>
                <a:sym typeface="+mn-lt"/>
              </a:rPr>
              <a:t>邻域搜索策略</a:t>
            </a:r>
            <a:endParaRPr lang="zh-CN" altLang="en-US" sz="2400" b="1" dirty="0">
              <a:solidFill>
                <a:srgbClr val="386D52"/>
              </a:solidFill>
              <a:cs typeface="+mn-ea"/>
              <a:sym typeface="+mn-lt"/>
            </a:endParaRPr>
          </a:p>
        </p:txBody>
      </p:sp>
      <p:sp>
        <p:nvSpPr>
          <p:cNvPr id="80" name="TextBox 6"/>
          <p:cNvSpPr txBox="1"/>
          <p:nvPr/>
        </p:nvSpPr>
        <p:spPr>
          <a:xfrm>
            <a:off x="5683818" y="1618278"/>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01</a:t>
            </a:r>
            <a:endParaRPr lang="zh-CN" altLang="en-US" sz="3200" b="1" dirty="0">
              <a:solidFill>
                <a:srgbClr val="386D52"/>
              </a:solidFill>
              <a:cs typeface="+mn-ea"/>
              <a:sym typeface="+mn-lt"/>
            </a:endParaRPr>
          </a:p>
        </p:txBody>
      </p:sp>
      <p:sp>
        <p:nvSpPr>
          <p:cNvPr id="81" name="TextBox 6"/>
          <p:cNvSpPr txBox="1"/>
          <p:nvPr/>
        </p:nvSpPr>
        <p:spPr>
          <a:xfrm>
            <a:off x="5683818" y="2868475"/>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02</a:t>
            </a:r>
            <a:endParaRPr lang="zh-CN" altLang="en-US" sz="3200" b="1" dirty="0">
              <a:solidFill>
                <a:srgbClr val="386D52"/>
              </a:solidFill>
              <a:cs typeface="+mn-ea"/>
              <a:sym typeface="+mn-lt"/>
            </a:endParaRPr>
          </a:p>
        </p:txBody>
      </p:sp>
      <p:sp>
        <p:nvSpPr>
          <p:cNvPr id="82" name="TextBox 6"/>
          <p:cNvSpPr txBox="1"/>
          <p:nvPr/>
        </p:nvSpPr>
        <p:spPr>
          <a:xfrm>
            <a:off x="5693978" y="4118672"/>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03</a:t>
            </a:r>
            <a:endParaRPr lang="zh-CN" altLang="en-US" sz="3200" b="1" dirty="0">
              <a:solidFill>
                <a:srgbClr val="386D52"/>
              </a:solidFill>
              <a:cs typeface="+mn-ea"/>
              <a:sym typeface="+mn-lt"/>
            </a:endParaRPr>
          </a:p>
        </p:txBody>
      </p:sp>
      <p:sp>
        <p:nvSpPr>
          <p:cNvPr id="83" name="TextBox 6"/>
          <p:cNvSpPr txBox="1"/>
          <p:nvPr/>
        </p:nvSpPr>
        <p:spPr>
          <a:xfrm>
            <a:off x="5683818" y="5348549"/>
            <a:ext cx="970170" cy="584775"/>
          </a:xfrm>
          <a:prstGeom prst="rect">
            <a:avLst/>
          </a:prstGeom>
          <a:noFill/>
        </p:spPr>
        <p:txBody>
          <a:bodyPr wrap="square" rtlCol="0">
            <a:spAutoFit/>
          </a:bodyPr>
          <a:lstStyle/>
          <a:p>
            <a:pPr algn="ctr"/>
            <a:r>
              <a:rPr lang="en-US" altLang="zh-CN" sz="3200" b="1" dirty="0">
                <a:solidFill>
                  <a:srgbClr val="386D52"/>
                </a:solidFill>
                <a:cs typeface="+mn-ea"/>
                <a:sym typeface="+mn-lt"/>
              </a:rPr>
              <a:t>04</a:t>
            </a:r>
            <a:endParaRPr lang="zh-CN" altLang="en-US" sz="32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blinds(horizontal)">
                                      <p:cBhvr>
                                        <p:cTn id="14" dur="500"/>
                                        <p:tgtEl>
                                          <p:spTgt spid="8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linds(horizontal)">
                                      <p:cBhvr>
                                        <p:cTn id="17" dur="500"/>
                                        <p:tgtEl>
                                          <p:spTgt spid="70"/>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blinds(horizontal)">
                                      <p:cBhvr>
                                        <p:cTn id="25" dur="500"/>
                                        <p:tgtEl>
                                          <p:spTgt spid="7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blinds(horizontal)">
                                      <p:cBhvr>
                                        <p:cTn id="28" dur="500"/>
                                        <p:tgtEl>
                                          <p:spTgt spid="81"/>
                                        </p:tgtEl>
                                      </p:cBhvr>
                                    </p:animEffect>
                                  </p:childTnLst>
                                </p:cTn>
                              </p:par>
                              <p:par>
                                <p:cTn id="29" presetID="3"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linds(horizontal)">
                                      <p:cBhvr>
                                        <p:cTn id="36" dur="500"/>
                                        <p:tgtEl>
                                          <p:spTgt spid="2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blinds(horizontal)">
                                      <p:cBhvr>
                                        <p:cTn id="39" dur="500"/>
                                        <p:tgtEl>
                                          <p:spTgt spid="7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blinds(horizontal)">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blinds(horizontal)">
                                      <p:cBhvr>
                                        <p:cTn id="50" dur="500"/>
                                        <p:tgtEl>
                                          <p:spTgt spid="8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blinds(horizontal)">
                                      <p:cBhvr>
                                        <p:cTn id="5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p:bldP spid="70" grpId="0"/>
      <p:bldP spid="80" grpId="1"/>
      <p:bldP spid="70" grpId="1"/>
      <p:bldP spid="71" grpId="0"/>
      <p:bldP spid="81" grpId="0"/>
      <p:bldP spid="71" grpId="1"/>
      <p:bldP spid="81" grpId="1"/>
      <p:bldP spid="72" grpId="0"/>
      <p:bldP spid="82" grpId="0"/>
      <p:bldP spid="72" grpId="1"/>
      <p:bldP spid="82" grpId="1"/>
      <p:bldP spid="83" grpId="0"/>
      <p:bldP spid="73" grpId="0"/>
      <p:bldP spid="83" grpId="1"/>
      <p:bldP spid="7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四篇</a:t>
            </a:r>
            <a:endParaRPr lang="zh-CN" altLang="en-US" sz="4000" b="1" dirty="0">
              <a:solidFill>
                <a:schemeClr val="bg1"/>
              </a:solidFill>
              <a:cs typeface="+mn-ea"/>
              <a:sym typeface="+mn-lt"/>
            </a:endParaRPr>
          </a:p>
        </p:txBody>
      </p:sp>
      <p:sp>
        <p:nvSpPr>
          <p:cNvPr id="14" name="矩形 13"/>
          <p:cNvSpPr/>
          <p:nvPr/>
        </p:nvSpPr>
        <p:spPr>
          <a:xfrm>
            <a:off x="4743252" y="2219486"/>
            <a:ext cx="3840480" cy="829945"/>
          </a:xfrm>
          <a:prstGeom prst="rect">
            <a:avLst/>
          </a:prstGeom>
        </p:spPr>
        <p:txBody>
          <a:bodyPr wrap="none">
            <a:spAutoFit/>
          </a:bodyPr>
          <a:lstStyle/>
          <a:p>
            <a:pPr algn="l"/>
            <a:r>
              <a:rPr lang="zh-CN" altLang="en-US" sz="4800" dirty="0">
                <a:solidFill>
                  <a:srgbClr val="386D52"/>
                </a:solidFill>
                <a:cs typeface="+mn-ea"/>
                <a:sym typeface="+mn-lt"/>
              </a:rPr>
              <a:t>实验结果</a:t>
            </a:r>
            <a:r>
              <a:rPr lang="zh-CN" altLang="en-US" sz="4800" dirty="0">
                <a:solidFill>
                  <a:srgbClr val="386D52"/>
                </a:solidFill>
                <a:cs typeface="+mn-ea"/>
                <a:sym typeface="+mn-lt"/>
              </a:rPr>
              <a:t>展示</a:t>
            </a:r>
            <a:endParaRPr lang="zh-CN" altLang="en-US" sz="4800" dirty="0">
              <a:solidFill>
                <a:srgbClr val="386D52"/>
              </a:solidFill>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78525"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0768"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一篇</a:t>
            </a:r>
            <a:endParaRPr lang="zh-CN" altLang="en-US" sz="4000" b="1" dirty="0">
              <a:solidFill>
                <a:schemeClr val="bg1"/>
              </a:solidFill>
              <a:cs typeface="+mn-ea"/>
              <a:sym typeface="+mn-lt"/>
            </a:endParaRPr>
          </a:p>
        </p:txBody>
      </p:sp>
      <p:sp>
        <p:nvSpPr>
          <p:cNvPr id="14" name="矩形 13"/>
          <p:cNvSpPr/>
          <p:nvPr/>
        </p:nvSpPr>
        <p:spPr>
          <a:xfrm>
            <a:off x="4536683" y="2235595"/>
            <a:ext cx="3855720" cy="829945"/>
          </a:xfrm>
          <a:prstGeom prst="rect">
            <a:avLst/>
          </a:prstGeom>
        </p:spPr>
        <p:txBody>
          <a:bodyPr wrap="none">
            <a:spAutoFit/>
          </a:bodyPr>
          <a:lstStyle/>
          <a:p>
            <a:r>
              <a:rPr lang="zh-CN" altLang="en-US" sz="4800" b="1" dirty="0">
                <a:solidFill>
                  <a:srgbClr val="386D52"/>
                </a:solidFill>
                <a:cs typeface="+mn-ea"/>
                <a:sym typeface="+mn-lt"/>
              </a:rPr>
              <a:t>数据处理方案</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150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4" grpId="0"/>
      <p:bldP spid="1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记忆库保</a:t>
            </a:r>
            <a:r>
              <a:rPr lang="zh-CN" altLang="en-US" sz="2800" dirty="0">
                <a:solidFill>
                  <a:schemeClr val="bg1"/>
                </a:solidFill>
                <a:latin typeface="+mn-lt"/>
                <a:ea typeface="+mn-ea"/>
                <a:cs typeface="+mn-ea"/>
                <a:sym typeface="+mn-lt"/>
              </a:rPr>
              <a:t>优</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654300"/>
        </p:xfrm>
        <a:graphic>
          <a:graphicData uri="http://schemas.openxmlformats.org/drawingml/2006/table">
            <a:tbl>
              <a:tblPr firstRow="1" bandRow="1">
                <a:tableStyleId>{5C22544A-7EE6-4342-B048-85BDC9FD1C3A}</a:tableStyleId>
              </a:tblPr>
              <a:tblGrid>
                <a:gridCol w="389255"/>
                <a:gridCol w="960070"/>
                <a:gridCol w="889756"/>
                <a:gridCol w="1025525"/>
                <a:gridCol w="1024428"/>
                <a:gridCol w="1415766"/>
                <a:gridCol w="1349507"/>
                <a:gridCol w="1486081"/>
                <a:gridCol w="1486080"/>
              </a:tblGrid>
              <a:tr h="22606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tournament_step</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tournament_memory_step</a:t>
                      </a:r>
                      <a:endParaRPr lang="en-US" altLang="en-US" sz="10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0.09686271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0.086661839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6.85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31.2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0.097597301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0.096216452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32.85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0.232014775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0.231158447</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67.8</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0.142180729</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67.15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0.110094547</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28.15</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183.85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0.154625106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178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181.55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0.118917465</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33.85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0.214048803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72.45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0.161613142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37</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156.3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0.160562766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0.121839809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29.45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0.298732686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0.301477385</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16.3</a:t>
                      </a:r>
                      <a:endParaRPr lang="en-US" altLang="en-US" sz="12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329.65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0.253888333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323.05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0.344883156</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41.4</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52.6</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0.054684913</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14.15</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52.2</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0.069943607</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17.6</a:t>
                      </a:r>
                      <a:endParaRPr lang="en-US" altLang="en-US" sz="12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4589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50，memory_size = 0.</a:t>
            </a:r>
            <a:r>
              <a:rPr lang="en-US" altLang="zh-CN" sz="1800" b="1" dirty="0">
                <a:solidFill>
                  <a:srgbClr val="386D52"/>
                </a:solidFill>
                <a:latin typeface="+mn-lt"/>
                <a:ea typeface="宋体" panose="02010600030101010101" pitchFamily="2" charset="-122"/>
                <a:cs typeface="+mn-ea"/>
                <a:sym typeface="+mn-lt"/>
              </a:rPr>
              <a:t>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19747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结论：记忆库精英保留策略可以有效的保留优质个体，使其不易被破坏并且避免了遗传算法过早收敛到局部</a:t>
            </a:r>
            <a:r>
              <a:rPr lang="zh-CN" altLang="en-US" sz="1800" b="1" dirty="0">
                <a:solidFill>
                  <a:srgbClr val="386D52"/>
                </a:solidFill>
                <a:latin typeface="+mn-lt"/>
                <a:ea typeface="宋体" panose="02010600030101010101" pitchFamily="2" charset="-122"/>
                <a:cs typeface="+mn-ea"/>
                <a:sym typeface="+mn-lt"/>
              </a:rPr>
              <a:t>最优解的早熟</a:t>
            </a:r>
            <a:r>
              <a:rPr lang="zh-CN" altLang="en-US" sz="1800" b="1" dirty="0">
                <a:solidFill>
                  <a:srgbClr val="386D52"/>
                </a:solidFill>
                <a:latin typeface="+mn-lt"/>
                <a:ea typeface="宋体" panose="02010600030101010101" pitchFamily="2" charset="-122"/>
                <a:cs typeface="+mn-ea"/>
                <a:sym typeface="+mn-lt"/>
              </a:rPr>
              <a:t>问题。</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修改锦标赛</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233295"/>
        </p:xfrm>
        <a:graphic>
          <a:graphicData uri="http://schemas.openxmlformats.org/drawingml/2006/table">
            <a:tbl>
              <a:tblPr firstRow="1" bandRow="1">
                <a:tableStyleId>{5C22544A-7EE6-4342-B048-85BDC9FD1C3A}</a:tableStyleId>
              </a:tblPr>
              <a:tblGrid>
                <a:gridCol w="389437"/>
                <a:gridCol w="960070"/>
                <a:gridCol w="889756"/>
                <a:gridCol w="1024976"/>
                <a:gridCol w="1024890"/>
                <a:gridCol w="1415853"/>
                <a:gridCol w="1349375"/>
                <a:gridCol w="1486213"/>
                <a:gridCol w="1486080"/>
              </a:tblGrid>
              <a:tr h="226060">
                <a:tc>
                  <a:txBody>
                    <a:bodyPr/>
                    <a:p>
                      <a:pPr indent="0">
                        <a:buNone/>
                      </a:pP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tournament_step</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tournament_random_min</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tournament_random_av</a:t>
                      </a:r>
                      <a:endParaRPr lang="en-US" altLang="en-US" sz="10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tournament_random_time</a:t>
                      </a:r>
                      <a:endParaRPr lang="en-US" altLang="en-US" sz="10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000" b="0">
                          <a:solidFill>
                            <a:srgbClr val="000000"/>
                          </a:solidFill>
                          <a:latin typeface="宋体" panose="02010600030101010101" pitchFamily="2" charset="-122"/>
                        </a:rPr>
                        <a:t>tournament_random_step</a:t>
                      </a:r>
                      <a:endParaRPr lang="en-US" altLang="en-US" sz="10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42.1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0.09686271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43.2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0.09848603</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4.25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31.2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0.097597301</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34.85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0.099159169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a:t>
                      </a:r>
                      <a:endParaRPr lang="en-US" altLang="en-US" sz="12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0.232014775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204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0.236529386</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67.8</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0.142180729</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74.95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0.190059304</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4.7</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183.85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0.154625106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186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190.55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0.210497224</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3.95</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70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74.65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0.214048803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29.9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81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85.05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0.202285361</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2.5</a:t>
                      </a:r>
                      <a:endParaRPr lang="en-US" altLang="en-US" sz="1200" b="0">
                        <a:solidFill>
                          <a:srgbClr val="000000"/>
                        </a:solidFill>
                        <a:latin typeface="宋体" panose="02010600030101010101" pitchFamily="2" charset="-122"/>
                      </a:endParaRPr>
                    </a:p>
                  </a:txBody>
                  <a:tcPr marL="12700" marR="12700" marT="12700" vert="horz" anchor="ctr" anchorCtr="0"/>
                </a:tc>
              </a:tr>
              <a:tr h="231775">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150</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156.3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0.160562766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19.5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164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170.55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0.170900559</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2.1</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523.2</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0.298732686</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13.4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523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529.45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0.391983092</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6.1</a:t>
                      </a:r>
                      <a:endParaRPr lang="en-US" altLang="en-US" sz="12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316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329.65</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0.253888333</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32.55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348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357.4</a:t>
                      </a:r>
                      <a:endParaRPr lang="en-US" altLang="en-US" sz="12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FF0000"/>
                          </a:solidFill>
                          <a:latin typeface="宋体" panose="02010600030101010101" pitchFamily="2" charset="-122"/>
                        </a:rPr>
                        <a:t>0.428876388</a:t>
                      </a:r>
                      <a:endParaRPr lang="en-US" altLang="en-US" sz="12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2.3</a:t>
                      </a:r>
                      <a:endParaRPr lang="en-US" altLang="en-US" sz="12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52.6</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0.054684913</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14.15</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51</a:t>
                      </a:r>
                      <a:endParaRPr lang="en-US" alt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52.45</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FF0000"/>
                          </a:solidFill>
                          <a:latin typeface="宋体" panose="02010600030101010101" pitchFamily="2" charset="-122"/>
                        </a:rPr>
                        <a:t>0.090738738</a:t>
                      </a:r>
                      <a:endParaRPr lang="en-US" altLang="en-US" sz="12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200" b="0">
                          <a:solidFill>
                            <a:srgbClr val="000000"/>
                          </a:solidFill>
                          <a:latin typeface="宋体" panose="02010600030101010101" pitchFamily="2" charset="-122"/>
                        </a:rPr>
                        <a:t>19.25</a:t>
                      </a:r>
                      <a:endParaRPr lang="en-US" altLang="en-US" sz="12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4589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结论：该方法是在锦标赛选择时将选中的重复个体替换为随机生成的个体，为防止锦标赛选择选到太多重复的个体，实验结果表明这种方式效果</a:t>
            </a:r>
            <a:r>
              <a:rPr lang="zh-CN" altLang="en-US" sz="1800" b="1" dirty="0">
                <a:solidFill>
                  <a:srgbClr val="386D52"/>
                </a:solidFill>
                <a:latin typeface="+mn-lt"/>
                <a:ea typeface="宋体" panose="02010600030101010101" pitchFamily="2" charset="-122"/>
                <a:cs typeface="+mn-ea"/>
                <a:sym typeface="+mn-lt"/>
              </a:rPr>
              <a:t>不理想。</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one</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250440"/>
        </p:xfrm>
        <a:graphic>
          <a:graphicData uri="http://schemas.openxmlformats.org/drawingml/2006/table">
            <a:tbl>
              <a:tblPr firstRow="1" bandRow="1">
                <a:tableStyleId>{5C22544A-7EE6-4342-B048-85BDC9FD1C3A}</a:tableStyleId>
              </a:tblPr>
              <a:tblGrid>
                <a:gridCol w="389437"/>
                <a:gridCol w="1142365"/>
                <a:gridCol w="1021665"/>
                <a:gridCol w="1309370"/>
                <a:gridCol w="1248410"/>
                <a:gridCol w="1101090"/>
                <a:gridCol w="84215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one_step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0.251379538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9.6</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0.279718864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34.45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3.240807736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0.499814761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28.35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0.369468796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67.25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1.543733156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0.668314469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37.3</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1.67572552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13.1</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3.591391659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52.65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0.130237019</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12</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83058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结论：移动一道工序的邻域搜索算法比遗传算法在相同的迭代步数里可以有效的找出更好的解，但是因为要遍历所有邻域，所以花费的时间太长。在有的数据中需要花费</a:t>
            </a:r>
            <a:r>
              <a:rPr lang="en-US" altLang="zh-CN" sz="1800" b="1" dirty="0">
                <a:solidFill>
                  <a:srgbClr val="386D52"/>
                </a:solidFill>
                <a:latin typeface="+mn-lt"/>
                <a:ea typeface="宋体" panose="02010600030101010101" pitchFamily="2" charset="-122"/>
                <a:cs typeface="+mn-ea"/>
                <a:sym typeface="+mn-lt"/>
              </a:rPr>
              <a:t>10</a:t>
            </a:r>
            <a:r>
              <a:rPr lang="zh-CN" altLang="en-US" sz="1800" b="1" dirty="0">
                <a:solidFill>
                  <a:srgbClr val="386D52"/>
                </a:solidFill>
                <a:latin typeface="+mn-lt"/>
                <a:ea typeface="宋体" panose="02010600030101010101" pitchFamily="2" charset="-122"/>
                <a:cs typeface="+mn-ea"/>
                <a:sym typeface="+mn-lt"/>
              </a:rPr>
              <a:t>倍以上的</a:t>
            </a:r>
            <a:r>
              <a:rPr lang="zh-CN" altLang="en-US" sz="1800" b="1" dirty="0">
                <a:solidFill>
                  <a:srgbClr val="386D52"/>
                </a:solidFill>
                <a:latin typeface="+mn-lt"/>
                <a:ea typeface="宋体" panose="02010600030101010101" pitchFamily="2" charset="-122"/>
                <a:cs typeface="+mn-ea"/>
                <a:sym typeface="+mn-lt"/>
              </a:rPr>
              <a:t>时间。</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-two</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two_step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0.280445278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5.45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0.31873287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37.15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1.67263149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1.15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0.671871102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1.233389616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2.303753018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42.9</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150.95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0.927069068</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31.75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4.042135143</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8.6</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316.8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5.048938346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51.5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0.165084136</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18.4</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83058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结论：移动两道工序的邻域搜索算法比遗传算法在相同的迭代步数里可以有效的找出更好的解，但是因为要遍历所有邻域，所以花费的时间太长。在有的数据中需要花费</a:t>
            </a:r>
            <a:r>
              <a:rPr lang="en-US" altLang="zh-CN" sz="1800" b="1" dirty="0">
                <a:solidFill>
                  <a:srgbClr val="386D52"/>
                </a:solidFill>
                <a:latin typeface="+mn-lt"/>
                <a:ea typeface="宋体" panose="02010600030101010101" pitchFamily="2" charset="-122"/>
                <a:cs typeface="+mn-ea"/>
                <a:sym typeface="+mn-lt"/>
              </a:rPr>
              <a:t>10</a:t>
            </a:r>
            <a:r>
              <a:rPr lang="zh-CN" altLang="en-US" sz="1800" b="1" dirty="0">
                <a:solidFill>
                  <a:srgbClr val="386D52"/>
                </a:solidFill>
                <a:latin typeface="+mn-lt"/>
                <a:ea typeface="宋体" panose="02010600030101010101" pitchFamily="2" charset="-122"/>
                <a:cs typeface="+mn-ea"/>
                <a:sym typeface="+mn-lt"/>
              </a:rPr>
              <a:t>以上的时间。并且效果没有移动一道工序的邻域搜索效果</a:t>
            </a:r>
            <a:r>
              <a:rPr lang="zh-CN" altLang="en-US" sz="1800" b="1" dirty="0">
                <a:solidFill>
                  <a:srgbClr val="386D52"/>
                </a:solidFill>
                <a:latin typeface="+mn-lt"/>
                <a:ea typeface="宋体" panose="02010600030101010101" pitchFamily="2" charset="-122"/>
                <a:cs typeface="+mn-ea"/>
                <a:sym typeface="+mn-lt"/>
              </a:rPr>
              <a:t>好。</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both</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tournament_min</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tournament_time</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tournament_step</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0.086661839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0.096216452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32.85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0.231158447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0.110094547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181.55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0.118917465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33.85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72.45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0.161613142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150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154.65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0.121839809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0.301477385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16.3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323.05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0.344883156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52.2</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0.069943607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结论：两种邻域搜索同时使用效果优于使用</a:t>
            </a:r>
            <a:r>
              <a:rPr lang="en-US" altLang="zh-CN" sz="1800" b="1" dirty="0">
                <a:solidFill>
                  <a:srgbClr val="386D52"/>
                </a:solidFill>
                <a:latin typeface="+mn-lt"/>
                <a:ea typeface="宋体" panose="02010600030101010101" pitchFamily="2" charset="-122"/>
                <a:cs typeface="+mn-ea"/>
                <a:sym typeface="+mn-lt"/>
              </a:rPr>
              <a:t>1</a:t>
            </a:r>
            <a:r>
              <a:rPr lang="zh-CN" altLang="en-US" sz="1800" b="1" dirty="0">
                <a:solidFill>
                  <a:srgbClr val="386D52"/>
                </a:solidFill>
                <a:latin typeface="+mn-lt"/>
                <a:ea typeface="宋体" panose="02010600030101010101" pitchFamily="2" charset="-122"/>
                <a:cs typeface="+mn-ea"/>
                <a:sym typeface="+mn-lt"/>
              </a:rPr>
              <a:t>个邻域搜索，而且运行时间变化不明显。所以一般来讲两种邻域结构同时使用效果会</a:t>
            </a:r>
            <a:r>
              <a:rPr lang="zh-CN" altLang="en-US" sz="1800" b="1" dirty="0">
                <a:solidFill>
                  <a:srgbClr val="386D52"/>
                </a:solidFill>
                <a:latin typeface="+mn-lt"/>
                <a:ea typeface="宋体" panose="02010600030101010101" pitchFamily="2" charset="-122"/>
                <a:cs typeface="+mn-ea"/>
                <a:sym typeface="+mn-lt"/>
              </a:rPr>
              <a:t>更好。</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-0.5</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0.5_step</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0.176358068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8.5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0.200666058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30.35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1.260654938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0.337176406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25.5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0.206236124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35.35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0.549131489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148.95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0.333563852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0.827017295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11.7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2606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313.1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1.687977719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39.3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0.079374015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16.55</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结论：采用选取部分个体进行邻域搜索可以有效的减少运行时间，但是搜索能力不如全部进行邻域</a:t>
            </a:r>
            <a:r>
              <a:rPr lang="zh-CN" altLang="en-US" sz="1800" b="1" dirty="0">
                <a:solidFill>
                  <a:srgbClr val="386D52"/>
                </a:solidFill>
                <a:latin typeface="+mn-lt"/>
                <a:ea typeface="宋体" panose="02010600030101010101" pitchFamily="2" charset="-122"/>
                <a:cs typeface="+mn-ea"/>
                <a:sym typeface="+mn-lt"/>
              </a:rPr>
              <a:t>搜索。</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邻域搜索</a:t>
            </a:r>
            <a:r>
              <a:rPr lang="en-US" altLang="zh-CN" sz="2800" dirty="0">
                <a:solidFill>
                  <a:schemeClr val="bg1"/>
                </a:solidFill>
                <a:latin typeface="+mn-lt"/>
                <a:ea typeface="+mn-ea"/>
                <a:cs typeface="+mn-ea"/>
                <a:sym typeface="+mn-lt"/>
              </a:rPr>
              <a:t>-</a:t>
            </a:r>
            <a:r>
              <a:rPr lang="en-US" altLang="zh-CN" sz="2800" dirty="0">
                <a:solidFill>
                  <a:schemeClr val="bg1"/>
                </a:solidFill>
                <a:latin typeface="+mn-lt"/>
                <a:ea typeface="+mn-ea"/>
                <a:cs typeface="+mn-ea"/>
                <a:sym typeface="+mn-lt"/>
              </a:rPr>
              <a:t>quick</a:t>
            </a:r>
            <a:endParaRPr lang="en-US" altLang="zh-CN"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1082675" y="2019300"/>
          <a:ext cx="10026650" cy="2837180"/>
        </p:xfrm>
        <a:graphic>
          <a:graphicData uri="http://schemas.openxmlformats.org/drawingml/2006/table">
            <a:tbl>
              <a:tblPr firstRow="1" bandRow="1">
                <a:tableStyleId>{5C22544A-7EE6-4342-B048-85BDC9FD1C3A}</a:tableStyleId>
              </a:tblPr>
              <a:tblGrid>
                <a:gridCol w="389437"/>
                <a:gridCol w="1193800"/>
                <a:gridCol w="1102360"/>
                <a:gridCol w="1329690"/>
                <a:gridCol w="1237615"/>
                <a:gridCol w="969645"/>
                <a:gridCol w="831942"/>
                <a:gridCol w="1486081"/>
                <a:gridCol w="148608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q_step</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both_min</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both_av</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both_time</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both_step</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0.240611529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9.45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41.65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0.20376811</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7.65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0.256234348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30.15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0.323905945</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31.85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0.651569867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1.05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204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3.293420792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0.442790103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26.8</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66.35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0.458712792</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26.2</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177</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178.15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0.369275641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39</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0.436544776</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40</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68.65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0.610397172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42.2</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64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66.95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1.376718807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41.05</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148.1</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0.451530123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35.25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147.75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0.683577609</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35.55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0.879684067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14</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523</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1.675347447</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7.9</a:t>
                      </a:r>
                      <a:endParaRPr lang="en-US" altLang="en-US" sz="1100" b="0">
                        <a:solidFill>
                          <a:srgbClr val="000000"/>
                        </a:solidFill>
                        <a:latin typeface="宋体" panose="02010600030101010101" pitchFamily="2" charset="-122"/>
                      </a:endParaRPr>
                    </a:p>
                  </a:txBody>
                  <a:tcPr marL="12700" marR="12700" marT="12700" vert="horz" anchor="ctr" anchorCtr="0"/>
                </a:tc>
              </a:tr>
              <a:tr h="24130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314.9</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0.917855608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41.55</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311</a:t>
                      </a:r>
                      <a:endParaRPr lang="en-US" altLang="en-US"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312.15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3.715227544</a:t>
                      </a:r>
                      <a:endParaRPr lang="en-US" altLang="en-US" sz="1100" b="0">
                        <a:solidFill>
                          <a:srgbClr val="FF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c>
                  <a:txBody>
                    <a:bodyPr/>
                    <a:p>
                      <a:pPr indent="0">
                        <a:buNone/>
                      </a:pPr>
                      <a:r>
                        <a:rPr lang="en-US" sz="1100" b="0">
                          <a:solidFill>
                            <a:srgbClr val="000000"/>
                          </a:solidFill>
                          <a:latin typeface="宋体" panose="02010600030101010101" pitchFamily="2" charset="-122"/>
                        </a:rPr>
                        <a:t>38.95</a:t>
                      </a:r>
                      <a:endParaRPr lang="en-US" altLang="en-US" sz="1100" b="0">
                        <a:solidFill>
                          <a:srgbClr val="000000"/>
                        </a:solidFill>
                        <a:latin typeface="宋体" panose="02010600030101010101" pitchFamily="2" charset="-122"/>
                      </a:endParaRPr>
                    </a:p>
                  </a:txBody>
                  <a:tcPr marL="12700" marR="12700" marT="12700" vert="horz" anchor="ctr" anchorCtr="0"/>
                </a:tc>
              </a:tr>
              <a:tr h="177800">
                <a:tc>
                  <a:txBody>
                    <a:bodyPr/>
                    <a:p>
                      <a:pPr indent="0">
                        <a:buNone/>
                      </a:pPr>
                      <a:r>
                        <a:rPr lang="en-US" sz="1200" b="0">
                          <a:solidFill>
                            <a:srgbClr val="000000"/>
                          </a:solidFill>
                          <a:latin typeface="宋体" panose="02010600030101010101" pitchFamily="2" charset="-122"/>
                        </a:rPr>
                        <a:t>data</a:t>
                      </a:r>
                      <a:endParaRPr lang="en-US" sz="12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52.35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0.155771863</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14.65</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51</a:t>
                      </a:r>
                      <a:endParaRPr lang="en-US" altLang="en-US" sz="1100" b="0">
                        <a:solidFill>
                          <a:srgbClr val="00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52.45</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FF0000"/>
                          </a:solidFill>
                          <a:latin typeface="宋体" panose="02010600030101010101" pitchFamily="2" charset="-122"/>
                        </a:rPr>
                        <a:t>0.134129977</a:t>
                      </a:r>
                      <a:endParaRPr lang="en-US" altLang="en-US" sz="1100" b="0">
                        <a:solidFill>
                          <a:srgbClr val="FF0000"/>
                        </a:solidFill>
                        <a:latin typeface="宋体" panose="02010600030101010101" pitchFamily="2" charset="-122"/>
                      </a:endParaRPr>
                    </a:p>
                  </a:txBody>
                  <a:tcPr marL="12700" marR="12700" marT="12700" vert="horz" anchor="ctr" anchorCtr="0"/>
                </a:tc>
                <a:tc>
                  <a:txBody>
                    <a:bodyPr/>
                    <a:p>
                      <a:pPr indent="0">
                        <a:buNone/>
                      </a:pPr>
                      <a:r>
                        <a:rPr lang="en-US" sz="1100" b="0">
                          <a:solidFill>
                            <a:srgbClr val="000000"/>
                          </a:solidFill>
                          <a:latin typeface="宋体" panose="02010600030101010101" pitchFamily="2" charset="-122"/>
                        </a:rPr>
                        <a:t>13.15</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a:t>
            </a:r>
            <a:r>
              <a:rPr lang="en-US" altLang="zh-CN" sz="1800" b="1" dirty="0">
                <a:solidFill>
                  <a:srgbClr val="386D52"/>
                </a:solidFill>
                <a:latin typeface="+mn-lt"/>
                <a:ea typeface="宋体" panose="02010600030101010101" pitchFamily="2" charset="-122"/>
                <a:cs typeface="+mn-ea"/>
                <a:sym typeface="+mn-lt"/>
              </a:rPr>
              <a:t>quick</a:t>
            </a:r>
            <a:r>
              <a:rPr lang="zh-CN" altLang="en-US" sz="1800" b="1" dirty="0">
                <a:solidFill>
                  <a:srgbClr val="386D52"/>
                </a:solidFill>
                <a:latin typeface="+mn-lt"/>
                <a:ea typeface="宋体" panose="02010600030101010101" pitchFamily="2" charset="-122"/>
                <a:cs typeface="+mn-ea"/>
                <a:sym typeface="+mn-lt"/>
              </a:rPr>
              <a:t>模式可以有效的解决邻域搜索搜索时间过长的问题，但在一些问题上，邻域结构较少，就没有减少运行时间的</a:t>
            </a:r>
            <a:r>
              <a:rPr lang="zh-CN" altLang="en-US" sz="1800" b="1" dirty="0">
                <a:solidFill>
                  <a:srgbClr val="386D52"/>
                </a:solidFill>
                <a:latin typeface="+mn-lt"/>
                <a:ea typeface="宋体" panose="02010600030101010101" pitchFamily="2" charset="-122"/>
                <a:cs typeface="+mn-ea"/>
                <a:sym typeface="+mn-lt"/>
              </a:rPr>
              <a:t>效果。</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95512" y="541502"/>
            <a:ext cx="3434396" cy="454960"/>
          </a:xfrm>
        </p:spPr>
        <p:txBody>
          <a:bodyPr>
            <a:noAutofit/>
          </a:bodyPr>
          <a:lstStyle/>
          <a:p>
            <a:pPr algn="dist"/>
            <a:r>
              <a:rPr lang="zh-CN" altLang="en-US" sz="2800" dirty="0">
                <a:solidFill>
                  <a:schemeClr val="bg1"/>
                </a:solidFill>
                <a:latin typeface="+mn-lt"/>
                <a:ea typeface="+mn-ea"/>
                <a:cs typeface="+mn-ea"/>
                <a:sym typeface="+mn-lt"/>
              </a:rPr>
              <a:t>动态交叉</a:t>
            </a:r>
            <a:r>
              <a:rPr lang="zh-CN" altLang="en-US" sz="2800" dirty="0">
                <a:solidFill>
                  <a:schemeClr val="bg1"/>
                </a:solidFill>
                <a:latin typeface="+mn-lt"/>
                <a:ea typeface="+mn-ea"/>
                <a:cs typeface="+mn-ea"/>
                <a:sym typeface="+mn-lt"/>
              </a:rPr>
              <a:t>概率</a:t>
            </a:r>
            <a:endParaRPr lang="zh-CN" altLang="en-US" sz="2800" dirty="0">
              <a:solidFill>
                <a:schemeClr val="bg1"/>
              </a:solidFill>
              <a:latin typeface="+mn-lt"/>
              <a:ea typeface="+mn-ea"/>
              <a:cs typeface="+mn-ea"/>
              <a:sym typeface="+mn-lt"/>
            </a:endParaRPr>
          </a:p>
        </p:txBody>
      </p:sp>
      <p:graphicFrame>
        <p:nvGraphicFramePr>
          <p:cNvPr id="6" name="表格 5"/>
          <p:cNvGraphicFramePr/>
          <p:nvPr>
            <p:custDataLst>
              <p:tags r:id="rId1"/>
            </p:custDataLst>
          </p:nvPr>
        </p:nvGraphicFramePr>
        <p:xfrm>
          <a:off x="2937510" y="2010410"/>
          <a:ext cx="8709660" cy="2837180"/>
        </p:xfrm>
        <a:graphic>
          <a:graphicData uri="http://schemas.openxmlformats.org/drawingml/2006/table">
            <a:tbl>
              <a:tblPr firstRow="1" bandRow="1">
                <a:tableStyleId>{5C22544A-7EE6-4342-B048-85BDC9FD1C3A}</a:tableStyleId>
              </a:tblPr>
              <a:tblGrid>
                <a:gridCol w="659765"/>
                <a:gridCol w="1868170"/>
                <a:gridCol w="1409700"/>
              </a:tblGrid>
              <a:tr h="424180">
                <a:tc>
                  <a:txBody>
                    <a:bodyPr/>
                    <a:p>
                      <a:pPr indent="0">
                        <a:buNone/>
                      </a:pP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宋体" panose="02010600030101010101" pitchFamily="2" charset="-122"/>
                        </a:rPr>
                        <a:t>1_av</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zh-CN" sz="1100" b="0">
                          <a:solidFill>
                            <a:srgbClr val="000000"/>
                          </a:solidFill>
                          <a:latin typeface="宋体" panose="02010600030101010101" pitchFamily="2" charset="-122"/>
                        </a:rPr>
                        <a:t>P_av</a:t>
                      </a:r>
                      <a:endParaRPr lang="en-US" altLang="zh-CN" sz="11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Mk01</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40.66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40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Mk02</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28.56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Mk03</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204</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Mk04</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63.98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62.12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Mk05</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177.38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177</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Mk06</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70.52</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67.70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Mk07</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152.50</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145.45</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177800">
                <a:tc>
                  <a:txBody>
                    <a:bodyPr/>
                    <a:p>
                      <a:pPr indent="0">
                        <a:buNone/>
                      </a:pPr>
                      <a:r>
                        <a:rPr lang="en-US" sz="1200" b="0">
                          <a:solidFill>
                            <a:srgbClr val="000000"/>
                          </a:solidFill>
                          <a:latin typeface="宋体" panose="02010600030101010101" pitchFamily="2" charset="-122"/>
                        </a:rPr>
                        <a:t>Mk08</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523</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r h="241300">
                <a:tc>
                  <a:txBody>
                    <a:bodyPr/>
                    <a:p>
                      <a:pPr indent="0">
                        <a:buNone/>
                      </a:pPr>
                      <a:r>
                        <a:rPr lang="en-US" sz="1200" b="0">
                          <a:solidFill>
                            <a:srgbClr val="000000"/>
                          </a:solidFill>
                          <a:latin typeface="宋体" panose="02010600030101010101" pitchFamily="2" charset="-122"/>
                        </a:rPr>
                        <a:t>Mk09</a:t>
                      </a:r>
                      <a:endParaRPr lang="en-US" altLang="en-US" sz="12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FF0000"/>
                          </a:solidFill>
                          <a:latin typeface="宋体" panose="02010600030101010101" pitchFamily="2" charset="-122"/>
                        </a:rPr>
                        <a:t>311.28</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altLang="en-US" sz="1100" b="0">
                          <a:solidFill>
                            <a:srgbClr val="FF0000"/>
                          </a:solidFill>
                          <a:latin typeface="宋体" panose="02010600030101010101" pitchFamily="2" charset="-122"/>
                        </a:rPr>
                        <a:t>309.36</a:t>
                      </a:r>
                      <a:endParaRPr lang="en-US" altLang="en-US" sz="1100" b="0">
                        <a:solidFill>
                          <a:srgbClr val="FF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r>
            </a:tbl>
          </a:graphicData>
        </a:graphic>
      </p:graphicFrame>
      <p:sp>
        <p:nvSpPr>
          <p:cNvPr id="7" name="TextBox 28"/>
          <p:cNvSpPr txBox="1"/>
          <p:nvPr/>
        </p:nvSpPr>
        <p:spPr>
          <a:xfrm>
            <a:off x="2359025" y="1435735"/>
            <a:ext cx="8862695" cy="27686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参数设置：</a:t>
            </a:r>
            <a:r>
              <a:rPr lang="en-US" altLang="zh-CN" sz="1800" b="1" dirty="0">
                <a:solidFill>
                  <a:srgbClr val="386D52"/>
                </a:solidFill>
                <a:latin typeface="+mn-lt"/>
                <a:ea typeface="宋体" panose="02010600030101010101" pitchFamily="2" charset="-122"/>
                <a:cs typeface="+mn-ea"/>
                <a:sym typeface="+mn-lt"/>
              </a:rPr>
              <a:t>size = 50</a:t>
            </a:r>
            <a:r>
              <a:rPr lang="zh-CN" altLang="en-US" sz="1800" b="1" dirty="0">
                <a:solidFill>
                  <a:srgbClr val="386D52"/>
                </a:solidFill>
                <a:latin typeface="+mn-lt"/>
                <a:ea typeface="宋体" panose="02010600030101010101" pitchFamily="2" charset="-122"/>
                <a:cs typeface="+mn-ea"/>
                <a:sym typeface="+mn-lt"/>
              </a:rPr>
              <a:t>，max_step = 50，</a:t>
            </a:r>
            <a:r>
              <a:rPr lang="en-US" altLang="zh-CN" sz="1800" b="1" dirty="0">
                <a:solidFill>
                  <a:srgbClr val="386D52"/>
                </a:solidFill>
                <a:latin typeface="+mn-lt"/>
                <a:ea typeface="宋体" panose="02010600030101010101" pitchFamily="2" charset="-122"/>
                <a:cs typeface="+mn-ea"/>
                <a:sym typeface="+mn-lt"/>
              </a:rPr>
              <a:t>memory_size = 0.2</a:t>
            </a:r>
            <a:endParaRPr lang="en-US" altLang="zh-CN" sz="1800" b="1" dirty="0">
              <a:solidFill>
                <a:srgbClr val="386D52"/>
              </a:solidFill>
              <a:latin typeface="+mn-lt"/>
              <a:ea typeface="宋体" panose="02010600030101010101" pitchFamily="2" charset="-122"/>
              <a:cs typeface="+mn-ea"/>
              <a:sym typeface="+mn-lt"/>
            </a:endParaRPr>
          </a:p>
        </p:txBody>
      </p:sp>
      <p:sp>
        <p:nvSpPr>
          <p:cNvPr id="8" name="TextBox 28"/>
          <p:cNvSpPr txBox="1"/>
          <p:nvPr/>
        </p:nvSpPr>
        <p:spPr>
          <a:xfrm>
            <a:off x="1395730" y="5252085"/>
            <a:ext cx="8862695" cy="55372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sz="1800" b="1" dirty="0">
                <a:solidFill>
                  <a:srgbClr val="386D52"/>
                </a:solidFill>
                <a:latin typeface="+mn-lt"/>
                <a:ea typeface="宋体" panose="02010600030101010101" pitchFamily="2" charset="-122"/>
                <a:cs typeface="+mn-ea"/>
                <a:sym typeface="+mn-lt"/>
              </a:rPr>
              <a:t>结论：采用动态交叉概率可以有效的保护优质个体，使其顺利保留到下一代，加强了算法的搜索</a:t>
            </a:r>
            <a:r>
              <a:rPr lang="zh-CN" altLang="en-US" sz="1800" b="1" dirty="0">
                <a:solidFill>
                  <a:srgbClr val="386D52"/>
                </a:solidFill>
                <a:latin typeface="+mn-lt"/>
                <a:ea typeface="宋体" panose="02010600030101010101" pitchFamily="2" charset="-122"/>
                <a:cs typeface="+mn-ea"/>
                <a:sym typeface="+mn-lt"/>
              </a:rPr>
              <a:t>能力。</a:t>
            </a:r>
            <a:endParaRPr lang="zh-CN" altLang="en-US" sz="1800" b="1" dirty="0">
              <a:solidFill>
                <a:srgbClr val="386D52"/>
              </a:solidFill>
              <a:latin typeface="+mn-lt"/>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8" grpId="0"/>
      <p:bldP spid="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41183" cy="454960"/>
          </a:xfrm>
        </p:spPr>
        <p:txBody>
          <a:bodyPr>
            <a:noAutofit/>
          </a:bodyPr>
          <a:lstStyle/>
          <a:p>
            <a:pPr algn="dist"/>
            <a:r>
              <a:rPr lang="zh-CN" altLang="en-US" sz="2800" dirty="0">
                <a:solidFill>
                  <a:schemeClr val="bg1"/>
                </a:solidFill>
                <a:latin typeface="+mn-lt"/>
                <a:ea typeface="+mn-ea"/>
                <a:cs typeface="+mn-ea"/>
                <a:sym typeface="+mn-lt"/>
              </a:rPr>
              <a:t>参考文献</a:t>
            </a:r>
            <a:endParaRPr lang="zh-CN" altLang="en-US" sz="2800" dirty="0">
              <a:solidFill>
                <a:schemeClr val="bg1"/>
              </a:solidFill>
              <a:latin typeface="+mn-lt"/>
              <a:ea typeface="+mn-ea"/>
              <a:cs typeface="+mn-ea"/>
              <a:sym typeface="+mn-lt"/>
            </a:endParaRPr>
          </a:p>
        </p:txBody>
      </p:sp>
      <p:sp>
        <p:nvSpPr>
          <p:cNvPr id="20" name="TextBox 53"/>
          <p:cNvSpPr txBox="1"/>
          <p:nvPr/>
        </p:nvSpPr>
        <p:spPr>
          <a:xfrm>
            <a:off x="4093845" y="1826260"/>
            <a:ext cx="6729095" cy="49212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吴树景,游有鹏,罗福源.变邻域保优遗传算法求解柔性车间调度问题[J].计算机工程与应用,2020,56(22):236-243.</a:t>
            </a:r>
            <a:endParaRPr lang="en-GB" sz="1600" dirty="0">
              <a:solidFill>
                <a:schemeClr val="bg2">
                  <a:lumMod val="25000"/>
                </a:schemeClr>
              </a:solidFill>
              <a:cs typeface="+mn-ea"/>
              <a:sym typeface="+mn-lt"/>
            </a:endParaRPr>
          </a:p>
        </p:txBody>
      </p:sp>
      <p:sp>
        <p:nvSpPr>
          <p:cNvPr id="30" name="TextBox 53"/>
          <p:cNvSpPr txBox="1"/>
          <p:nvPr/>
        </p:nvSpPr>
        <p:spPr>
          <a:xfrm>
            <a:off x="4093845" y="2512060"/>
            <a:ext cx="672909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彭运芳,高雅,夏蓓鑫.不确定条件下基于遗传算法的作业车间调度问题[J].上海大学学报,2016,22(06):793-803.</a:t>
            </a:r>
            <a:endParaRPr sz="1600" dirty="0">
              <a:solidFill>
                <a:schemeClr val="bg2">
                  <a:lumMod val="25000"/>
                </a:schemeClr>
              </a:solidFill>
              <a:cs typeface="+mn-ea"/>
              <a:sym typeface="+mn-lt"/>
            </a:endParaRPr>
          </a:p>
        </p:txBody>
      </p:sp>
      <p:sp>
        <p:nvSpPr>
          <p:cNvPr id="34" name="TextBox 53"/>
          <p:cNvSpPr txBox="1"/>
          <p:nvPr/>
        </p:nvSpPr>
        <p:spPr>
          <a:xfrm>
            <a:off x="4093210" y="3187700"/>
            <a:ext cx="6729730"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王丹敬,徐建有.基于变邻域搜索的可重入流水车间调度[J].控制工程,2018,25(02):362-366.DOI:10.14107/j.cnki.kzgc.160321.</a:t>
            </a:r>
            <a:endParaRPr sz="1600" dirty="0">
              <a:solidFill>
                <a:schemeClr val="bg2">
                  <a:lumMod val="25000"/>
                </a:schemeClr>
              </a:solidFill>
              <a:cs typeface="+mn-ea"/>
              <a:sym typeface="+mn-lt"/>
            </a:endParaRPr>
          </a:p>
        </p:txBody>
      </p:sp>
      <p:sp>
        <p:nvSpPr>
          <p:cNvPr id="40" name="TextBox 53"/>
          <p:cNvSpPr txBox="1"/>
          <p:nvPr/>
        </p:nvSpPr>
        <p:spPr>
          <a:xfrm>
            <a:off x="4093210" y="3993515"/>
            <a:ext cx="4064000" cy="245745"/>
          </a:xfrm>
          <a:prstGeom prst="rect">
            <a:avLst/>
          </a:prstGeom>
          <a:noFill/>
        </p:spPr>
        <p:txBody>
          <a:bodyPr wrap="none" lIns="0" tIns="0" rIns="0" bIns="0" rtlCol="0">
            <a:spAutoFit/>
          </a:bodyPr>
          <a:lstStyle/>
          <a:p>
            <a:pPr algn="l"/>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柔性作业车间调度智能算法及其应用</a:t>
            </a:r>
            <a:r>
              <a:rPr lang="zh-CN" altLang="en-GB" sz="1600" dirty="0">
                <a:solidFill>
                  <a:schemeClr val="bg2">
                    <a:lumMod val="25000"/>
                  </a:schemeClr>
                </a:solidFill>
                <a:ea typeface="宋体" panose="02010600030101010101" pitchFamily="2" charset="-122"/>
                <a:cs typeface="+mn-ea"/>
                <a:sym typeface="+mn-lt"/>
              </a:rPr>
              <a:t>》</a:t>
            </a:r>
            <a:r>
              <a:rPr lang="en-GB" sz="1600" dirty="0">
                <a:solidFill>
                  <a:schemeClr val="bg2">
                    <a:lumMod val="25000"/>
                  </a:schemeClr>
                </a:solidFill>
                <a:cs typeface="+mn-ea"/>
                <a:sym typeface="+mn-lt"/>
              </a:rPr>
              <a:t>高亮</a:t>
            </a:r>
            <a:endParaRPr lang="en-GB" sz="1600" dirty="0">
              <a:solidFill>
                <a:schemeClr val="bg2">
                  <a:lumMod val="25000"/>
                </a:schemeClr>
              </a:solidFill>
              <a:cs typeface="+mn-ea"/>
              <a:sym typeface="+mn-lt"/>
            </a:endParaRPr>
          </a:p>
        </p:txBody>
      </p:sp>
      <p:sp>
        <p:nvSpPr>
          <p:cNvPr id="44" name="TextBox 53"/>
          <p:cNvSpPr txBox="1"/>
          <p:nvPr/>
        </p:nvSpPr>
        <p:spPr>
          <a:xfrm>
            <a:off x="4104005" y="4559300"/>
            <a:ext cx="6730365" cy="492125"/>
          </a:xfrm>
          <a:prstGeom prst="rect">
            <a:avLst/>
          </a:prstGeom>
          <a:noFill/>
        </p:spPr>
        <p:txBody>
          <a:bodyPr wrap="square" lIns="0" tIns="0" rIns="0" bIns="0" rtlCol="0">
            <a:spAutoFit/>
          </a:bodyPr>
          <a:lstStyle/>
          <a:p>
            <a:pPr algn="l"/>
            <a:r>
              <a:rPr sz="1600" dirty="0">
                <a:solidFill>
                  <a:schemeClr val="bg2">
                    <a:lumMod val="25000"/>
                  </a:schemeClr>
                </a:solidFill>
                <a:cs typeface="+mn-ea"/>
                <a:sym typeface="+mn-lt"/>
              </a:rPr>
              <a:t>赵诗奎.求解柔性作业车间调度问题的两级邻域搜索混合算法[J].机械工程学报,2015,51(14):175-184.</a:t>
            </a:r>
            <a:endParaRPr sz="1600" dirty="0">
              <a:solidFill>
                <a:schemeClr val="bg2">
                  <a:lumMod val="25000"/>
                </a:schemeClr>
              </a:solidFill>
              <a:cs typeface="+mn-ea"/>
              <a:sym typeface="+mn-lt"/>
            </a:endParaRPr>
          </a:p>
        </p:txBody>
      </p:sp>
      <p:sp>
        <p:nvSpPr>
          <p:cNvPr id="48" name="TextBox 53"/>
          <p:cNvSpPr txBox="1"/>
          <p:nvPr/>
        </p:nvSpPr>
        <p:spPr>
          <a:xfrm>
            <a:off x="4104005" y="5371465"/>
            <a:ext cx="6731000" cy="245745"/>
          </a:xfrm>
          <a:prstGeom prst="rect">
            <a:avLst/>
          </a:prstGeom>
          <a:noFill/>
        </p:spPr>
        <p:txBody>
          <a:bodyPr wrap="square" lIns="0" tIns="0" rIns="0" bIns="0" rtlCol="0">
            <a:spAutoFit/>
          </a:bodyPr>
          <a:lstStyle/>
          <a:p>
            <a:pPr algn="l"/>
            <a:r>
              <a:rPr lang="en-GB" sz="1600" dirty="0">
                <a:solidFill>
                  <a:schemeClr val="bg2">
                    <a:lumMod val="25000"/>
                  </a:schemeClr>
                </a:solidFill>
                <a:cs typeface="+mn-ea"/>
                <a:sym typeface="+mn-lt"/>
              </a:rPr>
              <a:t>张国辉. 柔性作业车间调度方法研究[D].华中科技大学,2009.</a:t>
            </a:r>
            <a:endParaRPr lang="en-GB" sz="1600" dirty="0">
              <a:solidFill>
                <a:schemeClr val="bg2">
                  <a:lumMod val="25000"/>
                </a:schemeClr>
              </a:solidFill>
              <a:cs typeface="+mn-ea"/>
              <a:sym typeface="+mn-lt"/>
            </a:endParaRPr>
          </a:p>
        </p:txBody>
      </p:sp>
      <p:sp>
        <p:nvSpPr>
          <p:cNvPr id="51" name="TextBox 29"/>
          <p:cNvSpPr txBox="1"/>
          <p:nvPr/>
        </p:nvSpPr>
        <p:spPr>
          <a:xfrm>
            <a:off x="3119898" y="18887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52" name="TextBox 29"/>
          <p:cNvSpPr txBox="1"/>
          <p:nvPr/>
        </p:nvSpPr>
        <p:spPr>
          <a:xfrm>
            <a:off x="3119898" y="25745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53" name="TextBox 29"/>
          <p:cNvSpPr txBox="1"/>
          <p:nvPr/>
        </p:nvSpPr>
        <p:spPr>
          <a:xfrm>
            <a:off x="3119898" y="326038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54" name="TextBox 29"/>
          <p:cNvSpPr txBox="1"/>
          <p:nvPr/>
        </p:nvSpPr>
        <p:spPr>
          <a:xfrm>
            <a:off x="3130058" y="46218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55" name="TextBox 29"/>
          <p:cNvSpPr txBox="1"/>
          <p:nvPr/>
        </p:nvSpPr>
        <p:spPr>
          <a:xfrm>
            <a:off x="3119898" y="39360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64" name="TextBox 29"/>
          <p:cNvSpPr txBox="1"/>
          <p:nvPr/>
        </p:nvSpPr>
        <p:spPr>
          <a:xfrm>
            <a:off x="3130057" y="5307625"/>
            <a:ext cx="683953" cy="367365"/>
          </a:xfrm>
          <a:prstGeom prst="chevron">
            <a:avLst>
              <a:gd name="adj" fmla="val 0"/>
            </a:avLst>
          </a:prstGeom>
          <a:solidFill>
            <a:srgbClr val="386D52"/>
          </a:solidFill>
          <a:ln>
            <a:noFill/>
          </a:ln>
        </p:spPr>
        <p:txBody>
          <a:bodyPr wrap="square" lIns="144000" tIns="0" rIns="0" bIns="0" rtlCol="0" anchor="t">
            <a:noAutofit/>
          </a:bodyPr>
          <a:lstStyle/>
          <a:p>
            <a:r>
              <a:rPr lang="en-US" altLang="zh-CN" sz="2400" b="1" dirty="0">
                <a:solidFill>
                  <a:schemeClr val="bg1"/>
                </a:solidFill>
                <a:cs typeface="+mn-ea"/>
                <a:sym typeface="+mn-lt"/>
              </a:rPr>
              <a:t>06</a:t>
            </a:r>
            <a:endParaRPr lang="en-US" altLang="zh-CN" sz="2400" b="1" dirty="0">
              <a:solidFill>
                <a:schemeClr val="bg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linds(horizontal)">
                                      <p:cBhvr>
                                        <p:cTn id="14" dur="500"/>
                                        <p:tgtEl>
                                          <p:spTgt spid="2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linds(horizontal)">
                                      <p:cBhvr>
                                        <p:cTn id="29" dur="500"/>
                                        <p:tgtEl>
                                          <p:spTgt spid="5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blinds(horizontal)">
                                      <p:cBhvr>
                                        <p:cTn id="35" dur="500"/>
                                        <p:tgtEl>
                                          <p:spTgt spid="5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blinds(horizontal)">
                                      <p:cBhvr>
                                        <p:cTn id="38" dur="500"/>
                                        <p:tgtEl>
                                          <p:spTgt spid="5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blinds(horizontal)">
                                      <p:cBhvr>
                                        <p:cTn id="41" dur="500"/>
                                        <p:tgtEl>
                                          <p:spTgt spid="4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linds(horizontal)">
                                      <p:cBhvr>
                                        <p:cTn id="44" dur="500"/>
                                        <p:tgtEl>
                                          <p:spTgt spid="4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linds(horizontal)">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0" grpId="0"/>
      <p:bldP spid="34" grpId="0"/>
      <p:bldP spid="40" grpId="0"/>
      <p:bldP spid="51" grpId="0" animBg="1"/>
      <p:bldP spid="52" grpId="0" animBg="1"/>
      <p:bldP spid="53" grpId="0" animBg="1"/>
      <p:bldP spid="55" grpId="0" animBg="1"/>
      <p:bldP spid="54" grpId="0" animBg="1"/>
      <p:bldP spid="44" grpId="0"/>
      <p:bldP spid="48" grpId="0"/>
      <p:bldP spid="64" grpId="0" animBg="1"/>
      <p:bldP spid="20" grpId="1"/>
      <p:bldP spid="30" grpId="1"/>
      <p:bldP spid="34" grpId="1"/>
      <p:bldP spid="40" grpId="1"/>
      <p:bldP spid="51" grpId="1" animBg="1"/>
      <p:bldP spid="52" grpId="1" animBg="1"/>
      <p:bldP spid="53" grpId="1" animBg="1"/>
      <p:bldP spid="55" grpId="1" animBg="1"/>
      <p:bldP spid="54" grpId="1" animBg="1"/>
      <p:bldP spid="44" grpId="1"/>
      <p:bldP spid="48" grpId="1"/>
      <p:bldP spid="6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284123" y="169376"/>
            <a:ext cx="7541668" cy="7232134"/>
          </a:xfrm>
          <a:prstGeom prst="rect">
            <a:avLst/>
          </a:prstGeom>
        </p:spPr>
      </p:pic>
      <p:grpSp>
        <p:nvGrpSpPr>
          <p:cNvPr id="10" name="组合 9"/>
          <p:cNvGrpSpPr/>
          <p:nvPr/>
        </p:nvGrpSpPr>
        <p:grpSpPr>
          <a:xfrm>
            <a:off x="943707" y="433754"/>
            <a:ext cx="10304585" cy="5990492"/>
            <a:chOff x="820615" y="433754"/>
            <a:chExt cx="10304585" cy="5990492"/>
          </a:xfrm>
        </p:grpSpPr>
        <p:sp>
          <p:nvSpPr>
            <p:cNvPr id="11" name="矩形 10"/>
            <p:cNvSpPr/>
            <p:nvPr/>
          </p:nvSpPr>
          <p:spPr>
            <a:xfrm>
              <a:off x="820615" y="762000"/>
              <a:ext cx="10304585" cy="5662246"/>
            </a:xfrm>
            <a:prstGeom prst="rect">
              <a:avLst/>
            </a:prstGeom>
            <a:noFill/>
            <a:ln w="28575">
              <a:solidFill>
                <a:srgbClr val="386D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499230" y="433754"/>
              <a:ext cx="1887416" cy="797169"/>
            </a:xfrm>
            <a:prstGeom prst="rect">
              <a:avLst/>
            </a:prstGeom>
            <a:solidFill>
              <a:srgbClr val="F4F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84062" t="76287"/>
          <a:stretch>
            <a:fillRect/>
          </a:stretch>
        </p:blipFill>
        <p:spPr>
          <a:xfrm flipH="1" flipV="1">
            <a:off x="0" y="0"/>
            <a:ext cx="2917536" cy="2355724"/>
          </a:xfrm>
          <a:prstGeom prst="rect">
            <a:avLst/>
          </a:prstGeom>
        </p:spPr>
      </p:pic>
      <p:sp>
        <p:nvSpPr>
          <p:cNvPr id="15" name="文本框 14"/>
          <p:cNvSpPr txBox="1"/>
          <p:nvPr/>
        </p:nvSpPr>
        <p:spPr>
          <a:xfrm>
            <a:off x="8586396" y="408421"/>
            <a:ext cx="1959267" cy="769441"/>
          </a:xfrm>
          <a:prstGeom prst="rect">
            <a:avLst/>
          </a:prstGeom>
          <a:noFill/>
        </p:spPr>
        <p:txBody>
          <a:bodyPr wrap="square" rtlCol="0">
            <a:spAutoFit/>
          </a:bodyPr>
          <a:lstStyle/>
          <a:p>
            <a:pPr algn="dist"/>
            <a:r>
              <a:rPr lang="en-US" altLang="zh-CN" sz="4400" dirty="0">
                <a:solidFill>
                  <a:srgbClr val="386D52"/>
                </a:solidFill>
                <a:latin typeface="微软雅黑" panose="020B0503020204020204" pitchFamily="34" charset="-122"/>
                <a:ea typeface="微软雅黑" panose="020B0503020204020204" pitchFamily="34" charset="-122"/>
                <a:cs typeface="+mn-ea"/>
                <a:sym typeface="+mn-lt"/>
              </a:rPr>
              <a:t>LOGO</a:t>
            </a:r>
            <a:endParaRPr lang="zh-CN" altLang="en-US" sz="4400" dirty="0">
              <a:solidFill>
                <a:srgbClr val="386D52"/>
              </a:solidFill>
              <a:latin typeface="微软雅黑" panose="020B0503020204020204" pitchFamily="34" charset="-122"/>
              <a:ea typeface="微软雅黑" panose="020B0503020204020204" pitchFamily="34" charset="-122"/>
              <a:cs typeface="+mn-ea"/>
              <a:sym typeface="+mn-lt"/>
            </a:endParaRPr>
          </a:p>
        </p:txBody>
      </p:sp>
      <p:sp>
        <p:nvSpPr>
          <p:cNvPr id="14" name="圆角矩形 28"/>
          <p:cNvSpPr/>
          <p:nvPr/>
        </p:nvSpPr>
        <p:spPr>
          <a:xfrm>
            <a:off x="4899710" y="3014613"/>
            <a:ext cx="2392580"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6000" b="1" dirty="0">
                <a:solidFill>
                  <a:srgbClr val="386D52"/>
                </a:solidFill>
                <a:cs typeface="+mn-ea"/>
                <a:sym typeface="+mn-lt"/>
              </a:rPr>
              <a:t>致谢</a:t>
            </a:r>
            <a:endParaRPr lang="zh-CN" altLang="en-US" sz="6000" b="1" dirty="0">
              <a:solidFill>
                <a:srgbClr val="386D5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strVal val="#ppt_w*0.70"/>
                                          </p:val>
                                        </p:tav>
                                        <p:tav tm="100000">
                                          <p:val>
                                            <p:strVal val="#ppt_w"/>
                                          </p:val>
                                        </p:tav>
                                      </p:tavLst>
                                    </p:anim>
                                    <p:anim calcmode="lin" valueType="num">
                                      <p:cBhvr>
                                        <p:cTn id="28" dur="1000" fill="hold"/>
                                        <p:tgtEl>
                                          <p:spTgt spid="14"/>
                                        </p:tgtEl>
                                        <p:attrNameLst>
                                          <p:attrName>ppt_h</p:attrName>
                                        </p:attrNameLst>
                                      </p:cBhvr>
                                      <p:tavLst>
                                        <p:tav tm="0">
                                          <p:val>
                                            <p:strVal val="#ppt_h"/>
                                          </p:val>
                                        </p:tav>
                                        <p:tav tm="100000">
                                          <p:val>
                                            <p:strVal val="#ppt_h"/>
                                          </p:val>
                                        </p:tav>
                                      </p:tavLst>
                                    </p:anim>
                                    <p:animEffect transition="in" filter="fade">
                                      <p:cBhvr>
                                        <p:cTn id="2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95512" y="541502"/>
            <a:ext cx="3465246" cy="454960"/>
          </a:xfrm>
        </p:spPr>
        <p:txBody>
          <a:bodyPr>
            <a:noAutofit/>
          </a:bodyPr>
          <a:lstStyle/>
          <a:p>
            <a:pPr algn="dist"/>
            <a:endParaRPr lang="zh-CN" altLang="en-US" sz="2800" dirty="0">
              <a:solidFill>
                <a:schemeClr val="bg1"/>
              </a:solidFill>
              <a:latin typeface="+mn-lt"/>
              <a:ea typeface="+mn-ea"/>
              <a:cs typeface="+mn-ea"/>
              <a:sym typeface="+mn-lt"/>
            </a:endParaRPr>
          </a:p>
        </p:txBody>
      </p:sp>
      <p:sp>
        <p:nvSpPr>
          <p:cNvPr id="30" name="TextBox 106"/>
          <p:cNvSpPr txBox="1"/>
          <p:nvPr/>
        </p:nvSpPr>
        <p:spPr>
          <a:xfrm>
            <a:off x="1862455" y="1609090"/>
            <a:ext cx="8989060" cy="4570095"/>
          </a:xfrm>
          <a:prstGeom prst="rect">
            <a:avLst/>
          </a:prstGeom>
          <a:noFill/>
        </p:spPr>
        <p:txBody>
          <a:bodyPr wrap="square" lIns="0" tIns="0" rIns="0" bIns="0" rtlCol="0">
            <a:spAutoFit/>
          </a:bodyPr>
          <a:lstStyle/>
          <a:p>
            <a:pPr algn="just">
              <a:lnSpc>
                <a:spcPct val="150000"/>
              </a:lnSpc>
            </a:pPr>
            <a:r>
              <a:rPr lang="zh-CN" altLang="en-US" dirty="0">
                <a:solidFill>
                  <a:schemeClr val="bg2">
                    <a:lumMod val="25000"/>
                  </a:schemeClr>
                </a:solidFill>
                <a:ea typeface="宋体" panose="02010600030101010101" pitchFamily="2" charset="-122"/>
                <a:cs typeface="+mn-ea"/>
                <a:sym typeface="+mn-lt"/>
              </a:rPr>
              <a:t>工件数量：jobs_num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机器数量：machines_num</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最大工序数：</a:t>
            </a:r>
            <a:r>
              <a:rPr lang="en-US" altLang="zh-CN" dirty="0">
                <a:solidFill>
                  <a:schemeClr val="bg2">
                    <a:lumMod val="25000"/>
                  </a:schemeClr>
                </a:solidFill>
                <a:ea typeface="宋体" panose="02010600030101010101" pitchFamily="2" charset="-122"/>
                <a:cs typeface="+mn-ea"/>
                <a:sym typeface="+mn-lt"/>
              </a:rPr>
              <a:t>max_operation</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各工件的工序：jobs_operations，</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工件各工序在指定机器的加工时间：jobs_operations_detail</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zh-CN" altLang="en-US" dirty="0">
                <a:solidFill>
                  <a:schemeClr val="bg2">
                    <a:lumMod val="25000"/>
                  </a:schemeClr>
                </a:solidFill>
                <a:ea typeface="宋体" panose="02010600030101010101" pitchFamily="2" charset="-122"/>
                <a:cs typeface="+mn-ea"/>
                <a:sym typeface="+mn-lt"/>
              </a:rPr>
              <a:t>jobs_num</a:t>
            </a:r>
            <a:r>
              <a:rPr lang="en-US" altLang="zh-CN" dirty="0">
                <a:solidFill>
                  <a:schemeClr val="bg2">
                    <a:lumMod val="25000"/>
                  </a:schemeClr>
                </a:solidFill>
                <a:ea typeface="宋体" panose="02010600030101010101" pitchFamily="2" charset="-122"/>
                <a:cs typeface="+mn-ea"/>
                <a:sym typeface="+mn-lt"/>
              </a:rPr>
              <a:t>,</a:t>
            </a:r>
            <a:r>
              <a:rPr lang="en-US" altLang="zh-CN" dirty="0">
                <a:solidFill>
                  <a:schemeClr val="bg2">
                    <a:lumMod val="25000"/>
                  </a:schemeClr>
                </a:solidFill>
                <a:ea typeface="宋体" panose="02010600030101010101" pitchFamily="2" charset="-122"/>
                <a:cs typeface="+mn-ea"/>
                <a:sym typeface="+mn-lt"/>
              </a:rPr>
              <a:t>max_operation,</a:t>
            </a:r>
            <a:r>
              <a:rPr lang="zh-CN" altLang="en-US" dirty="0">
                <a:solidFill>
                  <a:schemeClr val="bg2">
                    <a:lumMod val="25000"/>
                  </a:schemeClr>
                </a:solidFill>
                <a:ea typeface="宋体" panose="02010600030101010101" pitchFamily="2" charset="-122"/>
                <a:cs typeface="+mn-ea"/>
                <a:sym typeface="+mn-lt"/>
              </a:rPr>
              <a:t>machines_num</a:t>
            </a:r>
            <a:r>
              <a:rPr lang="en-US" altLang="zh-CN" dirty="0">
                <a:solidFill>
                  <a:schemeClr val="bg2">
                    <a:lumMod val="25000"/>
                  </a:schemeClr>
                </a:solidFill>
                <a:ea typeface="宋体" panose="02010600030101010101" pitchFamily="2" charset="-122"/>
                <a:cs typeface="+mn-ea"/>
                <a:sym typeface="+mn-lt"/>
              </a:rPr>
              <a:t>)</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工件各工序的候选机器列表：candidate_machine</a:t>
            </a:r>
            <a:r>
              <a:rPr lang="en-US" altLang="zh-CN" dirty="0">
                <a:solidFill>
                  <a:schemeClr val="bg2">
                    <a:lumMod val="25000"/>
                  </a:schemeClr>
                </a:solidFill>
                <a:ea typeface="宋体" panose="02010600030101010101" pitchFamily="2" charset="-122"/>
                <a:cs typeface="+mn-ea"/>
                <a:sym typeface="+mn-lt"/>
              </a:rPr>
              <a:t> </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(jobs_num,max_operation,machines_num)</a:t>
            </a:r>
            <a:endParaRPr lang="en-US" altLang="zh-CN" dirty="0">
              <a:solidFill>
                <a:schemeClr val="bg2">
                  <a:lumMod val="25000"/>
                </a:schemeClr>
              </a:solidFill>
              <a:ea typeface="宋体" panose="02010600030101010101" pitchFamily="2" charset="-122"/>
              <a:cs typeface="+mn-ea"/>
              <a:sym typeface="+mn-lt"/>
            </a:endParaRPr>
          </a:p>
          <a:p>
            <a:pPr algn="just">
              <a:lnSpc>
                <a:spcPct val="150000"/>
              </a:lnSpc>
            </a:pPr>
            <a:r>
              <a:rPr lang="zh-CN" altLang="en-US" dirty="0">
                <a:solidFill>
                  <a:schemeClr val="bg2">
                    <a:lumMod val="25000"/>
                  </a:schemeClr>
                </a:solidFill>
                <a:ea typeface="宋体" panose="02010600030101010101" pitchFamily="2" charset="-122"/>
                <a:cs typeface="+mn-ea"/>
                <a:sym typeface="+mn-lt"/>
              </a:rPr>
              <a:t>候选机器列表索引：candidate_machine_index</a:t>
            </a:r>
            <a:endParaRPr lang="zh-CN" altLang="en-US" dirty="0">
              <a:solidFill>
                <a:schemeClr val="bg2">
                  <a:lumMod val="25000"/>
                </a:schemeClr>
              </a:solidFill>
              <a:ea typeface="宋体" panose="02010600030101010101" pitchFamily="2" charset="-122"/>
              <a:cs typeface="+mn-ea"/>
              <a:sym typeface="+mn-lt"/>
            </a:endParaRPr>
          </a:p>
          <a:p>
            <a:pPr algn="just">
              <a:lnSpc>
                <a:spcPct val="150000"/>
              </a:lnSpc>
            </a:pPr>
            <a:r>
              <a:rPr lang="en-US" altLang="zh-CN" dirty="0">
                <a:solidFill>
                  <a:schemeClr val="bg2">
                    <a:lumMod val="25000"/>
                  </a:schemeClr>
                </a:solidFill>
                <a:ea typeface="宋体" panose="02010600030101010101" pitchFamily="2" charset="-122"/>
                <a:cs typeface="+mn-ea"/>
                <a:sym typeface="+mn-lt"/>
              </a:rPr>
              <a:t>	shape = (</a:t>
            </a:r>
            <a:r>
              <a:rPr lang="en-US" altLang="zh-CN" dirty="0">
                <a:solidFill>
                  <a:schemeClr val="bg2">
                    <a:lumMod val="25000"/>
                  </a:schemeClr>
                </a:solidFill>
                <a:ea typeface="宋体" panose="02010600030101010101" pitchFamily="2" charset="-122"/>
                <a:cs typeface="+mn-ea"/>
                <a:sym typeface="+mn-lt"/>
              </a:rPr>
              <a:t>jobs_num,max_operation</a:t>
            </a:r>
            <a:r>
              <a:rPr lang="en-US" altLang="zh-CN" dirty="0">
                <a:solidFill>
                  <a:schemeClr val="bg2">
                    <a:lumMod val="25000"/>
                  </a:schemeClr>
                </a:solidFill>
                <a:ea typeface="宋体" panose="02010600030101010101" pitchFamily="2" charset="-122"/>
                <a:cs typeface="+mn-ea"/>
                <a:sym typeface="+mn-lt"/>
              </a:rPr>
              <a:t>)</a:t>
            </a:r>
            <a:endParaRPr lang="zh-CN" altLang="en-US" dirty="0">
              <a:solidFill>
                <a:schemeClr val="bg2">
                  <a:lumMod val="25000"/>
                </a:schemeClr>
              </a:solidFill>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12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 calcmode="lin" valueType="num">
                                      <p:cBhvr additive="base">
                                        <p:cTn id="18"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1" end="1"/>
                                            </p:txEl>
                                          </p:spTgt>
                                        </p:tgtEl>
                                        <p:attrNameLst>
                                          <p:attrName>style.visibility</p:attrName>
                                        </p:attrNameLst>
                                      </p:cBhvr>
                                      <p:to>
                                        <p:strVal val="visible"/>
                                      </p:to>
                                    </p:set>
                                    <p:anim calcmode="lin" valueType="num">
                                      <p:cBhvr additive="base">
                                        <p:cTn id="24"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0">
                                            <p:txEl>
                                              <p:pRg st="3" end="3"/>
                                            </p:txEl>
                                          </p:spTgt>
                                        </p:tgtEl>
                                        <p:attrNameLst>
                                          <p:attrName>style.visibility</p:attrName>
                                        </p:attrNameLst>
                                      </p:cBhvr>
                                      <p:to>
                                        <p:strVal val="visible"/>
                                      </p:to>
                                    </p:set>
                                    <p:animEffect transition="in" filter="fade">
                                      <p:cBhvr>
                                        <p:cTn id="36" dur="1000"/>
                                        <p:tgtEl>
                                          <p:spTgt spid="30">
                                            <p:txEl>
                                              <p:pRg st="3" end="3"/>
                                            </p:txEl>
                                          </p:spTgt>
                                        </p:tgtEl>
                                      </p:cBhvr>
                                    </p:animEffect>
                                    <p:anim calcmode="lin" valueType="num">
                                      <p:cBhvr>
                                        <p:cTn id="37"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xEl>
                                              <p:pRg st="4" end="4"/>
                                            </p:txEl>
                                          </p:spTgt>
                                        </p:tgtEl>
                                        <p:attrNameLst>
                                          <p:attrName>style.visibility</p:attrName>
                                        </p:attrNameLst>
                                      </p:cBhvr>
                                      <p:to>
                                        <p:strVal val="visible"/>
                                      </p:to>
                                    </p:set>
                                    <p:animEffect transition="in" filter="fade">
                                      <p:cBhvr>
                                        <p:cTn id="41" dur="1000"/>
                                        <p:tgtEl>
                                          <p:spTgt spid="30">
                                            <p:txEl>
                                              <p:pRg st="4" end="4"/>
                                            </p:txEl>
                                          </p:spTgt>
                                        </p:tgtEl>
                                      </p:cBhvr>
                                    </p:animEffect>
                                    <p:anim calcmode="lin" valueType="num">
                                      <p:cBhvr>
                                        <p:cTn id="42"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0">
                                            <p:txEl>
                                              <p:pRg st="5" end="5"/>
                                            </p:txEl>
                                          </p:spTgt>
                                        </p:tgtEl>
                                        <p:attrNameLst>
                                          <p:attrName>style.visibility</p:attrName>
                                        </p:attrNameLst>
                                      </p:cBhvr>
                                      <p:to>
                                        <p:strVal val="visible"/>
                                      </p:to>
                                    </p:set>
                                    <p:anim calcmode="lin" valueType="num">
                                      <p:cBhvr additive="base">
                                        <p:cTn id="48"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0">
                                            <p:txEl>
                                              <p:pRg st="5" end="5"/>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0">
                                            <p:txEl>
                                              <p:pRg st="6" end="6"/>
                                            </p:txEl>
                                          </p:spTgt>
                                        </p:tgtEl>
                                        <p:attrNameLst>
                                          <p:attrName>style.visibility</p:attrName>
                                        </p:attrNameLst>
                                      </p:cBhvr>
                                      <p:to>
                                        <p:strVal val="visible"/>
                                      </p:to>
                                    </p:set>
                                    <p:anim calcmode="lin" valueType="num">
                                      <p:cBhvr additive="base">
                                        <p:cTn id="52"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0">
                                            <p:txEl>
                                              <p:pRg st="7" end="7"/>
                                            </p:txEl>
                                          </p:spTgt>
                                        </p:tgtEl>
                                        <p:attrNameLst>
                                          <p:attrName>style.visibility</p:attrName>
                                        </p:attrNameLst>
                                      </p:cBhvr>
                                      <p:to>
                                        <p:strVal val="visible"/>
                                      </p:to>
                                    </p:set>
                                    <p:animEffect transition="in" filter="fade">
                                      <p:cBhvr>
                                        <p:cTn id="58" dur="1000"/>
                                        <p:tgtEl>
                                          <p:spTgt spid="30">
                                            <p:txEl>
                                              <p:pRg st="7" end="7"/>
                                            </p:txEl>
                                          </p:spTgt>
                                        </p:tgtEl>
                                      </p:cBhvr>
                                    </p:animEffect>
                                    <p:anim calcmode="lin" valueType="num">
                                      <p:cBhvr>
                                        <p:cTn id="59"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0">
                                            <p:txEl>
                                              <p:pRg st="8" end="8"/>
                                            </p:txEl>
                                          </p:spTgt>
                                        </p:tgtEl>
                                        <p:attrNameLst>
                                          <p:attrName>style.visibility</p:attrName>
                                        </p:attrNameLst>
                                      </p:cBhvr>
                                      <p:to>
                                        <p:strVal val="visible"/>
                                      </p:to>
                                    </p:set>
                                    <p:animEffect transition="in" filter="fade">
                                      <p:cBhvr>
                                        <p:cTn id="63" dur="1000"/>
                                        <p:tgtEl>
                                          <p:spTgt spid="30">
                                            <p:txEl>
                                              <p:pRg st="8" end="8"/>
                                            </p:txEl>
                                          </p:spTgt>
                                        </p:tgtEl>
                                      </p:cBhvr>
                                    </p:animEffect>
                                    <p:anim calcmode="lin" valueType="num">
                                      <p:cBhvr>
                                        <p:cTn id="64" dur="1000" fill="hold"/>
                                        <p:tgtEl>
                                          <p:spTgt spid="30">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0">
                                            <p:txEl>
                                              <p:pRg st="9" end="9"/>
                                            </p:txEl>
                                          </p:spTgt>
                                        </p:tgtEl>
                                        <p:attrNameLst>
                                          <p:attrName>style.visibility</p:attrName>
                                        </p:attrNameLst>
                                      </p:cBhvr>
                                      <p:to>
                                        <p:strVal val="visible"/>
                                      </p:to>
                                    </p:set>
                                    <p:anim calcmode="lin" valueType="num">
                                      <p:cBhvr additive="base">
                                        <p:cTn id="70" dur="500" fill="hold"/>
                                        <p:tgtEl>
                                          <p:spTgt spid="30">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0">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0">
                                            <p:txEl>
                                              <p:pRg st="10" end="10"/>
                                            </p:txEl>
                                          </p:spTgt>
                                        </p:tgtEl>
                                        <p:attrNameLst>
                                          <p:attrName>style.visibility</p:attrName>
                                        </p:attrNameLst>
                                      </p:cBhvr>
                                      <p:to>
                                        <p:strVal val="visible"/>
                                      </p:to>
                                    </p:set>
                                    <p:anim calcmode="lin" valueType="num">
                                      <p:cBhvr additive="base">
                                        <p:cTn id="74" dur="500" fill="hold"/>
                                        <p:tgtEl>
                                          <p:spTgt spid="30">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19910" y="510221"/>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152153" y="507281"/>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二篇</a:t>
            </a:r>
            <a:endParaRPr lang="zh-CN" altLang="en-US" sz="4000" b="1" dirty="0">
              <a:solidFill>
                <a:schemeClr val="bg1"/>
              </a:solidFill>
              <a:cs typeface="+mn-ea"/>
              <a:sym typeface="+mn-lt"/>
            </a:endParaRPr>
          </a:p>
        </p:txBody>
      </p:sp>
      <p:sp>
        <p:nvSpPr>
          <p:cNvPr id="14" name="矩形 13"/>
          <p:cNvSpPr/>
          <p:nvPr/>
        </p:nvSpPr>
        <p:spPr>
          <a:xfrm>
            <a:off x="4514241" y="2135098"/>
            <a:ext cx="309880" cy="829945"/>
          </a:xfrm>
          <a:prstGeom prst="rect">
            <a:avLst/>
          </a:prstGeom>
        </p:spPr>
        <p:txBody>
          <a:bodyPr wrap="none">
            <a:spAutoFit/>
          </a:bodyPr>
          <a:lstStyle/>
          <a:p>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17" name="文本框 16"/>
          <p:cNvSpPr txBox="1"/>
          <p:nvPr/>
        </p:nvSpPr>
        <p:spPr>
          <a:xfrm>
            <a:off x="4664190"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算法介绍</a:t>
            </a:r>
            <a:endParaRPr lang="zh-CN" altLang="en-US" sz="2400" dirty="0">
              <a:solidFill>
                <a:schemeClr val="bg2">
                  <a:lumMod val="25000"/>
                </a:schemeClr>
              </a:solidFill>
              <a:cs typeface="+mn-ea"/>
              <a:sym typeface="+mn-lt"/>
            </a:endParaRPr>
          </a:p>
        </p:txBody>
      </p:sp>
      <p:sp>
        <p:nvSpPr>
          <p:cNvPr id="19" name="文本框 18"/>
          <p:cNvSpPr txBox="1"/>
          <p:nvPr/>
        </p:nvSpPr>
        <p:spPr>
          <a:xfrm>
            <a:off x="7049612" y="3602715"/>
            <a:ext cx="2461580" cy="368935"/>
          </a:xfrm>
          <a:prstGeom prst="rect">
            <a:avLst/>
          </a:prstGeom>
          <a:noFill/>
        </p:spPr>
        <p:txBody>
          <a:bodyPr wrap="square" lIns="0" tIns="0" rIns="0" bIns="0" rtlCol="0">
            <a:spAutoFit/>
          </a:bodyPr>
          <a:lstStyle/>
          <a:p>
            <a:pPr marL="342900" indent="-342900">
              <a:buClr>
                <a:srgbClr val="386D52"/>
              </a:buClr>
              <a:buFont typeface="Wingdings" panose="05000000000000000000" pitchFamily="2" charset="2"/>
              <a:buChar char="ü"/>
            </a:pPr>
            <a:r>
              <a:rPr lang="zh-CN" altLang="en-US" sz="2400" dirty="0">
                <a:solidFill>
                  <a:schemeClr val="bg2">
                    <a:lumMod val="25000"/>
                  </a:schemeClr>
                </a:solidFill>
                <a:cs typeface="+mn-ea"/>
                <a:sym typeface="+mn-lt"/>
              </a:rPr>
              <a:t>算法流程</a:t>
            </a:r>
            <a:endParaRPr lang="zh-CN" altLang="en-US" sz="2400" dirty="0">
              <a:solidFill>
                <a:schemeClr val="bg2">
                  <a:lumMod val="25000"/>
                </a:schemeClr>
              </a:solidFill>
              <a:cs typeface="+mn-ea"/>
              <a:sym typeface="+mn-lt"/>
            </a:endParaRPr>
          </a:p>
        </p:txBody>
      </p:sp>
      <p:sp>
        <p:nvSpPr>
          <p:cNvPr id="3" name="矩形 2"/>
          <p:cNvSpPr/>
          <p:nvPr/>
        </p:nvSpPr>
        <p:spPr>
          <a:xfrm>
            <a:off x="4743252" y="2219486"/>
            <a:ext cx="3840480" cy="829945"/>
          </a:xfrm>
          <a:prstGeom prst="rect">
            <a:avLst/>
          </a:prstGeom>
        </p:spPr>
        <p:txBody>
          <a:bodyPr wrap="none">
            <a:spAutoFit/>
          </a:bodyPr>
          <a:p>
            <a:pPr algn="l"/>
            <a:r>
              <a:rPr lang="zh-CN" altLang="en-US" sz="4800" dirty="0">
                <a:solidFill>
                  <a:srgbClr val="386D52"/>
                </a:solidFill>
                <a:cs typeface="+mn-ea"/>
                <a:sym typeface="+mn-lt"/>
              </a:rPr>
              <a:t>算法以及流程</a:t>
            </a:r>
            <a:endParaRPr lang="zh-CN" altLang="en-US" sz="4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14:presetBounceEnd="55000">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14:bounceEnd="55000">
                                          <p:cBhvr additive="base">
                                            <p:cTn id="41" dur="1200" fill="hold"/>
                                            <p:tgtEl>
                                              <p:spTgt spid="17"/>
                                            </p:tgtEl>
                                            <p:attrNameLst>
                                              <p:attrName>ppt_x</p:attrName>
                                            </p:attrNameLst>
                                          </p:cBhvr>
                                          <p:tavLst>
                                            <p:tav tm="0">
                                              <p:val>
                                                <p:strVal val="#ppt_x"/>
                                              </p:val>
                                            </p:tav>
                                            <p:tav tm="100000">
                                              <p:val>
                                                <p:strVal val="#ppt_x"/>
                                              </p:val>
                                            </p:tav>
                                          </p:tavLst>
                                        </p:anim>
                                        <p:anim calcmode="lin" valueType="num" p14:bounceEnd="55000">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55000">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14:bounceEnd="55000">
                                          <p:cBhvr additive="base">
                                            <p:cTn id="45" dur="1200" fill="hold"/>
                                            <p:tgtEl>
                                              <p:spTgt spid="19"/>
                                            </p:tgtEl>
                                            <p:attrNameLst>
                                              <p:attrName>ppt_x</p:attrName>
                                            </p:attrNameLst>
                                          </p:cBhvr>
                                          <p:tavLst>
                                            <p:tav tm="0">
                                              <p:val>
                                                <p:strVal val="#ppt_x"/>
                                              </p:val>
                                            </p:tav>
                                            <p:tav tm="100000">
                                              <p:val>
                                                <p:strVal val="#ppt_x"/>
                                              </p:val>
                                            </p:tav>
                                          </p:tavLst>
                                        </p:anim>
                                        <p:anim calcmode="lin" valueType="num" p14:bounceEnd="55000">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1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1200" fill="hold"/>
                                            <p:tgtEl>
                                              <p:spTgt spid="17"/>
                                            </p:tgtEl>
                                            <p:attrNameLst>
                                              <p:attrName>ppt_x</p:attrName>
                                            </p:attrNameLst>
                                          </p:cBhvr>
                                          <p:tavLst>
                                            <p:tav tm="0">
                                              <p:val>
                                                <p:strVal val="#ppt_x"/>
                                              </p:val>
                                            </p:tav>
                                            <p:tav tm="100000">
                                              <p:val>
                                                <p:strVal val="#ppt_x"/>
                                              </p:val>
                                            </p:tav>
                                          </p:tavLst>
                                        </p:anim>
                                        <p:anim calcmode="lin" valueType="num">
                                          <p:cBhvr additive="base">
                                            <p:cTn id="42" dur="12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200" fill="hold"/>
                                            <p:tgtEl>
                                              <p:spTgt spid="19"/>
                                            </p:tgtEl>
                                            <p:attrNameLst>
                                              <p:attrName>ppt_x</p:attrName>
                                            </p:attrNameLst>
                                          </p:cBhvr>
                                          <p:tavLst>
                                            <p:tav tm="0">
                                              <p:val>
                                                <p:strVal val="#ppt_x"/>
                                              </p:val>
                                            </p:tav>
                                            <p:tav tm="100000">
                                              <p:val>
                                                <p:strVal val="#ppt_x"/>
                                              </p:val>
                                            </p:tav>
                                          </p:tavLst>
                                        </p:anim>
                                        <p:anim calcmode="lin" valueType="num">
                                          <p:cBhvr additive="base">
                                            <p:cTn id="46" dur="12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7" grpId="0"/>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805355" y="1401697"/>
            <a:ext cx="8768861" cy="3539490"/>
          </a:xfrm>
          <a:prstGeom prst="rect">
            <a:avLst/>
          </a:prstGeom>
          <a:noFill/>
        </p:spPr>
        <p:txBody>
          <a:bodyPr wrap="square" lIns="0" tIns="0" rIns="0" bIns="0" rtlCol="0">
            <a:spAutoFit/>
          </a:bodyPr>
          <a:lstStyle/>
          <a:p>
            <a:pPr algn="just">
              <a:lnSpc>
                <a:spcPts val="3000"/>
              </a:lnSpc>
              <a:spcBef>
                <a:spcPts val="1800"/>
              </a:spcBef>
            </a:pP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变邻域保优遗传算法</a:t>
            </a:r>
            <a:r>
              <a:rPr lang="en-US" altLang="zh-CN" sz="2000" dirty="0">
                <a:solidFill>
                  <a:schemeClr val="bg2">
                    <a:lumMod val="25000"/>
                  </a:schemeClr>
                </a:solidFill>
                <a:cs typeface="+mn-ea"/>
                <a:sym typeface="+mn-lt"/>
              </a:rPr>
              <a:t>:</a:t>
            </a:r>
            <a:endParaRPr lang="zh-CN" altLang="en-US" sz="2000" dirty="0">
              <a:solidFill>
                <a:schemeClr val="bg2">
                  <a:lumMod val="25000"/>
                </a:schemeClr>
              </a:solidFill>
              <a:cs typeface="+mn-ea"/>
              <a:sym typeface="+mn-lt"/>
            </a:endParaRPr>
          </a:p>
          <a:p>
            <a:pPr algn="just">
              <a:lnSpc>
                <a:spcPts val="3000"/>
              </a:lnSpc>
              <a:spcBef>
                <a:spcPts val="1800"/>
              </a:spcBef>
            </a:pPr>
            <a:r>
              <a:rPr lang="zh-CN" altLang="en-US" sz="2000" dirty="0">
                <a:solidFill>
                  <a:schemeClr val="bg2">
                    <a:lumMod val="25000"/>
                  </a:schemeClr>
                </a:solidFill>
                <a:cs typeface="+mn-ea"/>
                <a:sym typeface="+mn-lt"/>
              </a:rPr>
              <a:t>遗传算法作为一种群体优化算法，通过选择、交叉、变异等操作，使解的性能不断得到提高，但存在早熟和局部搜索能力差的问题。变邻域搜索算法通过不同邻域结构间的系统化切换，可防止搜索陷入局部最优，增强局部搜索能力。遗传算法与变邻域搜索算法相结合，可保证全局搜索和局部搜索的能力，使得在搜索过程的集中性和广泛性能得到更好的平衡，协调搜索的随机性与速度之间的矛盾，提高优化算法在求解</a:t>
            </a:r>
            <a:r>
              <a:rPr lang="en-US" altLang="zh-CN" sz="2000" dirty="0">
                <a:solidFill>
                  <a:schemeClr val="bg2">
                    <a:lumMod val="25000"/>
                  </a:schemeClr>
                </a:solidFill>
                <a:cs typeface="+mn-ea"/>
                <a:sym typeface="+mn-lt"/>
              </a:rPr>
              <a:t>FJSP</a:t>
            </a:r>
            <a:r>
              <a:rPr lang="zh-CN" altLang="en-US" sz="2000" dirty="0">
                <a:solidFill>
                  <a:schemeClr val="bg2">
                    <a:lumMod val="25000"/>
                  </a:schemeClr>
                </a:solidFill>
                <a:cs typeface="+mn-ea"/>
                <a:sym typeface="+mn-lt"/>
              </a:rPr>
              <a:t>时的速度和解的质量。</a:t>
            </a:r>
            <a:endParaRPr lang="zh-CN" altLang="en-US" sz="2000" dirty="0">
              <a:solidFill>
                <a:schemeClr val="bg2">
                  <a:lumMod val="25000"/>
                </a:schemeClr>
              </a:solidFill>
              <a:cs typeface="+mn-ea"/>
              <a:sym typeface="+mn-lt"/>
            </a:endParaRPr>
          </a:p>
        </p:txBody>
      </p:sp>
      <p:sp>
        <p:nvSpPr>
          <p:cNvPr id="3" name="标题 2"/>
          <p:cNvSpPr>
            <a:spLocks noGrp="1"/>
          </p:cNvSpPr>
          <p:nvPr>
            <p:ph type="title" idx="4294967295"/>
          </p:nvPr>
        </p:nvSpPr>
        <p:spPr>
          <a:xfrm>
            <a:off x="1395512" y="541502"/>
            <a:ext cx="3481288" cy="454960"/>
          </a:xfrm>
        </p:spPr>
        <p:txBody>
          <a:bodyPr>
            <a:noAutofit/>
          </a:bodyPr>
          <a:lstStyle/>
          <a:p>
            <a:pPr algn="dist"/>
            <a:r>
              <a:rPr lang="zh-CN" altLang="en-US" sz="2800" dirty="0">
                <a:solidFill>
                  <a:schemeClr val="bg1"/>
                </a:solidFill>
                <a:latin typeface="+mn-lt"/>
                <a:ea typeface="+mn-ea"/>
                <a:cs typeface="+mn-ea"/>
                <a:sym typeface="+mn-lt"/>
              </a:rPr>
              <a:t>算法介绍</a:t>
            </a:r>
            <a:endParaRPr lang="zh-CN" altLang="en-US" sz="28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1"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1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37325" y="1346835"/>
            <a:ext cx="4189730" cy="4676775"/>
          </a:xfrm>
          <a:prstGeom prst="rect">
            <a:avLst/>
          </a:prstGeom>
        </p:spPr>
      </p:pic>
      <p:sp>
        <p:nvSpPr>
          <p:cNvPr id="3" name="文本框 2"/>
          <p:cNvSpPr txBox="1"/>
          <p:nvPr>
            <p:custDataLst>
              <p:tags r:id="rId3"/>
            </p:custDataLst>
          </p:nvPr>
        </p:nvSpPr>
        <p:spPr>
          <a:xfrm>
            <a:off x="1522730" y="1550035"/>
            <a:ext cx="4928870" cy="645160"/>
          </a:xfrm>
          <a:prstGeom prst="rect">
            <a:avLst/>
          </a:prstGeom>
          <a:noFill/>
        </p:spPr>
        <p:txBody>
          <a:bodyPr wrap="square" rtlCol="0">
            <a:spAutoFit/>
          </a:bodyPr>
          <a:p>
            <a:pPr algn="l"/>
            <a:r>
              <a:rPr lang="en-US" altLang="zh-CN"/>
              <a:t>1.使用GLR机器选择法对种群进行</a:t>
            </a:r>
            <a:r>
              <a:rPr lang="zh-CN" altLang="en-US">
                <a:ea typeface="宋体" panose="02010600030101010101" pitchFamily="2" charset="-122"/>
              </a:rPr>
              <a:t>自适应</a:t>
            </a:r>
            <a:r>
              <a:rPr lang="en-US" altLang="zh-CN"/>
              <a:t>初始化，生成质量优秀的初始解集。</a:t>
            </a:r>
            <a:endParaRPr lang="en-US" altLang="zh-CN"/>
          </a:p>
        </p:txBody>
      </p:sp>
      <p:sp>
        <p:nvSpPr>
          <p:cNvPr id="4" name="文本框 3"/>
          <p:cNvSpPr txBox="1"/>
          <p:nvPr/>
        </p:nvSpPr>
        <p:spPr>
          <a:xfrm>
            <a:off x="1522730" y="2252345"/>
            <a:ext cx="4928870" cy="922020"/>
          </a:xfrm>
          <a:prstGeom prst="rect">
            <a:avLst/>
          </a:prstGeom>
          <a:noFill/>
        </p:spPr>
        <p:txBody>
          <a:bodyPr wrap="square" rtlCol="0">
            <a:spAutoFit/>
          </a:bodyPr>
          <a:p>
            <a:pPr algn="l"/>
            <a:r>
              <a:rPr lang="en-US" altLang="zh-CN"/>
              <a:t>2.</a:t>
            </a:r>
            <a:r>
              <a:t>判断当前迭代次数N是否已达最大迭代次</a:t>
            </a:r>
          </a:p>
          <a:p>
            <a:pPr algn="l"/>
            <a:r>
              <a:t>数MAXGEN。若是，则输出最优解或近似最优解；否则，继续执行步骤3</a:t>
            </a:r>
            <a:r>
              <a:rPr lang="en-US" altLang="zh-CN"/>
              <a:t>。</a:t>
            </a:r>
            <a:endParaRPr lang="en-US" altLang="zh-CN"/>
          </a:p>
        </p:txBody>
      </p:sp>
      <p:sp>
        <p:nvSpPr>
          <p:cNvPr id="6" name="文本框 5"/>
          <p:cNvSpPr txBox="1"/>
          <p:nvPr/>
        </p:nvSpPr>
        <p:spPr>
          <a:xfrm>
            <a:off x="1522095" y="3404870"/>
            <a:ext cx="4928870" cy="368300"/>
          </a:xfrm>
          <a:prstGeom prst="rect">
            <a:avLst/>
          </a:prstGeom>
          <a:noFill/>
        </p:spPr>
        <p:txBody>
          <a:bodyPr wrap="square" rtlCol="0">
            <a:spAutoFit/>
          </a:bodyPr>
          <a:p>
            <a:pPr algn="l"/>
            <a:r>
              <a:rPr lang="en-US" altLang="zh-CN"/>
              <a:t>3.</a:t>
            </a:r>
            <a:r>
              <a:rPr lang="zh-CN" altLang="en-US">
                <a:ea typeface="宋体" panose="02010600030101010101" pitchFamily="2" charset="-122"/>
              </a:rPr>
              <a:t>对种群进行解码，记录解码结果。</a:t>
            </a:r>
            <a:endParaRPr lang="zh-CN" altLang="en-US">
              <a:ea typeface="宋体" panose="02010600030101010101" pitchFamily="2" charset="-122"/>
            </a:endParaRPr>
          </a:p>
        </p:txBody>
      </p:sp>
      <p:sp>
        <p:nvSpPr>
          <p:cNvPr id="7" name="文本框 6"/>
          <p:cNvSpPr txBox="1"/>
          <p:nvPr/>
        </p:nvSpPr>
        <p:spPr>
          <a:xfrm>
            <a:off x="1522095" y="4003675"/>
            <a:ext cx="4928870" cy="645160"/>
          </a:xfrm>
          <a:prstGeom prst="rect">
            <a:avLst/>
          </a:prstGeom>
          <a:noFill/>
        </p:spPr>
        <p:txBody>
          <a:bodyPr wrap="square" rtlCol="0">
            <a:spAutoFit/>
          </a:bodyPr>
          <a:p>
            <a:pPr algn="l"/>
            <a:r>
              <a:rPr lang="en-US" altLang="zh-CN"/>
              <a:t>4.</a:t>
            </a:r>
            <a:r>
              <a:rPr lang="zh-CN" altLang="en-US">
                <a:ea typeface="宋体" panose="02010600030101010101" pitchFamily="2" charset="-122"/>
              </a:rPr>
              <a:t>根据解码结果以及邻域搜索选项，进行邻域搜索。</a:t>
            </a:r>
            <a:endParaRPr lang="zh-CN" altLang="en-US">
              <a:ea typeface="宋体" panose="02010600030101010101" pitchFamily="2" charset="-122"/>
            </a:endParaRPr>
          </a:p>
        </p:txBody>
      </p:sp>
      <p:sp>
        <p:nvSpPr>
          <p:cNvPr id="8" name="文本框 7"/>
          <p:cNvSpPr txBox="1"/>
          <p:nvPr/>
        </p:nvSpPr>
        <p:spPr>
          <a:xfrm>
            <a:off x="1522730" y="4879340"/>
            <a:ext cx="4928870" cy="368300"/>
          </a:xfrm>
          <a:prstGeom prst="rect">
            <a:avLst/>
          </a:prstGeom>
          <a:noFill/>
        </p:spPr>
        <p:txBody>
          <a:bodyPr wrap="square" rtlCol="0">
            <a:spAutoFit/>
          </a:bodyPr>
          <a:p>
            <a:pPr algn="l"/>
            <a:r>
              <a:rPr lang="en-US" altLang="zh-CN"/>
              <a:t>5.</a:t>
            </a:r>
            <a:r>
              <a:rPr lang="zh-CN" altLang="en-US">
                <a:ea typeface="宋体" panose="02010600030101010101" pitchFamily="2" charset="-122"/>
              </a:rPr>
              <a:t>更新外部记忆库，保留优质个体。</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 calcmode="lin" valueType="num">
                                      <p:cBhvr additive="base">
                                        <p:cTn id="4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7" grpId="0"/>
      <p:bldP spid="7"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1395512" y="541502"/>
            <a:ext cx="3437044" cy="454960"/>
          </a:xfrm>
        </p:spPr>
        <p:txBody>
          <a:bodyPr>
            <a:noAutofit/>
          </a:bodyPr>
          <a:lstStyle/>
          <a:p>
            <a:pPr algn="dist"/>
            <a:r>
              <a:rPr lang="zh-CN" altLang="en-US" sz="2800" dirty="0">
                <a:solidFill>
                  <a:schemeClr val="bg1"/>
                </a:solidFill>
                <a:latin typeface="+mn-lt"/>
                <a:ea typeface="宋体" panose="02010600030101010101" pitchFamily="2" charset="-122"/>
                <a:cs typeface="+mn-ea"/>
                <a:sym typeface="+mn-lt"/>
              </a:rPr>
              <a:t>算法流程</a:t>
            </a:r>
            <a:endParaRPr lang="zh-CN" altLang="en-US" sz="2800" dirty="0">
              <a:solidFill>
                <a:schemeClr val="bg1"/>
              </a:solidFill>
              <a:latin typeface="+mn-lt"/>
              <a:ea typeface="宋体" panose="02010600030101010101" pitchFamily="2" charset="-122"/>
              <a:cs typeface="+mn-ea"/>
              <a:sym typeface="+mn-lt"/>
            </a:endParaRPr>
          </a:p>
        </p:txBody>
      </p:sp>
      <p:sp>
        <p:nvSpPr>
          <p:cNvPr id="3" name="文本框 2"/>
          <p:cNvSpPr txBox="1"/>
          <p:nvPr/>
        </p:nvSpPr>
        <p:spPr>
          <a:xfrm>
            <a:off x="1522730" y="1550035"/>
            <a:ext cx="4928870" cy="368300"/>
          </a:xfrm>
          <a:prstGeom prst="rect">
            <a:avLst/>
          </a:prstGeom>
          <a:noFill/>
        </p:spPr>
        <p:txBody>
          <a:bodyPr wrap="square" rtlCol="0">
            <a:spAutoFit/>
          </a:bodyPr>
          <a:p>
            <a:pPr algn="l"/>
            <a:r>
              <a:rPr lang="en-US" altLang="zh-CN"/>
              <a:t>6.</a:t>
            </a:r>
            <a:r>
              <a:rPr lang="zh-CN" altLang="en-US">
                <a:ea typeface="宋体" panose="02010600030101010101" pitchFamily="2" charset="-122"/>
              </a:rPr>
              <a:t>根据</a:t>
            </a:r>
            <a:r>
              <a:rPr lang="en-US" altLang="zh-CN">
                <a:ea typeface="宋体" panose="02010600030101010101" pitchFamily="2" charset="-122"/>
              </a:rPr>
              <a:t>Pc</a:t>
            </a:r>
            <a:r>
              <a:rPr lang="zh-CN" altLang="en-US">
                <a:ea typeface="宋体" panose="02010600030101010101" pitchFamily="2" charset="-122"/>
              </a:rPr>
              <a:t>进行锦标赛选择，生成子代种群。</a:t>
            </a:r>
            <a:endParaRPr lang="zh-CN" altLang="en-US">
              <a:ea typeface="宋体" panose="02010600030101010101" pitchFamily="2" charset="-122"/>
            </a:endParaRPr>
          </a:p>
        </p:txBody>
      </p:sp>
      <p:sp>
        <p:nvSpPr>
          <p:cNvPr id="4" name="文本框 3"/>
          <p:cNvSpPr txBox="1"/>
          <p:nvPr/>
        </p:nvSpPr>
        <p:spPr>
          <a:xfrm>
            <a:off x="1522730" y="2252345"/>
            <a:ext cx="4928870" cy="645160"/>
          </a:xfrm>
          <a:prstGeom prst="rect">
            <a:avLst/>
          </a:prstGeom>
          <a:noFill/>
        </p:spPr>
        <p:txBody>
          <a:bodyPr wrap="square" rtlCol="0">
            <a:spAutoFit/>
          </a:bodyPr>
          <a:p>
            <a:pPr algn="l"/>
            <a:r>
              <a:rPr lang="en-US" altLang="zh-CN"/>
              <a:t>7.</a:t>
            </a:r>
            <a:r>
              <a:rPr lang="zh-CN" altLang="en-US">
                <a:ea typeface="宋体" panose="02010600030101010101" pitchFamily="2" charset="-122"/>
              </a:rPr>
              <a:t>根据交叉概率</a:t>
            </a:r>
            <a:r>
              <a:rPr lang="en-US" altLang="zh-CN">
                <a:ea typeface="宋体" panose="02010600030101010101" pitchFamily="2" charset="-122"/>
              </a:rPr>
              <a:t>Pv</a:t>
            </a:r>
            <a:r>
              <a:rPr lang="zh-CN" altLang="en-US">
                <a:ea typeface="宋体" panose="02010600030101010101" pitchFamily="2" charset="-122"/>
              </a:rPr>
              <a:t>选取进行交叉的个体，子代种群中个体两两进行交叉。</a:t>
            </a:r>
            <a:endParaRPr lang="zh-CN" altLang="en-US">
              <a:ea typeface="宋体" panose="02010600030101010101" pitchFamily="2" charset="-122"/>
            </a:endParaRPr>
          </a:p>
        </p:txBody>
      </p:sp>
      <p:sp>
        <p:nvSpPr>
          <p:cNvPr id="6" name="文本框 5"/>
          <p:cNvSpPr txBox="1"/>
          <p:nvPr/>
        </p:nvSpPr>
        <p:spPr>
          <a:xfrm>
            <a:off x="1579880" y="3231515"/>
            <a:ext cx="4928870" cy="645160"/>
          </a:xfrm>
          <a:prstGeom prst="rect">
            <a:avLst/>
          </a:prstGeom>
          <a:noFill/>
        </p:spPr>
        <p:txBody>
          <a:bodyPr wrap="square" rtlCol="0">
            <a:spAutoFit/>
          </a:bodyPr>
          <a:p>
            <a:pPr algn="l"/>
            <a:r>
              <a:rPr lang="en-US" altLang="zh-CN"/>
              <a:t>8.</a:t>
            </a:r>
            <a:r>
              <a:rPr lang="zh-CN" altLang="en-US">
                <a:ea typeface="宋体" panose="02010600030101010101" pitchFamily="2" charset="-122"/>
              </a:rPr>
              <a:t>根据变异概率</a:t>
            </a:r>
            <a:r>
              <a:rPr lang="en-US" altLang="zh-CN">
                <a:ea typeface="宋体" panose="02010600030101010101" pitchFamily="2" charset="-122"/>
              </a:rPr>
              <a:t>P</a:t>
            </a:r>
            <a:r>
              <a:rPr lang="zh-CN" altLang="en-US">
                <a:ea typeface="宋体" panose="02010600030101010101" pitchFamily="2" charset="-122"/>
              </a:rPr>
              <a:t>m选取进行变异的个体，执行变异操作，生成下一代种群。</a:t>
            </a:r>
            <a:endParaRPr lang="zh-CN" altLang="en-US">
              <a:ea typeface="宋体" panose="02010600030101010101" pitchFamily="2" charset="-122"/>
            </a:endParaRPr>
          </a:p>
        </p:txBody>
      </p:sp>
      <p:sp>
        <p:nvSpPr>
          <p:cNvPr id="8" name="文本框 7"/>
          <p:cNvSpPr txBox="1"/>
          <p:nvPr/>
        </p:nvSpPr>
        <p:spPr>
          <a:xfrm>
            <a:off x="1579880" y="4153535"/>
            <a:ext cx="4928870" cy="922020"/>
          </a:xfrm>
          <a:prstGeom prst="rect">
            <a:avLst/>
          </a:prstGeom>
          <a:noFill/>
        </p:spPr>
        <p:txBody>
          <a:bodyPr wrap="square" rtlCol="0">
            <a:spAutoFit/>
          </a:bodyPr>
          <a:p>
            <a:pPr algn="l"/>
            <a:r>
              <a:rPr lang="en-US">
                <a:ea typeface="宋体" panose="02010600030101010101" pitchFamily="2" charset="-122"/>
              </a:rPr>
              <a:t>9.</a:t>
            </a:r>
            <a:r>
              <a:rPr>
                <a:ea typeface="宋体" panose="02010600030101010101" pitchFamily="2" charset="-122"/>
              </a:rPr>
              <a:t>每隔d迭代次数对种群进行一次扰动，以此增强种群的活跃性和丰富度，防止陷入局部最优解</a:t>
            </a:r>
            <a:r>
              <a:rPr lang="zh-CN">
                <a:ea typeface="宋体" panose="02010600030101010101" pitchFamily="2" charset="-122"/>
              </a:rPr>
              <a:t>。</a:t>
            </a:r>
            <a:endParaRPr lang="en-US" alt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983730" y="1188085"/>
            <a:ext cx="2795905" cy="1910080"/>
          </a:xfrm>
          <a:prstGeom prst="rect">
            <a:avLst/>
          </a:prstGeom>
        </p:spPr>
      </p:pic>
      <p:pic>
        <p:nvPicPr>
          <p:cNvPr id="12" name="图片 11"/>
          <p:cNvPicPr>
            <a:picLocks noChangeAspect="1"/>
          </p:cNvPicPr>
          <p:nvPr/>
        </p:nvPicPr>
        <p:blipFill>
          <a:blip r:embed="rId2"/>
          <a:stretch>
            <a:fillRect/>
          </a:stretch>
        </p:blipFill>
        <p:spPr>
          <a:xfrm>
            <a:off x="6983730" y="3224530"/>
            <a:ext cx="2914650" cy="409575"/>
          </a:xfrm>
          <a:prstGeom prst="rect">
            <a:avLst/>
          </a:prstGeom>
        </p:spPr>
      </p:pic>
      <p:pic>
        <p:nvPicPr>
          <p:cNvPr id="13" name="图片 12"/>
          <p:cNvPicPr>
            <a:picLocks noChangeAspect="1"/>
          </p:cNvPicPr>
          <p:nvPr/>
        </p:nvPicPr>
        <p:blipFill>
          <a:blip r:embed="rId3"/>
          <a:stretch>
            <a:fillRect/>
          </a:stretch>
        </p:blipFill>
        <p:spPr>
          <a:xfrm>
            <a:off x="6983730" y="3848100"/>
            <a:ext cx="3448050" cy="1676400"/>
          </a:xfrm>
          <a:prstGeom prst="rect">
            <a:avLst/>
          </a:prstGeom>
        </p:spPr>
      </p:pic>
      <p:sp>
        <p:nvSpPr>
          <p:cNvPr id="14" name="文本框 13"/>
          <p:cNvSpPr txBox="1"/>
          <p:nvPr/>
        </p:nvSpPr>
        <p:spPr>
          <a:xfrm>
            <a:off x="1668145" y="5189855"/>
            <a:ext cx="4928870" cy="368300"/>
          </a:xfrm>
          <a:prstGeom prst="rect">
            <a:avLst/>
          </a:prstGeom>
          <a:noFill/>
        </p:spPr>
        <p:txBody>
          <a:bodyPr wrap="square" rtlCol="0">
            <a:spAutoFit/>
          </a:bodyPr>
          <a:p>
            <a:pPr algn="l"/>
            <a:r>
              <a:rPr lang="en-US">
                <a:ea typeface="宋体" panose="02010600030101010101" pitchFamily="2" charset="-122"/>
              </a:rPr>
              <a:t>10.N=N+1</a:t>
            </a:r>
            <a:r>
              <a:rPr lang="zh-CN" altLang="en-US">
                <a:ea typeface="宋体" panose="02010600030101010101" pitchFamily="2" charset="-122"/>
              </a:rPr>
              <a:t>，进行下一次迭代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P spid="4" grpId="1"/>
      <p:bldP spid="6" grpId="0"/>
      <p:bldP spid="6" grpId="1"/>
      <p:bldP spid="8" grpId="0"/>
      <p:bldP spid="8" grpId="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9424" t="3327" r="12604" b="3327"/>
          <a:stretch>
            <a:fillRect/>
          </a:stretch>
        </p:blipFill>
        <p:spPr>
          <a:xfrm>
            <a:off x="2605180" y="841765"/>
            <a:ext cx="8111588" cy="496032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84062" t="76287"/>
          <a:stretch>
            <a:fillRect/>
          </a:stretch>
        </p:blipFill>
        <p:spPr>
          <a:xfrm>
            <a:off x="8911492" y="4209199"/>
            <a:ext cx="3280508" cy="2648801"/>
          </a:xfrm>
          <a:prstGeom prst="rect">
            <a:avLst/>
          </a:prstGeom>
        </p:spPr>
      </p:pic>
      <p:sp>
        <p:nvSpPr>
          <p:cNvPr id="7" name="文本框 6"/>
          <p:cNvSpPr txBox="1"/>
          <p:nvPr/>
        </p:nvSpPr>
        <p:spPr>
          <a:xfrm>
            <a:off x="8280691" y="520927"/>
            <a:ext cx="1620623" cy="769441"/>
          </a:xfrm>
          <a:prstGeom prst="rect">
            <a:avLst/>
          </a:prstGeom>
          <a:solidFill>
            <a:srgbClr val="386D52"/>
          </a:solidFill>
        </p:spPr>
        <p:txBody>
          <a:bodyPr wrap="square" rtlCol="0">
            <a:spAutoFit/>
          </a:bodyPr>
          <a:lstStyle>
            <a:defPPr>
              <a:defRPr lang="zh-CN"/>
            </a:defPPr>
            <a:lvl1pPr algn="dist">
              <a:defRPr sz="4400">
                <a:solidFill>
                  <a:srgbClr val="386D52"/>
                </a:solidFill>
                <a:latin typeface="字体视界-小和尚拼音版" panose="02000500000000000000" pitchFamily="2" charset="-122"/>
                <a:ea typeface="字体视界-小和尚拼音版" panose="02000500000000000000" pitchFamily="2" charset="-122"/>
              </a:defRPr>
            </a:lvl1pPr>
          </a:lstStyle>
          <a:p>
            <a:endParaRPr lang="zh-CN" altLang="en-US" dirty="0">
              <a:latin typeface="+mn-lt"/>
              <a:ea typeface="+mn-ea"/>
              <a:cs typeface="+mn-ea"/>
              <a:sym typeface="+mn-lt"/>
            </a:endParaRPr>
          </a:p>
        </p:txBody>
      </p:sp>
      <p:sp>
        <p:nvSpPr>
          <p:cNvPr id="10" name="文本框 9"/>
          <p:cNvSpPr txBox="1"/>
          <p:nvPr/>
        </p:nvSpPr>
        <p:spPr>
          <a:xfrm>
            <a:off x="8212934" y="517987"/>
            <a:ext cx="1714500" cy="706755"/>
          </a:xfrm>
          <a:prstGeom prst="rect">
            <a:avLst/>
          </a:prstGeom>
          <a:noFill/>
        </p:spPr>
        <p:txBody>
          <a:bodyPr wrap="none" rtlCol="0">
            <a:spAutoFit/>
          </a:bodyPr>
          <a:lstStyle/>
          <a:p>
            <a:r>
              <a:rPr lang="zh-CN" altLang="en-US" sz="4000" b="1" dirty="0">
                <a:solidFill>
                  <a:schemeClr val="bg1"/>
                </a:solidFill>
                <a:cs typeface="+mn-ea"/>
                <a:sym typeface="+mn-lt"/>
              </a:rPr>
              <a:t>第</a:t>
            </a:r>
            <a:r>
              <a:rPr lang="zh-CN" altLang="en-US" sz="4000" b="1" dirty="0">
                <a:solidFill>
                  <a:schemeClr val="bg1"/>
                </a:solidFill>
                <a:cs typeface="+mn-ea"/>
                <a:sym typeface="+mn-lt"/>
              </a:rPr>
              <a:t>三篇</a:t>
            </a:r>
            <a:endParaRPr lang="zh-CN" altLang="en-US" sz="4000" b="1" dirty="0">
              <a:solidFill>
                <a:schemeClr val="bg1"/>
              </a:solidFill>
              <a:cs typeface="+mn-ea"/>
              <a:sym typeface="+mn-lt"/>
            </a:endParaRPr>
          </a:p>
        </p:txBody>
      </p:sp>
      <p:sp>
        <p:nvSpPr>
          <p:cNvPr id="14" name="矩形 13"/>
          <p:cNvSpPr/>
          <p:nvPr/>
        </p:nvSpPr>
        <p:spPr>
          <a:xfrm>
            <a:off x="4413144" y="2166547"/>
            <a:ext cx="2631440" cy="829945"/>
          </a:xfrm>
          <a:prstGeom prst="rect">
            <a:avLst/>
          </a:prstGeom>
        </p:spPr>
        <p:txBody>
          <a:bodyPr wrap="none">
            <a:spAutoFit/>
          </a:bodyPr>
          <a:lstStyle/>
          <a:p>
            <a:r>
              <a:rPr lang="zh-CN" altLang="en-US" sz="4800" b="1" dirty="0">
                <a:solidFill>
                  <a:srgbClr val="386D52"/>
                </a:solidFill>
                <a:cs typeface="+mn-ea"/>
                <a:sym typeface="+mn-lt"/>
              </a:rPr>
              <a:t>实现细节</a:t>
            </a:r>
            <a:endParaRPr lang="zh-CN" altLang="en-US" sz="4800" b="1" dirty="0">
              <a:cs typeface="+mn-ea"/>
              <a:sym typeface="+mn-lt"/>
            </a:endParaRPr>
          </a:p>
        </p:txBody>
      </p:sp>
      <p:cxnSp>
        <p:nvCxnSpPr>
          <p:cNvPr id="15" name="直接连接符 14"/>
          <p:cNvCxnSpPr/>
          <p:nvPr/>
        </p:nvCxnSpPr>
        <p:spPr>
          <a:xfrm>
            <a:off x="4334269" y="3131087"/>
            <a:ext cx="4695952" cy="0"/>
          </a:xfrm>
          <a:prstGeom prst="line">
            <a:avLst/>
          </a:prstGeom>
          <a:ln w="15875">
            <a:solidFill>
              <a:srgbClr val="386D52"/>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7917"/>
          <a:stretch>
            <a:fillRect/>
          </a:stretch>
        </p:blipFill>
        <p:spPr>
          <a:xfrm>
            <a:off x="0" y="806"/>
            <a:ext cx="3911600" cy="6857194"/>
          </a:xfrm>
          <a:prstGeom prst="rect">
            <a:avLst/>
          </a:prstGeom>
        </p:spPr>
      </p:pic>
      <p:sp>
        <p:nvSpPr>
          <p:cNvPr id="23" name="文本框 22"/>
          <p:cNvSpPr txBox="1"/>
          <p:nvPr/>
        </p:nvSpPr>
        <p:spPr>
          <a:xfrm>
            <a:off x="4674353" y="3587951"/>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染色体编码</a:t>
            </a:r>
            <a:endParaRPr lang="zh-CN" altLang="en-US" sz="2400" dirty="0">
              <a:solidFill>
                <a:schemeClr val="bg2">
                  <a:lumMod val="25000"/>
                </a:schemeClr>
              </a:solidFill>
              <a:latin typeface="+mn-lt"/>
              <a:ea typeface="+mn-ea"/>
              <a:cs typeface="+mn-ea"/>
              <a:sym typeface="+mn-lt"/>
            </a:endParaRPr>
          </a:p>
        </p:txBody>
      </p:sp>
      <p:sp>
        <p:nvSpPr>
          <p:cNvPr id="24" name="文本框 23"/>
          <p:cNvSpPr txBox="1"/>
          <p:nvPr/>
        </p:nvSpPr>
        <p:spPr>
          <a:xfrm>
            <a:off x="4674352"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初始化</a:t>
            </a:r>
            <a:endParaRPr lang="zh-CN" altLang="en-US" sz="2400" dirty="0">
              <a:solidFill>
                <a:schemeClr val="bg2">
                  <a:lumMod val="25000"/>
                </a:schemeClr>
              </a:solidFill>
              <a:latin typeface="+mn-lt"/>
              <a:ea typeface="+mn-ea"/>
              <a:cs typeface="+mn-ea"/>
              <a:sym typeface="+mn-lt"/>
            </a:endParaRPr>
          </a:p>
        </p:txBody>
      </p:sp>
      <p:sp>
        <p:nvSpPr>
          <p:cNvPr id="25" name="文本框 24"/>
          <p:cNvSpPr txBox="1"/>
          <p:nvPr/>
        </p:nvSpPr>
        <p:spPr>
          <a:xfrm>
            <a:off x="7059772" y="3589949"/>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解码方式</a:t>
            </a:r>
            <a:endParaRPr lang="zh-CN" altLang="en-US" sz="2400" dirty="0">
              <a:solidFill>
                <a:schemeClr val="bg2">
                  <a:lumMod val="25000"/>
                </a:schemeClr>
              </a:solidFill>
              <a:latin typeface="+mn-lt"/>
              <a:ea typeface="+mn-ea"/>
              <a:cs typeface="+mn-ea"/>
              <a:sym typeface="+mn-lt"/>
            </a:endParaRPr>
          </a:p>
        </p:txBody>
      </p:sp>
      <p:sp>
        <p:nvSpPr>
          <p:cNvPr id="2" name="文本框 1"/>
          <p:cNvSpPr txBox="1"/>
          <p:nvPr/>
        </p:nvSpPr>
        <p:spPr>
          <a:xfrm>
            <a:off x="7060047" y="406429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交叉和变异</a:t>
            </a:r>
            <a:endParaRPr lang="zh-CN" altLang="en-US" sz="2400" dirty="0">
              <a:solidFill>
                <a:schemeClr val="bg2">
                  <a:lumMod val="25000"/>
                </a:schemeClr>
              </a:solidFill>
              <a:latin typeface="+mn-lt"/>
              <a:ea typeface="+mn-ea"/>
              <a:cs typeface="+mn-ea"/>
              <a:sym typeface="+mn-lt"/>
            </a:endParaRPr>
          </a:p>
        </p:txBody>
      </p:sp>
      <p:sp>
        <p:nvSpPr>
          <p:cNvPr id="3" name="文本框 2"/>
          <p:cNvSpPr txBox="1"/>
          <p:nvPr/>
        </p:nvSpPr>
        <p:spPr>
          <a:xfrm>
            <a:off x="4674352"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保优记忆库</a:t>
            </a:r>
            <a:endParaRPr lang="zh-CN" altLang="en-US" sz="2400" dirty="0">
              <a:solidFill>
                <a:schemeClr val="bg2">
                  <a:lumMod val="25000"/>
                </a:schemeClr>
              </a:solidFill>
              <a:latin typeface="+mn-lt"/>
              <a:ea typeface="+mn-ea"/>
              <a:cs typeface="+mn-ea"/>
              <a:sym typeface="+mn-lt"/>
            </a:endParaRPr>
          </a:p>
        </p:txBody>
      </p:sp>
      <p:sp>
        <p:nvSpPr>
          <p:cNvPr id="8" name="文本框 7"/>
          <p:cNvSpPr txBox="1"/>
          <p:nvPr/>
        </p:nvSpPr>
        <p:spPr>
          <a:xfrm>
            <a:off x="7044807" y="4548167"/>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种群选择</a:t>
            </a:r>
            <a:endParaRPr lang="zh-CN" altLang="en-US" sz="2400" dirty="0">
              <a:solidFill>
                <a:schemeClr val="bg2">
                  <a:lumMod val="25000"/>
                </a:schemeClr>
              </a:solidFill>
              <a:latin typeface="+mn-lt"/>
              <a:ea typeface="+mn-ea"/>
              <a:cs typeface="+mn-ea"/>
              <a:sym typeface="+mn-lt"/>
            </a:endParaRPr>
          </a:p>
        </p:txBody>
      </p:sp>
      <p:sp>
        <p:nvSpPr>
          <p:cNvPr id="9" name="文本框 8"/>
          <p:cNvSpPr txBox="1"/>
          <p:nvPr/>
        </p:nvSpPr>
        <p:spPr>
          <a:xfrm>
            <a:off x="4664192" y="5036482"/>
            <a:ext cx="2461580" cy="368935"/>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pPr>
              <a:buClr>
                <a:srgbClr val="386D52"/>
              </a:buClr>
              <a:buFont typeface="Wingdings" panose="05000000000000000000" pitchFamily="2" charset="2"/>
              <a:buChar char="ü"/>
            </a:pPr>
            <a:r>
              <a:rPr lang="zh-CN" altLang="en-US" sz="2400" dirty="0">
                <a:solidFill>
                  <a:schemeClr val="bg2">
                    <a:lumMod val="25000"/>
                  </a:schemeClr>
                </a:solidFill>
                <a:latin typeface="+mn-lt"/>
                <a:ea typeface="+mn-ea"/>
                <a:cs typeface="+mn-ea"/>
                <a:sym typeface="+mn-lt"/>
              </a:rPr>
              <a:t>邻域搜索</a:t>
            </a:r>
            <a:endParaRPr lang="zh-CN" altLang="en-US" sz="2400" dirty="0">
              <a:solidFill>
                <a:schemeClr val="bg2">
                  <a:lumMod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150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strVal val="#ppt_w*0.70"/>
                                          </p:val>
                                        </p:tav>
                                        <p:tav tm="100000">
                                          <p:val>
                                            <p:strVal val="#ppt_w"/>
                                          </p:val>
                                        </p:tav>
                                      </p:tavLst>
                                    </p:anim>
                                    <p:anim calcmode="lin" valueType="num">
                                      <p:cBhvr>
                                        <p:cTn id="38" dur="1000" fill="hold"/>
                                        <p:tgtEl>
                                          <p:spTgt spid="14"/>
                                        </p:tgtEl>
                                        <p:attrNameLst>
                                          <p:attrName>ppt_h</p:attrName>
                                        </p:attrNameLst>
                                      </p:cBhvr>
                                      <p:tavLst>
                                        <p:tav tm="0">
                                          <p:val>
                                            <p:strVal val="#ppt_h"/>
                                          </p:val>
                                        </p:tav>
                                        <p:tav tm="100000">
                                          <p:val>
                                            <p:strVal val="#ppt_h"/>
                                          </p:val>
                                        </p:tav>
                                      </p:tavLst>
                                    </p:anim>
                                    <p:animEffect transition="in" filter="fade">
                                      <p:cBhvr>
                                        <p:cTn id="39" dur="1000"/>
                                        <p:tgtEl>
                                          <p:spTgt spid="14"/>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strVal val="#ppt_w*0.70"/>
                                          </p:val>
                                        </p:tav>
                                        <p:tav tm="100000">
                                          <p:val>
                                            <p:strVal val="#ppt_w"/>
                                          </p:val>
                                        </p:tav>
                                      </p:tavLst>
                                    </p:anim>
                                    <p:anim calcmode="lin" valueType="num">
                                      <p:cBhvr>
                                        <p:cTn id="43" dur="1000" fill="hold"/>
                                        <p:tgtEl>
                                          <p:spTgt spid="23"/>
                                        </p:tgtEl>
                                        <p:attrNameLst>
                                          <p:attrName>ppt_h</p:attrName>
                                        </p:attrNameLst>
                                      </p:cBhvr>
                                      <p:tavLst>
                                        <p:tav tm="0">
                                          <p:val>
                                            <p:strVal val="#ppt_h"/>
                                          </p:val>
                                        </p:tav>
                                        <p:tav tm="100000">
                                          <p:val>
                                            <p:strVal val="#ppt_h"/>
                                          </p:val>
                                        </p:tav>
                                      </p:tavLst>
                                    </p:anim>
                                    <p:animEffect transition="in" filter="fade">
                                      <p:cBhvr>
                                        <p:cTn id="44" dur="1000"/>
                                        <p:tgtEl>
                                          <p:spTgt spid="2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strVal val="#ppt_w*0.70"/>
                                          </p:val>
                                        </p:tav>
                                        <p:tav tm="100000">
                                          <p:val>
                                            <p:strVal val="#ppt_w"/>
                                          </p:val>
                                        </p:tav>
                                      </p:tavLst>
                                    </p:anim>
                                    <p:anim calcmode="lin" valueType="num">
                                      <p:cBhvr>
                                        <p:cTn id="48" dur="1000" fill="hold"/>
                                        <p:tgtEl>
                                          <p:spTgt spid="24"/>
                                        </p:tgtEl>
                                        <p:attrNameLst>
                                          <p:attrName>ppt_h</p:attrName>
                                        </p:attrNameLst>
                                      </p:cBhvr>
                                      <p:tavLst>
                                        <p:tav tm="0">
                                          <p:val>
                                            <p:strVal val="#ppt_h"/>
                                          </p:val>
                                        </p:tav>
                                        <p:tav tm="100000">
                                          <p:val>
                                            <p:strVal val="#ppt_h"/>
                                          </p:val>
                                        </p:tav>
                                      </p:tavLst>
                                    </p:anim>
                                    <p:animEffect transition="in" filter="fade">
                                      <p:cBhvr>
                                        <p:cTn id="49" dur="1000"/>
                                        <p:tgtEl>
                                          <p:spTgt spid="24"/>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fill="hold"/>
                                        <p:tgtEl>
                                          <p:spTgt spid="25"/>
                                        </p:tgtEl>
                                        <p:attrNameLst>
                                          <p:attrName>ppt_w</p:attrName>
                                        </p:attrNameLst>
                                      </p:cBhvr>
                                      <p:tavLst>
                                        <p:tav tm="0">
                                          <p:val>
                                            <p:strVal val="#ppt_w*0.70"/>
                                          </p:val>
                                        </p:tav>
                                        <p:tav tm="100000">
                                          <p:val>
                                            <p:strVal val="#ppt_w"/>
                                          </p:val>
                                        </p:tav>
                                      </p:tavLst>
                                    </p:anim>
                                    <p:anim calcmode="lin" valueType="num">
                                      <p:cBhvr>
                                        <p:cTn id="53" dur="1000" fill="hold"/>
                                        <p:tgtEl>
                                          <p:spTgt spid="25"/>
                                        </p:tgtEl>
                                        <p:attrNameLst>
                                          <p:attrName>ppt_h</p:attrName>
                                        </p:attrNameLst>
                                      </p:cBhvr>
                                      <p:tavLst>
                                        <p:tav tm="0">
                                          <p:val>
                                            <p:strVal val="#ppt_h"/>
                                          </p:val>
                                        </p:tav>
                                        <p:tav tm="100000">
                                          <p:val>
                                            <p:strVal val="#ppt_h"/>
                                          </p:val>
                                        </p:tav>
                                      </p:tavLst>
                                    </p:anim>
                                    <p:animEffect transition="in" filter="fade">
                                      <p:cBhvr>
                                        <p:cTn id="54" dur="1000"/>
                                        <p:tgtEl>
                                          <p:spTgt spid="25"/>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strVal val="#ppt_w*0.70"/>
                                          </p:val>
                                        </p:tav>
                                        <p:tav tm="100000">
                                          <p:val>
                                            <p:strVal val="#ppt_w"/>
                                          </p:val>
                                        </p:tav>
                                      </p:tavLst>
                                    </p:anim>
                                    <p:anim calcmode="lin" valueType="num">
                                      <p:cBhvr>
                                        <p:cTn id="58" dur="1000" fill="hold"/>
                                        <p:tgtEl>
                                          <p:spTgt spid="2"/>
                                        </p:tgtEl>
                                        <p:attrNameLst>
                                          <p:attrName>ppt_h</p:attrName>
                                        </p:attrNameLst>
                                      </p:cBhvr>
                                      <p:tavLst>
                                        <p:tav tm="0">
                                          <p:val>
                                            <p:strVal val="#ppt_h"/>
                                          </p:val>
                                        </p:tav>
                                        <p:tav tm="100000">
                                          <p:val>
                                            <p:strVal val="#ppt_h"/>
                                          </p:val>
                                        </p:tav>
                                      </p:tavLst>
                                    </p:anim>
                                    <p:animEffect transition="in" filter="fade">
                                      <p:cBhvr>
                                        <p:cTn id="59" dur="1000"/>
                                        <p:tgtEl>
                                          <p:spTgt spid="2"/>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1000" fill="hold"/>
                                        <p:tgtEl>
                                          <p:spTgt spid="3"/>
                                        </p:tgtEl>
                                        <p:attrNameLst>
                                          <p:attrName>ppt_w</p:attrName>
                                        </p:attrNameLst>
                                      </p:cBhvr>
                                      <p:tavLst>
                                        <p:tav tm="0">
                                          <p:val>
                                            <p:strVal val="#ppt_w*0.70"/>
                                          </p:val>
                                        </p:tav>
                                        <p:tav tm="100000">
                                          <p:val>
                                            <p:strVal val="#ppt_w"/>
                                          </p:val>
                                        </p:tav>
                                      </p:tavLst>
                                    </p:anim>
                                    <p:anim calcmode="lin" valueType="num">
                                      <p:cBhvr>
                                        <p:cTn id="63" dur="1000" fill="hold"/>
                                        <p:tgtEl>
                                          <p:spTgt spid="3"/>
                                        </p:tgtEl>
                                        <p:attrNameLst>
                                          <p:attrName>ppt_h</p:attrName>
                                        </p:attrNameLst>
                                      </p:cBhvr>
                                      <p:tavLst>
                                        <p:tav tm="0">
                                          <p:val>
                                            <p:strVal val="#ppt_h"/>
                                          </p:val>
                                        </p:tav>
                                        <p:tav tm="100000">
                                          <p:val>
                                            <p:strVal val="#ppt_h"/>
                                          </p:val>
                                        </p:tav>
                                      </p:tavLst>
                                    </p:anim>
                                    <p:animEffect transition="in" filter="fade">
                                      <p:cBhvr>
                                        <p:cTn id="64" dur="1000"/>
                                        <p:tgtEl>
                                          <p:spTgt spid="3"/>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1000" fill="hold"/>
                                        <p:tgtEl>
                                          <p:spTgt spid="8"/>
                                        </p:tgtEl>
                                        <p:attrNameLst>
                                          <p:attrName>ppt_w</p:attrName>
                                        </p:attrNameLst>
                                      </p:cBhvr>
                                      <p:tavLst>
                                        <p:tav tm="0">
                                          <p:val>
                                            <p:strVal val="#ppt_w*0.70"/>
                                          </p:val>
                                        </p:tav>
                                        <p:tav tm="100000">
                                          <p:val>
                                            <p:strVal val="#ppt_w"/>
                                          </p:val>
                                        </p:tav>
                                      </p:tavLst>
                                    </p:anim>
                                    <p:anim calcmode="lin" valueType="num">
                                      <p:cBhvr>
                                        <p:cTn id="68" dur="1000" fill="hold"/>
                                        <p:tgtEl>
                                          <p:spTgt spid="8"/>
                                        </p:tgtEl>
                                        <p:attrNameLst>
                                          <p:attrName>ppt_h</p:attrName>
                                        </p:attrNameLst>
                                      </p:cBhvr>
                                      <p:tavLst>
                                        <p:tav tm="0">
                                          <p:val>
                                            <p:strVal val="#ppt_h"/>
                                          </p:val>
                                        </p:tav>
                                        <p:tav tm="100000">
                                          <p:val>
                                            <p:strVal val="#ppt_h"/>
                                          </p:val>
                                        </p:tav>
                                      </p:tavLst>
                                    </p:anim>
                                    <p:animEffect transition="in" filter="fade">
                                      <p:cBhvr>
                                        <p:cTn id="69" dur="1000"/>
                                        <p:tgtEl>
                                          <p:spTgt spid="8"/>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1000" fill="hold"/>
                                        <p:tgtEl>
                                          <p:spTgt spid="9"/>
                                        </p:tgtEl>
                                        <p:attrNameLst>
                                          <p:attrName>ppt_w</p:attrName>
                                        </p:attrNameLst>
                                      </p:cBhvr>
                                      <p:tavLst>
                                        <p:tav tm="0">
                                          <p:val>
                                            <p:strVal val="#ppt_w*0.70"/>
                                          </p:val>
                                        </p:tav>
                                        <p:tav tm="100000">
                                          <p:val>
                                            <p:strVal val="#ppt_w"/>
                                          </p:val>
                                        </p:tav>
                                      </p:tavLst>
                                    </p:anim>
                                    <p:anim calcmode="lin" valueType="num">
                                      <p:cBhvr>
                                        <p:cTn id="73" dur="1000" fill="hold"/>
                                        <p:tgtEl>
                                          <p:spTgt spid="9"/>
                                        </p:tgtEl>
                                        <p:attrNameLst>
                                          <p:attrName>ppt_h</p:attrName>
                                        </p:attrNameLst>
                                      </p:cBhvr>
                                      <p:tavLst>
                                        <p:tav tm="0">
                                          <p:val>
                                            <p:strVal val="#ppt_h"/>
                                          </p:val>
                                        </p:tav>
                                        <p:tav tm="100000">
                                          <p:val>
                                            <p:strVal val="#ppt_h"/>
                                          </p:val>
                                        </p:tav>
                                      </p:tavLst>
                                    </p:anim>
                                    <p:animEffect transition="in" filter="fade">
                                      <p:cBhvr>
                                        <p:cTn id="7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23" grpId="0"/>
      <p:bldP spid="24" grpId="0"/>
      <p:bldP spid="25" grpId="0"/>
      <p:bldP spid="2" grpId="0"/>
      <p:bldP spid="3" grpId="0"/>
      <p:bldP spid="8" grpId="0"/>
      <p:bldP spid="9" grpId="0"/>
      <p:bldP spid="14" grpId="1"/>
      <p:bldP spid="23" grpId="1"/>
      <p:bldP spid="24" grpId="1"/>
      <p:bldP spid="25" grpId="1"/>
      <p:bldP spid="2" grpId="1"/>
      <p:bldP spid="3" grpId="1"/>
      <p:bldP spid="8" grpId="1"/>
      <p:bldP spid="9" grpId="1"/>
    </p:bldLst>
  </p:timing>
</p:sld>
</file>

<file path=ppt/tags/tag1.xml><?xml version="1.0" encoding="utf-8"?>
<p:tagLst xmlns:p="http://schemas.openxmlformats.org/presentationml/2006/main">
  <p:tag name="KSO_WM_UNIT_PLACING_PICTURE_USER_VIEWPORT" val="{&quot;height&quot;:7319,&quot;width&quot;:7066}"/>
</p:tagLst>
</file>

<file path=ppt/tags/tag10.xml><?xml version="1.0" encoding="utf-8"?>
<p:tagLst xmlns:p="http://schemas.openxmlformats.org/presentationml/2006/main">
  <p:tag name="KSO_WM_UNIT_TABLE_BEAUTIFY" val="smartTable{9ca82ad3-2d39-4fdd-be36-f77a9374d684}"/>
</p:tagLst>
</file>

<file path=ppt/tags/tag11.xml><?xml version="1.0" encoding="utf-8"?>
<p:tagLst xmlns:p="http://schemas.openxmlformats.org/presentationml/2006/main">
  <p:tag name="KSO_WM_UNIT_TABLE_BEAUTIFY" val="smartTable{9ca82ad3-2d39-4fdd-be36-f77a9374d684}"/>
</p:tagLst>
</file>

<file path=ppt/tags/tag12.xml><?xml version="1.0" encoding="utf-8"?>
<p:tagLst xmlns:p="http://schemas.openxmlformats.org/presentationml/2006/main">
  <p:tag name="KSO_WM_UNIT_TABLE_BEAUTIFY" val="smartTable{9ca82ad3-2d39-4fdd-be36-f77a9374d684}"/>
  <p:tag name="TABLE_ENDDRAG_ORIGIN_RECT" val="685*223"/>
  <p:tag name="TABLE_ENDDRAG_RECT" val="85*159*685*223"/>
</p:tagLst>
</file>

<file path=ppt/tags/tag13.xml><?xml version="1.0" encoding="utf-8"?>
<p:tagLst xmlns:p="http://schemas.openxmlformats.org/presentationml/2006/main">
  <p:tag name="KSO_WM_UNIT_PLACING_PICTURE_USER_VIEWPORT" val="{&quot;height&quot;:11389.187401574804,&quot;width&quot;:11876.64251968504}"/>
</p:tagLst>
</file>

<file path=ppt/tags/tag14.xml><?xml version="1.0" encoding="utf-8"?>
<p:tagLst xmlns:p="http://schemas.openxmlformats.org/presentationml/2006/main">
  <p:tag name="COMMONDATA" val="eyJoZGlkIjoiM2ZlZjg0ZmQ3NWNjYTFjZmE1OTE2NjQ4NmYzZmMzN2QifQ=="/>
</p:tagLst>
</file>

<file path=ppt/tags/tag2.xml><?xml version="1.0" encoding="utf-8"?>
<p:tagLst xmlns:p="http://schemas.openxmlformats.org/presentationml/2006/main">
  <p:tag name="KSO_WM_UNIT_PLACING_PICTURE_USER_VIEWPORT" val="{&quot;height&quot;:1016,&quot;width&quot;:7762}"/>
</p:tagLst>
</file>

<file path=ppt/tags/tag3.xml><?xml version="1.0" encoding="utf-8"?>
<p:tagLst xmlns:p="http://schemas.openxmlformats.org/presentationml/2006/main">
  <p:tag name="KSO_WM_UNIT_PLACING_PICTURE_USER_VIEWPORT" val="{&quot;height&quot;:5955,&quot;width&quot;:6450}"/>
</p:tagLst>
</file>

<file path=ppt/tags/tag4.xml><?xml version="1.0" encoding="utf-8"?>
<p:tagLst xmlns:p="http://schemas.openxmlformats.org/presentationml/2006/main">
  <p:tag name="KSO_WM_UNIT_PLACING_PICTURE_USER_VIEWPORT" val="{&quot;height&quot;:8100,&quot;width&quot;:9795}"/>
</p:tagLst>
</file>

<file path=ppt/tags/tag5.xml><?xml version="1.0" encoding="utf-8"?>
<p:tagLst xmlns:p="http://schemas.openxmlformats.org/presentationml/2006/main">
  <p:tag name="KSO_WM_UNIT_TABLE_BEAUTIFY" val="smartTable{9ca82ad3-2d39-4fdd-be36-f77a9374d684}"/>
</p:tagLst>
</file>

<file path=ppt/tags/tag6.xml><?xml version="1.0" encoding="utf-8"?>
<p:tagLst xmlns:p="http://schemas.openxmlformats.org/presentationml/2006/main">
  <p:tag name="KSO_WM_UNIT_TABLE_BEAUTIFY" val="smartTable{9ca82ad3-2d39-4fdd-be36-f77a9374d684}"/>
</p:tagLst>
</file>

<file path=ppt/tags/tag7.xml><?xml version="1.0" encoding="utf-8"?>
<p:tagLst xmlns:p="http://schemas.openxmlformats.org/presentationml/2006/main">
  <p:tag name="KSO_WM_UNIT_TABLE_BEAUTIFY" val="smartTable{9ca82ad3-2d39-4fdd-be36-f77a9374d684}"/>
</p:tagLst>
</file>

<file path=ppt/tags/tag8.xml><?xml version="1.0" encoding="utf-8"?>
<p:tagLst xmlns:p="http://schemas.openxmlformats.org/presentationml/2006/main">
  <p:tag name="KSO_WM_UNIT_TABLE_BEAUTIFY" val="smartTable{9ca82ad3-2d39-4fdd-be36-f77a9374d684}"/>
</p:tagLst>
</file>

<file path=ppt/tags/tag9.xml><?xml version="1.0" encoding="utf-8"?>
<p:tagLst xmlns:p="http://schemas.openxmlformats.org/presentationml/2006/main">
  <p:tag name="KSO_WM_UNIT_TABLE_BEAUTIFY" val="smartTable{9ca82ad3-2d39-4fdd-be36-f77a9374d6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11ft3un">
      <a:majorFont>
        <a:latin typeface="xiaonantongxue"/>
        <a:ea typeface="xiaonantongxue"/>
        <a:cs typeface=""/>
      </a:majorFont>
      <a:minorFont>
        <a:latin typeface="xiaonantongxue"/>
        <a:ea typeface="xiaonantongxu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10924</Words>
  <Application>WPS 演示</Application>
  <PresentationFormat>宽屏</PresentationFormat>
  <Paragraphs>1799</Paragraphs>
  <Slides>39</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微软雅黑</vt:lpstr>
      <vt:lpstr>字体视界-小和尚拼音版</vt:lpstr>
      <vt:lpstr>xiaonantongxue</vt:lpstr>
      <vt:lpstr>Segoe Print</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算法介绍</vt:lpstr>
      <vt:lpstr>算法流程</vt:lpstr>
      <vt:lpstr>算法流程</vt:lpstr>
      <vt:lpstr>PowerPoint 演示文稿</vt:lpstr>
      <vt:lpstr>染色体编码</vt:lpstr>
      <vt:lpstr>解码方式</vt:lpstr>
      <vt:lpstr>初始化</vt:lpstr>
      <vt:lpstr>初始化</vt:lpstr>
      <vt:lpstr>初始化</vt:lpstr>
      <vt:lpstr>初始化</vt:lpstr>
      <vt:lpstr>初始化</vt:lpstr>
      <vt:lpstr>初始化</vt:lpstr>
      <vt:lpstr>交叉操作</vt:lpstr>
      <vt:lpstr>交叉操作</vt:lpstr>
      <vt:lpstr>交叉操作</vt:lpstr>
      <vt:lpstr>变异操作</vt:lpstr>
      <vt:lpstr>外部记忆库</vt:lpstr>
      <vt:lpstr>种群选择</vt:lpstr>
      <vt:lpstr>邻域搜索</vt:lpstr>
      <vt:lpstr>邻域搜索</vt:lpstr>
      <vt:lpstr>邻域搜索</vt:lpstr>
      <vt:lpstr>邻域搜索</vt:lpstr>
      <vt:lpstr>主要创新点</vt:lpstr>
      <vt:lpstr>PowerPoint 演示文稿</vt:lpstr>
      <vt:lpstr>记忆库保优</vt:lpstr>
      <vt:lpstr>修改锦标赛</vt:lpstr>
      <vt:lpstr>邻域搜索-one</vt:lpstr>
      <vt:lpstr>邻域搜索-two</vt:lpstr>
      <vt:lpstr>邻域搜索-both</vt:lpstr>
      <vt:lpstr>邻域搜索-0.5</vt:lpstr>
      <vt:lpstr>邻域搜索-quick</vt:lpstr>
      <vt:lpstr>动态交叉概率</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时光丶人爱</cp:lastModifiedBy>
  <cp:revision>187</cp:revision>
  <dcterms:created xsi:type="dcterms:W3CDTF">2019-04-12T03:48:00Z</dcterms:created>
  <dcterms:modified xsi:type="dcterms:W3CDTF">2022-08-22T12:46:49Z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4E044C81D960408F8B900259401C2749</vt:lpwstr>
  </property>
  <property fmtid="{D5CDD505-2E9C-101B-9397-08002B2CF9AE}" pid="3" name="KSOProductBuildVer">
    <vt:lpwstr>2052-11.1.0.12302</vt:lpwstr>
  </property>
</Properties>
</file>