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9"/>
  </p:notesMasterIdLst>
  <p:handoutMasterIdLst>
    <p:handoutMasterId r:id="rId49"/>
  </p:handoutMasterIdLst>
  <p:sldIdLst>
    <p:sldId id="256" r:id="rId5"/>
    <p:sldId id="257" r:id="rId6"/>
    <p:sldId id="258" r:id="rId7"/>
    <p:sldId id="332" r:id="rId8"/>
    <p:sldId id="305" r:id="rId10"/>
    <p:sldId id="360" r:id="rId11"/>
    <p:sldId id="333" r:id="rId12"/>
    <p:sldId id="327" r:id="rId13"/>
    <p:sldId id="334" r:id="rId14"/>
    <p:sldId id="307" r:id="rId15"/>
    <p:sldId id="387" r:id="rId16"/>
    <p:sldId id="388" r:id="rId17"/>
    <p:sldId id="389" r:id="rId18"/>
    <p:sldId id="390" r:id="rId19"/>
    <p:sldId id="392" r:id="rId20"/>
    <p:sldId id="394" r:id="rId21"/>
    <p:sldId id="395" r:id="rId22"/>
    <p:sldId id="396" r:id="rId23"/>
    <p:sldId id="397" r:id="rId24"/>
    <p:sldId id="398" r:id="rId25"/>
    <p:sldId id="399" r:id="rId26"/>
    <p:sldId id="328" r:id="rId27"/>
    <p:sldId id="308" r:id="rId28"/>
    <p:sldId id="309" r:id="rId29"/>
    <p:sldId id="338" r:id="rId30"/>
    <p:sldId id="339" r:id="rId31"/>
    <p:sldId id="340" r:id="rId32"/>
    <p:sldId id="341" r:id="rId33"/>
    <p:sldId id="329" r:id="rId34"/>
    <p:sldId id="335" r:id="rId35"/>
    <p:sldId id="318" r:id="rId36"/>
    <p:sldId id="311" r:id="rId37"/>
    <p:sldId id="330" r:id="rId38"/>
    <p:sldId id="336" r:id="rId39"/>
    <p:sldId id="269" r:id="rId40"/>
    <p:sldId id="331" r:id="rId41"/>
    <p:sldId id="325" r:id="rId42"/>
    <p:sldId id="319" r:id="rId43"/>
    <p:sldId id="337" r:id="rId44"/>
    <p:sldId id="342" r:id="rId45"/>
    <p:sldId id="344" r:id="rId46"/>
    <p:sldId id="346" r:id="rId47"/>
    <p:sldId id="345" r:id="rId48"/>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D52"/>
    <a:srgbClr val="F4F3E9"/>
    <a:srgbClr val="F4F4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6314" autoAdjust="0"/>
  </p:normalViewPr>
  <p:slideViewPr>
    <p:cSldViewPr snapToGrid="0">
      <p:cViewPr varScale="1">
        <p:scale>
          <a:sx n="108" d="100"/>
          <a:sy n="108" d="100"/>
        </p:scale>
        <p:origin x="6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3" Type="http://schemas.openxmlformats.org/officeDocument/2006/relationships/tags" Target="tags/tag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1.xml"/><Relationship Id="rId49" Type="http://schemas.openxmlformats.org/officeDocument/2006/relationships/handoutMaster" Target="handoutMasters/handoutMaster1.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CE447-2894-4FBD-A02A-65A466DF5E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1B8C6-32F9-4B49-AC19-A6F6996EE0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7" name="矩形 16"/>
          <p:cNvSpPr/>
          <p:nvPr userDrawn="1"/>
        </p:nvSpPr>
        <p:spPr>
          <a:xfrm>
            <a:off x="0" y="-3970"/>
            <a:ext cx="12192000" cy="1114252"/>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userDrawn="1"/>
        </p:nvSpPr>
        <p:spPr>
          <a:xfrm rot="10800000">
            <a:off x="10419024" y="574613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0" y="-397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1588"/>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935382" y="502921"/>
            <a:ext cx="4512918" cy="454960"/>
          </a:xfrm>
        </p:spPr>
        <p:txBody>
          <a:bodyPr>
            <a:noAutofit/>
          </a:bodyPr>
          <a:lstStyle>
            <a:lvl1pPr>
              <a:defRPr sz="3200" b="1">
                <a:solidFill>
                  <a:schemeClr val="bg2">
                    <a:lumMod val="25000"/>
                  </a:schemeClr>
                </a:solidFill>
              </a:defRPr>
            </a:lvl1pPr>
          </a:lstStyle>
          <a:p>
            <a:r>
              <a:rPr lang="zh-CN" altLang="en-US" dirty="0"/>
              <a:t>单击编辑标题</a:t>
            </a:r>
            <a:endParaRPr lang="zh-CN" altLang="en-US" dirty="0"/>
          </a:p>
        </p:txBody>
      </p:sp>
      <p:sp>
        <p:nvSpPr>
          <p:cNvPr id="8" name="任意多边形 7"/>
          <p:cNvSpPr/>
          <p:nvPr userDrawn="1"/>
        </p:nvSpPr>
        <p:spPr>
          <a:xfrm>
            <a:off x="0" y="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flipH="1" flipV="1">
            <a:off x="10419131" y="5746130"/>
            <a:ext cx="1772869" cy="1111870"/>
            <a:chOff x="9715500" y="5446712"/>
            <a:chExt cx="1772869" cy="1111870"/>
          </a:xfrm>
        </p:grpSpPr>
        <p:sp>
          <p:nvSpPr>
            <p:cNvPr id="13" name="任意多边形 12"/>
            <p:cNvSpPr/>
            <p:nvPr userDrawn="1"/>
          </p:nvSpPr>
          <p:spPr>
            <a:xfrm>
              <a:off x="9715500" y="5446712"/>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9715500" y="544830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ABF8DF-3505-4F9A-9456-487AF6DC3F0F}" type="slidenum">
              <a:rPr lang="zh-CN" altLang="en-US" smtClean="0"/>
            </a:fld>
            <a:endParaRPr lang="zh-CN" altLang="en-US"/>
          </a:p>
        </p:txBody>
      </p:sp>
      <p:grpSp>
        <p:nvGrpSpPr>
          <p:cNvPr id="5" name="组合 4"/>
          <p:cNvGrpSpPr/>
          <p:nvPr userDrawn="1"/>
        </p:nvGrpSpPr>
        <p:grpSpPr>
          <a:xfrm>
            <a:off x="943707" y="433754"/>
            <a:ext cx="10304585" cy="5990492"/>
            <a:chOff x="820615" y="433754"/>
            <a:chExt cx="10304585" cy="5990492"/>
          </a:xfrm>
        </p:grpSpPr>
        <p:sp>
          <p:nvSpPr>
            <p:cNvPr id="6" name="矩形 5"/>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9" name="矩形 8"/>
          <p:cNvSpPr/>
          <p:nvPr userDrawn="1"/>
        </p:nvSpPr>
        <p:spPr>
          <a:xfrm>
            <a:off x="1395512" y="541503"/>
            <a:ext cx="3470032" cy="466682"/>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69580-F423-4B22-ABCA-263F75C05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F8DF-3505-4F9A-9456-487AF6DC3F0F}" type="slidenum">
              <a:rPr lang="zh-CN" altLang="en-US" smtClean="0"/>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49" y="2019"/>
            <a:ext cx="12178043" cy="685497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6.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33.xml"/><Relationship Id="rId1" Type="http://schemas.openxmlformats.org/officeDocument/2006/relationships/hyperlink" Target="http://www.ypppt.com/moban/" TargetMode="Externa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352522" y="228600"/>
            <a:ext cx="9506257" cy="64008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a:off x="0" y="403"/>
            <a:ext cx="3911600" cy="6857194"/>
          </a:xfrm>
          <a:prstGeom prst="rect">
            <a:avLst/>
          </a:prstGeom>
        </p:spPr>
      </p:pic>
      <p:sp>
        <p:nvSpPr>
          <p:cNvPr id="9" name="文本框 8"/>
          <p:cNvSpPr txBox="1"/>
          <p:nvPr/>
        </p:nvSpPr>
        <p:spPr>
          <a:xfrm>
            <a:off x="4690060" y="1623995"/>
            <a:ext cx="6278880" cy="1322070"/>
          </a:xfrm>
          <a:prstGeom prst="rect">
            <a:avLst/>
          </a:prstGeom>
          <a:noFill/>
        </p:spPr>
        <p:txBody>
          <a:bodyPr wrap="none" rtlCol="0">
            <a:spAutoFit/>
          </a:bodyPr>
          <a:lstStyle/>
          <a:p>
            <a:r>
              <a:rPr lang="zh-CN" altLang="en-US" sz="8000" dirty="0">
                <a:solidFill>
                  <a:srgbClr val="386D52"/>
                </a:solidFill>
                <a:ea typeface="宋体" panose="02010600030101010101" pitchFamily="2" charset="-122"/>
                <a:cs typeface="+mn-ea"/>
                <a:sym typeface="+mn-lt"/>
              </a:rPr>
              <a:t>柔性车间调度</a:t>
            </a:r>
            <a:endParaRPr lang="zh-CN" altLang="en-US" sz="8000" dirty="0">
              <a:solidFill>
                <a:srgbClr val="386D52"/>
              </a:solidFill>
              <a:ea typeface="宋体" panose="02010600030101010101" pitchFamily="2" charset="-122"/>
              <a:cs typeface="+mn-ea"/>
              <a:sym typeface="+mn-lt"/>
            </a:endParaRPr>
          </a:p>
        </p:txBody>
      </p:sp>
      <p:sp>
        <p:nvSpPr>
          <p:cNvPr id="10" name="文本框 9"/>
          <p:cNvSpPr txBox="1"/>
          <p:nvPr/>
        </p:nvSpPr>
        <p:spPr>
          <a:xfrm>
            <a:off x="8977206" y="0"/>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cxnSp>
        <p:nvCxnSpPr>
          <p:cNvPr id="18" name="直接连接符 17"/>
          <p:cNvCxnSpPr/>
          <p:nvPr/>
        </p:nvCxnSpPr>
        <p:spPr>
          <a:xfrm>
            <a:off x="4978400" y="3009167"/>
            <a:ext cx="5791200"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a:off x="10261600" y="5218827"/>
            <a:ext cx="1943100" cy="16260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解码方式</a:t>
            </a:r>
            <a:endParaRPr lang="zh-CN" altLang="en-US" sz="2800" dirty="0">
              <a:solidFill>
                <a:schemeClr val="bg1"/>
              </a:solidFill>
              <a:latin typeface="+mn-lt"/>
              <a:ea typeface="+mn-ea"/>
              <a:cs typeface="+mn-ea"/>
              <a:sym typeface="+mn-lt"/>
            </a:endParaRPr>
          </a:p>
        </p:txBody>
      </p:sp>
      <p:sp>
        <p:nvSpPr>
          <p:cNvPr id="46" name="TextBox 19"/>
          <p:cNvSpPr txBox="1"/>
          <p:nvPr/>
        </p:nvSpPr>
        <p:spPr>
          <a:xfrm>
            <a:off x="1701800" y="3140710"/>
            <a:ext cx="661670" cy="299085"/>
          </a:xfrm>
          <a:prstGeom prst="roundRect">
            <a:avLst>
              <a:gd name="adj" fmla="val 25299"/>
            </a:avLst>
          </a:prstGeom>
          <a:noFill/>
        </p:spPr>
        <p:txBody>
          <a:bodyPr wrap="square" lIns="0" tIns="0" rIns="0" bIns="0" rtlCol="0" anchor="ctr">
            <a:noAutofit/>
          </a:bodyPr>
          <a:lstStyle/>
          <a:p>
            <a:pPr algn="ctr"/>
            <a:r>
              <a:rPr lang="en-US" altLang="zh-CN" sz="2800" b="1" dirty="0">
                <a:solidFill>
                  <a:srgbClr val="386D52"/>
                </a:solidFill>
                <a:cs typeface="+mn-ea"/>
                <a:sym typeface="+mn-lt"/>
              </a:rPr>
              <a:t>02</a:t>
            </a:r>
            <a:endParaRPr lang="zh-CN" altLang="en-US" sz="2800" b="1" dirty="0">
              <a:solidFill>
                <a:srgbClr val="386D52"/>
              </a:solidFill>
              <a:cs typeface="+mn-ea"/>
              <a:sym typeface="+mn-lt"/>
            </a:endParaRPr>
          </a:p>
        </p:txBody>
      </p:sp>
      <p:sp>
        <p:nvSpPr>
          <p:cNvPr id="49" name="TextBox 19"/>
          <p:cNvSpPr txBox="1"/>
          <p:nvPr/>
        </p:nvSpPr>
        <p:spPr>
          <a:xfrm>
            <a:off x="1701800" y="2117090"/>
            <a:ext cx="662305" cy="375285"/>
          </a:xfrm>
          <a:prstGeom prst="roundRect">
            <a:avLst>
              <a:gd name="adj" fmla="val 26738"/>
            </a:avLst>
          </a:prstGeom>
          <a:noFill/>
        </p:spPr>
        <p:txBody>
          <a:bodyPr wrap="square" lIns="0" tIns="0" rIns="0" bIns="0" rtlCol="0" anchor="ctr">
            <a:noAutofit/>
          </a:bodyPr>
          <a:lstStyle/>
          <a:p>
            <a:pPr algn="ctr"/>
            <a:r>
              <a:rPr lang="en-US" altLang="zh-CN" sz="2800" b="1" dirty="0">
                <a:solidFill>
                  <a:srgbClr val="386D52"/>
                </a:solidFill>
                <a:cs typeface="+mn-ea"/>
                <a:sym typeface="+mn-lt"/>
              </a:rPr>
              <a:t>01</a:t>
            </a:r>
            <a:endParaRPr lang="zh-CN" altLang="en-US" sz="2800" b="1" dirty="0">
              <a:solidFill>
                <a:srgbClr val="386D52"/>
              </a:solidFill>
              <a:cs typeface="+mn-ea"/>
              <a:sym typeface="+mn-lt"/>
            </a:endParaRPr>
          </a:p>
        </p:txBody>
      </p:sp>
      <p:sp>
        <p:nvSpPr>
          <p:cNvPr id="50" name="TextBox 28"/>
          <p:cNvSpPr txBox="1"/>
          <p:nvPr/>
        </p:nvSpPr>
        <p:spPr>
          <a:xfrm>
            <a:off x="1701165" y="1624330"/>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工序插入式方法生成活动调度</a:t>
            </a:r>
            <a:endParaRPr lang="zh-CN" altLang="en-US" b="1" dirty="0">
              <a:solidFill>
                <a:srgbClr val="386D52"/>
              </a:solidFill>
              <a:latin typeface="+mn-lt"/>
              <a:ea typeface="+mn-ea"/>
              <a:cs typeface="+mn-ea"/>
              <a:sym typeface="+mn-lt"/>
            </a:endParaRPr>
          </a:p>
        </p:txBody>
      </p:sp>
      <p:sp>
        <p:nvSpPr>
          <p:cNvPr id="51" name="TextBox 29"/>
          <p:cNvSpPr txBox="1"/>
          <p:nvPr/>
        </p:nvSpPr>
        <p:spPr>
          <a:xfrm>
            <a:off x="2632075" y="2163445"/>
            <a:ext cx="7910830" cy="2819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依次读取</a:t>
            </a:r>
            <a:r>
              <a:rPr lang="en-US" altLang="zh-CN" sz="1600" dirty="0">
                <a:solidFill>
                  <a:schemeClr val="bg2">
                    <a:lumMod val="25000"/>
                  </a:schemeClr>
                </a:solidFill>
                <a:latin typeface="+mn-lt"/>
                <a:cs typeface="+mn-ea"/>
                <a:sym typeface="+mn-lt"/>
              </a:rPr>
              <a:t>OS</a:t>
            </a:r>
            <a:r>
              <a:rPr lang="zh-CN" altLang="en-US" sz="1600" dirty="0">
                <a:solidFill>
                  <a:schemeClr val="bg2">
                    <a:lumMod val="25000"/>
                  </a:schemeClr>
                </a:solidFill>
                <a:latin typeface="+mn-lt"/>
                <a:cs typeface="+mn-ea"/>
                <a:sym typeface="+mn-lt"/>
              </a:rPr>
              <a:t>部分基因，转换成相应工序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加工机器为</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加工时间为</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ijp</a:t>
            </a:r>
            <a:endParaRPr lang="en-US" altLang="zh-CN" sz="1600" baseline="-25000" dirty="0">
              <a:solidFill>
                <a:schemeClr val="bg2">
                  <a:lumMod val="25000"/>
                </a:schemeClr>
              </a:solidFill>
              <a:latin typeface="+mn-lt"/>
              <a:ea typeface="宋体" panose="02010600030101010101" pitchFamily="2" charset="-122"/>
              <a:cs typeface="+mn-ea"/>
              <a:sym typeface="+mn-lt"/>
            </a:endParaRPr>
          </a:p>
        </p:txBody>
      </p:sp>
      <p:sp>
        <p:nvSpPr>
          <p:cNvPr id="59" name="TextBox 19"/>
          <p:cNvSpPr txBox="1"/>
          <p:nvPr/>
        </p:nvSpPr>
        <p:spPr>
          <a:xfrm>
            <a:off x="1701459" y="4607681"/>
            <a:ext cx="662052" cy="662052"/>
          </a:xfrm>
          <a:prstGeom prst="roundRect">
            <a:avLst>
              <a:gd name="adj" fmla="val 23861"/>
            </a:avLst>
          </a:prstGeom>
          <a:noFill/>
        </p:spPr>
        <p:txBody>
          <a:bodyPr wrap="square" lIns="0" tIns="0" rIns="0" bIns="0" rtlCol="0" anchor="ctr">
            <a:noAutofit/>
          </a:bodyPr>
          <a:lstStyle/>
          <a:p>
            <a:pPr algn="ctr"/>
            <a:r>
              <a:rPr lang="en-US" altLang="zh-CN" sz="2800" b="1" dirty="0">
                <a:solidFill>
                  <a:srgbClr val="386D52"/>
                </a:solidFill>
                <a:cs typeface="+mn-ea"/>
                <a:sym typeface="+mn-lt"/>
              </a:rPr>
              <a:t>03</a:t>
            </a:r>
            <a:endParaRPr lang="zh-CN" altLang="en-US" sz="2800" b="1" dirty="0">
              <a:solidFill>
                <a:srgbClr val="386D52"/>
              </a:solidFill>
              <a:cs typeface="+mn-ea"/>
              <a:sym typeface="+mn-lt"/>
            </a:endParaRPr>
          </a:p>
        </p:txBody>
      </p:sp>
      <p:sp>
        <p:nvSpPr>
          <p:cNvPr id="61" name="TextBox 29"/>
          <p:cNvSpPr txBox="1"/>
          <p:nvPr/>
        </p:nvSpPr>
        <p:spPr>
          <a:xfrm>
            <a:off x="2632075" y="2585085"/>
            <a:ext cx="8213090" cy="112839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在机器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是第一道加工工序，那么直接从它的上道工序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i(</a:t>
            </a:r>
            <a:r>
              <a:rPr lang="en-US" altLang="zh-CN" sz="1600" baseline="-25000" dirty="0">
                <a:solidFill>
                  <a:schemeClr val="bg2">
                    <a:lumMod val="25000"/>
                  </a:schemeClr>
                </a:solidFill>
                <a:latin typeface="+mn-lt"/>
                <a:ea typeface="宋体" panose="02010600030101010101" pitchFamily="2" charset="-122"/>
                <a:cs typeface="+mn-ea"/>
                <a:sym typeface="+mn-lt"/>
              </a:rPr>
              <a:t>p-1)</a:t>
            </a:r>
            <a:r>
              <a:rPr lang="zh-CN" altLang="en-US" sz="1600" dirty="0">
                <a:solidFill>
                  <a:schemeClr val="bg2">
                    <a:lumMod val="25000"/>
                  </a:schemeClr>
                </a:solidFill>
                <a:latin typeface="+mn-lt"/>
                <a:cs typeface="+mn-ea"/>
                <a:sym typeface="+mn-lt"/>
              </a:rPr>
              <a:t>的结束时间开始加工即可。如果工序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是工件</a:t>
            </a:r>
            <a:r>
              <a:rPr lang="en-US" altLang="zh-CN" sz="1600" dirty="0">
                <a:solidFill>
                  <a:schemeClr val="bg2">
                    <a:lumMod val="25000"/>
                  </a:schemeClr>
                </a:solidFill>
                <a:latin typeface="+mn-lt"/>
                <a:cs typeface="+mn-ea"/>
                <a:sym typeface="+mn-lt"/>
              </a:rPr>
              <a:t>j</a:t>
            </a:r>
            <a:r>
              <a:rPr lang="zh-CN" altLang="en-US" sz="1600" dirty="0">
                <a:solidFill>
                  <a:schemeClr val="bg2">
                    <a:lumMod val="25000"/>
                  </a:schemeClr>
                </a:solidFill>
                <a:latin typeface="+mn-lt"/>
                <a:cs typeface="+mn-ea"/>
                <a:sym typeface="+mn-lt"/>
              </a:rPr>
              <a:t>第</a:t>
            </a:r>
            <a:r>
              <a:rPr lang="en-US" altLang="zh-CN" sz="1600" dirty="0">
                <a:solidFill>
                  <a:schemeClr val="bg2">
                    <a:lumMod val="25000"/>
                  </a:schemeClr>
                </a:solidFill>
                <a:latin typeface="+mn-lt"/>
                <a:cs typeface="+mn-ea"/>
                <a:sym typeface="+mn-lt"/>
              </a:rPr>
              <a:t>1</a:t>
            </a:r>
            <a:r>
              <a:rPr lang="zh-CN" altLang="en-US" sz="1600" dirty="0">
                <a:solidFill>
                  <a:schemeClr val="bg2">
                    <a:lumMod val="25000"/>
                  </a:schemeClr>
                </a:solidFill>
                <a:latin typeface="+mn-lt"/>
                <a:cs typeface="+mn-ea"/>
                <a:sym typeface="+mn-lt"/>
              </a:rPr>
              <a:t>道工序，那么直接从机器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的零时刻进行加工。否则，找到机器</a:t>
            </a:r>
            <a:r>
              <a:rPr lang="en-US" altLang="zh-CN" sz="1600" dirty="0">
                <a:solidFill>
                  <a:schemeClr val="bg2">
                    <a:lumMod val="25000"/>
                  </a:schemeClr>
                </a:solidFill>
                <a:latin typeface="+mn-lt"/>
                <a:cs typeface="+mn-ea"/>
                <a:sym typeface="+mn-lt"/>
              </a:rPr>
              <a:t>M-i</a:t>
            </a:r>
            <a:r>
              <a:rPr lang="zh-CN" altLang="en-US" sz="1600" dirty="0">
                <a:solidFill>
                  <a:schemeClr val="bg2">
                    <a:lumMod val="25000"/>
                  </a:schemeClr>
                </a:solidFill>
                <a:latin typeface="+mn-lt"/>
                <a:cs typeface="+mn-ea"/>
                <a:sym typeface="+mn-lt"/>
              </a:rPr>
              <a:t>上所有间隔空闲时间段</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表示间隔时间段的开始时间</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表示间隔空闲时间段的结束时间。得到工序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最早开始加工时间</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a</a:t>
            </a:r>
            <a:r>
              <a:rPr lang="zh-CN" altLang="en-US" sz="1600" dirty="0">
                <a:solidFill>
                  <a:schemeClr val="bg2">
                    <a:lumMod val="25000"/>
                  </a:schemeClr>
                </a:solidFill>
                <a:latin typeface="+mn-lt"/>
                <a:cs typeface="+mn-ea"/>
                <a:sym typeface="+mn-lt"/>
              </a:rPr>
              <a:t>能够满足工件加工工序的顺序约束。</a:t>
            </a:r>
            <a:endParaRPr lang="zh-CN" altLang="en-US" sz="1600" dirty="0">
              <a:solidFill>
                <a:schemeClr val="bg2">
                  <a:lumMod val="25000"/>
                </a:schemeClr>
              </a:solidFill>
              <a:latin typeface="+mn-lt"/>
              <a:cs typeface="+mn-ea"/>
              <a:sym typeface="+mn-lt"/>
            </a:endParaRPr>
          </a:p>
        </p:txBody>
      </p:sp>
      <p:pic>
        <p:nvPicPr>
          <p:cNvPr id="2" name="图片 1"/>
          <p:cNvPicPr>
            <a:picLocks noChangeAspect="1"/>
          </p:cNvPicPr>
          <p:nvPr/>
        </p:nvPicPr>
        <p:blipFill>
          <a:blip r:embed="rId1"/>
          <a:stretch>
            <a:fillRect/>
          </a:stretch>
        </p:blipFill>
        <p:spPr>
          <a:xfrm>
            <a:off x="2946400" y="3853180"/>
            <a:ext cx="2638425" cy="333375"/>
          </a:xfrm>
          <a:prstGeom prst="rect">
            <a:avLst/>
          </a:prstGeom>
        </p:spPr>
      </p:pic>
      <p:sp>
        <p:nvSpPr>
          <p:cNvPr id="3" name="TextBox 29"/>
          <p:cNvSpPr txBox="1"/>
          <p:nvPr/>
        </p:nvSpPr>
        <p:spPr>
          <a:xfrm>
            <a:off x="2632075" y="4514215"/>
            <a:ext cx="3450590" cy="5638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sz="1600" dirty="0">
                <a:solidFill>
                  <a:schemeClr val="bg2">
                    <a:lumMod val="25000"/>
                  </a:schemeClr>
                </a:solidFill>
                <a:latin typeface="+mn-lt"/>
                <a:cs typeface="+mn-ea"/>
                <a:sym typeface="+mn-lt"/>
              </a:rPr>
              <a:t>判断间隔空闲时间段是否满足插入条件，如满足则插入当前空闲时间段内，</a:t>
            </a:r>
            <a:endParaRPr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2"/>
          <a:stretch>
            <a:fillRect/>
          </a:stretch>
        </p:blipFill>
        <p:spPr>
          <a:xfrm>
            <a:off x="6533515" y="3853180"/>
            <a:ext cx="4414520" cy="2369820"/>
          </a:xfrm>
          <a:prstGeom prst="rect">
            <a:avLst/>
          </a:prstGeom>
        </p:spPr>
      </p:pic>
      <p:pic>
        <p:nvPicPr>
          <p:cNvPr id="6" name="图片 5"/>
          <p:cNvPicPr>
            <a:picLocks noChangeAspect="1"/>
          </p:cNvPicPr>
          <p:nvPr/>
        </p:nvPicPr>
        <p:blipFill>
          <a:blip r:embed="rId3"/>
          <a:stretch>
            <a:fillRect/>
          </a:stretch>
        </p:blipFill>
        <p:spPr>
          <a:xfrm>
            <a:off x="2759710" y="5256530"/>
            <a:ext cx="2705100" cy="733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1000"/>
                                        <p:tgtEl>
                                          <p:spTgt spid="46"/>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1000"/>
                                        <p:tgtEl>
                                          <p:spTgt spid="5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46" grpId="0"/>
      <p:bldP spid="49" grpId="0"/>
      <p:bldP spid="50" grpId="0"/>
      <p:bldP spid="51" grpId="0"/>
      <p:bldP spid="59" grpId="0"/>
      <p:bldP spid="61"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932305" y="1866265"/>
            <a:ext cx="8213090" cy="36677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457200" fontAlgn="auto">
              <a:lnSpc>
                <a:spcPts val="2200"/>
              </a:lnSpc>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种群初始化在进化算法中是一个关键问题，初始解的质量对遗传算法求解的速度和质量有非常大的影响。</a:t>
            </a:r>
            <a:r>
              <a:rPr lang="en-US" sz="1600" dirty="0">
                <a:solidFill>
                  <a:schemeClr val="bg2">
                    <a:lumMod val="25000"/>
                  </a:schemeClr>
                </a:solidFill>
                <a:latin typeface="+mn-lt"/>
                <a:cs typeface="+mn-ea"/>
                <a:sym typeface="+mn-lt"/>
              </a:rPr>
              <a:t>FJSP</a:t>
            </a:r>
            <a:r>
              <a:rPr sz="1600" dirty="0">
                <a:solidFill>
                  <a:schemeClr val="bg2">
                    <a:lumMod val="25000"/>
                  </a:schemeClr>
                </a:solidFill>
                <a:latin typeface="+mn-lt"/>
                <a:cs typeface="+mn-ea"/>
                <a:sym typeface="+mn-lt"/>
              </a:rPr>
              <a:t>不但要解决机器选择问题，还要解决所有工序排序问题。目前，大部分文献一般采用的是随机初始化方法，使得初始解的质量偏低，机器之间负荷不均衡，导致要增加迭代次数或种群大小来达到最优解或近似最优解，这势必增加优化时间</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GLR机器选择方法，包</a:t>
            </a:r>
            <a:r>
              <a:rPr lang="zh-CN" sz="1600" dirty="0">
                <a:solidFill>
                  <a:schemeClr val="bg2">
                    <a:lumMod val="25000"/>
                  </a:schemeClr>
                </a:solidFill>
                <a:latin typeface="+mn-lt"/>
                <a:ea typeface="宋体" panose="02010600030101010101" pitchFamily="2" charset="-122"/>
                <a:cs typeface="+mn-ea"/>
                <a:sym typeface="+mn-lt"/>
              </a:rPr>
              <a:t>括：全局选择、局部选择和随机选择。</a:t>
            </a:r>
            <a:r>
              <a:rPr lang="en-US" altLang="zh-CN" sz="1600" dirty="0">
                <a:solidFill>
                  <a:schemeClr val="bg2">
                    <a:lumMod val="25000"/>
                  </a:schemeClr>
                </a:solidFill>
                <a:latin typeface="+mn-lt"/>
                <a:ea typeface="宋体" panose="02010600030101010101" pitchFamily="2" charset="-122"/>
                <a:cs typeface="+mn-ea"/>
                <a:sym typeface="+mn-lt"/>
              </a:rPr>
              <a:t>GS</a:t>
            </a:r>
            <a:r>
              <a:rPr lang="zh-CN" sz="1600" dirty="0">
                <a:solidFill>
                  <a:schemeClr val="bg2">
                    <a:lumMod val="25000"/>
                  </a:schemeClr>
                </a:solidFill>
                <a:latin typeface="+mn-lt"/>
                <a:ea typeface="宋体" panose="02010600030101010101" pitchFamily="2" charset="-122"/>
                <a:cs typeface="+mn-ea"/>
                <a:sym typeface="+mn-lt"/>
              </a:rPr>
              <a:t>和</a:t>
            </a:r>
            <a:r>
              <a:rPr lang="en-US" altLang="zh-CN" sz="1600" dirty="0">
                <a:solidFill>
                  <a:schemeClr val="bg2">
                    <a:lumMod val="25000"/>
                  </a:schemeClr>
                </a:solidFill>
                <a:latin typeface="+mn-lt"/>
                <a:ea typeface="宋体" panose="02010600030101010101" pitchFamily="2" charset="-122"/>
                <a:cs typeface="+mn-ea"/>
                <a:sym typeface="+mn-lt"/>
              </a:rPr>
              <a:t>LS</a:t>
            </a:r>
            <a:r>
              <a:rPr lang="zh-CN" sz="1600" dirty="0">
                <a:solidFill>
                  <a:schemeClr val="bg2">
                    <a:lumMod val="25000"/>
                  </a:schemeClr>
                </a:solidFill>
                <a:latin typeface="+mn-lt"/>
                <a:ea typeface="宋体" panose="02010600030101010101" pitchFamily="2" charset="-122"/>
                <a:cs typeface="+mn-ea"/>
                <a:sym typeface="+mn-lt"/>
              </a:rPr>
              <a:t>主要是为了考虑机器选择的负荷问题，使各台被选择的机器的工作负荷尽量平衡，充分提高机器的利用率。ＲＳ主要考虑尽量使初始种群分散地分布于整个解空间。通过三者的有机结合，提高初始解在机器选择部分中解的质量。</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本文采用基于</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选择方法的自适应初始化，通过随机生成解的质量确定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在初始种群中的比例，相比于固定比例的</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初始化能够取得更好的效果。</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每个染色体的</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部分采用随机的方法生成。</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921510" y="3747135"/>
            <a:ext cx="8549005"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944370"/>
            <a:ext cx="9766935" cy="147701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791335" y="3546475"/>
            <a:ext cx="8674100"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749425"/>
            <a:ext cx="9766935" cy="49212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1920"/>
              </a:lnSpc>
              <a:buNone/>
            </a:pPr>
            <a:r>
              <a:rPr lang="en-US" sz="1600" dirty="0">
                <a:solidFill>
                  <a:schemeClr val="bg2">
                    <a:lumMod val="25000"/>
                  </a:schemeClr>
                </a:solidFill>
                <a:latin typeface="+mn-lt"/>
                <a:cs typeface="+mn-ea"/>
                <a:sym typeface="+mn-lt"/>
              </a:rPr>
              <a:t>	</a:t>
            </a:r>
            <a:r>
              <a:rPr sz="1600" dirty="0">
                <a:solidFill>
                  <a:schemeClr val="bg2">
                    <a:lumMod val="25000"/>
                  </a:schemeClr>
                </a:solidFill>
                <a:latin typeface="+mn-lt"/>
                <a:cs typeface="+mn-ea"/>
                <a:sym typeface="+mn-lt"/>
              </a:rPr>
              <a:t>局部选择同全局选择原理上基本一致，但是每次对一个工件选择完毕时，数组需要重新设置为零，不存在随机选择工件</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225107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2003425" y="404431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将数组中的每一位元素的值重新设置为零。</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917065" y="385254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随机选择</a:t>
            </a:r>
            <a:endParaRPr lang="en-US" altLang="zh-CN" b="1" dirty="0">
              <a:solidFill>
                <a:srgbClr val="386D52"/>
              </a:solidFill>
              <a:latin typeface="+mn-lt"/>
              <a:ea typeface="+mn-ea"/>
              <a:cs typeface="+mn-ea"/>
              <a:sym typeface="+mn-lt"/>
            </a:endParaRPr>
          </a:p>
        </p:txBody>
      </p:sp>
      <p:sp>
        <p:nvSpPr>
          <p:cNvPr id="2" name="TextBox 29"/>
          <p:cNvSpPr txBox="1"/>
          <p:nvPr/>
        </p:nvSpPr>
        <p:spPr>
          <a:xfrm>
            <a:off x="1395730" y="186753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选择工件集中的第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个工件，同时选择当前工件的第１道工序。随机从工件集中选择一个工件，同时选择当前工件的第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在</a:t>
            </a:r>
            <a:r>
              <a:rPr lang="en-US" sz="1600" dirty="0">
                <a:solidFill>
                  <a:schemeClr val="bg2">
                    <a:lumMod val="25000"/>
                  </a:schemeClr>
                </a:solidFill>
                <a:latin typeface="+mn-lt"/>
                <a:cs typeface="+mn-ea"/>
                <a:sym typeface="+mn-lt"/>
              </a:rPr>
              <a:t>[1,m</a:t>
            </a:r>
            <a:r>
              <a:rPr lang="en-US" sz="1600" baseline="-25000" dirty="0">
                <a:solidFill>
                  <a:schemeClr val="bg2">
                    <a:lumMod val="25000"/>
                  </a:schemeClr>
                </a:solidFill>
                <a:latin typeface="+mn-lt"/>
                <a:cs typeface="+mn-ea"/>
                <a:sym typeface="+mn-lt"/>
              </a:rPr>
              <a:t>jh</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区间内随机产生一个数，即从当前工序的可选加工机器集中随机选择一个机器；同时将产生的随机数设置为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染色体部分相应基因位的值。</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选择当前工件的下一道工序，执行步骤2，直到当前工件的所有工序的加工机器选择完毕为止。</a:t>
            </a:r>
            <a:endParaRPr lang="en-US"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选择工件集中的下一个工件，重复执行步骤2到步骤3，直到工件集中的所有工件被选择完毕为止。</a:t>
            </a:r>
            <a:endParaRPr lang="en-US" sz="1600" dirty="0">
              <a:solidFill>
                <a:schemeClr val="bg2">
                  <a:lumMod val="25000"/>
                </a:schemeClr>
              </a:solidFill>
              <a:latin typeface="+mn-lt"/>
              <a:cs typeface="+mn-ea"/>
              <a:sym typeface="+mn-lt"/>
            </a:endParaRPr>
          </a:p>
        </p:txBody>
      </p:sp>
      <p:sp>
        <p:nvSpPr>
          <p:cNvPr id="3" name="TextBox 28"/>
          <p:cNvSpPr txBox="1"/>
          <p:nvPr/>
        </p:nvSpPr>
        <p:spPr>
          <a:xfrm>
            <a:off x="2423160" y="37953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基于</a:t>
            </a:r>
            <a:r>
              <a:rPr lang="en-US" altLang="zh-CN" b="1" dirty="0">
                <a:solidFill>
                  <a:srgbClr val="386D52"/>
                </a:solidFill>
                <a:latin typeface="+mn-lt"/>
                <a:ea typeface="+mn-ea"/>
                <a:cs typeface="+mn-ea"/>
                <a:sym typeface="+mn-lt"/>
              </a:rPr>
              <a:t>GLR</a:t>
            </a:r>
            <a:r>
              <a:rPr lang="zh-CN" altLang="en-US" b="1" dirty="0">
                <a:solidFill>
                  <a:srgbClr val="386D52"/>
                </a:solidFill>
                <a:latin typeface="+mn-lt"/>
                <a:ea typeface="宋体" panose="02010600030101010101" pitchFamily="2" charset="-122"/>
                <a:cs typeface="+mn-ea"/>
                <a:sym typeface="+mn-lt"/>
              </a:rPr>
              <a:t>机器</a:t>
            </a:r>
            <a:r>
              <a:rPr lang="zh-CN" altLang="en-US" b="1" dirty="0">
                <a:solidFill>
                  <a:srgbClr val="386D52"/>
                </a:solidFill>
                <a:latin typeface="+mn-lt"/>
                <a:ea typeface="+mn-ea"/>
                <a:cs typeface="+mn-ea"/>
                <a:sym typeface="+mn-lt"/>
              </a:rPr>
              <a:t>选择的动态初始化</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444690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随机生成</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方式的</a:t>
            </a:r>
            <a:r>
              <a:rPr lang="en-US" altLang="zh-CN" sz="1600" dirty="0">
                <a:solidFill>
                  <a:schemeClr val="bg2">
                    <a:lumMod val="25000"/>
                  </a:schemeClr>
                </a:solidFill>
                <a:latin typeface="+mn-lt"/>
                <a:ea typeface="宋体" panose="02010600030101010101" pitchFamily="2" charset="-122"/>
                <a:cs typeface="+mn-ea"/>
                <a:sym typeface="+mn-lt"/>
              </a:rPr>
              <a:t>MS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编码各</a:t>
            </a:r>
            <a:r>
              <a:rPr lang="en-US" altLang="zh-CN" sz="1600" dirty="0">
                <a:solidFill>
                  <a:schemeClr val="bg2">
                    <a:lumMod val="25000"/>
                  </a:schemeClr>
                </a:solidFill>
                <a:latin typeface="+mn-lt"/>
                <a:ea typeface="宋体" panose="02010600030101010101" pitchFamily="2" charset="-122"/>
                <a:cs typeface="+mn-ea"/>
                <a:sym typeface="+mn-lt"/>
              </a:rPr>
              <a:t>100</a:t>
            </a:r>
            <a:r>
              <a:rPr lang="zh-CN" altLang="en-US" sz="1600" dirty="0">
                <a:solidFill>
                  <a:schemeClr val="bg2">
                    <a:lumMod val="25000"/>
                  </a:schemeClr>
                </a:solidFill>
                <a:latin typeface="+mn-lt"/>
                <a:ea typeface="宋体" panose="02010600030101010101" pitchFamily="2" charset="-122"/>
                <a:cs typeface="+mn-ea"/>
                <a:sym typeface="+mn-lt"/>
              </a:rPr>
              <a:t>个。</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解码生成上述编码的解。</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根据三种方式的随机生成解的平均值计算确定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的比例并进行初始化。</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生成动态交叉概率</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395730" y="204025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解码后，每个个体的解都记录在一个数组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中，并且有一个最优解</a:t>
            </a:r>
            <a:r>
              <a:rPr lang="en-US" altLang="zh-CN" sz="1600" dirty="0">
                <a:solidFill>
                  <a:schemeClr val="bg2">
                    <a:lumMod val="25000"/>
                  </a:schemeClr>
                </a:solidFill>
                <a:latin typeface="+mn-lt"/>
                <a:ea typeface="宋体" panose="02010600030101010101" pitchFamily="2" charset="-122"/>
                <a:cs typeface="+mn-ea"/>
                <a:sym typeface="+mn-lt"/>
              </a:rPr>
              <a:t>B</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生成交叉概率数组</a:t>
            </a:r>
            <a:r>
              <a:rPr lang="en-US" altLang="zh-CN" sz="1600" dirty="0">
                <a:solidFill>
                  <a:schemeClr val="bg2">
                    <a:lumMod val="25000"/>
                  </a:schemeClr>
                </a:solidFill>
                <a:latin typeface="+mn-lt"/>
                <a:ea typeface="宋体" panose="02010600030101010101" pitchFamily="2" charset="-122"/>
                <a:cs typeface="+mn-ea"/>
                <a:sym typeface="+mn-lt"/>
              </a:rPr>
              <a:t>P</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，依次遍历每个解，求得对应个体的交叉概率</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&gt;=AV</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，否则，</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)/(AV-B),</a:t>
            </a:r>
            <a:r>
              <a:rPr lang="zh-CN" altLang="en-US" sz="1600" dirty="0">
                <a:solidFill>
                  <a:schemeClr val="bg2">
                    <a:lumMod val="25000"/>
                  </a:schemeClr>
                </a:solidFill>
                <a:latin typeface="+mn-lt"/>
                <a:ea typeface="宋体" panose="02010600030101010101" pitchFamily="2" charset="-122"/>
                <a:cs typeface="+mn-ea"/>
                <a:sym typeface="+mn-lt"/>
              </a:rPr>
              <a:t>特殊地，当</a:t>
            </a:r>
            <a:r>
              <a:rPr lang="en-US" altLang="zh-CN" sz="1600" dirty="0">
                <a:solidFill>
                  <a:schemeClr val="bg2">
                    <a:lumMod val="25000"/>
                  </a:schemeClr>
                </a:solidFill>
                <a:latin typeface="+mn-lt"/>
                <a:ea typeface="宋体" panose="02010600030101010101" pitchFamily="2" charset="-122"/>
                <a:cs typeface="+mn-ea"/>
                <a:sym typeface="+mn-lt"/>
              </a:rPr>
              <a:t>AV-B=0</a:t>
            </a:r>
            <a:r>
              <a:rPr lang="zh-CN" altLang="en-US" sz="1600" dirty="0">
                <a:solidFill>
                  <a:schemeClr val="bg2">
                    <a:lumMod val="25000"/>
                  </a:schemeClr>
                </a:solidFill>
                <a:latin typeface="+mn-lt"/>
                <a:ea typeface="宋体" panose="02010600030101010101" pitchFamily="2" charset="-122"/>
                <a:cs typeface="+mn-ea"/>
                <a:sym typeface="+mn-lt"/>
              </a:rPr>
              <a:t>时，</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&lt;0.5,</a:t>
            </a:r>
            <a:r>
              <a:rPr lang="zh-CN" altLang="en-US" sz="1600" dirty="0">
                <a:solidFill>
                  <a:schemeClr val="bg2">
                    <a:lumMod val="25000"/>
                  </a:schemeClr>
                </a:solidFill>
                <a:latin typeface="+mn-lt"/>
                <a:ea typeface="宋体" panose="02010600030101010101" pitchFamily="2" charset="-122"/>
                <a:cs typeface="+mn-ea"/>
                <a:sym typeface="+mn-lt"/>
              </a:rPr>
              <a:t>增大</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的概率，</a:t>
            </a:r>
            <a:r>
              <a:rPr lang="en-US" altLang="zh-CN" sz="1600" dirty="0">
                <a:solidFill>
                  <a:schemeClr val="bg2">
                    <a:lumMod val="25000"/>
                  </a:schemeClr>
                </a:solidFill>
                <a:latin typeface="+mn-lt"/>
                <a:ea typeface="宋体" panose="02010600030101010101" pitchFamily="2" charset="-122"/>
                <a:cs typeface="+mn-ea"/>
                <a:sym typeface="+mn-lt"/>
              </a:rPr>
              <a:t>P=P*(0.5/P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防止交叉概率太小导致算法搜索效率下降。</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MS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计算两个基因的最大交叉概率</a:t>
            </a:r>
            <a:r>
              <a:rPr lang="en-US" altLang="zh-CN" sz="1600" dirty="0">
                <a:solidFill>
                  <a:schemeClr val="bg2">
                    <a:lumMod val="25000"/>
                  </a:schemeClr>
                </a:solidFill>
                <a:latin typeface="+mn-lt"/>
                <a:ea typeface="宋体" panose="02010600030101010101" pitchFamily="2" charset="-122"/>
                <a:cs typeface="+mn-ea"/>
                <a:sym typeface="+mn-lt"/>
              </a:rPr>
              <a:t>P=max(P</a:t>
            </a:r>
            <a:r>
              <a:rPr lang="en-US" altLang="zh-CN" sz="1600" baseline="-25000" dirty="0">
                <a:solidFill>
                  <a:schemeClr val="bg2">
                    <a:lumMod val="25000"/>
                  </a:schemeClr>
                </a:solidFill>
                <a:latin typeface="+mn-lt"/>
                <a:ea typeface="宋体" panose="02010600030101010101" pitchFamily="2" charset="-122"/>
                <a:cs typeface="+mn-ea"/>
                <a:sym typeface="+mn-lt"/>
              </a:rPr>
              <a:t>1</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2</a:t>
            </a:r>
            <a:r>
              <a:rPr lang="en-US" altLang="zh-CN" sz="1600" dirty="0">
                <a:solidFill>
                  <a:schemeClr val="bg2">
                    <a:lumMod val="25000"/>
                  </a:schemeClr>
                </a:solidFill>
                <a:latin typeface="+mn-lt"/>
                <a:ea typeface="宋体" panose="02010600030101010101" pitchFamily="2" charset="-122"/>
                <a:cs typeface="+mn-ea"/>
                <a:sym typeface="+mn-lt"/>
              </a:rPr>
              <a:t>)</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随机生成一个数</a:t>
            </a:r>
            <a:r>
              <a:rPr lang="en-US" altLang="zh-CN" sz="1600" dirty="0">
                <a:solidFill>
                  <a:schemeClr val="bg2">
                    <a:lumMod val="25000"/>
                  </a:schemeClr>
                </a:solidFill>
                <a:latin typeface="+mn-lt"/>
                <a:ea typeface="宋体" panose="02010600030101010101" pitchFamily="2" charset="-122"/>
                <a:cs typeface="+mn-ea"/>
                <a:sym typeface="+mn-lt"/>
              </a:rPr>
              <a:t>0</a:t>
            </a:r>
            <a:r>
              <a:rPr lang="zh-CN" altLang="en-US" sz="1600" dirty="0">
                <a:solidFill>
                  <a:schemeClr val="bg2">
                    <a:lumMod val="25000"/>
                  </a:schemeClr>
                </a:solidFill>
                <a:latin typeface="+mn-lt"/>
                <a:ea typeface="宋体" panose="02010600030101010101" pitchFamily="2" charset="-122"/>
                <a:cs typeface="+mn-ea"/>
                <a:sym typeface="+mn-lt"/>
              </a:rPr>
              <a:t>到</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之间的数</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R&lt;P</a:t>
            </a:r>
            <a:r>
              <a:rPr lang="zh-CN" altLang="en-US" sz="1600" dirty="0">
                <a:solidFill>
                  <a:schemeClr val="bg2">
                    <a:lumMod val="25000"/>
                  </a:schemeClr>
                </a:solidFill>
                <a:latin typeface="+mn-lt"/>
                <a:ea typeface="宋体" panose="02010600030101010101" pitchFamily="2" charset="-122"/>
                <a:cs typeface="+mn-ea"/>
                <a:sym typeface="+mn-lt"/>
              </a:rPr>
              <a:t>，交叉，否则，不交叉。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将两个染色体中不同的部分以</a:t>
            </a:r>
            <a:r>
              <a:rPr lang="en-US" altLang="zh-CN" sz="1600" dirty="0">
                <a:solidFill>
                  <a:schemeClr val="bg2">
                    <a:lumMod val="25000"/>
                  </a:schemeClr>
                </a:solidFill>
                <a:latin typeface="+mn-lt"/>
                <a:ea typeface="宋体" panose="02010600030101010101" pitchFamily="2" charset="-122"/>
                <a:cs typeface="+mn-ea"/>
                <a:sym typeface="+mn-lt"/>
              </a:rPr>
              <a:t>0.2</a:t>
            </a:r>
            <a:r>
              <a:rPr lang="zh-CN" altLang="en-US" sz="1600" dirty="0">
                <a:solidFill>
                  <a:schemeClr val="bg2">
                    <a:lumMod val="25000"/>
                  </a:schemeClr>
                </a:solidFill>
                <a:latin typeface="+mn-lt"/>
                <a:ea typeface="宋体" panose="02010600030101010101" pitchFamily="2" charset="-122"/>
                <a:cs typeface="+mn-ea"/>
                <a:sym typeface="+mn-lt"/>
              </a:rPr>
              <a:t>的概率进行交叉。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机器选择部分必须保证每位基因的先后顺序保持不变，采用均匀交叉操作</a:t>
            </a:r>
            <a:endParaRPr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55165" y="3843020"/>
            <a:ext cx="8089265" cy="1830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OS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42303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将工件集</a:t>
            </a:r>
            <a:r>
              <a:rPr lang="en-US" sz="1600" dirty="0">
                <a:solidFill>
                  <a:schemeClr val="bg2">
                    <a:lumMod val="25000"/>
                  </a:schemeClr>
                </a:solidFill>
                <a:latin typeface="+mn-lt"/>
                <a:ea typeface="宋体" panose="02010600030101010101" pitchFamily="2" charset="-122"/>
                <a:cs typeface="+mn-ea"/>
                <a:sym typeface="+mn-lt"/>
              </a:rPr>
              <a:t>{J</a:t>
            </a:r>
            <a:r>
              <a:rPr lang="en-US" sz="1600" baseline="-250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J</a:t>
            </a:r>
            <a:r>
              <a:rPr lang="en-US" altLang="zh-CN" sz="1600" baseline="-25000" dirty="0">
                <a:solidFill>
                  <a:schemeClr val="bg2">
                    <a:lumMod val="25000"/>
                  </a:schemeClr>
                </a:solidFill>
                <a:latin typeface="+mn-lt"/>
                <a:ea typeface="宋体" panose="02010600030101010101" pitchFamily="2" charset="-122"/>
                <a:cs typeface="+mn-ea"/>
                <a:sym typeface="+mn-lt"/>
              </a:rPr>
              <a:t>n</a:t>
            </a:r>
            <a:r>
              <a:rPr lang="en-US" sz="1600" dirty="0">
                <a:solidFill>
                  <a:schemeClr val="bg2">
                    <a:lumMod val="25000"/>
                  </a:schemeClr>
                </a:solidFill>
                <a:latin typeface="+mn-lt"/>
                <a:ea typeface="宋体" panose="02010600030101010101" pitchFamily="2" charset="-122"/>
                <a:cs typeface="+mn-ea"/>
                <a:sym typeface="+mn-lt"/>
              </a:rPr>
              <a:t>}</a:t>
            </a:r>
            <a:r>
              <a:rPr sz="1600" dirty="0">
                <a:solidFill>
                  <a:schemeClr val="bg2">
                    <a:lumMod val="25000"/>
                  </a:schemeClr>
                </a:solidFill>
                <a:latin typeface="+mn-lt"/>
                <a:ea typeface="宋体" panose="02010600030101010101" pitchFamily="2" charset="-122"/>
                <a:cs typeface="+mn-ea"/>
                <a:sym typeface="+mn-lt"/>
              </a:rPr>
              <a:t>随机划分为两个工件集</a:t>
            </a:r>
            <a:r>
              <a:rPr lang="en-US" sz="1600" dirty="0">
                <a:solidFill>
                  <a:schemeClr val="bg2">
                    <a:lumMod val="25000"/>
                  </a:schemeClr>
                </a:solidFill>
                <a:latin typeface="+mn-lt"/>
                <a:ea typeface="宋体" panose="02010600030101010101" pitchFamily="2" charset="-122"/>
                <a:cs typeface="+mn-ea"/>
                <a:sym typeface="+mn-lt"/>
              </a:rPr>
              <a:t>Jobset1</a:t>
            </a:r>
            <a:r>
              <a:rPr lang="zh-CN" altLang="en-US"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Jobset2</a:t>
            </a:r>
            <a:r>
              <a:rPr sz="1600" dirty="0">
                <a:solidFill>
                  <a:schemeClr val="bg2">
                    <a:lumMod val="25000"/>
                  </a:schemeClr>
                </a:solidFill>
                <a:latin typeface="+mn-lt"/>
                <a:ea typeface="宋体" panose="02010600030101010101" pitchFamily="2" charset="-122"/>
                <a:cs typeface="+mn-ea"/>
                <a:sym typeface="+mn-lt"/>
              </a:rPr>
              <a:t>。</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复制父代染色体</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，保持它们的位置和顺序。</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中不包含在工件集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中的工件复制到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，保持它们的顺序。</a:t>
            </a:r>
            <a:endParaRPr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POX</a:t>
            </a:r>
            <a:r>
              <a:rPr lang="zh-CN" altLang="en-US" sz="1600" dirty="0">
                <a:solidFill>
                  <a:schemeClr val="bg2">
                    <a:lumMod val="25000"/>
                  </a:schemeClr>
                </a:solidFill>
                <a:latin typeface="+mn-lt"/>
                <a:ea typeface="宋体" panose="02010600030101010101" pitchFamily="2" charset="-122"/>
                <a:cs typeface="+mn-ea"/>
                <a:sym typeface="+mn-lt"/>
              </a:rPr>
              <a:t>交叉方式每个染色体中对多个工件进行操作，能够较好地继承父代个体的优良特征。</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nvPicPr>
        <p:blipFill>
          <a:blip r:embed="rId1"/>
          <a:stretch>
            <a:fillRect/>
          </a:stretch>
        </p:blipFill>
        <p:spPr>
          <a:xfrm>
            <a:off x="2553335" y="3937635"/>
            <a:ext cx="6252210" cy="2030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flipH="1">
            <a:off x="1560236" y="854317"/>
            <a:ext cx="8447363" cy="5687820"/>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flipH="1">
            <a:off x="8280400" y="0"/>
            <a:ext cx="3911600" cy="6857194"/>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flipH="1">
            <a:off x="-1" y="4208393"/>
            <a:ext cx="3165231" cy="2648801"/>
          </a:xfrm>
          <a:prstGeom prst="rect">
            <a:avLst/>
          </a:prstGeom>
        </p:spPr>
      </p:pic>
      <p:sp>
        <p:nvSpPr>
          <p:cNvPr id="7" name="文本框 6"/>
          <p:cNvSpPr txBox="1"/>
          <p:nvPr/>
        </p:nvSpPr>
        <p:spPr>
          <a:xfrm>
            <a:off x="2314869" y="539260"/>
            <a:ext cx="1794505" cy="769441"/>
          </a:xfrm>
          <a:prstGeom prst="rect">
            <a:avLst/>
          </a:prstGeom>
          <a:no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r>
              <a:rPr lang="en-US" altLang="zh-CN" dirty="0">
                <a:latin typeface="微软雅黑" panose="020B0503020204020204" pitchFamily="34" charset="-122"/>
                <a:ea typeface="微软雅黑" panose="020B0503020204020204" pitchFamily="34" charset="-122"/>
                <a:cs typeface="+mn-ea"/>
                <a:sym typeface="+mn-lt"/>
              </a:rPr>
              <a:t>LOGO</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AutoShape 49"/>
          <p:cNvSpPr>
            <a:spLocks noChangeArrowheads="1"/>
          </p:cNvSpPr>
          <p:nvPr/>
        </p:nvSpPr>
        <p:spPr bwMode="gray">
          <a:xfrm flipH="1">
            <a:off x="2488406" y="4700149"/>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sp>
        <p:nvSpPr>
          <p:cNvPr id="9" name="AutoShape 50"/>
          <p:cNvSpPr>
            <a:spLocks noChangeArrowheads="1"/>
          </p:cNvSpPr>
          <p:nvPr/>
        </p:nvSpPr>
        <p:spPr bwMode="gray">
          <a:xfrm flipH="1">
            <a:off x="2488406" y="3985440"/>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pPr>
            <a:r>
              <a:rPr lang="en-US" altLang="zh-CN" sz="3200" dirty="0">
                <a:solidFill>
                  <a:schemeClr val="bg2">
                    <a:lumMod val="25000"/>
                  </a:schemeClr>
                </a:solidFill>
                <a:cs typeface="+mn-ea"/>
                <a:sym typeface="+mn-lt"/>
              </a:rPr>
              <a:t>04.	</a:t>
            </a:r>
            <a:r>
              <a:rPr lang="zh-CN" altLang="en-US" sz="3200" dirty="0">
                <a:solidFill>
                  <a:srgbClr val="386D52"/>
                </a:solidFill>
                <a:cs typeface="+mn-ea"/>
                <a:sym typeface="+mn-lt"/>
              </a:rPr>
              <a:t>实验以及结论</a:t>
            </a:r>
            <a:endParaRPr lang="en-US" altLang="zh-CN" sz="3200" dirty="0">
              <a:solidFill>
                <a:schemeClr val="bg2">
                  <a:lumMod val="25000"/>
                </a:schemeClr>
              </a:solidFill>
              <a:cs typeface="+mn-ea"/>
              <a:sym typeface="+mn-lt"/>
            </a:endParaRPr>
          </a:p>
        </p:txBody>
      </p:sp>
      <p:sp>
        <p:nvSpPr>
          <p:cNvPr id="10" name="AutoShape 51"/>
          <p:cNvSpPr>
            <a:spLocks noChangeArrowheads="1"/>
          </p:cNvSpPr>
          <p:nvPr/>
        </p:nvSpPr>
        <p:spPr bwMode="gray">
          <a:xfrm flipH="1">
            <a:off x="2488406" y="3270731"/>
            <a:ext cx="4878388" cy="606522"/>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03.	</a:t>
            </a:r>
            <a:r>
              <a:rPr lang="zh-CN" altLang="en-US" sz="3200" dirty="0">
                <a:solidFill>
                  <a:srgbClr val="386D52"/>
                </a:solidFill>
                <a:cs typeface="+mn-ea"/>
                <a:sym typeface="+mn-lt"/>
              </a:rPr>
              <a:t>实现细节</a:t>
            </a:r>
            <a:endParaRPr lang="en-US" altLang="zh-CN" sz="3200" dirty="0">
              <a:solidFill>
                <a:schemeClr val="bg2">
                  <a:lumMod val="25000"/>
                </a:schemeClr>
              </a:solidFill>
              <a:cs typeface="+mn-ea"/>
              <a:sym typeface="+mn-lt"/>
            </a:endParaRPr>
          </a:p>
        </p:txBody>
      </p:sp>
      <p:sp>
        <p:nvSpPr>
          <p:cNvPr id="11" name="AutoShape 52"/>
          <p:cNvSpPr>
            <a:spLocks noChangeArrowheads="1"/>
          </p:cNvSpPr>
          <p:nvPr/>
        </p:nvSpPr>
        <p:spPr bwMode="gray">
          <a:xfrm flipH="1">
            <a:off x="2488406" y="2556022"/>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02.</a:t>
            </a:r>
            <a:r>
              <a:rPr lang="zh-CN" altLang="en-US" sz="3200" dirty="0">
                <a:solidFill>
                  <a:srgbClr val="386D52"/>
                </a:solidFill>
                <a:cs typeface="+mn-ea"/>
                <a:sym typeface="+mn-lt"/>
              </a:rPr>
              <a:t>数据处理方案</a:t>
            </a:r>
            <a:endParaRPr lang="en-US" altLang="zh-CN" sz="3200" dirty="0">
              <a:solidFill>
                <a:srgbClr val="386D52"/>
              </a:solidFill>
              <a:cs typeface="+mn-ea"/>
              <a:sym typeface="+mn-lt"/>
            </a:endParaRPr>
          </a:p>
        </p:txBody>
      </p:sp>
      <p:sp>
        <p:nvSpPr>
          <p:cNvPr id="12" name="AutoShape 51"/>
          <p:cNvSpPr>
            <a:spLocks noChangeArrowheads="1"/>
          </p:cNvSpPr>
          <p:nvPr/>
        </p:nvSpPr>
        <p:spPr bwMode="gray">
          <a:xfrm flipH="1">
            <a:off x="2488406" y="1822361"/>
            <a:ext cx="4878388" cy="625474"/>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01.</a:t>
            </a:r>
            <a:r>
              <a:rPr lang="zh-CN" altLang="en-US" sz="3200" dirty="0">
                <a:solidFill>
                  <a:srgbClr val="386D52"/>
                </a:solidFill>
                <a:cs typeface="+mn-ea"/>
                <a:sym typeface="+mn-lt"/>
              </a:rPr>
              <a:t>算法以及流程</a:t>
            </a:r>
            <a:endParaRPr lang="zh-CN" altLang="en-US" sz="3200" dirty="0">
              <a:solidFill>
                <a:schemeClr val="bg2">
                  <a:lumMod val="25000"/>
                </a:schemeClr>
              </a:solidFill>
              <a:ea typeface="宋体" panose="02010600030101010101" pitchFamily="2" charset="-122"/>
              <a:cs typeface="+mn-ea"/>
              <a:sym typeface="+mn-lt"/>
            </a:endParaRPr>
          </a:p>
        </p:txBody>
      </p:sp>
      <p:sp>
        <p:nvSpPr>
          <p:cNvPr id="13" name="AutoShape 49"/>
          <p:cNvSpPr>
            <a:spLocks noChangeArrowheads="1"/>
          </p:cNvSpPr>
          <p:nvPr/>
        </p:nvSpPr>
        <p:spPr bwMode="gray">
          <a:xfrm flipH="1">
            <a:off x="2488406" y="5414857"/>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grpSp>
        <p:nvGrpSpPr>
          <p:cNvPr id="20" name="组合 19"/>
          <p:cNvGrpSpPr/>
          <p:nvPr/>
        </p:nvGrpSpPr>
        <p:grpSpPr>
          <a:xfrm>
            <a:off x="2184401" y="1557489"/>
            <a:ext cx="1454757" cy="3018152"/>
            <a:chOff x="2184401" y="1557489"/>
            <a:chExt cx="1454757" cy="3018152"/>
          </a:xfrm>
        </p:grpSpPr>
        <p:sp>
          <p:nvSpPr>
            <p:cNvPr id="17" name="矩形 16"/>
            <p:cNvSpPr/>
            <p:nvPr/>
          </p:nvSpPr>
          <p:spPr>
            <a:xfrm>
              <a:off x="2184401" y="1557489"/>
              <a:ext cx="1454757" cy="3018152"/>
            </a:xfrm>
            <a:prstGeom prst="rect">
              <a:avLst/>
            </a:prstGeom>
            <a:solidFill>
              <a:srgbClr val="386D52"/>
            </a:solidFill>
            <a:ln>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277461" y="1564004"/>
              <a:ext cx="812275" cy="2123658"/>
            </a:xfrm>
            <a:prstGeom prst="rect">
              <a:avLst/>
            </a:prstGeom>
            <a:noFill/>
          </p:spPr>
          <p:txBody>
            <a:bodyPr wrap="square" rtlCol="0">
              <a:spAutoFit/>
            </a:bodyPr>
            <a:lstStyle/>
            <a:p>
              <a:r>
                <a:rPr lang="zh-CN" altLang="en-US" sz="6600" b="1" dirty="0">
                  <a:solidFill>
                    <a:schemeClr val="bg1"/>
                  </a:solidFill>
                  <a:cs typeface="+mn-ea"/>
                  <a:sym typeface="+mn-lt"/>
                </a:rPr>
                <a:t>目录</a:t>
              </a:r>
              <a:endParaRPr lang="zh-CN" altLang="en-US" sz="6600" b="1" dirty="0">
                <a:solidFill>
                  <a:schemeClr val="bg1"/>
                </a:solidFill>
                <a:cs typeface="+mn-ea"/>
                <a:sym typeface="+mn-lt"/>
              </a:endParaRPr>
            </a:p>
          </p:txBody>
        </p:sp>
        <p:sp>
          <p:nvSpPr>
            <p:cNvPr id="16" name="矩形 15"/>
            <p:cNvSpPr/>
            <p:nvPr/>
          </p:nvSpPr>
          <p:spPr>
            <a:xfrm>
              <a:off x="3075219" y="2628698"/>
              <a:ext cx="461665" cy="1788310"/>
            </a:xfrm>
            <a:prstGeom prst="rect">
              <a:avLst/>
            </a:prstGeom>
          </p:spPr>
          <p:txBody>
            <a:bodyPr vert="eaVert" wrap="none">
              <a:spAutoFit/>
            </a:bodyPr>
            <a:lstStyle/>
            <a:p>
              <a:r>
                <a:rPr lang="en-US" altLang="zh-CN" spc="600" dirty="0">
                  <a:solidFill>
                    <a:schemeClr val="bg1"/>
                  </a:solidFill>
                  <a:effectLst>
                    <a:outerShdw blurRad="50800" dist="38100" dir="5400000" algn="t" rotWithShape="0">
                      <a:prstClr val="black">
                        <a:alpha val="40000"/>
                      </a:prstClr>
                    </a:outerShdw>
                  </a:effectLst>
                  <a:cs typeface="+mn-ea"/>
                  <a:sym typeface="+mn-lt"/>
                </a:rPr>
                <a:t>CONTENTS</a:t>
              </a:r>
              <a:endParaRPr lang="zh-CN" altLang="en-US" spc="600" dirty="0">
                <a:solidFill>
                  <a:schemeClr val="bg1"/>
                </a:solidFill>
                <a:effectLst>
                  <a:outerShdw blurRad="50800" dist="38100" dir="5400000" algn="t" rotWithShape="0">
                    <a:prstClr val="black">
                      <a:alpha val="40000"/>
                    </a:prstClr>
                  </a:outerShdw>
                </a:effectLst>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vertical)">
                                      <p:cBhvr>
                                        <p:cTn id="27" dur="500"/>
                                        <p:tgtEl>
                                          <p:spTgt spid="20"/>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1000" fill="hold"/>
                                        <p:tgtEl>
                                          <p:spTgt spid="11"/>
                                        </p:tgtEl>
                                        <p:attrNameLst>
                                          <p:attrName>ppt_x</p:attrName>
                                        </p:attrNameLst>
                                      </p:cBhvr>
                                      <p:tavLst>
                                        <p:tav tm="0">
                                          <p:val>
                                            <p:strVal val="#ppt_x"/>
                                          </p:val>
                                        </p:tav>
                                        <p:tav tm="100000">
                                          <p:val>
                                            <p:strVal val="#ppt_x"/>
                                          </p:val>
                                        </p:tav>
                                      </p:tavLst>
                                    </p:anim>
                                    <p:anim calcmode="lin" valueType="num">
                                      <p:cBhvr additive="base">
                                        <p:cTn id="36" dur="10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000" fill="hold"/>
                                        <p:tgtEl>
                                          <p:spTgt spid="9"/>
                                        </p:tgtEl>
                                        <p:attrNameLst>
                                          <p:attrName>ppt_x</p:attrName>
                                        </p:attrNameLst>
                                      </p:cBhvr>
                                      <p:tavLst>
                                        <p:tav tm="0">
                                          <p:val>
                                            <p:strVal val="#ppt_x"/>
                                          </p:val>
                                        </p:tav>
                                        <p:tav tm="100000">
                                          <p:val>
                                            <p:strVal val="#ppt_x"/>
                                          </p:val>
                                        </p:tav>
                                      </p:tavLst>
                                    </p:anim>
                                    <p:anim calcmode="lin" valueType="num">
                                      <p:cBhvr additive="base">
                                        <p:cTn id="44" dur="10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1000" fill="hold"/>
                                        <p:tgtEl>
                                          <p:spTgt spid="8"/>
                                        </p:tgtEl>
                                        <p:attrNameLst>
                                          <p:attrName>ppt_x</p:attrName>
                                        </p:attrNameLst>
                                      </p:cBhvr>
                                      <p:tavLst>
                                        <p:tav tm="0">
                                          <p:val>
                                            <p:strVal val="#ppt_x"/>
                                          </p:val>
                                        </p:tav>
                                        <p:tav tm="100000">
                                          <p:val>
                                            <p:strVal val="#ppt_x"/>
                                          </p:val>
                                        </p:tav>
                                      </p:tavLst>
                                    </p:anim>
                                    <p:anim calcmode="lin" valueType="num">
                                      <p:cBhvr additive="base">
                                        <p:cTn id="48" dur="10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5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bldLvl="0" animBg="1"/>
      <p:bldP spid="11" grpId="0" bldLvl="0" animBg="1"/>
      <p:bldP spid="12" grpId="0" bldLvl="0" animBg="1"/>
      <p:bldP spid="1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变异操作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变异操作</a:t>
            </a:r>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变异操作通过随机改变染色体的某些基因对染色体进行较小扰动来生成新的个体，增加种群多样性，并在一定程度上影响着</a:t>
            </a:r>
            <a:r>
              <a:rPr lang="en-US" sz="1600" dirty="0">
                <a:solidFill>
                  <a:schemeClr val="bg2">
                    <a:lumMod val="25000"/>
                  </a:schemeClr>
                </a:solidFill>
                <a:latin typeface="+mn-lt"/>
                <a:ea typeface="宋体" panose="02010600030101010101" pitchFamily="2" charset="-122"/>
                <a:cs typeface="+mn-ea"/>
                <a:sym typeface="+mn-lt"/>
              </a:rPr>
              <a:t>GA</a:t>
            </a:r>
            <a:r>
              <a:rPr sz="1600" dirty="0">
                <a:solidFill>
                  <a:schemeClr val="bg2">
                    <a:lumMod val="25000"/>
                  </a:schemeClr>
                </a:solidFill>
                <a:latin typeface="+mn-lt"/>
                <a:ea typeface="宋体" panose="02010600030101010101" pitchFamily="2" charset="-122"/>
                <a:cs typeface="+mn-ea"/>
                <a:sym typeface="+mn-lt"/>
              </a:rPr>
              <a:t>的局部搜索能力对于经典传统的</a:t>
            </a:r>
            <a:r>
              <a:rPr lang="zh-CN" sz="1600" dirty="0">
                <a:solidFill>
                  <a:schemeClr val="bg2">
                    <a:lumMod val="25000"/>
                  </a:schemeClr>
                </a:solidFill>
                <a:latin typeface="+mn-lt"/>
                <a:ea typeface="宋体" panose="02010600030101010101" pitchFamily="2" charset="-122"/>
                <a:cs typeface="+mn-ea"/>
                <a:sym typeface="+mn-lt"/>
              </a:rPr>
              <a:t>遗传算法</a:t>
            </a:r>
            <a:r>
              <a:rPr sz="1600" dirty="0">
                <a:solidFill>
                  <a:schemeClr val="bg2">
                    <a:lumMod val="25000"/>
                  </a:schemeClr>
                </a:solidFill>
                <a:latin typeface="+mn-lt"/>
                <a:ea typeface="宋体" panose="02010600030101010101" pitchFamily="2" charset="-122"/>
                <a:cs typeface="+mn-ea"/>
                <a:sym typeface="+mn-lt"/>
              </a:rPr>
              <a:t>采用置换编码时较常用的变异操作有互换变异、逆序变异、插入变异和基于邻域搜索变异等操作</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43100" y="3023870"/>
            <a:ext cx="3388360" cy="2870200"/>
          </a:xfrm>
          <a:prstGeom prst="rect">
            <a:avLst/>
          </a:prstGeom>
        </p:spPr>
      </p:pic>
      <p:sp>
        <p:nvSpPr>
          <p:cNvPr id="7" name="TextBox 29"/>
          <p:cNvSpPr txBox="1"/>
          <p:nvPr/>
        </p:nvSpPr>
        <p:spPr>
          <a:xfrm>
            <a:off x="5655945" y="2796540"/>
            <a:ext cx="5069840"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MS</a:t>
            </a:r>
            <a:r>
              <a:rPr sz="1600" dirty="0">
                <a:solidFill>
                  <a:schemeClr val="bg2">
                    <a:lumMod val="25000"/>
                  </a:schemeClr>
                </a:solidFill>
                <a:latin typeface="+mn-lt"/>
                <a:ea typeface="宋体" panose="02010600030101010101" pitchFamily="2" charset="-122"/>
                <a:cs typeface="+mn-ea"/>
                <a:sym typeface="+mn-lt"/>
              </a:rPr>
              <a:t>部分，为保证能够较好地保持优良个体的信息和机器顺序不被破坏</a:t>
            </a:r>
            <a:r>
              <a:rPr lang="zh-CN" sz="1600" dirty="0">
                <a:solidFill>
                  <a:schemeClr val="bg2">
                    <a:lumMod val="25000"/>
                  </a:schemeClr>
                </a:solidFill>
                <a:latin typeface="+mn-lt"/>
                <a:ea typeface="宋体" panose="02010600030101010101" pitchFamily="2" charset="-122"/>
                <a:cs typeface="+mn-ea"/>
                <a:sym typeface="+mn-lt"/>
              </a:rPr>
              <a:t>采用下述方法：</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1.</a:t>
            </a:r>
            <a:r>
              <a:rPr lang="zh-CN" sz="1600" dirty="0">
                <a:solidFill>
                  <a:schemeClr val="bg2">
                    <a:lumMod val="25000"/>
                  </a:schemeClr>
                </a:solidFill>
                <a:latin typeface="+mn-lt"/>
                <a:ea typeface="宋体" panose="02010600030101010101" pitchFamily="2" charset="-122"/>
                <a:cs typeface="+mn-ea"/>
                <a:sym typeface="+mn-lt"/>
              </a:rPr>
              <a:t>在变异染色体中随机选择ｒ个位置</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2.依次选择每一个位 置，对 每 一 个 位 置 的 机 器 设 置 为 当 前 工 序 可 选 机 器</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集中加工时间最短的机器。</a:t>
            </a:r>
            <a:endParaRPr lang="en-US" altLang="zh-CN" sz="1600" dirty="0">
              <a:solidFill>
                <a:schemeClr val="bg2">
                  <a:lumMod val="25000"/>
                </a:schemeClr>
              </a:solidFill>
              <a:latin typeface="+mn-lt"/>
              <a:ea typeface="宋体" panose="02010600030101010101" pitchFamily="2" charset="-122"/>
              <a:cs typeface="+mn-ea"/>
              <a:sym typeface="+mn-lt"/>
            </a:endParaRPr>
          </a:p>
        </p:txBody>
      </p:sp>
      <p:sp>
        <p:nvSpPr>
          <p:cNvPr id="8" name="TextBox 29"/>
          <p:cNvSpPr txBox="1"/>
          <p:nvPr/>
        </p:nvSpPr>
        <p:spPr>
          <a:xfrm>
            <a:off x="5655945" y="4716780"/>
            <a:ext cx="5069840"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部分采用随机变异的方式。</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外部记忆库</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56222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传统遗传算法中交叉算子的作用个体全部来自于子代种群，此机制有两个明显的缺点：一是每轮迭代产生的优秀个体因得不到及时保护而易在下一轮迭代中被破坏；二是算法易过早收敛于局部最优解而导致早熟。针对该弊端提出一种改良的保优记忆库机制，将搜索过程中的精英个体加入库中进行保护，留待供下一轮迭代进行交叉操作。</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为使保优记忆库中的精英个体尽可能分布均匀且种类丰富，引入“海明距离”的概念：两个染色体编码中相异的基因位的个数称作海明距离，简称 H。</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将精英个体更新至保优记忆库的算法流程如图 9</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所示，其中 H t 为待插入个体的海明距离，H n 为保优库</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中第 n 个个体的海明距离</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第三篇</a:t>
            </a:r>
            <a:endParaRPr lang="zh-CN" altLang="en-US" sz="4000" b="1" dirty="0">
              <a:solidFill>
                <a:schemeClr val="bg1"/>
              </a:solidFill>
              <a:cs typeface="+mn-ea"/>
              <a:sym typeface="+mn-lt"/>
            </a:endParaRPr>
          </a:p>
        </p:txBody>
      </p:sp>
      <p:sp>
        <p:nvSpPr>
          <p:cNvPr id="14" name="矩形 13"/>
          <p:cNvSpPr/>
          <p:nvPr/>
        </p:nvSpPr>
        <p:spPr>
          <a:xfrm>
            <a:off x="4743252" y="2219486"/>
            <a:ext cx="3840480" cy="829945"/>
          </a:xfrm>
          <a:prstGeom prst="rect">
            <a:avLst/>
          </a:prstGeom>
        </p:spPr>
        <p:txBody>
          <a:bodyPr wrap="none">
            <a:spAutoFit/>
          </a:bodyPr>
          <a:lstStyle/>
          <a:p>
            <a:pPr algn="l"/>
            <a:r>
              <a:rPr lang="zh-CN" altLang="en-US" sz="4800" dirty="0">
                <a:solidFill>
                  <a:srgbClr val="386D52"/>
                </a:solidFill>
                <a:cs typeface="+mn-ea"/>
                <a:sym typeface="+mn-lt"/>
              </a:rPr>
              <a:t>实验以及结论</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2" y="3588949"/>
            <a:ext cx="1629516"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论文结构</a:t>
            </a:r>
            <a:endParaRPr lang="zh-CN" altLang="en-US" sz="2400" dirty="0">
              <a:solidFill>
                <a:schemeClr val="bg2">
                  <a:lumMod val="25000"/>
                </a:schemeClr>
              </a:solidFill>
              <a:latin typeface="+mn-lt"/>
              <a:ea typeface="+mn-ea"/>
              <a:cs typeface="+mn-ea"/>
              <a:sym typeface="+mn-lt"/>
            </a:endParaRPr>
          </a:p>
        </p:txBody>
      </p:sp>
      <p:sp>
        <p:nvSpPr>
          <p:cNvPr id="18" name="文本框 17"/>
          <p:cNvSpPr txBox="1"/>
          <p:nvPr/>
        </p:nvSpPr>
        <p:spPr>
          <a:xfrm>
            <a:off x="6467232" y="3588950"/>
            <a:ext cx="2366955"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论文基本内容</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8"/>
                                            </p:tgtEl>
                                            <p:attrNameLst>
                                              <p:attrName>style.visibility</p:attrName>
                                            </p:attrNameLst>
                                          </p:cBhvr>
                                          <p:to>
                                            <p:strVal val="visible"/>
                                          </p:to>
                                        </p:set>
                                        <p:anim calcmode="lin" valueType="num" p14:bounceEnd="55000">
                                          <p:cBhvr additive="base">
                                            <p:cTn id="45" dur="1200" fill="hold"/>
                                            <p:tgtEl>
                                              <p:spTgt spid="18"/>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8"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1200" fill="hold"/>
                                            <p:tgtEl>
                                              <p:spTgt spid="18"/>
                                            </p:tgtEl>
                                            <p:attrNameLst>
                                              <p:attrName>ppt_x</p:attrName>
                                            </p:attrNameLst>
                                          </p:cBhvr>
                                          <p:tavLst>
                                            <p:tav tm="0">
                                              <p:val>
                                                <p:strVal val="#ppt_x"/>
                                              </p:val>
                                            </p:tav>
                                            <p:tav tm="100000">
                                              <p:val>
                                                <p:strVal val="#ppt_x"/>
                                              </p:val>
                                            </p:tav>
                                          </p:tavLst>
                                        </p:anim>
                                        <p:anim calcmode="lin" valueType="num">
                                          <p:cBhvr additive="base">
                                            <p:cTn id="46" dur="12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8"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08618" y="1301444"/>
            <a:ext cx="8001775" cy="5714632"/>
          </a:xfrm>
          <a:prstGeom prst="rect">
            <a:avLst/>
          </a:prstGeom>
        </p:spPr>
      </p:pic>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动态初始化</a:t>
            </a:r>
            <a:endParaRPr lang="zh-CN" altLang="en-US" sz="2800" dirty="0">
              <a:solidFill>
                <a:schemeClr val="bg1"/>
              </a:solidFill>
              <a:latin typeface="+mn-lt"/>
              <a:ea typeface="+mn-ea"/>
              <a:cs typeface="+mn-ea"/>
              <a:sym typeface="+mn-lt"/>
            </a:endParaRPr>
          </a:p>
        </p:txBody>
      </p:sp>
      <p:sp>
        <p:nvSpPr>
          <p:cNvPr id="65" name="TextBox 19"/>
          <p:cNvSpPr txBox="1"/>
          <p:nvPr/>
        </p:nvSpPr>
        <p:spPr>
          <a:xfrm>
            <a:off x="3851733" y="1967029"/>
            <a:ext cx="1820149" cy="430530"/>
          </a:xfrm>
          <a:prstGeom prst="rect">
            <a:avLst/>
          </a:prstGeom>
          <a:noFill/>
        </p:spPr>
        <p:txBody>
          <a:bodyPr wrap="square" lIns="0" tIns="0" rIns="0" bIns="0" rtlCol="0">
            <a:spAutoFit/>
          </a:bodyPr>
          <a:lstStyle/>
          <a:p>
            <a:r>
              <a:rPr lang="en-US" altLang="zh-CN" sz="2800" dirty="0">
                <a:solidFill>
                  <a:srgbClr val="386D52"/>
                </a:solidFill>
                <a:cs typeface="+mn-ea"/>
                <a:sym typeface="+mn-lt"/>
              </a:rPr>
              <a:t>P01-P05</a:t>
            </a:r>
            <a:endParaRPr lang="zh-CN" altLang="en-US" sz="2000" dirty="0">
              <a:solidFill>
                <a:srgbClr val="386D52"/>
              </a:solidFill>
              <a:cs typeface="+mn-ea"/>
              <a:sym typeface="+mn-lt"/>
            </a:endParaRPr>
          </a:p>
        </p:txBody>
      </p:sp>
      <p:sp>
        <p:nvSpPr>
          <p:cNvPr id="66" name="TextBox 106"/>
          <p:cNvSpPr txBox="1"/>
          <p:nvPr/>
        </p:nvSpPr>
        <p:spPr>
          <a:xfrm>
            <a:off x="2952343" y="2421830"/>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79" name="TextBox 19"/>
          <p:cNvSpPr txBox="1"/>
          <p:nvPr/>
        </p:nvSpPr>
        <p:spPr>
          <a:xfrm>
            <a:off x="3560887" y="3125461"/>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P06-P10</a:t>
            </a:r>
            <a:endParaRPr lang="zh-CN" altLang="en-US" sz="2800" dirty="0">
              <a:solidFill>
                <a:srgbClr val="386D52"/>
              </a:solidFill>
              <a:cs typeface="+mn-ea"/>
              <a:sym typeface="+mn-lt"/>
            </a:endParaRPr>
          </a:p>
        </p:txBody>
      </p:sp>
      <p:sp>
        <p:nvSpPr>
          <p:cNvPr id="80" name="TextBox 106"/>
          <p:cNvSpPr txBox="1"/>
          <p:nvPr/>
        </p:nvSpPr>
        <p:spPr>
          <a:xfrm>
            <a:off x="2677524" y="3553728"/>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1" name="TextBox 19"/>
          <p:cNvSpPr txBox="1"/>
          <p:nvPr/>
        </p:nvSpPr>
        <p:spPr>
          <a:xfrm>
            <a:off x="3737890" y="4468988"/>
            <a:ext cx="1820150" cy="430530"/>
          </a:xfrm>
          <a:prstGeom prst="rect">
            <a:avLst/>
          </a:prstGeom>
          <a:noFill/>
        </p:spPr>
        <p:txBody>
          <a:bodyPr wrap="square" lIns="0" tIns="0" rIns="0" bIns="0" rtlCol="0">
            <a:spAutoFit/>
          </a:bodyPr>
          <a:lstStyle/>
          <a:p>
            <a:r>
              <a:rPr lang="en-US" altLang="zh-CN" sz="2800" dirty="0">
                <a:solidFill>
                  <a:srgbClr val="386D52"/>
                </a:solidFill>
                <a:cs typeface="+mn-ea"/>
                <a:sym typeface="+mn-lt"/>
              </a:rPr>
              <a:t>P11-P15</a:t>
            </a:r>
            <a:endParaRPr lang="en-US" altLang="zh-CN" sz="2000" b="1" dirty="0">
              <a:solidFill>
                <a:srgbClr val="386D52"/>
              </a:solidFill>
              <a:cs typeface="+mn-ea"/>
              <a:sym typeface="+mn-lt"/>
            </a:endParaRPr>
          </a:p>
        </p:txBody>
      </p:sp>
      <p:sp>
        <p:nvSpPr>
          <p:cNvPr id="82" name="TextBox 106"/>
          <p:cNvSpPr txBox="1"/>
          <p:nvPr/>
        </p:nvSpPr>
        <p:spPr>
          <a:xfrm>
            <a:off x="2959216" y="4859688"/>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3" name="TextBox 19"/>
          <p:cNvSpPr txBox="1"/>
          <p:nvPr/>
        </p:nvSpPr>
        <p:spPr>
          <a:xfrm>
            <a:off x="8201174" y="2314769"/>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P16-P19</a:t>
            </a:r>
            <a:endParaRPr lang="zh-CN" altLang="en-US" sz="2800" dirty="0">
              <a:solidFill>
                <a:srgbClr val="386D52"/>
              </a:solidFill>
              <a:cs typeface="+mn-ea"/>
              <a:sym typeface="+mn-lt"/>
            </a:endParaRPr>
          </a:p>
        </p:txBody>
      </p:sp>
      <p:sp>
        <p:nvSpPr>
          <p:cNvPr id="84" name="TextBox 106"/>
          <p:cNvSpPr txBox="1"/>
          <p:nvPr/>
        </p:nvSpPr>
        <p:spPr>
          <a:xfrm>
            <a:off x="7196209" y="2729013"/>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5" name="TextBox 19"/>
          <p:cNvSpPr txBox="1"/>
          <p:nvPr/>
        </p:nvSpPr>
        <p:spPr>
          <a:xfrm>
            <a:off x="8274986" y="3494534"/>
            <a:ext cx="1820150"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P20-P23</a:t>
            </a:r>
            <a:endParaRPr lang="zh-CN" altLang="en-US" sz="2400" b="1" dirty="0">
              <a:solidFill>
                <a:srgbClr val="386D52"/>
              </a:solidFill>
              <a:cs typeface="+mn-ea"/>
              <a:sym typeface="+mn-lt"/>
            </a:endParaRPr>
          </a:p>
        </p:txBody>
      </p:sp>
      <p:sp>
        <p:nvSpPr>
          <p:cNvPr id="87" name="TextBox 106"/>
          <p:cNvSpPr txBox="1"/>
          <p:nvPr/>
        </p:nvSpPr>
        <p:spPr>
          <a:xfrm>
            <a:off x="7270021" y="3900510"/>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43" name="TextBox 19"/>
          <p:cNvSpPr txBox="1"/>
          <p:nvPr/>
        </p:nvSpPr>
        <p:spPr>
          <a:xfrm>
            <a:off x="2786431" y="1732177"/>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第一章</a:t>
            </a:r>
            <a:endParaRPr lang="zh-CN" altLang="en-US" sz="1600" b="1" dirty="0">
              <a:solidFill>
                <a:srgbClr val="386D52"/>
              </a:solidFill>
              <a:cs typeface="+mn-ea"/>
              <a:sym typeface="+mn-lt"/>
            </a:endParaRPr>
          </a:p>
        </p:txBody>
      </p:sp>
      <p:sp>
        <p:nvSpPr>
          <p:cNvPr id="45" name="TextBox 19"/>
          <p:cNvSpPr txBox="1"/>
          <p:nvPr/>
        </p:nvSpPr>
        <p:spPr>
          <a:xfrm>
            <a:off x="2803989" y="4150960"/>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第三章</a:t>
            </a:r>
            <a:endParaRPr lang="zh-CN" altLang="en-US" sz="1600" b="1" dirty="0">
              <a:solidFill>
                <a:srgbClr val="386D52"/>
              </a:solidFill>
              <a:cs typeface="+mn-ea"/>
              <a:sym typeface="+mn-lt"/>
            </a:endParaRPr>
          </a:p>
        </p:txBody>
      </p:sp>
      <p:sp>
        <p:nvSpPr>
          <p:cNvPr id="54" name="TextBox 19"/>
          <p:cNvSpPr txBox="1"/>
          <p:nvPr/>
        </p:nvSpPr>
        <p:spPr>
          <a:xfrm>
            <a:off x="2522297" y="2807783"/>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第二章</a:t>
            </a:r>
            <a:endParaRPr lang="zh-CN" altLang="en-US" sz="1600" b="1" dirty="0">
              <a:solidFill>
                <a:srgbClr val="386D52"/>
              </a:solidFill>
              <a:cs typeface="+mn-ea"/>
              <a:sym typeface="+mn-lt"/>
            </a:endParaRPr>
          </a:p>
        </p:txBody>
      </p:sp>
      <p:sp>
        <p:nvSpPr>
          <p:cNvPr id="33" name="TextBox 19"/>
          <p:cNvSpPr txBox="1"/>
          <p:nvPr/>
        </p:nvSpPr>
        <p:spPr>
          <a:xfrm>
            <a:off x="7119729" y="2094681"/>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第四章</a:t>
            </a:r>
            <a:endParaRPr lang="zh-CN" altLang="en-US" sz="1600" b="1" dirty="0">
              <a:solidFill>
                <a:srgbClr val="386D52"/>
              </a:solidFill>
              <a:cs typeface="+mn-ea"/>
              <a:sym typeface="+mn-lt"/>
            </a:endParaRPr>
          </a:p>
        </p:txBody>
      </p:sp>
      <p:sp>
        <p:nvSpPr>
          <p:cNvPr id="34" name="TextBox 19"/>
          <p:cNvSpPr txBox="1"/>
          <p:nvPr/>
        </p:nvSpPr>
        <p:spPr>
          <a:xfrm>
            <a:off x="6822160" y="4468988"/>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第六章</a:t>
            </a:r>
            <a:endParaRPr lang="zh-CN" altLang="en-US" sz="1600" b="1" dirty="0">
              <a:solidFill>
                <a:srgbClr val="386D52"/>
              </a:solidFill>
              <a:cs typeface="+mn-ea"/>
              <a:sym typeface="+mn-lt"/>
            </a:endParaRPr>
          </a:p>
        </p:txBody>
      </p:sp>
      <p:sp>
        <p:nvSpPr>
          <p:cNvPr id="37" name="TextBox 19"/>
          <p:cNvSpPr txBox="1"/>
          <p:nvPr/>
        </p:nvSpPr>
        <p:spPr>
          <a:xfrm>
            <a:off x="7119729" y="3222857"/>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第五章</a:t>
            </a:r>
            <a:endParaRPr lang="zh-CN" altLang="en-US" sz="1600" b="1" dirty="0">
              <a:solidFill>
                <a:srgbClr val="386D52"/>
              </a:solidFill>
              <a:cs typeface="+mn-ea"/>
              <a:sym typeface="+mn-lt"/>
            </a:endParaRPr>
          </a:p>
        </p:txBody>
      </p:sp>
      <p:sp>
        <p:nvSpPr>
          <p:cNvPr id="38" name="TextBox 19"/>
          <p:cNvSpPr txBox="1"/>
          <p:nvPr/>
        </p:nvSpPr>
        <p:spPr>
          <a:xfrm>
            <a:off x="7903605" y="4711866"/>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P16-P19</a:t>
            </a:r>
            <a:endParaRPr lang="zh-CN" altLang="en-US" sz="2800" dirty="0">
              <a:solidFill>
                <a:srgbClr val="386D52"/>
              </a:solidFill>
              <a:cs typeface="+mn-ea"/>
              <a:sym typeface="+mn-lt"/>
            </a:endParaRPr>
          </a:p>
        </p:txBody>
      </p:sp>
      <p:sp>
        <p:nvSpPr>
          <p:cNvPr id="39" name="TextBox 106"/>
          <p:cNvSpPr txBox="1"/>
          <p:nvPr/>
        </p:nvSpPr>
        <p:spPr>
          <a:xfrm>
            <a:off x="6898640" y="5126110"/>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Effect transition="in" filter="fade">
                                      <p:cBhvr>
                                        <p:cTn id="20" dur="500"/>
                                        <p:tgtEl>
                                          <p:spTgt spid="4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left)">
                                      <p:cBhvr>
                                        <p:cTn id="24" dur="500"/>
                                        <p:tgtEl>
                                          <p:spTgt spid="6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500"/>
                                        <p:tgtEl>
                                          <p:spTgt spid="66"/>
                                        </p:tgtEl>
                                      </p:cBhvr>
                                    </p:animEffect>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wipe(left)">
                                      <p:cBhvr>
                                        <p:cTn id="50" dur="500"/>
                                        <p:tgtEl>
                                          <p:spTgt spid="8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wipe(left)">
                                      <p:cBhvr>
                                        <p:cTn id="63" dur="500"/>
                                        <p:tgtEl>
                                          <p:spTgt spid="8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wipe(left)">
                                      <p:cBhvr>
                                        <p:cTn id="66" dur="500"/>
                                        <p:tgtEl>
                                          <p:spTgt spid="84"/>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wipe(left)">
                                      <p:cBhvr>
                                        <p:cTn id="79" dur="500"/>
                                        <p:tgtEl>
                                          <p:spTgt spid="87"/>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000"/>
                            </p:stCondLst>
                            <p:childTnLst>
                              <p:par>
                                <p:cTn id="87" presetID="22" presetClass="entr" presetSubtype="8"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left)">
                                      <p:cBhvr>
                                        <p:cTn id="89" dur="500"/>
                                        <p:tgtEl>
                                          <p:spTgt spid="38"/>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P spid="66" grpId="0"/>
      <p:bldP spid="79" grpId="0"/>
      <p:bldP spid="80" grpId="0"/>
      <p:bldP spid="81" grpId="0"/>
      <p:bldP spid="82" grpId="0"/>
      <p:bldP spid="83" grpId="0"/>
      <p:bldP spid="84" grpId="0"/>
      <p:bldP spid="85" grpId="0"/>
      <p:bldP spid="87" grpId="0"/>
      <p:bldP spid="43" grpId="0"/>
      <p:bldP spid="45" grpId="0"/>
      <p:bldP spid="54" grpId="0"/>
      <p:bldP spid="33" grpId="0"/>
      <p:bldP spid="34" grpId="0"/>
      <p:bldP spid="37" grpId="0"/>
      <p:bldP spid="38"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010917" y="3794772"/>
            <a:ext cx="7023740" cy="2801709"/>
            <a:chOff x="3010917" y="3794772"/>
            <a:chExt cx="7023740" cy="2801709"/>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10917" y="3794772"/>
              <a:ext cx="7023740" cy="2801709"/>
            </a:xfrm>
            <a:prstGeom prst="rect">
              <a:avLst/>
            </a:prstGeom>
          </p:spPr>
        </p:pic>
        <p:sp>
          <p:nvSpPr>
            <p:cNvPr id="23" name="矩形 22"/>
            <p:cNvSpPr/>
            <p:nvPr/>
          </p:nvSpPr>
          <p:spPr>
            <a:xfrm>
              <a:off x="5813875" y="4587677"/>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940759" y="1534819"/>
            <a:ext cx="4778221" cy="3151711"/>
            <a:chOff x="5940759" y="1534819"/>
            <a:chExt cx="4778221" cy="3151711"/>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759" y="1534819"/>
              <a:ext cx="4778221" cy="3151711"/>
            </a:xfrm>
            <a:prstGeom prst="rect">
              <a:avLst/>
            </a:prstGeom>
          </p:spPr>
        </p:pic>
        <p:sp>
          <p:nvSpPr>
            <p:cNvPr id="22" name="矩形 21"/>
            <p:cNvSpPr/>
            <p:nvPr/>
          </p:nvSpPr>
          <p:spPr>
            <a:xfrm>
              <a:off x="7775698" y="2417804"/>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744566" y="1565770"/>
            <a:ext cx="4778221" cy="3151711"/>
            <a:chOff x="1744566" y="1565770"/>
            <a:chExt cx="4778221" cy="3151711"/>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4566" y="1565770"/>
              <a:ext cx="4778221" cy="3151711"/>
            </a:xfrm>
            <a:prstGeom prst="rect">
              <a:avLst/>
            </a:prstGeom>
          </p:spPr>
        </p:pic>
        <p:sp>
          <p:nvSpPr>
            <p:cNvPr id="9" name="矩形 8"/>
            <p:cNvSpPr/>
            <p:nvPr/>
          </p:nvSpPr>
          <p:spPr>
            <a:xfrm>
              <a:off x="3581352" y="2456377"/>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第一章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动态交叉概率</a:t>
            </a:r>
            <a:endParaRPr lang="zh-CN" altLang="en-US" sz="2800" dirty="0">
              <a:solidFill>
                <a:schemeClr val="bg1"/>
              </a:solidFill>
              <a:latin typeface="+mn-lt"/>
              <a:ea typeface="+mn-ea"/>
              <a:cs typeface="+mn-ea"/>
              <a:sym typeface="+mn-lt"/>
            </a:endParaRPr>
          </a:p>
        </p:txBody>
      </p:sp>
      <p:sp>
        <p:nvSpPr>
          <p:cNvPr id="53" name="TextBox 41"/>
          <p:cNvSpPr txBox="1"/>
          <p:nvPr/>
        </p:nvSpPr>
        <p:spPr>
          <a:xfrm>
            <a:off x="2570598" y="3062075"/>
            <a:ext cx="3148031"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sp>
        <p:nvSpPr>
          <p:cNvPr id="30" name="TextBox 41"/>
          <p:cNvSpPr txBox="1"/>
          <p:nvPr/>
        </p:nvSpPr>
        <p:spPr>
          <a:xfrm>
            <a:off x="6739092" y="3110675"/>
            <a:ext cx="3148031"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sp>
        <p:nvSpPr>
          <p:cNvPr id="36" name="TextBox 41"/>
          <p:cNvSpPr txBox="1"/>
          <p:nvPr/>
        </p:nvSpPr>
        <p:spPr>
          <a:xfrm>
            <a:off x="4387779" y="5222636"/>
            <a:ext cx="4018888"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25" name="TextBox 41"/>
          <p:cNvSpPr txBox="1"/>
          <p:nvPr/>
        </p:nvSpPr>
        <p:spPr>
          <a:xfrm>
            <a:off x="3386468" y="2082697"/>
            <a:ext cx="1767672" cy="1122230"/>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
        <p:nvSpPr>
          <p:cNvPr id="27" name="TextBox 41"/>
          <p:cNvSpPr txBox="1"/>
          <p:nvPr/>
        </p:nvSpPr>
        <p:spPr>
          <a:xfrm>
            <a:off x="7430820" y="2066613"/>
            <a:ext cx="2119288" cy="1122230"/>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
        <p:nvSpPr>
          <p:cNvPr id="31" name="TextBox 41"/>
          <p:cNvSpPr txBox="1"/>
          <p:nvPr/>
        </p:nvSpPr>
        <p:spPr>
          <a:xfrm>
            <a:off x="5435818" y="4466133"/>
            <a:ext cx="2139386" cy="733245"/>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 presetClass="entr" presetSubtype="4" fill="hold" grpId="0" nodeType="withEffect" p14:presetBounceEnd="81000">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14:bounceEnd="81000">
                                          <p:cBhvr additive="base">
                                            <p:cTn id="33" dur="1500" fill="hold"/>
                                            <p:tgtEl>
                                              <p:spTgt spid="25"/>
                                            </p:tgtEl>
                                            <p:attrNameLst>
                                              <p:attrName>ppt_x</p:attrName>
                                            </p:attrNameLst>
                                          </p:cBhvr>
                                          <p:tavLst>
                                            <p:tav tm="0">
                                              <p:val>
                                                <p:strVal val="#ppt_x"/>
                                              </p:val>
                                            </p:tav>
                                            <p:tav tm="100000">
                                              <p:val>
                                                <p:strVal val="#ppt_x"/>
                                              </p:val>
                                            </p:tav>
                                          </p:tavLst>
                                        </p:anim>
                                        <p:anim calcmode="lin" valueType="num" p14:bounceEnd="81000">
                                          <p:cBhvr additive="base">
                                            <p:cTn id="34" dur="1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81000">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14:bounceEnd="81000">
                                          <p:cBhvr additive="base">
                                            <p:cTn id="37" dur="1500" fill="hold"/>
                                            <p:tgtEl>
                                              <p:spTgt spid="53"/>
                                            </p:tgtEl>
                                            <p:attrNameLst>
                                              <p:attrName>ppt_x</p:attrName>
                                            </p:attrNameLst>
                                          </p:cBhvr>
                                          <p:tavLst>
                                            <p:tav tm="0">
                                              <p:val>
                                                <p:strVal val="#ppt_x"/>
                                              </p:val>
                                            </p:tav>
                                            <p:tav tm="100000">
                                              <p:val>
                                                <p:strVal val="#ppt_x"/>
                                              </p:val>
                                            </p:tav>
                                          </p:tavLst>
                                        </p:anim>
                                        <p:anim calcmode="lin" valueType="num" p14:bounceEnd="81000">
                                          <p:cBhvr additive="base">
                                            <p:cTn id="38" dur="1500" fill="hold"/>
                                            <p:tgtEl>
                                              <p:spTgt spid="53"/>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par>
                                    <p:cTn id="43" presetID="2" presetClass="entr" presetSubtype="4" fill="hold" grpId="0" nodeType="withEffect" p14:presetBounceEnd="81000">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14:bounceEnd="81000">
                                          <p:cBhvr additive="base">
                                            <p:cTn id="45" dur="1500" fill="hold"/>
                                            <p:tgtEl>
                                              <p:spTgt spid="27"/>
                                            </p:tgtEl>
                                            <p:attrNameLst>
                                              <p:attrName>ppt_x</p:attrName>
                                            </p:attrNameLst>
                                          </p:cBhvr>
                                          <p:tavLst>
                                            <p:tav tm="0">
                                              <p:val>
                                                <p:strVal val="#ppt_x"/>
                                              </p:val>
                                            </p:tav>
                                            <p:tav tm="100000">
                                              <p:val>
                                                <p:strVal val="#ppt_x"/>
                                              </p:val>
                                            </p:tav>
                                          </p:tavLst>
                                        </p:anim>
                                        <p:anim calcmode="lin" valueType="num" p14:bounceEnd="81000">
                                          <p:cBhvr additive="base">
                                            <p:cTn id="46" dur="1500" fill="hold"/>
                                            <p:tgtEl>
                                              <p:spTgt spid="2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81000">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14:bounceEnd="81000">
                                          <p:cBhvr additive="base">
                                            <p:cTn id="49" dur="1500" fill="hold"/>
                                            <p:tgtEl>
                                              <p:spTgt spid="30"/>
                                            </p:tgtEl>
                                            <p:attrNameLst>
                                              <p:attrName>ppt_x</p:attrName>
                                            </p:attrNameLst>
                                          </p:cBhvr>
                                          <p:tavLst>
                                            <p:tav tm="0">
                                              <p:val>
                                                <p:strVal val="#ppt_x"/>
                                              </p:val>
                                            </p:tav>
                                            <p:tav tm="100000">
                                              <p:val>
                                                <p:strVal val="#ppt_x"/>
                                              </p:val>
                                            </p:tav>
                                          </p:tavLst>
                                        </p:anim>
                                        <p:anim calcmode="lin" valueType="num" p14:bounceEnd="81000">
                                          <p:cBhvr additive="base">
                                            <p:cTn id="50" dur="1500" fill="hold"/>
                                            <p:tgtEl>
                                              <p:spTgt spid="30"/>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par>
                                    <p:cTn id="55" presetID="2" presetClass="entr" presetSubtype="4" fill="hold" grpId="0" nodeType="withEffect" p14:presetBounceEnd="81000">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14:bounceEnd="81000">
                                          <p:cBhvr additive="base">
                                            <p:cTn id="57" dur="1500" fill="hold"/>
                                            <p:tgtEl>
                                              <p:spTgt spid="31"/>
                                            </p:tgtEl>
                                            <p:attrNameLst>
                                              <p:attrName>ppt_x</p:attrName>
                                            </p:attrNameLst>
                                          </p:cBhvr>
                                          <p:tavLst>
                                            <p:tav tm="0">
                                              <p:val>
                                                <p:strVal val="#ppt_x"/>
                                              </p:val>
                                            </p:tav>
                                            <p:tav tm="100000">
                                              <p:val>
                                                <p:strVal val="#ppt_x"/>
                                              </p:val>
                                            </p:tav>
                                          </p:tavLst>
                                        </p:anim>
                                        <p:anim calcmode="lin" valueType="num" p14:bounceEnd="81000">
                                          <p:cBhvr additive="base">
                                            <p:cTn id="58" dur="1500" fill="hold"/>
                                            <p:tgtEl>
                                              <p:spTgt spid="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14:presetBounceEnd="81000">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14:bounceEnd="81000">
                                          <p:cBhvr additive="base">
                                            <p:cTn id="61" dur="1500" fill="hold"/>
                                            <p:tgtEl>
                                              <p:spTgt spid="36"/>
                                            </p:tgtEl>
                                            <p:attrNameLst>
                                              <p:attrName>ppt_x</p:attrName>
                                            </p:attrNameLst>
                                          </p:cBhvr>
                                          <p:tavLst>
                                            <p:tav tm="0">
                                              <p:val>
                                                <p:strVal val="#ppt_x"/>
                                              </p:val>
                                            </p:tav>
                                            <p:tav tm="100000">
                                              <p:val>
                                                <p:strVal val="#ppt_x"/>
                                              </p:val>
                                            </p:tav>
                                          </p:tavLst>
                                        </p:anim>
                                        <p:anim calcmode="lin" valueType="num" p14:bounceEnd="81000">
                                          <p:cBhvr additive="base">
                                            <p:cTn id="62"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3" grpId="0"/>
          <p:bldP spid="30" grpId="0"/>
          <p:bldP spid="36" grpId="0"/>
          <p:bldP spid="25" grpId="0"/>
          <p:bldP spid="27"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1500" fill="hold"/>
                                            <p:tgtEl>
                                              <p:spTgt spid="25"/>
                                            </p:tgtEl>
                                            <p:attrNameLst>
                                              <p:attrName>ppt_x</p:attrName>
                                            </p:attrNameLst>
                                          </p:cBhvr>
                                          <p:tavLst>
                                            <p:tav tm="0">
                                              <p:val>
                                                <p:strVal val="#ppt_x"/>
                                              </p:val>
                                            </p:tav>
                                            <p:tav tm="100000">
                                              <p:val>
                                                <p:strVal val="#ppt_x"/>
                                              </p:val>
                                            </p:tav>
                                          </p:tavLst>
                                        </p:anim>
                                        <p:anim calcmode="lin" valueType="num">
                                          <p:cBhvr additive="base">
                                            <p:cTn id="34" dur="1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1500" fill="hold"/>
                                            <p:tgtEl>
                                              <p:spTgt spid="53"/>
                                            </p:tgtEl>
                                            <p:attrNameLst>
                                              <p:attrName>ppt_x</p:attrName>
                                            </p:attrNameLst>
                                          </p:cBhvr>
                                          <p:tavLst>
                                            <p:tav tm="0">
                                              <p:val>
                                                <p:strVal val="#ppt_x"/>
                                              </p:val>
                                            </p:tav>
                                            <p:tav tm="100000">
                                              <p:val>
                                                <p:strVal val="#ppt_x"/>
                                              </p:val>
                                            </p:tav>
                                          </p:tavLst>
                                        </p:anim>
                                        <p:anim calcmode="lin" valueType="num">
                                          <p:cBhvr additive="base">
                                            <p:cTn id="38" dur="1500" fill="hold"/>
                                            <p:tgtEl>
                                              <p:spTgt spid="53"/>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1500" fill="hold"/>
                                            <p:tgtEl>
                                              <p:spTgt spid="27"/>
                                            </p:tgtEl>
                                            <p:attrNameLst>
                                              <p:attrName>ppt_x</p:attrName>
                                            </p:attrNameLst>
                                          </p:cBhvr>
                                          <p:tavLst>
                                            <p:tav tm="0">
                                              <p:val>
                                                <p:strVal val="#ppt_x"/>
                                              </p:val>
                                            </p:tav>
                                            <p:tav tm="100000">
                                              <p:val>
                                                <p:strVal val="#ppt_x"/>
                                              </p:val>
                                            </p:tav>
                                          </p:tavLst>
                                        </p:anim>
                                        <p:anim calcmode="lin" valueType="num">
                                          <p:cBhvr additive="base">
                                            <p:cTn id="46" dur="1500" fill="hold"/>
                                            <p:tgtEl>
                                              <p:spTgt spid="2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1500" fill="hold"/>
                                            <p:tgtEl>
                                              <p:spTgt spid="30"/>
                                            </p:tgtEl>
                                            <p:attrNameLst>
                                              <p:attrName>ppt_x</p:attrName>
                                            </p:attrNameLst>
                                          </p:cBhvr>
                                          <p:tavLst>
                                            <p:tav tm="0">
                                              <p:val>
                                                <p:strVal val="#ppt_x"/>
                                              </p:val>
                                            </p:tav>
                                            <p:tav tm="100000">
                                              <p:val>
                                                <p:strVal val="#ppt_x"/>
                                              </p:val>
                                            </p:tav>
                                          </p:tavLst>
                                        </p:anim>
                                        <p:anim calcmode="lin" valueType="num">
                                          <p:cBhvr additive="base">
                                            <p:cTn id="50" dur="1500" fill="hold"/>
                                            <p:tgtEl>
                                              <p:spTgt spid="30"/>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1500" fill="hold"/>
                                            <p:tgtEl>
                                              <p:spTgt spid="31"/>
                                            </p:tgtEl>
                                            <p:attrNameLst>
                                              <p:attrName>ppt_x</p:attrName>
                                            </p:attrNameLst>
                                          </p:cBhvr>
                                          <p:tavLst>
                                            <p:tav tm="0">
                                              <p:val>
                                                <p:strVal val="#ppt_x"/>
                                              </p:val>
                                            </p:tav>
                                            <p:tav tm="100000">
                                              <p:val>
                                                <p:strVal val="#ppt_x"/>
                                              </p:val>
                                            </p:tav>
                                          </p:tavLst>
                                        </p:anim>
                                        <p:anim calcmode="lin" valueType="num">
                                          <p:cBhvr additive="base">
                                            <p:cTn id="58" dur="1500" fill="hold"/>
                                            <p:tgtEl>
                                              <p:spTgt spid="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500" fill="hold"/>
                                            <p:tgtEl>
                                              <p:spTgt spid="36"/>
                                            </p:tgtEl>
                                            <p:attrNameLst>
                                              <p:attrName>ppt_x</p:attrName>
                                            </p:attrNameLst>
                                          </p:cBhvr>
                                          <p:tavLst>
                                            <p:tav tm="0">
                                              <p:val>
                                                <p:strVal val="#ppt_x"/>
                                              </p:val>
                                            </p:tav>
                                            <p:tav tm="100000">
                                              <p:val>
                                                <p:strVal val="#ppt_x"/>
                                              </p:val>
                                            </p:tav>
                                          </p:tavLst>
                                        </p:anim>
                                        <p:anim calcmode="lin" valueType="num">
                                          <p:cBhvr additive="base">
                                            <p:cTn id="62"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3" grpId="0"/>
          <p:bldP spid="30" grpId="0"/>
          <p:bldP spid="36" grpId="0"/>
          <p:bldP spid="25" grpId="0"/>
          <p:bldP spid="27" grpId="0"/>
          <p:bldP spid="31"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第二章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cxnSp>
        <p:nvCxnSpPr>
          <p:cNvPr id="20" name="直接连接符 19"/>
          <p:cNvCxnSpPr/>
          <p:nvPr/>
        </p:nvCxnSpPr>
        <p:spPr>
          <a:xfrm>
            <a:off x="2307416" y="29506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07416" y="36364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307416" y="43222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307416" y="5693812"/>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07416" y="50080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398294" y="253578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31" name="TextBox 29"/>
          <p:cNvSpPr txBox="1"/>
          <p:nvPr/>
        </p:nvSpPr>
        <p:spPr>
          <a:xfrm>
            <a:off x="1395512" y="24565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01</a:t>
            </a:r>
            <a:endParaRPr lang="en-US" altLang="zh-CN" sz="2800" b="1" dirty="0">
              <a:solidFill>
                <a:schemeClr val="bg1"/>
              </a:solidFill>
              <a:cs typeface="+mn-ea"/>
              <a:sym typeface="+mn-lt"/>
            </a:endParaRPr>
          </a:p>
        </p:txBody>
      </p:sp>
      <p:sp>
        <p:nvSpPr>
          <p:cNvPr id="32" name="TextBox 29"/>
          <p:cNvSpPr txBox="1"/>
          <p:nvPr/>
        </p:nvSpPr>
        <p:spPr>
          <a:xfrm>
            <a:off x="1395512" y="31423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02</a:t>
            </a:r>
            <a:endParaRPr lang="en-US" altLang="zh-CN" sz="2800" b="1" dirty="0">
              <a:solidFill>
                <a:schemeClr val="bg1"/>
              </a:solidFill>
              <a:cs typeface="+mn-ea"/>
              <a:sym typeface="+mn-lt"/>
            </a:endParaRPr>
          </a:p>
        </p:txBody>
      </p:sp>
      <p:sp>
        <p:nvSpPr>
          <p:cNvPr id="33" name="TextBox 29"/>
          <p:cNvSpPr txBox="1"/>
          <p:nvPr/>
        </p:nvSpPr>
        <p:spPr>
          <a:xfrm>
            <a:off x="1395512" y="38281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03</a:t>
            </a:r>
            <a:endParaRPr lang="en-US" altLang="zh-CN" sz="2800" b="1" dirty="0">
              <a:solidFill>
                <a:schemeClr val="bg1"/>
              </a:solidFill>
              <a:cs typeface="+mn-ea"/>
              <a:sym typeface="+mn-lt"/>
            </a:endParaRPr>
          </a:p>
        </p:txBody>
      </p:sp>
      <p:sp>
        <p:nvSpPr>
          <p:cNvPr id="34" name="TextBox 29"/>
          <p:cNvSpPr txBox="1"/>
          <p:nvPr/>
        </p:nvSpPr>
        <p:spPr>
          <a:xfrm>
            <a:off x="1395512" y="51997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05</a:t>
            </a:r>
            <a:endParaRPr lang="en-US" altLang="zh-CN" sz="2800" b="1" dirty="0">
              <a:solidFill>
                <a:schemeClr val="bg1"/>
              </a:solidFill>
              <a:cs typeface="+mn-ea"/>
              <a:sym typeface="+mn-lt"/>
            </a:endParaRPr>
          </a:p>
        </p:txBody>
      </p:sp>
      <p:sp>
        <p:nvSpPr>
          <p:cNvPr id="37" name="TextBox 29"/>
          <p:cNvSpPr txBox="1"/>
          <p:nvPr/>
        </p:nvSpPr>
        <p:spPr>
          <a:xfrm>
            <a:off x="1395512" y="45139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04</a:t>
            </a:r>
            <a:endParaRPr lang="en-US" altLang="zh-CN" sz="2800" b="1" dirty="0">
              <a:solidFill>
                <a:schemeClr val="bg1"/>
              </a:solidFill>
              <a:cs typeface="+mn-ea"/>
              <a:sym typeface="+mn-lt"/>
            </a:endParaRPr>
          </a:p>
        </p:txBody>
      </p:sp>
      <p:sp>
        <p:nvSpPr>
          <p:cNvPr id="38" name="矩形 37"/>
          <p:cNvSpPr/>
          <p:nvPr/>
        </p:nvSpPr>
        <p:spPr>
          <a:xfrm>
            <a:off x="2398294" y="3226732"/>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39" name="矩形 38"/>
          <p:cNvSpPr/>
          <p:nvPr/>
        </p:nvSpPr>
        <p:spPr>
          <a:xfrm>
            <a:off x="2398294" y="3956868"/>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40" name="矩形 39"/>
          <p:cNvSpPr/>
          <p:nvPr/>
        </p:nvSpPr>
        <p:spPr>
          <a:xfrm>
            <a:off x="2398294" y="4647813"/>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41" name="矩形 40"/>
          <p:cNvSpPr/>
          <p:nvPr/>
        </p:nvSpPr>
        <p:spPr>
          <a:xfrm>
            <a:off x="2398294" y="527533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1+#ppt_w/2"/>
                                          </p:val>
                                        </p:tav>
                                        <p:tav tm="100000">
                                          <p:val>
                                            <p:strVal val="#ppt_x"/>
                                          </p:val>
                                        </p:tav>
                                      </p:tavLst>
                                    </p:anim>
                                    <p:anim calcmode="lin" valueType="num">
                                      <p:cBhvr additive="base">
                                        <p:cTn id="30" dur="500" fill="hold"/>
                                        <p:tgtEl>
                                          <p:spTgt spid="31"/>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2" presetClass="entr" presetSubtype="2"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1+#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par>
                                <p:cTn id="46" presetID="53" presetClass="entr" presetSubtype="16"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anim calcmode="lin" valueType="num">
                                      <p:cBhvr>
                                        <p:cTn id="54" dur="1000" fill="hold"/>
                                        <p:tgtEl>
                                          <p:spTgt spid="38"/>
                                        </p:tgtEl>
                                        <p:attrNameLst>
                                          <p:attrName>ppt_x</p:attrName>
                                        </p:attrNameLst>
                                      </p:cBhvr>
                                      <p:tavLst>
                                        <p:tav tm="0">
                                          <p:val>
                                            <p:strVal val="#ppt_x"/>
                                          </p:val>
                                        </p:tav>
                                        <p:tav tm="100000">
                                          <p:val>
                                            <p:strVal val="#ppt_x"/>
                                          </p:val>
                                        </p:tav>
                                      </p:tavLst>
                                    </p:anim>
                                    <p:anim calcmode="lin" valueType="num">
                                      <p:cBhvr>
                                        <p:cTn id="55" dur="1000" fill="hold"/>
                                        <p:tgtEl>
                                          <p:spTgt spid="38"/>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2" presetClass="entr" presetSubtype="2"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1+#ppt_w/2"/>
                                          </p:val>
                                        </p:tav>
                                        <p:tav tm="100000">
                                          <p:val>
                                            <p:strVal val="#ppt_x"/>
                                          </p:val>
                                        </p:tav>
                                      </p:tavLst>
                                    </p:anim>
                                    <p:anim calcmode="lin" valueType="num">
                                      <p:cBhvr additive="base">
                                        <p:cTn id="60" dur="500" fill="hold"/>
                                        <p:tgtEl>
                                          <p:spTgt spid="33"/>
                                        </p:tgtEl>
                                        <p:attrNameLst>
                                          <p:attrName>ppt_y</p:attrName>
                                        </p:attrNameLst>
                                      </p:cBhvr>
                                      <p:tavLst>
                                        <p:tav tm="0">
                                          <p:val>
                                            <p:strVal val="#ppt_y"/>
                                          </p:val>
                                        </p:tav>
                                        <p:tav tm="100000">
                                          <p:val>
                                            <p:strVal val="#ppt_y"/>
                                          </p:val>
                                        </p:tav>
                                      </p:tavLst>
                                    </p:anim>
                                  </p:childTnLst>
                                </p:cTn>
                              </p:par>
                              <p:par>
                                <p:cTn id="61" presetID="53" presetClass="entr" presetSubtype="16"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p:cTn id="63" dur="500" fill="hold"/>
                                        <p:tgtEl>
                                          <p:spTgt spid="25"/>
                                        </p:tgtEl>
                                        <p:attrNameLst>
                                          <p:attrName>ppt_w</p:attrName>
                                        </p:attrNameLst>
                                      </p:cBhvr>
                                      <p:tavLst>
                                        <p:tav tm="0">
                                          <p:val>
                                            <p:fltVal val="0"/>
                                          </p:val>
                                        </p:tav>
                                        <p:tav tm="100000">
                                          <p:val>
                                            <p:strVal val="#ppt_w"/>
                                          </p:val>
                                        </p:tav>
                                      </p:tavLst>
                                    </p:anim>
                                    <p:anim calcmode="lin" valueType="num">
                                      <p:cBhvr>
                                        <p:cTn id="64" dur="500" fill="hold"/>
                                        <p:tgtEl>
                                          <p:spTgt spid="25"/>
                                        </p:tgtEl>
                                        <p:attrNameLst>
                                          <p:attrName>ppt_h</p:attrName>
                                        </p:attrNameLst>
                                      </p:cBhvr>
                                      <p:tavLst>
                                        <p:tav tm="0">
                                          <p:val>
                                            <p:fltVal val="0"/>
                                          </p:val>
                                        </p:tav>
                                        <p:tav tm="100000">
                                          <p:val>
                                            <p:strVal val="#ppt_h"/>
                                          </p:val>
                                        </p:tav>
                                      </p:tavLst>
                                    </p:anim>
                                    <p:animEffect transition="in" filter="fade">
                                      <p:cBhvr>
                                        <p:cTn id="65" dur="500"/>
                                        <p:tgtEl>
                                          <p:spTgt spid="25"/>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anim calcmode="lin" valueType="num">
                                      <p:cBhvr>
                                        <p:cTn id="69" dur="1000" fill="hold"/>
                                        <p:tgtEl>
                                          <p:spTgt spid="39"/>
                                        </p:tgtEl>
                                        <p:attrNameLst>
                                          <p:attrName>ppt_x</p:attrName>
                                        </p:attrNameLst>
                                      </p:cBhvr>
                                      <p:tavLst>
                                        <p:tav tm="0">
                                          <p:val>
                                            <p:strVal val="#ppt_x"/>
                                          </p:val>
                                        </p:tav>
                                        <p:tav tm="100000">
                                          <p:val>
                                            <p:strVal val="#ppt_x"/>
                                          </p:val>
                                        </p:tav>
                                      </p:tavLst>
                                    </p:anim>
                                    <p:anim calcmode="lin" valueType="num">
                                      <p:cBhvr>
                                        <p:cTn id="70" dur="1000" fill="hold"/>
                                        <p:tgtEl>
                                          <p:spTgt spid="39"/>
                                        </p:tgtEl>
                                        <p:attrNameLst>
                                          <p:attrName>ppt_y</p:attrName>
                                        </p:attrNameLst>
                                      </p:cBhvr>
                                      <p:tavLst>
                                        <p:tav tm="0">
                                          <p:val>
                                            <p:strVal val="#ppt_y+.1"/>
                                          </p:val>
                                        </p:tav>
                                        <p:tav tm="100000">
                                          <p:val>
                                            <p:strVal val="#ppt_y"/>
                                          </p:val>
                                        </p:tav>
                                      </p:tavLst>
                                    </p:anim>
                                  </p:childTnLst>
                                </p:cTn>
                              </p:par>
                            </p:childTnLst>
                          </p:cTn>
                        </p:par>
                        <p:par>
                          <p:cTn id="71" fill="hold">
                            <p:stCondLst>
                              <p:cond delay="2000"/>
                            </p:stCondLst>
                            <p:childTnLst>
                              <p:par>
                                <p:cTn id="72" presetID="2" presetClass="entr" presetSubtype="2"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 calcmode="lin" valueType="num">
                                      <p:cBhvr additive="base">
                                        <p:cTn id="74" dur="500" fill="hold"/>
                                        <p:tgtEl>
                                          <p:spTgt spid="37"/>
                                        </p:tgtEl>
                                        <p:attrNameLst>
                                          <p:attrName>ppt_x</p:attrName>
                                        </p:attrNameLst>
                                      </p:cBhvr>
                                      <p:tavLst>
                                        <p:tav tm="0">
                                          <p:val>
                                            <p:strVal val="1+#ppt_w/2"/>
                                          </p:val>
                                        </p:tav>
                                        <p:tav tm="100000">
                                          <p:val>
                                            <p:strVal val="#ppt_x"/>
                                          </p:val>
                                        </p:tav>
                                      </p:tavLst>
                                    </p:anim>
                                    <p:anim calcmode="lin" valueType="num">
                                      <p:cBhvr additive="base">
                                        <p:cTn id="75" dur="500" fill="hold"/>
                                        <p:tgtEl>
                                          <p:spTgt spid="37"/>
                                        </p:tgtEl>
                                        <p:attrNameLst>
                                          <p:attrName>ppt_y</p:attrName>
                                        </p:attrNameLst>
                                      </p:cBhvr>
                                      <p:tavLst>
                                        <p:tav tm="0">
                                          <p:val>
                                            <p:strVal val="#ppt_y"/>
                                          </p:val>
                                        </p:tav>
                                        <p:tav tm="100000">
                                          <p:val>
                                            <p:strVal val="#ppt_y"/>
                                          </p:val>
                                        </p:tav>
                                      </p:tavLst>
                                    </p:anim>
                                  </p:childTnLst>
                                </p:cTn>
                              </p:par>
                              <p:par>
                                <p:cTn id="76" presetID="53" presetClass="entr" presetSubtype="16"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Effect transition="in" filter="fade">
                                      <p:cBhvr>
                                        <p:cTn id="80" dur="500"/>
                                        <p:tgtEl>
                                          <p:spTgt spid="27"/>
                                        </p:tgtEl>
                                      </p:cBhvr>
                                    </p:animEffect>
                                  </p:childTnLst>
                                </p:cTn>
                              </p:par>
                              <p:par>
                                <p:cTn id="81" presetID="42"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1000"/>
                                        <p:tgtEl>
                                          <p:spTgt spid="40"/>
                                        </p:tgtEl>
                                      </p:cBhvr>
                                    </p:animEffect>
                                    <p:anim calcmode="lin" valueType="num">
                                      <p:cBhvr>
                                        <p:cTn id="84" dur="1000" fill="hold"/>
                                        <p:tgtEl>
                                          <p:spTgt spid="40"/>
                                        </p:tgtEl>
                                        <p:attrNameLst>
                                          <p:attrName>ppt_x</p:attrName>
                                        </p:attrNameLst>
                                      </p:cBhvr>
                                      <p:tavLst>
                                        <p:tav tm="0">
                                          <p:val>
                                            <p:strVal val="#ppt_x"/>
                                          </p:val>
                                        </p:tav>
                                        <p:tav tm="100000">
                                          <p:val>
                                            <p:strVal val="#ppt_x"/>
                                          </p:val>
                                        </p:tav>
                                      </p:tavLst>
                                    </p:anim>
                                    <p:anim calcmode="lin" valueType="num">
                                      <p:cBhvr>
                                        <p:cTn id="85" dur="1000" fill="hold"/>
                                        <p:tgtEl>
                                          <p:spTgt spid="40"/>
                                        </p:tgtEl>
                                        <p:attrNameLst>
                                          <p:attrName>ppt_y</p:attrName>
                                        </p:attrNameLst>
                                      </p:cBhvr>
                                      <p:tavLst>
                                        <p:tav tm="0">
                                          <p:val>
                                            <p:strVal val="#ppt_y+.1"/>
                                          </p:val>
                                        </p:tav>
                                        <p:tav tm="100000">
                                          <p:val>
                                            <p:strVal val="#ppt_y"/>
                                          </p:val>
                                        </p:tav>
                                      </p:tavLst>
                                    </p:anim>
                                  </p:childTnLst>
                                </p:cTn>
                              </p:par>
                            </p:childTnLst>
                          </p:cTn>
                        </p:par>
                        <p:par>
                          <p:cTn id="86" fill="hold">
                            <p:stCondLst>
                              <p:cond delay="2500"/>
                            </p:stCondLst>
                            <p:childTnLst>
                              <p:par>
                                <p:cTn id="87" presetID="2" presetClass="entr" presetSubtype="2"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1+#ppt_w/2"/>
                                          </p:val>
                                        </p:tav>
                                        <p:tav tm="100000">
                                          <p:val>
                                            <p:strVal val="#ppt_x"/>
                                          </p:val>
                                        </p:tav>
                                      </p:tavLst>
                                    </p:anim>
                                    <p:anim calcmode="lin" valueType="num">
                                      <p:cBhvr additive="base">
                                        <p:cTn id="90" dur="500" fill="hold"/>
                                        <p:tgtEl>
                                          <p:spTgt spid="34"/>
                                        </p:tgtEl>
                                        <p:attrNameLst>
                                          <p:attrName>ppt_y</p:attrName>
                                        </p:attrNameLst>
                                      </p:cBhvr>
                                      <p:tavLst>
                                        <p:tav tm="0">
                                          <p:val>
                                            <p:strVal val="#ppt_y"/>
                                          </p:val>
                                        </p:tav>
                                        <p:tav tm="100000">
                                          <p:val>
                                            <p:strVal val="#ppt_y"/>
                                          </p:val>
                                        </p:tav>
                                      </p:tavLst>
                                    </p:anim>
                                  </p:childTnLst>
                                </p:cTn>
                              </p:par>
                              <p:par>
                                <p:cTn id="91" presetID="53" presetClass="entr" presetSubtype="16"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p:cTn id="93" dur="500" fill="hold"/>
                                        <p:tgtEl>
                                          <p:spTgt spid="26"/>
                                        </p:tgtEl>
                                        <p:attrNameLst>
                                          <p:attrName>ppt_w</p:attrName>
                                        </p:attrNameLst>
                                      </p:cBhvr>
                                      <p:tavLst>
                                        <p:tav tm="0">
                                          <p:val>
                                            <p:fltVal val="0"/>
                                          </p:val>
                                        </p:tav>
                                        <p:tav tm="100000">
                                          <p:val>
                                            <p:strVal val="#ppt_w"/>
                                          </p:val>
                                        </p:tav>
                                      </p:tavLst>
                                    </p:anim>
                                    <p:anim calcmode="lin" valueType="num">
                                      <p:cBhvr>
                                        <p:cTn id="94" dur="500" fill="hold"/>
                                        <p:tgtEl>
                                          <p:spTgt spid="26"/>
                                        </p:tgtEl>
                                        <p:attrNameLst>
                                          <p:attrName>ppt_h</p:attrName>
                                        </p:attrNameLst>
                                      </p:cBhvr>
                                      <p:tavLst>
                                        <p:tav tm="0">
                                          <p:val>
                                            <p:fltVal val="0"/>
                                          </p:val>
                                        </p:tav>
                                        <p:tav tm="100000">
                                          <p:val>
                                            <p:strVal val="#ppt_h"/>
                                          </p:val>
                                        </p:tav>
                                      </p:tavLst>
                                    </p:anim>
                                    <p:animEffect transition="in" filter="fade">
                                      <p:cBhvr>
                                        <p:cTn id="95" dur="500"/>
                                        <p:tgtEl>
                                          <p:spTgt spid="26"/>
                                        </p:tgtEl>
                                      </p:cBhvr>
                                    </p:animEffect>
                                  </p:childTnLst>
                                </p:cTn>
                              </p:par>
                              <p:par>
                                <p:cTn id="96" presetID="42"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1000"/>
                                        <p:tgtEl>
                                          <p:spTgt spid="41"/>
                                        </p:tgtEl>
                                      </p:cBhvr>
                                    </p:animEffect>
                                    <p:anim calcmode="lin" valueType="num">
                                      <p:cBhvr>
                                        <p:cTn id="99" dur="1000" fill="hold"/>
                                        <p:tgtEl>
                                          <p:spTgt spid="41"/>
                                        </p:tgtEl>
                                        <p:attrNameLst>
                                          <p:attrName>ppt_x</p:attrName>
                                        </p:attrNameLst>
                                      </p:cBhvr>
                                      <p:tavLst>
                                        <p:tav tm="0">
                                          <p:val>
                                            <p:strVal val="#ppt_x"/>
                                          </p:val>
                                        </p:tav>
                                        <p:tav tm="100000">
                                          <p:val>
                                            <p:strVal val="#ppt_x"/>
                                          </p:val>
                                        </p:tav>
                                      </p:tavLst>
                                    </p:anim>
                                    <p:anim calcmode="lin" valueType="num">
                                      <p:cBhvr>
                                        <p:cTn id="10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 grpId="0"/>
      <p:bldP spid="31" grpId="0" animBg="1"/>
      <p:bldP spid="32" grpId="0" animBg="1"/>
      <p:bldP spid="33" grpId="0" animBg="1"/>
      <p:bldP spid="34" grpId="0" animBg="1"/>
      <p:bldP spid="37" grpId="0" animBg="1"/>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第三章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sp>
        <p:nvSpPr>
          <p:cNvPr id="22" name="Rectangle 57"/>
          <p:cNvSpPr/>
          <p:nvPr/>
        </p:nvSpPr>
        <p:spPr>
          <a:xfrm>
            <a:off x="2102677" y="2334095"/>
            <a:ext cx="7986646" cy="620683"/>
          </a:xfrm>
          <a:prstGeom prst="rect">
            <a:avLst/>
          </a:prstGeom>
        </p:spPr>
        <p:txBody>
          <a:bodyPr wrap="square">
            <a:spAutoFit/>
          </a:bodyPr>
          <a:lstStyle/>
          <a:p>
            <a:pPr>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1573" y="3112262"/>
            <a:ext cx="3305196" cy="2334126"/>
          </a:xfrm>
          <a:prstGeom prst="rect">
            <a:avLst/>
          </a:prstGeom>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5232" y="3112262"/>
            <a:ext cx="3305196" cy="2334126"/>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3402" y="3112262"/>
            <a:ext cx="3305196" cy="2334126"/>
          </a:xfrm>
          <a:prstGeom prst="rect">
            <a:avLst/>
          </a:prstGeom>
        </p:spPr>
      </p:pic>
      <p:sp>
        <p:nvSpPr>
          <p:cNvPr id="29" name="TextBox 41"/>
          <p:cNvSpPr txBox="1"/>
          <p:nvPr/>
        </p:nvSpPr>
        <p:spPr>
          <a:xfrm>
            <a:off x="1525553"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0" name="TextBox 41"/>
          <p:cNvSpPr txBox="1"/>
          <p:nvPr/>
        </p:nvSpPr>
        <p:spPr>
          <a:xfrm>
            <a:off x="4135762"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5" name="TextBox 41"/>
          <p:cNvSpPr txBox="1"/>
          <p:nvPr/>
        </p:nvSpPr>
        <p:spPr>
          <a:xfrm>
            <a:off x="6745971"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6" name="TextBox 41"/>
          <p:cNvSpPr txBox="1"/>
          <p:nvPr/>
        </p:nvSpPr>
        <p:spPr>
          <a:xfrm>
            <a:off x="9356179"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 presetClass="entr" presetSubtype="4" fill="hold" grpId="0" nodeType="afterEffect" p14:presetBounceEnd="81000">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14:bounceEnd="81000">
                                          <p:cBhvr additive="base">
                                            <p:cTn id="50" dur="1500" fill="hold"/>
                                            <p:tgtEl>
                                              <p:spTgt spid="29"/>
                                            </p:tgtEl>
                                            <p:attrNameLst>
                                              <p:attrName>ppt_x</p:attrName>
                                            </p:attrNameLst>
                                          </p:cBhvr>
                                          <p:tavLst>
                                            <p:tav tm="0">
                                              <p:val>
                                                <p:strVal val="#ppt_x"/>
                                              </p:val>
                                            </p:tav>
                                            <p:tav tm="100000">
                                              <p:val>
                                                <p:strVal val="#ppt_x"/>
                                              </p:val>
                                            </p:tav>
                                          </p:tavLst>
                                        </p:anim>
                                        <p:anim calcmode="lin" valueType="num" p14:bounceEnd="81000">
                                          <p:cBhvr additive="base">
                                            <p:cTn id="51" dur="1500" fill="hold"/>
                                            <p:tgtEl>
                                              <p:spTgt spid="2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14:presetBounceEnd="81000">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14:bounceEnd="81000">
                                          <p:cBhvr additive="base">
                                            <p:cTn id="54" dur="1500" fill="hold"/>
                                            <p:tgtEl>
                                              <p:spTgt spid="30"/>
                                            </p:tgtEl>
                                            <p:attrNameLst>
                                              <p:attrName>ppt_x</p:attrName>
                                            </p:attrNameLst>
                                          </p:cBhvr>
                                          <p:tavLst>
                                            <p:tav tm="0">
                                              <p:val>
                                                <p:strVal val="#ppt_x"/>
                                              </p:val>
                                            </p:tav>
                                            <p:tav tm="100000">
                                              <p:val>
                                                <p:strVal val="#ppt_x"/>
                                              </p:val>
                                            </p:tav>
                                          </p:tavLst>
                                        </p:anim>
                                        <p:anim calcmode="lin" valueType="num" p14:bounceEnd="81000">
                                          <p:cBhvr additive="base">
                                            <p:cTn id="55" dur="15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14:presetBounceEnd="81000">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14:bounceEnd="81000">
                                          <p:cBhvr additive="base">
                                            <p:cTn id="58" dur="1500" fill="hold"/>
                                            <p:tgtEl>
                                              <p:spTgt spid="35"/>
                                            </p:tgtEl>
                                            <p:attrNameLst>
                                              <p:attrName>ppt_x</p:attrName>
                                            </p:attrNameLst>
                                          </p:cBhvr>
                                          <p:tavLst>
                                            <p:tav tm="0">
                                              <p:val>
                                                <p:strVal val="#ppt_x"/>
                                              </p:val>
                                            </p:tav>
                                            <p:tav tm="100000">
                                              <p:val>
                                                <p:strVal val="#ppt_x"/>
                                              </p:val>
                                            </p:tav>
                                          </p:tavLst>
                                        </p:anim>
                                        <p:anim calcmode="lin" valueType="num" p14:bounceEnd="81000">
                                          <p:cBhvr additive="base">
                                            <p:cTn id="59" dur="1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14:presetBounceEnd="81000">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14:bounceEnd="81000">
                                          <p:cBhvr additive="base">
                                            <p:cTn id="62" dur="1500" fill="hold"/>
                                            <p:tgtEl>
                                              <p:spTgt spid="36"/>
                                            </p:tgtEl>
                                            <p:attrNameLst>
                                              <p:attrName>ppt_x</p:attrName>
                                            </p:attrNameLst>
                                          </p:cBhvr>
                                          <p:tavLst>
                                            <p:tav tm="0">
                                              <p:val>
                                                <p:strVal val="#ppt_x"/>
                                              </p:val>
                                            </p:tav>
                                            <p:tav tm="100000">
                                              <p:val>
                                                <p:strVal val="#ppt_x"/>
                                              </p:val>
                                            </p:tav>
                                          </p:tavLst>
                                        </p:anim>
                                        <p:anim calcmode="lin" valueType="num" p14:bounceEnd="81000">
                                          <p:cBhvr additive="base">
                                            <p:cTn id="63"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22" grpId="0"/>
          <p:bldP spid="29" grpId="0"/>
          <p:bldP spid="30" grpId="0"/>
          <p:bldP spid="35"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 presetClass="entr" presetSubtype="4"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500" fill="hold"/>
                                            <p:tgtEl>
                                              <p:spTgt spid="29"/>
                                            </p:tgtEl>
                                            <p:attrNameLst>
                                              <p:attrName>ppt_x</p:attrName>
                                            </p:attrNameLst>
                                          </p:cBhvr>
                                          <p:tavLst>
                                            <p:tav tm="0">
                                              <p:val>
                                                <p:strVal val="#ppt_x"/>
                                              </p:val>
                                            </p:tav>
                                            <p:tav tm="100000">
                                              <p:val>
                                                <p:strVal val="#ppt_x"/>
                                              </p:val>
                                            </p:tav>
                                          </p:tavLst>
                                        </p:anim>
                                        <p:anim calcmode="lin" valueType="num">
                                          <p:cBhvr additive="base">
                                            <p:cTn id="51" dur="1500" fill="hold"/>
                                            <p:tgtEl>
                                              <p:spTgt spid="2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1500" fill="hold"/>
                                            <p:tgtEl>
                                              <p:spTgt spid="30"/>
                                            </p:tgtEl>
                                            <p:attrNameLst>
                                              <p:attrName>ppt_x</p:attrName>
                                            </p:attrNameLst>
                                          </p:cBhvr>
                                          <p:tavLst>
                                            <p:tav tm="0">
                                              <p:val>
                                                <p:strVal val="#ppt_x"/>
                                              </p:val>
                                            </p:tav>
                                            <p:tav tm="100000">
                                              <p:val>
                                                <p:strVal val="#ppt_x"/>
                                              </p:val>
                                            </p:tav>
                                          </p:tavLst>
                                        </p:anim>
                                        <p:anim calcmode="lin" valueType="num">
                                          <p:cBhvr additive="base">
                                            <p:cTn id="55" dur="15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1500" fill="hold"/>
                                            <p:tgtEl>
                                              <p:spTgt spid="35"/>
                                            </p:tgtEl>
                                            <p:attrNameLst>
                                              <p:attrName>ppt_x</p:attrName>
                                            </p:attrNameLst>
                                          </p:cBhvr>
                                          <p:tavLst>
                                            <p:tav tm="0">
                                              <p:val>
                                                <p:strVal val="#ppt_x"/>
                                              </p:val>
                                            </p:tav>
                                            <p:tav tm="100000">
                                              <p:val>
                                                <p:strVal val="#ppt_x"/>
                                              </p:val>
                                            </p:tav>
                                          </p:tavLst>
                                        </p:anim>
                                        <p:anim calcmode="lin" valueType="num">
                                          <p:cBhvr additive="base">
                                            <p:cTn id="59" dur="1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1500" fill="hold"/>
                                            <p:tgtEl>
                                              <p:spTgt spid="36"/>
                                            </p:tgtEl>
                                            <p:attrNameLst>
                                              <p:attrName>ppt_x</p:attrName>
                                            </p:attrNameLst>
                                          </p:cBhvr>
                                          <p:tavLst>
                                            <p:tav tm="0">
                                              <p:val>
                                                <p:strVal val="#ppt_x"/>
                                              </p:val>
                                            </p:tav>
                                            <p:tav tm="100000">
                                              <p:val>
                                                <p:strVal val="#ppt_x"/>
                                              </p:val>
                                            </p:tav>
                                          </p:tavLst>
                                        </p:anim>
                                        <p:anim calcmode="lin" valueType="num">
                                          <p:cBhvr additive="base">
                                            <p:cTn id="63"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22" grpId="0"/>
          <p:bldP spid="29" grpId="0"/>
          <p:bldP spid="30" grpId="0"/>
          <p:bldP spid="35" grpId="0"/>
          <p:bldP spid="36"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第四章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sp>
        <p:nvSpPr>
          <p:cNvPr id="14" name="Rectangle 57"/>
          <p:cNvSpPr/>
          <p:nvPr/>
        </p:nvSpPr>
        <p:spPr>
          <a:xfrm>
            <a:off x="1464485"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5" name="Rectangle 57"/>
          <p:cNvSpPr/>
          <p:nvPr/>
        </p:nvSpPr>
        <p:spPr>
          <a:xfrm>
            <a:off x="4809569"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6" name="Rectangle 57"/>
          <p:cNvSpPr/>
          <p:nvPr/>
        </p:nvSpPr>
        <p:spPr>
          <a:xfrm>
            <a:off x="8177078"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7" name="Rectangle 13"/>
          <p:cNvSpPr>
            <a:spLocks noChangeArrowheads="1"/>
          </p:cNvSpPr>
          <p:nvPr/>
        </p:nvSpPr>
        <p:spPr bwMode="auto">
          <a:xfrm>
            <a:off x="3023285"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80%</a:t>
            </a:r>
            <a:endParaRPr lang="zh-CN" altLang="en-US" sz="2400" dirty="0">
              <a:cs typeface="+mn-ea"/>
              <a:sym typeface="+mn-lt"/>
            </a:endParaRPr>
          </a:p>
        </p:txBody>
      </p:sp>
      <p:sp>
        <p:nvSpPr>
          <p:cNvPr id="18" name="Rectangle 13"/>
          <p:cNvSpPr>
            <a:spLocks noChangeArrowheads="1"/>
          </p:cNvSpPr>
          <p:nvPr/>
        </p:nvSpPr>
        <p:spPr bwMode="auto">
          <a:xfrm>
            <a:off x="6379430"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70%</a:t>
            </a:r>
            <a:endParaRPr lang="zh-CN" altLang="en-US" sz="2400" dirty="0">
              <a:cs typeface="+mn-ea"/>
              <a:sym typeface="+mn-lt"/>
            </a:endParaRPr>
          </a:p>
        </p:txBody>
      </p:sp>
      <p:sp>
        <p:nvSpPr>
          <p:cNvPr id="19" name="Rectangle 13"/>
          <p:cNvSpPr>
            <a:spLocks noChangeArrowheads="1"/>
          </p:cNvSpPr>
          <p:nvPr/>
        </p:nvSpPr>
        <p:spPr bwMode="auto">
          <a:xfrm>
            <a:off x="9735576"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60%</a:t>
            </a:r>
            <a:endParaRPr lang="zh-CN" altLang="en-US" sz="2400" dirty="0">
              <a:cs typeface="+mn-ea"/>
              <a:sym typeface="+mn-lt"/>
            </a:endParaRPr>
          </a:p>
        </p:txBody>
      </p:sp>
      <p:sp>
        <p:nvSpPr>
          <p:cNvPr id="20" name="Rectangle 13"/>
          <p:cNvSpPr>
            <a:spLocks noChangeArrowheads="1"/>
          </p:cNvSpPr>
          <p:nvPr/>
        </p:nvSpPr>
        <p:spPr bwMode="auto">
          <a:xfrm>
            <a:off x="1793890"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386D52"/>
                </a:solidFill>
                <a:cs typeface="+mn-ea"/>
                <a:sym typeface="+mn-lt"/>
              </a:rPr>
              <a:t>数据采集</a:t>
            </a:r>
            <a:endParaRPr lang="en-US" altLang="zh-CN" sz="2400" b="1" dirty="0">
              <a:solidFill>
                <a:srgbClr val="386D52"/>
              </a:solidFill>
              <a:cs typeface="+mn-ea"/>
              <a:sym typeface="+mn-lt"/>
            </a:endParaRPr>
          </a:p>
        </p:txBody>
      </p:sp>
      <p:sp>
        <p:nvSpPr>
          <p:cNvPr id="21" name="Rectangle 13"/>
          <p:cNvSpPr>
            <a:spLocks noChangeArrowheads="1"/>
          </p:cNvSpPr>
          <p:nvPr/>
        </p:nvSpPr>
        <p:spPr bwMode="auto">
          <a:xfrm>
            <a:off x="5150035"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386D52"/>
                </a:solidFill>
                <a:cs typeface="+mn-ea"/>
                <a:sym typeface="+mn-lt"/>
              </a:rPr>
              <a:t>数据采集</a:t>
            </a:r>
            <a:endParaRPr lang="en-US" altLang="zh-CN" sz="2400" b="1" dirty="0">
              <a:solidFill>
                <a:srgbClr val="386D52"/>
              </a:solidFill>
              <a:cs typeface="+mn-ea"/>
              <a:sym typeface="+mn-lt"/>
            </a:endParaRPr>
          </a:p>
        </p:txBody>
      </p:sp>
      <p:sp>
        <p:nvSpPr>
          <p:cNvPr id="23" name="Rectangle 13"/>
          <p:cNvSpPr>
            <a:spLocks noChangeArrowheads="1"/>
          </p:cNvSpPr>
          <p:nvPr/>
        </p:nvSpPr>
        <p:spPr bwMode="auto">
          <a:xfrm>
            <a:off x="8506181"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r>
              <a:rPr lang="zh-CN" altLang="en-US" sz="2400" b="1" dirty="0">
                <a:solidFill>
                  <a:srgbClr val="386D52"/>
                </a:solidFill>
                <a:latin typeface="+mn-lt"/>
                <a:ea typeface="+mn-ea"/>
                <a:cs typeface="+mn-ea"/>
                <a:sym typeface="+mn-lt"/>
              </a:rPr>
              <a:t>数据采集</a:t>
            </a:r>
            <a:endParaRPr lang="en-US" altLang="zh-CN" sz="2400" b="1" dirty="0">
              <a:solidFill>
                <a:srgbClr val="386D52"/>
              </a:solidFill>
              <a:latin typeface="+mn-lt"/>
              <a:ea typeface="+mn-ea"/>
              <a:cs typeface="+mn-ea"/>
              <a:sym typeface="+mn-lt"/>
            </a:endParaRPr>
          </a:p>
        </p:txBody>
      </p:sp>
      <p:grpSp>
        <p:nvGrpSpPr>
          <p:cNvPr id="10" name="组合 9"/>
          <p:cNvGrpSpPr/>
          <p:nvPr/>
        </p:nvGrpSpPr>
        <p:grpSpPr>
          <a:xfrm>
            <a:off x="1866866" y="2540202"/>
            <a:ext cx="1927464" cy="690556"/>
            <a:chOff x="1866866" y="2540202"/>
            <a:chExt cx="1927464" cy="690556"/>
          </a:xfrm>
        </p:grpSpPr>
        <p:grpSp>
          <p:nvGrpSpPr>
            <p:cNvPr id="9" name="组合 8"/>
            <p:cNvGrpSpPr/>
            <p:nvPr/>
          </p:nvGrpSpPr>
          <p:grpSpPr>
            <a:xfrm rot="5400000">
              <a:off x="2473892" y="2141100"/>
              <a:ext cx="565173" cy="1488762"/>
              <a:chOff x="2021300" y="2490537"/>
              <a:chExt cx="481268" cy="1147666"/>
            </a:xfrm>
          </p:grpSpPr>
          <p:sp>
            <p:nvSpPr>
              <p:cNvPr id="3" name="矩形 2"/>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2021301" y="2728163"/>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2021300" y="2846976"/>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5" name="圆角矩形 6"/>
            <p:cNvSpPr/>
            <p:nvPr/>
          </p:nvSpPr>
          <p:spPr bwMode="auto">
            <a:xfrm>
              <a:off x="1866866" y="2540202"/>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grpSp>
        <p:nvGrpSpPr>
          <p:cNvPr id="11" name="组合 10"/>
          <p:cNvGrpSpPr/>
          <p:nvPr/>
        </p:nvGrpSpPr>
        <p:grpSpPr>
          <a:xfrm>
            <a:off x="5145135" y="2540202"/>
            <a:ext cx="1927464" cy="690556"/>
            <a:chOff x="5145135" y="2540202"/>
            <a:chExt cx="1927464" cy="690556"/>
          </a:xfrm>
        </p:grpSpPr>
        <p:grpSp>
          <p:nvGrpSpPr>
            <p:cNvPr id="112" name="组合 111"/>
            <p:cNvGrpSpPr/>
            <p:nvPr/>
          </p:nvGrpSpPr>
          <p:grpSpPr>
            <a:xfrm rot="5400000">
              <a:off x="5773393" y="2141100"/>
              <a:ext cx="565173" cy="1488762"/>
              <a:chOff x="2021300" y="2490537"/>
              <a:chExt cx="481268" cy="1147666"/>
            </a:xfrm>
          </p:grpSpPr>
          <p:sp>
            <p:nvSpPr>
              <p:cNvPr id="113" name="矩形 112"/>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21301" y="2728163"/>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2021300" y="2846976"/>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6" name="圆角矩形 6"/>
            <p:cNvSpPr/>
            <p:nvPr/>
          </p:nvSpPr>
          <p:spPr bwMode="auto">
            <a:xfrm>
              <a:off x="5145135" y="2540202"/>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grpSp>
        <p:nvGrpSpPr>
          <p:cNvPr id="12" name="组合 11"/>
          <p:cNvGrpSpPr/>
          <p:nvPr/>
        </p:nvGrpSpPr>
        <p:grpSpPr>
          <a:xfrm>
            <a:off x="8445544" y="2528170"/>
            <a:ext cx="1927464" cy="690556"/>
            <a:chOff x="8445544" y="2528170"/>
            <a:chExt cx="1927464" cy="690556"/>
          </a:xfrm>
        </p:grpSpPr>
        <p:grpSp>
          <p:nvGrpSpPr>
            <p:cNvPr id="101" name="组合 100"/>
            <p:cNvGrpSpPr/>
            <p:nvPr/>
          </p:nvGrpSpPr>
          <p:grpSpPr>
            <a:xfrm rot="5400000">
              <a:off x="9072893" y="2141100"/>
              <a:ext cx="565173" cy="1488762"/>
              <a:chOff x="2021300" y="2490537"/>
              <a:chExt cx="481268" cy="1147666"/>
            </a:xfrm>
          </p:grpSpPr>
          <p:sp>
            <p:nvSpPr>
              <p:cNvPr id="102" name="矩形 101"/>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2021301" y="2728163"/>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2021300" y="2846976"/>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圆角矩形 6"/>
            <p:cNvSpPr/>
            <p:nvPr/>
          </p:nvSpPr>
          <p:spPr bwMode="auto">
            <a:xfrm>
              <a:off x="8445544" y="2528170"/>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100" fill="hold"/>
                                        <p:tgtEl>
                                          <p:spTgt spid="20"/>
                                        </p:tgtEl>
                                        <p:attrNameLst>
                                          <p:attrName>ppt_x</p:attrName>
                                        </p:attrNameLst>
                                      </p:cBhvr>
                                      <p:tavLst>
                                        <p:tav tm="0">
                                          <p:val>
                                            <p:strVal val="#ppt_x"/>
                                          </p:val>
                                        </p:tav>
                                        <p:tav tm="100000">
                                          <p:val>
                                            <p:strVal val="#ppt_x"/>
                                          </p:val>
                                        </p:tav>
                                      </p:tavLst>
                                    </p:anim>
                                    <p:anim calcmode="lin" valueType="num">
                                      <p:cBhvr additive="base">
                                        <p:cTn id="35" dur="100" fill="hold"/>
                                        <p:tgtEl>
                                          <p:spTgt spid="20"/>
                                        </p:tgtEl>
                                        <p:attrNameLst>
                                          <p:attrName>ppt_y</p:attrName>
                                        </p:attrNameLst>
                                      </p:cBhvr>
                                      <p:tavLst>
                                        <p:tav tm="0">
                                          <p:val>
                                            <p:strVal val="1+#ppt_h/2"/>
                                          </p:val>
                                        </p:tav>
                                        <p:tav tm="100000">
                                          <p:val>
                                            <p:strVal val="#ppt_y"/>
                                          </p:val>
                                        </p:tav>
                                      </p:tavLst>
                                    </p:anim>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00" fill="hold"/>
                                        <p:tgtEl>
                                          <p:spTgt spid="21"/>
                                        </p:tgtEl>
                                        <p:attrNameLst>
                                          <p:attrName>ppt_x</p:attrName>
                                        </p:attrNameLst>
                                      </p:cBhvr>
                                      <p:tavLst>
                                        <p:tav tm="0">
                                          <p:val>
                                            <p:strVal val="#ppt_x"/>
                                          </p:val>
                                        </p:tav>
                                        <p:tav tm="100000">
                                          <p:val>
                                            <p:strVal val="#ppt_x"/>
                                          </p:val>
                                        </p:tav>
                                      </p:tavLst>
                                    </p:anim>
                                    <p:anim calcmode="lin" valueType="num">
                                      <p:cBhvr additive="base">
                                        <p:cTn id="47" dur="100" fill="hold"/>
                                        <p:tgtEl>
                                          <p:spTgt spid="21"/>
                                        </p:tgtEl>
                                        <p:attrNameLst>
                                          <p:attrName>ppt_y</p:attrName>
                                        </p:attrNameLst>
                                      </p:cBhvr>
                                      <p:tavLst>
                                        <p:tav tm="0">
                                          <p:val>
                                            <p:strVal val="1+#ppt_h/2"/>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2500"/>
                            </p:stCondLst>
                            <p:childTnLst>
                              <p:par>
                                <p:cTn id="56" presetID="2" presetClass="entr" presetSubtype="4"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100" fill="hold"/>
                                        <p:tgtEl>
                                          <p:spTgt spid="23"/>
                                        </p:tgtEl>
                                        <p:attrNameLst>
                                          <p:attrName>ppt_x</p:attrName>
                                        </p:attrNameLst>
                                      </p:cBhvr>
                                      <p:tavLst>
                                        <p:tav tm="0">
                                          <p:val>
                                            <p:strVal val="#ppt_x"/>
                                          </p:val>
                                        </p:tav>
                                        <p:tav tm="100000">
                                          <p:val>
                                            <p:strVal val="#ppt_x"/>
                                          </p:val>
                                        </p:tav>
                                      </p:tavLst>
                                    </p:anim>
                                    <p:anim calcmode="lin" valueType="num">
                                      <p:cBhvr additive="base">
                                        <p:cTn id="59" dur="100" fill="hold"/>
                                        <p:tgtEl>
                                          <p:spTgt spid="23"/>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up)">
                                      <p:cBhvr>
                                        <p:cTn id="66" dur="1000"/>
                                        <p:tgtEl>
                                          <p:spTgt spid="14"/>
                                        </p:tgtEl>
                                      </p:cBhvr>
                                    </p:animEffect>
                                  </p:childTnLst>
                                </p:cTn>
                              </p:par>
                            </p:childTnLst>
                          </p:cTn>
                        </p:par>
                        <p:par>
                          <p:cTn id="67" fill="hold">
                            <p:stCondLst>
                              <p:cond delay="4000"/>
                            </p:stCondLst>
                            <p:childTnLst>
                              <p:par>
                                <p:cTn id="68" presetID="22" presetClass="entr" presetSubtype="1"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1000"/>
                                        <p:tgtEl>
                                          <p:spTgt spid="15"/>
                                        </p:tgtEl>
                                      </p:cBhvr>
                                    </p:animEffect>
                                  </p:childTnLst>
                                </p:cTn>
                              </p:par>
                            </p:childTnLst>
                          </p:cTn>
                        </p:par>
                        <p:par>
                          <p:cTn id="71" fill="hold">
                            <p:stCondLst>
                              <p:cond delay="5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14" grpId="0"/>
      <p:bldP spid="15" grpId="0"/>
      <p:bldP spid="16" grpId="0"/>
      <p:bldP spid="17" grpId="0"/>
      <p:bldP spid="18" grpId="0"/>
      <p:bldP spid="19" grpId="0"/>
      <p:bldP spid="20" grpId="0"/>
      <p:bldP spid="21"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第四章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cxnSp>
        <p:nvCxnSpPr>
          <p:cNvPr id="54" name="直接连接符 53"/>
          <p:cNvCxnSpPr/>
          <p:nvPr/>
        </p:nvCxnSpPr>
        <p:spPr>
          <a:xfrm>
            <a:off x="2307416" y="29506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307416" y="3914410"/>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307416" y="4878207"/>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307416" y="5842004"/>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398294" y="253578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59" name="TextBox 29"/>
          <p:cNvSpPr txBox="1"/>
          <p:nvPr/>
        </p:nvSpPr>
        <p:spPr>
          <a:xfrm>
            <a:off x="1395512" y="24565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01</a:t>
            </a:r>
            <a:endParaRPr lang="en-US" altLang="zh-CN" sz="2800" b="1" dirty="0">
              <a:solidFill>
                <a:schemeClr val="bg1"/>
              </a:solidFill>
              <a:cs typeface="+mn-ea"/>
              <a:sym typeface="+mn-lt"/>
            </a:endParaRPr>
          </a:p>
        </p:txBody>
      </p:sp>
      <p:sp>
        <p:nvSpPr>
          <p:cNvPr id="60" name="TextBox 29"/>
          <p:cNvSpPr txBox="1"/>
          <p:nvPr/>
        </p:nvSpPr>
        <p:spPr>
          <a:xfrm>
            <a:off x="1395512" y="3420311"/>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02</a:t>
            </a:r>
            <a:endParaRPr lang="en-US" altLang="zh-CN" sz="2800" b="1" dirty="0">
              <a:solidFill>
                <a:schemeClr val="bg1"/>
              </a:solidFill>
              <a:cs typeface="+mn-ea"/>
              <a:sym typeface="+mn-lt"/>
            </a:endParaRPr>
          </a:p>
        </p:txBody>
      </p:sp>
      <p:sp>
        <p:nvSpPr>
          <p:cNvPr id="61" name="TextBox 29"/>
          <p:cNvSpPr txBox="1"/>
          <p:nvPr/>
        </p:nvSpPr>
        <p:spPr>
          <a:xfrm>
            <a:off x="1395512" y="4384108"/>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03</a:t>
            </a:r>
            <a:endParaRPr lang="en-US" altLang="zh-CN" sz="2800" b="1" dirty="0">
              <a:solidFill>
                <a:schemeClr val="bg1"/>
              </a:solidFill>
              <a:cs typeface="+mn-ea"/>
              <a:sym typeface="+mn-lt"/>
            </a:endParaRPr>
          </a:p>
        </p:txBody>
      </p:sp>
      <p:sp>
        <p:nvSpPr>
          <p:cNvPr id="62" name="TextBox 29"/>
          <p:cNvSpPr txBox="1"/>
          <p:nvPr/>
        </p:nvSpPr>
        <p:spPr>
          <a:xfrm>
            <a:off x="1395512" y="5347905"/>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04</a:t>
            </a:r>
            <a:endParaRPr lang="en-US" altLang="zh-CN" sz="2800" b="1" dirty="0">
              <a:solidFill>
                <a:schemeClr val="bg1"/>
              </a:solidFill>
              <a:cs typeface="+mn-ea"/>
              <a:sym typeface="+mn-lt"/>
            </a:endParaRPr>
          </a:p>
        </p:txBody>
      </p:sp>
      <p:sp>
        <p:nvSpPr>
          <p:cNvPr id="63" name="矩形 62"/>
          <p:cNvSpPr/>
          <p:nvPr/>
        </p:nvSpPr>
        <p:spPr>
          <a:xfrm>
            <a:off x="2398294" y="3517793"/>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64" name="矩形 63"/>
          <p:cNvSpPr/>
          <p:nvPr/>
        </p:nvSpPr>
        <p:spPr>
          <a:xfrm>
            <a:off x="2398294" y="4499799"/>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65" name="矩形 64"/>
          <p:cNvSpPr/>
          <p:nvPr/>
        </p:nvSpPr>
        <p:spPr>
          <a:xfrm>
            <a:off x="2398294" y="5481804"/>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additive="base">
                                        <p:cTn id="29" dur="500" fill="hold"/>
                                        <p:tgtEl>
                                          <p:spTgt spid="59"/>
                                        </p:tgtEl>
                                        <p:attrNameLst>
                                          <p:attrName>ppt_x</p:attrName>
                                        </p:attrNameLst>
                                      </p:cBhvr>
                                      <p:tavLst>
                                        <p:tav tm="0">
                                          <p:val>
                                            <p:strVal val="1+#ppt_w/2"/>
                                          </p:val>
                                        </p:tav>
                                        <p:tav tm="100000">
                                          <p:val>
                                            <p:strVal val="#ppt_x"/>
                                          </p:val>
                                        </p:tav>
                                      </p:tavLst>
                                    </p:anim>
                                    <p:anim calcmode="lin" valueType="num">
                                      <p:cBhvr additive="base">
                                        <p:cTn id="30" dur="500" fill="hold"/>
                                        <p:tgtEl>
                                          <p:spTgt spid="59"/>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p:cTn id="33" dur="500" fill="hold"/>
                                        <p:tgtEl>
                                          <p:spTgt spid="54"/>
                                        </p:tgtEl>
                                        <p:attrNameLst>
                                          <p:attrName>ppt_w</p:attrName>
                                        </p:attrNameLst>
                                      </p:cBhvr>
                                      <p:tavLst>
                                        <p:tav tm="0">
                                          <p:val>
                                            <p:fltVal val="0"/>
                                          </p:val>
                                        </p:tav>
                                        <p:tav tm="100000">
                                          <p:val>
                                            <p:strVal val="#ppt_w"/>
                                          </p:val>
                                        </p:tav>
                                      </p:tavLst>
                                    </p:anim>
                                    <p:anim calcmode="lin" valueType="num">
                                      <p:cBhvr>
                                        <p:cTn id="34" dur="500" fill="hold"/>
                                        <p:tgtEl>
                                          <p:spTgt spid="54"/>
                                        </p:tgtEl>
                                        <p:attrNameLst>
                                          <p:attrName>ppt_h</p:attrName>
                                        </p:attrNameLst>
                                      </p:cBhvr>
                                      <p:tavLst>
                                        <p:tav tm="0">
                                          <p:val>
                                            <p:fltVal val="0"/>
                                          </p:val>
                                        </p:tav>
                                        <p:tav tm="100000">
                                          <p:val>
                                            <p:strVal val="#ppt_h"/>
                                          </p:val>
                                        </p:tav>
                                      </p:tavLst>
                                    </p:anim>
                                    <p:animEffect transition="in" filter="fade">
                                      <p:cBhvr>
                                        <p:cTn id="35" dur="500"/>
                                        <p:tgtEl>
                                          <p:spTgt spid="54"/>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1000"/>
                                        <p:tgtEl>
                                          <p:spTgt spid="58"/>
                                        </p:tgtEl>
                                      </p:cBhvr>
                                    </p:animEffect>
                                    <p:anim calcmode="lin" valueType="num">
                                      <p:cBhvr>
                                        <p:cTn id="40" dur="1000" fill="hold"/>
                                        <p:tgtEl>
                                          <p:spTgt spid="58"/>
                                        </p:tgtEl>
                                        <p:attrNameLst>
                                          <p:attrName>ppt_x</p:attrName>
                                        </p:attrNameLst>
                                      </p:cBhvr>
                                      <p:tavLst>
                                        <p:tav tm="0">
                                          <p:val>
                                            <p:strVal val="#ppt_x"/>
                                          </p:val>
                                        </p:tav>
                                        <p:tav tm="100000">
                                          <p:val>
                                            <p:strVal val="#ppt_x"/>
                                          </p:val>
                                        </p:tav>
                                      </p:tavLst>
                                    </p:anim>
                                    <p:anim calcmode="lin" valueType="num">
                                      <p:cBhvr>
                                        <p:cTn id="41" dur="10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par>
                                <p:cTn id="47" presetID="53" presetClass="entr" presetSubtype="16"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2500"/>
                            </p:stCondLst>
                            <p:childTnLst>
                              <p:par>
                                <p:cTn id="53" presetID="42" presetClass="entr" presetSubtype="0"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1000"/>
                                        <p:tgtEl>
                                          <p:spTgt spid="63"/>
                                        </p:tgtEl>
                                      </p:cBhvr>
                                    </p:animEffect>
                                    <p:anim calcmode="lin" valueType="num">
                                      <p:cBhvr>
                                        <p:cTn id="56" dur="1000" fill="hold"/>
                                        <p:tgtEl>
                                          <p:spTgt spid="63"/>
                                        </p:tgtEl>
                                        <p:attrNameLst>
                                          <p:attrName>ppt_x</p:attrName>
                                        </p:attrNameLst>
                                      </p:cBhvr>
                                      <p:tavLst>
                                        <p:tav tm="0">
                                          <p:val>
                                            <p:strVal val="#ppt_x"/>
                                          </p:val>
                                        </p:tav>
                                        <p:tav tm="100000">
                                          <p:val>
                                            <p:strVal val="#ppt_x"/>
                                          </p:val>
                                        </p:tav>
                                      </p:tavLst>
                                    </p:anim>
                                    <p:anim calcmode="lin" valueType="num">
                                      <p:cBhvr>
                                        <p:cTn id="57" dur="1000" fill="hold"/>
                                        <p:tgtEl>
                                          <p:spTgt spid="63"/>
                                        </p:tgtEl>
                                        <p:attrNameLst>
                                          <p:attrName>ppt_y</p:attrName>
                                        </p:attrNameLst>
                                      </p:cBhvr>
                                      <p:tavLst>
                                        <p:tav tm="0">
                                          <p:val>
                                            <p:strVal val="#ppt_y+.1"/>
                                          </p:val>
                                        </p:tav>
                                        <p:tav tm="100000">
                                          <p:val>
                                            <p:strVal val="#ppt_y"/>
                                          </p:val>
                                        </p:tav>
                                      </p:tavLst>
                                    </p:anim>
                                  </p:childTnLst>
                                </p:cTn>
                              </p:par>
                            </p:childTnLst>
                          </p:cTn>
                        </p:par>
                        <p:par>
                          <p:cTn id="58" fill="hold">
                            <p:stCondLst>
                              <p:cond delay="3500"/>
                            </p:stCondLst>
                            <p:childTnLst>
                              <p:par>
                                <p:cTn id="59" presetID="2" presetClass="entr" presetSubtype="2" fill="hold" grpId="0" nodeType="afterEffect">
                                  <p:stCondLst>
                                    <p:cond delay="0"/>
                                  </p:stCondLst>
                                  <p:childTnLst>
                                    <p:set>
                                      <p:cBhvr>
                                        <p:cTn id="60" dur="1" fill="hold">
                                          <p:stCondLst>
                                            <p:cond delay="0"/>
                                          </p:stCondLst>
                                        </p:cTn>
                                        <p:tgtEl>
                                          <p:spTgt spid="61"/>
                                        </p:tgtEl>
                                        <p:attrNameLst>
                                          <p:attrName>style.visibility</p:attrName>
                                        </p:attrNameLst>
                                      </p:cBhvr>
                                      <p:to>
                                        <p:strVal val="visible"/>
                                      </p:to>
                                    </p:set>
                                    <p:anim calcmode="lin" valueType="num">
                                      <p:cBhvr additive="base">
                                        <p:cTn id="61" dur="500" fill="hold"/>
                                        <p:tgtEl>
                                          <p:spTgt spid="61"/>
                                        </p:tgtEl>
                                        <p:attrNameLst>
                                          <p:attrName>ppt_x</p:attrName>
                                        </p:attrNameLst>
                                      </p:cBhvr>
                                      <p:tavLst>
                                        <p:tav tm="0">
                                          <p:val>
                                            <p:strVal val="1+#ppt_w/2"/>
                                          </p:val>
                                        </p:tav>
                                        <p:tav tm="100000">
                                          <p:val>
                                            <p:strVal val="#ppt_x"/>
                                          </p:val>
                                        </p:tav>
                                      </p:tavLst>
                                    </p:anim>
                                    <p:anim calcmode="lin" valueType="num">
                                      <p:cBhvr additive="base">
                                        <p:cTn id="62" dur="500" fill="hold"/>
                                        <p:tgtEl>
                                          <p:spTgt spid="61"/>
                                        </p:tgtEl>
                                        <p:attrNameLst>
                                          <p:attrName>ppt_y</p:attrName>
                                        </p:attrNameLst>
                                      </p:cBhvr>
                                      <p:tavLst>
                                        <p:tav tm="0">
                                          <p:val>
                                            <p:strVal val="#ppt_y"/>
                                          </p:val>
                                        </p:tav>
                                        <p:tav tm="100000">
                                          <p:val>
                                            <p:strVal val="#ppt_y"/>
                                          </p:val>
                                        </p:tav>
                                      </p:tavLst>
                                    </p:anim>
                                  </p:childTnLst>
                                </p:cTn>
                              </p:par>
                              <p:par>
                                <p:cTn id="63" presetID="53" presetClass="entr" presetSubtype="16"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p:cTn id="65" dur="500" fill="hold"/>
                                        <p:tgtEl>
                                          <p:spTgt spid="56"/>
                                        </p:tgtEl>
                                        <p:attrNameLst>
                                          <p:attrName>ppt_w</p:attrName>
                                        </p:attrNameLst>
                                      </p:cBhvr>
                                      <p:tavLst>
                                        <p:tav tm="0">
                                          <p:val>
                                            <p:fltVal val="0"/>
                                          </p:val>
                                        </p:tav>
                                        <p:tav tm="100000">
                                          <p:val>
                                            <p:strVal val="#ppt_w"/>
                                          </p:val>
                                        </p:tav>
                                      </p:tavLst>
                                    </p:anim>
                                    <p:anim calcmode="lin" valueType="num">
                                      <p:cBhvr>
                                        <p:cTn id="66" dur="500" fill="hold"/>
                                        <p:tgtEl>
                                          <p:spTgt spid="56"/>
                                        </p:tgtEl>
                                        <p:attrNameLst>
                                          <p:attrName>ppt_h</p:attrName>
                                        </p:attrNameLst>
                                      </p:cBhvr>
                                      <p:tavLst>
                                        <p:tav tm="0">
                                          <p:val>
                                            <p:fltVal val="0"/>
                                          </p:val>
                                        </p:tav>
                                        <p:tav tm="100000">
                                          <p:val>
                                            <p:strVal val="#ppt_h"/>
                                          </p:val>
                                        </p:tav>
                                      </p:tavLst>
                                    </p:anim>
                                    <p:animEffect transition="in" filter="fade">
                                      <p:cBhvr>
                                        <p:cTn id="67" dur="500"/>
                                        <p:tgtEl>
                                          <p:spTgt spid="56"/>
                                        </p:tgtEl>
                                      </p:cBhvr>
                                    </p:animEffect>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1000"/>
                                        <p:tgtEl>
                                          <p:spTgt spid="64"/>
                                        </p:tgtEl>
                                      </p:cBhvr>
                                    </p:animEffect>
                                    <p:anim calcmode="lin" valueType="num">
                                      <p:cBhvr>
                                        <p:cTn id="72" dur="1000" fill="hold"/>
                                        <p:tgtEl>
                                          <p:spTgt spid="64"/>
                                        </p:tgtEl>
                                        <p:attrNameLst>
                                          <p:attrName>ppt_x</p:attrName>
                                        </p:attrNameLst>
                                      </p:cBhvr>
                                      <p:tavLst>
                                        <p:tav tm="0">
                                          <p:val>
                                            <p:strVal val="#ppt_x"/>
                                          </p:val>
                                        </p:tav>
                                        <p:tav tm="100000">
                                          <p:val>
                                            <p:strVal val="#ppt_x"/>
                                          </p:val>
                                        </p:tav>
                                      </p:tavLst>
                                    </p:anim>
                                    <p:anim calcmode="lin" valueType="num">
                                      <p:cBhvr>
                                        <p:cTn id="73" dur="1000" fill="hold"/>
                                        <p:tgtEl>
                                          <p:spTgt spid="64"/>
                                        </p:tgtEl>
                                        <p:attrNameLst>
                                          <p:attrName>ppt_y</p:attrName>
                                        </p:attrNameLst>
                                      </p:cBhvr>
                                      <p:tavLst>
                                        <p:tav tm="0">
                                          <p:val>
                                            <p:strVal val="#ppt_y+.1"/>
                                          </p:val>
                                        </p:tav>
                                        <p:tav tm="100000">
                                          <p:val>
                                            <p:strVal val="#ppt_y"/>
                                          </p:val>
                                        </p:tav>
                                      </p:tavLst>
                                    </p:anim>
                                  </p:childTnLst>
                                </p:cTn>
                              </p:par>
                            </p:childTnLst>
                          </p:cTn>
                        </p:par>
                        <p:par>
                          <p:cTn id="74" fill="hold">
                            <p:stCondLst>
                              <p:cond delay="5000"/>
                            </p:stCondLst>
                            <p:childTnLst>
                              <p:par>
                                <p:cTn id="75" presetID="2" presetClass="entr" presetSubtype="2" fill="hold" grpId="0" nodeType="after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1+#ppt_w/2"/>
                                          </p:val>
                                        </p:tav>
                                        <p:tav tm="100000">
                                          <p:val>
                                            <p:strVal val="#ppt_x"/>
                                          </p:val>
                                        </p:tav>
                                      </p:tavLst>
                                    </p:anim>
                                    <p:anim calcmode="lin" valueType="num">
                                      <p:cBhvr additive="base">
                                        <p:cTn id="78" dur="500" fill="hold"/>
                                        <p:tgtEl>
                                          <p:spTgt spid="62"/>
                                        </p:tgtEl>
                                        <p:attrNameLst>
                                          <p:attrName>ppt_y</p:attrName>
                                        </p:attrNameLst>
                                      </p:cBhvr>
                                      <p:tavLst>
                                        <p:tav tm="0">
                                          <p:val>
                                            <p:strVal val="#ppt_y"/>
                                          </p:val>
                                        </p:tav>
                                        <p:tav tm="100000">
                                          <p:val>
                                            <p:strVal val="#ppt_y"/>
                                          </p:val>
                                        </p:tav>
                                      </p:tavLst>
                                    </p:anim>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childTnLst>
                          </p:cTn>
                        </p:par>
                        <p:par>
                          <p:cTn id="84" fill="hold">
                            <p:stCondLst>
                              <p:cond delay="5500"/>
                            </p:stCondLst>
                            <p:childTnLst>
                              <p:par>
                                <p:cTn id="85" presetID="42" presetClass="entr" presetSubtype="0"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8" grpId="0"/>
      <p:bldP spid="59" grpId="0" animBg="1"/>
      <p:bldP spid="60" grpId="0" animBg="1"/>
      <p:bldP spid="61" grpId="0" animBg="1"/>
      <p:bldP spid="62" grpId="0" animBg="1"/>
      <p:bldP spid="63" grpId="0"/>
      <p:bldP spid="64" grpId="0"/>
      <p:bldP spid="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第四篇</a:t>
            </a:r>
            <a:endParaRPr lang="zh-CN" altLang="en-US" sz="4000" b="1" dirty="0">
              <a:solidFill>
                <a:schemeClr val="bg1"/>
              </a:solidFill>
              <a:cs typeface="+mn-ea"/>
              <a:sym typeface="+mn-lt"/>
            </a:endParaRPr>
          </a:p>
        </p:txBody>
      </p:sp>
      <p:sp>
        <p:nvSpPr>
          <p:cNvPr id="14" name="矩形 13"/>
          <p:cNvSpPr/>
          <p:nvPr/>
        </p:nvSpPr>
        <p:spPr>
          <a:xfrm>
            <a:off x="4536683" y="2235595"/>
            <a:ext cx="4493538" cy="830997"/>
          </a:xfrm>
          <a:prstGeom prst="rect">
            <a:avLst/>
          </a:prstGeom>
        </p:spPr>
        <p:txBody>
          <a:bodyPr wrap="none">
            <a:spAutoFit/>
          </a:bodyPr>
          <a:lstStyle/>
          <a:p>
            <a:r>
              <a:rPr lang="zh-CN" altLang="en-US" sz="4800" b="1" dirty="0">
                <a:solidFill>
                  <a:srgbClr val="386D52"/>
                </a:solidFill>
                <a:cs typeface="+mn-ea"/>
                <a:sym typeface="+mn-lt"/>
              </a:rPr>
              <a:t>亮点与不足之处</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9" name="文本框 18"/>
          <p:cNvSpPr txBox="1"/>
          <p:nvPr/>
        </p:nvSpPr>
        <p:spPr>
          <a:xfrm>
            <a:off x="4664193" y="3589911"/>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关键技术</a:t>
            </a:r>
            <a:endParaRPr lang="zh-CN" altLang="en-US" sz="2400" dirty="0">
              <a:solidFill>
                <a:schemeClr val="bg2">
                  <a:lumMod val="25000"/>
                </a:schemeClr>
              </a:solidFill>
              <a:latin typeface="+mn-lt"/>
              <a:ea typeface="+mn-ea"/>
              <a:cs typeface="+mn-ea"/>
              <a:sym typeface="+mn-lt"/>
            </a:endParaRPr>
          </a:p>
        </p:txBody>
      </p:sp>
      <p:sp>
        <p:nvSpPr>
          <p:cNvPr id="20" name="文本框 19"/>
          <p:cNvSpPr txBox="1"/>
          <p:nvPr/>
        </p:nvSpPr>
        <p:spPr>
          <a:xfrm>
            <a:off x="4664192" y="4066257"/>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不足之处</a:t>
            </a:r>
            <a:endParaRPr lang="zh-CN" altLang="en-US" sz="2400" dirty="0">
              <a:solidFill>
                <a:schemeClr val="bg2">
                  <a:lumMod val="25000"/>
                </a:schemeClr>
              </a:solidFill>
              <a:latin typeface="+mn-lt"/>
              <a:ea typeface="+mn-ea"/>
              <a:cs typeface="+mn-ea"/>
              <a:sym typeface="+mn-lt"/>
            </a:endParaRPr>
          </a:p>
        </p:txBody>
      </p:sp>
      <p:sp>
        <p:nvSpPr>
          <p:cNvPr id="21" name="文本框 20"/>
          <p:cNvSpPr txBox="1"/>
          <p:nvPr/>
        </p:nvSpPr>
        <p:spPr>
          <a:xfrm>
            <a:off x="7049612" y="3589911"/>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论文亮点</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14:bounceEnd="55000">
                                          <p:cBhvr additive="base">
                                            <p:cTn id="41"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200"/>
                                      </p:stCondLst>
                                      <p:childTnLst>
                                        <p:set>
                                          <p:cBhvr>
                                            <p:cTn id="44" dur="1" fill="hold">
                                              <p:stCondLst>
                                                <p:cond delay="0"/>
                                              </p:stCondLst>
                                            </p:cTn>
                                            <p:tgtEl>
                                              <p:spTgt spid="20"/>
                                            </p:tgtEl>
                                            <p:attrNameLst>
                                              <p:attrName>style.visibility</p:attrName>
                                            </p:attrNameLst>
                                          </p:cBhvr>
                                          <p:to>
                                            <p:strVal val="visible"/>
                                          </p:to>
                                        </p:set>
                                        <p:anim calcmode="lin" valueType="num" p14:bounceEnd="55000">
                                          <p:cBhvr additive="base">
                                            <p:cTn id="45" dur="1200" fill="hold"/>
                                            <p:tgtEl>
                                              <p:spTgt spid="20"/>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5000">
                                      <p:stCondLst>
                                        <p:cond delay="400"/>
                                      </p:stCondLst>
                                      <p:childTnLst>
                                        <p:set>
                                          <p:cBhvr>
                                            <p:cTn id="48" dur="1" fill="hold">
                                              <p:stCondLst>
                                                <p:cond delay="0"/>
                                              </p:stCondLst>
                                            </p:cTn>
                                            <p:tgtEl>
                                              <p:spTgt spid="21"/>
                                            </p:tgtEl>
                                            <p:attrNameLst>
                                              <p:attrName>style.visibility</p:attrName>
                                            </p:attrNameLst>
                                          </p:cBhvr>
                                          <p:to>
                                            <p:strVal val="visible"/>
                                          </p:to>
                                        </p:set>
                                        <p:anim calcmode="lin" valueType="num" p14:bounceEnd="55000">
                                          <p:cBhvr additive="base">
                                            <p:cTn id="49" dur="1200" fill="hold"/>
                                            <p:tgtEl>
                                              <p:spTgt spid="21"/>
                                            </p:tgtEl>
                                            <p:attrNameLst>
                                              <p:attrName>ppt_x</p:attrName>
                                            </p:attrNameLst>
                                          </p:cBhvr>
                                          <p:tavLst>
                                            <p:tav tm="0">
                                              <p:val>
                                                <p:strVal val="#ppt_x"/>
                                              </p:val>
                                            </p:tav>
                                            <p:tav tm="100000">
                                              <p:val>
                                                <p:strVal val="#ppt_x"/>
                                              </p:val>
                                            </p:tav>
                                          </p:tavLst>
                                        </p:anim>
                                        <p:anim calcmode="lin" valueType="num" p14:bounceEnd="55000">
                                          <p:cBhvr additive="base">
                                            <p:cTn id="50" dur="12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9" grpId="0"/>
          <p:bldP spid="20"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1200" fill="hold"/>
                                            <p:tgtEl>
                                              <p:spTgt spid="19"/>
                                            </p:tgtEl>
                                            <p:attrNameLst>
                                              <p:attrName>ppt_x</p:attrName>
                                            </p:attrNameLst>
                                          </p:cBhvr>
                                          <p:tavLst>
                                            <p:tav tm="0">
                                              <p:val>
                                                <p:strVal val="#ppt_x"/>
                                              </p:val>
                                            </p:tav>
                                            <p:tav tm="100000">
                                              <p:val>
                                                <p:strVal val="#ppt_x"/>
                                              </p:val>
                                            </p:tav>
                                          </p:tavLst>
                                        </p:anim>
                                        <p:anim calcmode="lin" valueType="num">
                                          <p:cBhvr additive="base">
                                            <p:cTn id="42" dur="12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1200" fill="hold"/>
                                            <p:tgtEl>
                                              <p:spTgt spid="20"/>
                                            </p:tgtEl>
                                            <p:attrNameLst>
                                              <p:attrName>ppt_x</p:attrName>
                                            </p:attrNameLst>
                                          </p:cBhvr>
                                          <p:tavLst>
                                            <p:tav tm="0">
                                              <p:val>
                                                <p:strVal val="#ppt_x"/>
                                              </p:val>
                                            </p:tav>
                                            <p:tav tm="100000">
                                              <p:val>
                                                <p:strVal val="#ppt_x"/>
                                              </p:val>
                                            </p:tav>
                                          </p:tavLst>
                                        </p:anim>
                                        <p:anim calcmode="lin" valueType="num">
                                          <p:cBhvr additive="base">
                                            <p:cTn id="46" dur="12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40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1200" fill="hold"/>
                                            <p:tgtEl>
                                              <p:spTgt spid="21"/>
                                            </p:tgtEl>
                                            <p:attrNameLst>
                                              <p:attrName>ppt_x</p:attrName>
                                            </p:attrNameLst>
                                          </p:cBhvr>
                                          <p:tavLst>
                                            <p:tav tm="0">
                                              <p:val>
                                                <p:strVal val="#ppt_x"/>
                                              </p:val>
                                            </p:tav>
                                            <p:tav tm="100000">
                                              <p:val>
                                                <p:strVal val="#ppt_x"/>
                                              </p:val>
                                            </p:tav>
                                          </p:tavLst>
                                        </p:anim>
                                        <p:anim calcmode="lin" valueType="num">
                                          <p:cBhvr additive="base">
                                            <p:cTn id="50" dur="12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9" grpId="0"/>
          <p:bldP spid="20" grpId="0"/>
          <p:bldP spid="21"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19910"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152153" y="507281"/>
            <a:ext cx="1723549" cy="707886"/>
          </a:xfrm>
          <a:prstGeom prst="rect">
            <a:avLst/>
          </a:prstGeom>
          <a:noFill/>
        </p:spPr>
        <p:txBody>
          <a:bodyPr wrap="none" rtlCol="0">
            <a:spAutoFit/>
          </a:bodyPr>
          <a:lstStyle/>
          <a:p>
            <a:r>
              <a:rPr lang="zh-CN" altLang="en-US" sz="4000" b="1" dirty="0">
                <a:solidFill>
                  <a:schemeClr val="bg1"/>
                </a:solidFill>
                <a:cs typeface="+mn-ea"/>
                <a:sym typeface="+mn-lt"/>
              </a:rPr>
              <a:t>第一篇</a:t>
            </a:r>
            <a:endParaRPr lang="zh-CN" altLang="en-US" sz="4000" b="1" dirty="0">
              <a:solidFill>
                <a:schemeClr val="bg1"/>
              </a:solidFill>
              <a:cs typeface="+mn-ea"/>
              <a:sym typeface="+mn-lt"/>
            </a:endParaRPr>
          </a:p>
        </p:txBody>
      </p:sp>
      <p:sp>
        <p:nvSpPr>
          <p:cNvPr id="14" name="矩形 13"/>
          <p:cNvSpPr/>
          <p:nvPr/>
        </p:nvSpPr>
        <p:spPr>
          <a:xfrm>
            <a:off x="4514241" y="2135098"/>
            <a:ext cx="309880" cy="829945"/>
          </a:xfrm>
          <a:prstGeom prst="rect">
            <a:avLst/>
          </a:prstGeom>
        </p:spPr>
        <p:txBody>
          <a:bodyPr wrap="none">
            <a:spAutoFit/>
          </a:bodyPr>
          <a:lstStyle/>
          <a:p>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0"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算法介绍</a:t>
            </a:r>
            <a:endParaRPr lang="zh-CN" altLang="en-US" sz="2400" dirty="0">
              <a:solidFill>
                <a:schemeClr val="bg2">
                  <a:lumMod val="25000"/>
                </a:schemeClr>
              </a:solidFill>
              <a:cs typeface="+mn-ea"/>
              <a:sym typeface="+mn-lt"/>
            </a:endParaRPr>
          </a:p>
        </p:txBody>
      </p:sp>
      <p:sp>
        <p:nvSpPr>
          <p:cNvPr id="19" name="文本框 18"/>
          <p:cNvSpPr txBox="1"/>
          <p:nvPr/>
        </p:nvSpPr>
        <p:spPr>
          <a:xfrm>
            <a:off x="7049612"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算法流程</a:t>
            </a:r>
            <a:endParaRPr lang="zh-CN" altLang="en-US" sz="2400" dirty="0">
              <a:solidFill>
                <a:schemeClr val="bg2">
                  <a:lumMod val="25000"/>
                </a:schemeClr>
              </a:solidFill>
              <a:cs typeface="+mn-ea"/>
              <a:sym typeface="+mn-lt"/>
            </a:endParaRPr>
          </a:p>
        </p:txBody>
      </p:sp>
      <p:sp>
        <p:nvSpPr>
          <p:cNvPr id="3" name="矩形 2"/>
          <p:cNvSpPr/>
          <p:nvPr/>
        </p:nvSpPr>
        <p:spPr>
          <a:xfrm>
            <a:off x="4743252" y="2219486"/>
            <a:ext cx="3840480" cy="829945"/>
          </a:xfrm>
          <a:prstGeom prst="rect">
            <a:avLst/>
          </a:prstGeom>
        </p:spPr>
        <p:txBody>
          <a:bodyPr wrap="none">
            <a:spAutoFit/>
          </a:bodyPr>
          <a:p>
            <a:pPr algn="l"/>
            <a:r>
              <a:rPr lang="zh-CN" altLang="en-US" sz="4800" dirty="0">
                <a:solidFill>
                  <a:srgbClr val="386D52"/>
                </a:solidFill>
                <a:cs typeface="+mn-ea"/>
                <a:sym typeface="+mn-lt"/>
              </a:rPr>
              <a:t>算法以及流程</a:t>
            </a:r>
            <a:endParaRPr lang="zh-CN" altLang="en-US" sz="48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14:bounceEnd="55000">
                                          <p:cBhvr additive="base">
                                            <p:cTn id="45"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1200" fill="hold"/>
                                            <p:tgtEl>
                                              <p:spTgt spid="19"/>
                                            </p:tgtEl>
                                            <p:attrNameLst>
                                              <p:attrName>ppt_x</p:attrName>
                                            </p:attrNameLst>
                                          </p:cBhvr>
                                          <p:tavLst>
                                            <p:tav tm="0">
                                              <p:val>
                                                <p:strVal val="#ppt_x"/>
                                              </p:val>
                                            </p:tav>
                                            <p:tav tm="100000">
                                              <p:val>
                                                <p:strVal val="#ppt_x"/>
                                              </p:val>
                                            </p:tav>
                                          </p:tavLst>
                                        </p:anim>
                                        <p:anim calcmode="lin" valueType="num">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5246" cy="454960"/>
          </a:xfrm>
        </p:spPr>
        <p:txBody>
          <a:bodyPr>
            <a:noAutofit/>
          </a:bodyPr>
          <a:lstStyle/>
          <a:p>
            <a:pPr algn="dist"/>
            <a:r>
              <a:rPr lang="zh-CN" altLang="en-US" sz="2800" dirty="0">
                <a:solidFill>
                  <a:schemeClr val="bg1"/>
                </a:solidFill>
                <a:latin typeface="+mn-lt"/>
                <a:ea typeface="+mn-ea"/>
                <a:cs typeface="+mn-ea"/>
                <a:sym typeface="+mn-lt"/>
              </a:rPr>
              <a:t>关键技术</a:t>
            </a:r>
            <a:endParaRPr lang="zh-CN" altLang="en-US" sz="2800" dirty="0">
              <a:solidFill>
                <a:schemeClr val="bg1"/>
              </a:solidFill>
              <a:latin typeface="+mn-lt"/>
              <a:ea typeface="+mn-ea"/>
              <a:cs typeface="+mn-ea"/>
              <a:sym typeface="+mn-lt"/>
            </a:endParaRPr>
          </a:p>
        </p:txBody>
      </p:sp>
      <p:sp>
        <p:nvSpPr>
          <p:cNvPr id="28" name="TextBox 106"/>
          <p:cNvSpPr txBox="1"/>
          <p:nvPr/>
        </p:nvSpPr>
        <p:spPr>
          <a:xfrm>
            <a:off x="7248898" y="4027959"/>
            <a:ext cx="2806560" cy="1597040"/>
          </a:xfrm>
          <a:prstGeom prst="rect">
            <a:avLst/>
          </a:prstGeom>
          <a:noFill/>
        </p:spPr>
        <p:txBody>
          <a:bodyPr wrap="square" lIns="0" tIns="0" rIns="0" bIns="0" rtlCol="0">
            <a:spAutoFit/>
          </a:bodyPr>
          <a:lstStyle/>
          <a:p>
            <a:pPr algn="just">
              <a:lnSpc>
                <a:spcPct val="150000"/>
              </a:lnSpc>
            </a:pPr>
            <a:r>
              <a:rPr lang="zh-CN" altLang="en-US" dirty="0">
                <a:solidFill>
                  <a:schemeClr val="bg2">
                    <a:lumMod val="25000"/>
                  </a:schemeClr>
                </a:solidFill>
                <a:cs typeface="+mn-ea"/>
                <a:sym typeface="+mn-lt"/>
              </a:rPr>
              <a:t>单击输入您的文字内容，或复制粘贴具体文本，语言精练概括的说明你所要阐明的观点</a:t>
            </a:r>
            <a:endParaRPr lang="en-US" altLang="zh-CN" dirty="0">
              <a:solidFill>
                <a:schemeClr val="bg2">
                  <a:lumMod val="25000"/>
                </a:schemeClr>
              </a:solidFill>
              <a:cs typeface="+mn-ea"/>
              <a:sym typeface="+mn-lt"/>
            </a:endParaRPr>
          </a:p>
        </p:txBody>
      </p:sp>
      <p:sp>
        <p:nvSpPr>
          <p:cNvPr id="30" name="TextBox 106"/>
          <p:cNvSpPr txBox="1"/>
          <p:nvPr/>
        </p:nvSpPr>
        <p:spPr>
          <a:xfrm>
            <a:off x="1920082" y="2701727"/>
            <a:ext cx="2828478" cy="1597040"/>
          </a:xfrm>
          <a:prstGeom prst="rect">
            <a:avLst/>
          </a:prstGeom>
          <a:noFill/>
        </p:spPr>
        <p:txBody>
          <a:bodyPr wrap="square" lIns="0" tIns="0" rIns="0" bIns="0" rtlCol="0">
            <a:spAutoFit/>
          </a:bodyPr>
          <a:lstStyle/>
          <a:p>
            <a:pPr algn="just">
              <a:lnSpc>
                <a:spcPct val="150000"/>
              </a:lnSpc>
            </a:pPr>
            <a:r>
              <a:rPr lang="zh-CN" altLang="en-US" dirty="0">
                <a:solidFill>
                  <a:schemeClr val="bg2">
                    <a:lumMod val="25000"/>
                  </a:schemeClr>
                </a:solidFill>
                <a:cs typeface="+mn-ea"/>
                <a:sym typeface="+mn-lt"/>
              </a:rPr>
              <a:t>单击输入您的文字内容，或复制粘贴具体文本，语言精练概括的说明你所要阐明的观点</a:t>
            </a:r>
            <a:endParaRPr lang="en-US" altLang="zh-CN" dirty="0">
              <a:solidFill>
                <a:schemeClr val="bg2">
                  <a:lumMod val="25000"/>
                </a:schemeClr>
              </a:solidFill>
              <a:cs typeface="+mn-ea"/>
              <a:sym typeface="+mn-lt"/>
            </a:endParaRPr>
          </a:p>
        </p:txBody>
      </p:sp>
      <p:sp>
        <p:nvSpPr>
          <p:cNvPr id="32" name="TextBox 12"/>
          <p:cNvSpPr txBox="1"/>
          <p:nvPr/>
        </p:nvSpPr>
        <p:spPr>
          <a:xfrm>
            <a:off x="2900508" y="1541318"/>
            <a:ext cx="6989279" cy="615553"/>
          </a:xfrm>
          <a:prstGeom prst="rect">
            <a:avLst/>
          </a:prstGeom>
          <a:noFill/>
        </p:spPr>
        <p:txBody>
          <a:bodyPr wrap="square" lIns="0" tIns="0" rIns="0" bIns="0" rtlCol="0">
            <a:spAutoFit/>
          </a:bodyPr>
          <a:lstStyle/>
          <a:p>
            <a:pPr algn="ctr">
              <a:lnSpc>
                <a:spcPts val="2400"/>
              </a:lnSpc>
            </a:pPr>
            <a:r>
              <a:rPr lang="zh-CN" altLang="en-US" sz="2200" dirty="0">
                <a:solidFill>
                  <a:srgbClr val="386D52"/>
                </a:solidFill>
                <a:cs typeface="+mn-ea"/>
                <a:sym typeface="+mn-lt"/>
              </a:rPr>
              <a:t>输入您的文字内容，或复制粘贴具体文本，语言精练概括的说明你所要阐明的观点</a:t>
            </a:r>
            <a:endParaRPr lang="en-US" altLang="zh-CN" sz="2200" dirty="0">
              <a:solidFill>
                <a:srgbClr val="386D52"/>
              </a:solidFill>
              <a:cs typeface="+mn-ea"/>
              <a:sym typeface="+mn-lt"/>
            </a:endParaRPr>
          </a:p>
        </p:txBody>
      </p:sp>
      <p:sp>
        <p:nvSpPr>
          <p:cNvPr id="29" name="TextBox 30"/>
          <p:cNvSpPr txBox="1"/>
          <p:nvPr/>
        </p:nvSpPr>
        <p:spPr>
          <a:xfrm>
            <a:off x="6718283" y="2614597"/>
            <a:ext cx="3337175" cy="430887"/>
          </a:xfrm>
          <a:prstGeom prst="rect">
            <a:avLst/>
          </a:prstGeom>
          <a:noFill/>
        </p:spPr>
        <p:txBody>
          <a:bodyPr wrap="square" lIns="0" tIns="0" rIns="0" bIns="0" rtlCol="0">
            <a:spAutoFit/>
          </a:bodyPr>
          <a:lstStyle/>
          <a:p>
            <a:r>
              <a:rPr lang="zh-CN" altLang="en-US" sz="2800" b="1" dirty="0">
                <a:solidFill>
                  <a:srgbClr val="386D52"/>
                </a:solidFill>
                <a:cs typeface="+mn-ea"/>
                <a:sym typeface="+mn-lt"/>
              </a:rPr>
              <a:t>单击输入标题文本</a:t>
            </a:r>
            <a:endParaRPr lang="zh-CN" altLang="en-US" sz="2800" b="1" dirty="0">
              <a:solidFill>
                <a:srgbClr val="386D52"/>
              </a:solidFill>
              <a:cs typeface="+mn-ea"/>
              <a:sym typeface="+mn-lt"/>
            </a:endParaRPr>
          </a:p>
        </p:txBody>
      </p:sp>
      <p:sp>
        <p:nvSpPr>
          <p:cNvPr id="31" name="TextBox 30"/>
          <p:cNvSpPr txBox="1"/>
          <p:nvPr/>
        </p:nvSpPr>
        <p:spPr>
          <a:xfrm>
            <a:off x="2295093" y="5101238"/>
            <a:ext cx="3245617" cy="430887"/>
          </a:xfrm>
          <a:prstGeom prst="rect">
            <a:avLst/>
          </a:prstGeom>
          <a:noFill/>
        </p:spPr>
        <p:txBody>
          <a:bodyPr wrap="square" lIns="0" tIns="0" rIns="0" bIns="0" rtlCol="0">
            <a:spAutoFit/>
          </a:bodyPr>
          <a:lstStyle/>
          <a:p>
            <a:pPr algn="r"/>
            <a:r>
              <a:rPr lang="zh-CN" altLang="en-US" sz="2800" b="1" dirty="0">
                <a:solidFill>
                  <a:srgbClr val="386D52"/>
                </a:solidFill>
                <a:cs typeface="+mn-ea"/>
                <a:sym typeface="+mn-lt"/>
              </a:rPr>
              <a:t>单击输入标题文本</a:t>
            </a:r>
            <a:endParaRPr lang="zh-CN" altLang="en-US" sz="2800" b="1" dirty="0">
              <a:solidFill>
                <a:srgbClr val="386D52"/>
              </a:solidFill>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09506" y="2022346"/>
            <a:ext cx="3428423" cy="3212432"/>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flipV="1">
            <a:off x="5603978" y="2872315"/>
            <a:ext cx="3428423" cy="321243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1200"/>
                                        <p:tgtEl>
                                          <p:spTgt spid="30"/>
                                        </p:tgtEl>
                                      </p:cBhvr>
                                    </p:animEffect>
                                  </p:childTnLst>
                                </p:cTn>
                              </p:par>
                            </p:childTnLst>
                          </p:cTn>
                        </p:par>
                        <p:par>
                          <p:cTn id="21" fill="hold">
                            <p:stCondLst>
                              <p:cond delay="2500"/>
                            </p:stCondLst>
                            <p:childTnLst>
                              <p:par>
                                <p:cTn id="22" presetID="3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par>
                          <p:cTn id="36" fill="hold">
                            <p:stCondLst>
                              <p:cond delay="4500"/>
                            </p:stCondLst>
                            <p:childTnLst>
                              <p:par>
                                <p:cTn id="37" presetID="31"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fltVal val="0"/>
                                          </p:val>
                                        </p:tav>
                                        <p:tav tm="100000">
                                          <p:val>
                                            <p:strVal val="#ppt_w"/>
                                          </p:val>
                                        </p:tav>
                                      </p:tavLst>
                                    </p:anim>
                                    <p:anim calcmode="lin" valueType="num">
                                      <p:cBhvr>
                                        <p:cTn id="40" dur="1000" fill="hold"/>
                                        <p:tgtEl>
                                          <p:spTgt spid="19"/>
                                        </p:tgtEl>
                                        <p:attrNameLst>
                                          <p:attrName>ppt_h</p:attrName>
                                        </p:attrNameLst>
                                      </p:cBhvr>
                                      <p:tavLst>
                                        <p:tav tm="0">
                                          <p:val>
                                            <p:fltVal val="0"/>
                                          </p:val>
                                        </p:tav>
                                        <p:tav tm="100000">
                                          <p:val>
                                            <p:strVal val="#ppt_h"/>
                                          </p:val>
                                        </p:tav>
                                      </p:tavLst>
                                    </p:anim>
                                    <p:anim calcmode="lin" valueType="num">
                                      <p:cBhvr>
                                        <p:cTn id="41" dur="1000" fill="hold"/>
                                        <p:tgtEl>
                                          <p:spTgt spid="19"/>
                                        </p:tgtEl>
                                        <p:attrNameLst>
                                          <p:attrName>style.rotation</p:attrName>
                                        </p:attrNameLst>
                                      </p:cBhvr>
                                      <p:tavLst>
                                        <p:tav tm="0">
                                          <p:val>
                                            <p:fltVal val="90"/>
                                          </p:val>
                                        </p:tav>
                                        <p:tav tm="100000">
                                          <p:val>
                                            <p:fltVal val="0"/>
                                          </p:val>
                                        </p:tav>
                                      </p:tavLst>
                                    </p:anim>
                                    <p:animEffect transition="in" filter="fade">
                                      <p:cBhvr>
                                        <p:cTn id="42" dur="1000"/>
                                        <p:tgtEl>
                                          <p:spTgt spid="19"/>
                                        </p:tgtEl>
                                      </p:cBhvr>
                                    </p:animEffect>
                                  </p:childTnLst>
                                </p:cTn>
                              </p:par>
                            </p:childTnLst>
                          </p:cTn>
                        </p:par>
                        <p:par>
                          <p:cTn id="43" fill="hold">
                            <p:stCondLst>
                              <p:cond delay="5500"/>
                            </p:stCondLst>
                            <p:childTnLst>
                              <p:par>
                                <p:cTn id="44" presetID="22" presetClass="entr" presetSubtype="8"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12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30" grpId="0"/>
      <p:bldP spid="32" grpId="0"/>
      <p:bldP spid="29" grpId="0"/>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18989" y="2045274"/>
            <a:ext cx="3552895" cy="3552895"/>
          </a:xfrm>
          <a:prstGeom prst="rect">
            <a:avLst/>
          </a:prstGeom>
        </p:spPr>
      </p:pic>
      <p:sp>
        <p:nvSpPr>
          <p:cNvPr id="2" name="标题 1"/>
          <p:cNvSpPr>
            <a:spLocks noGrp="1"/>
          </p:cNvSpPr>
          <p:nvPr>
            <p:ph type="title" idx="4294967295"/>
          </p:nvPr>
        </p:nvSpPr>
        <p:spPr>
          <a:xfrm>
            <a:off x="1395512" y="541502"/>
            <a:ext cx="3447538" cy="454960"/>
          </a:xfrm>
        </p:spPr>
        <p:txBody>
          <a:bodyPr>
            <a:noAutofit/>
          </a:bodyPr>
          <a:lstStyle/>
          <a:p>
            <a:pPr algn="dist"/>
            <a:r>
              <a:rPr lang="zh-CN" altLang="en-US" sz="2800" dirty="0">
                <a:solidFill>
                  <a:schemeClr val="bg1"/>
                </a:solidFill>
                <a:latin typeface="+mn-lt"/>
                <a:ea typeface="+mn-ea"/>
                <a:cs typeface="+mn-ea"/>
                <a:sym typeface="+mn-lt"/>
              </a:rPr>
              <a:t>论文亮点</a:t>
            </a:r>
            <a:endParaRPr lang="zh-CN" altLang="en-US" sz="2800" dirty="0">
              <a:solidFill>
                <a:schemeClr val="bg1"/>
              </a:solidFill>
              <a:latin typeface="+mn-lt"/>
              <a:ea typeface="+mn-ea"/>
              <a:cs typeface="+mn-ea"/>
              <a:sym typeface="+mn-lt"/>
            </a:endParaRPr>
          </a:p>
        </p:txBody>
      </p:sp>
      <p:sp>
        <p:nvSpPr>
          <p:cNvPr id="45" name="TextBox 10"/>
          <p:cNvSpPr txBox="1"/>
          <p:nvPr/>
        </p:nvSpPr>
        <p:spPr>
          <a:xfrm>
            <a:off x="1689601" y="4818659"/>
            <a:ext cx="2966878"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46" name="TextBox 10"/>
          <p:cNvSpPr txBox="1"/>
          <p:nvPr/>
        </p:nvSpPr>
        <p:spPr>
          <a:xfrm>
            <a:off x="1329295" y="2386692"/>
            <a:ext cx="2859975"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47" name="TextBox 10"/>
          <p:cNvSpPr txBox="1"/>
          <p:nvPr/>
        </p:nvSpPr>
        <p:spPr>
          <a:xfrm>
            <a:off x="7554414" y="4867215"/>
            <a:ext cx="3041083"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54" name="TextBox 10"/>
          <p:cNvSpPr txBox="1"/>
          <p:nvPr/>
        </p:nvSpPr>
        <p:spPr>
          <a:xfrm>
            <a:off x="7715096" y="2485966"/>
            <a:ext cx="2993009" cy="738664"/>
          </a:xfrm>
          <a:prstGeom prst="rect">
            <a:avLst/>
          </a:prstGeom>
          <a:noFill/>
        </p:spPr>
        <p:txBody>
          <a:bodyPr wrap="square" lIns="0" tIns="0" rIns="0" bIns="0" rtlCol="0">
            <a:spAutoFit/>
          </a:bodyPr>
          <a:lstStyle>
            <a:defPPr>
              <a:defRPr lang="zh-CN"/>
            </a:defPPr>
            <a:lvl1pPr>
              <a:defRPr sz="1600">
                <a:solidFill>
                  <a:schemeClr val="bg2">
                    <a:lumMod val="25000"/>
                  </a:schemeClr>
                </a:solidFill>
                <a:latin typeface="微软雅黑 Light" panose="020B0502040204020203" pitchFamily="34" charset="-122"/>
                <a:ea typeface="微软雅黑 Light" panose="020B0502040204020203" pitchFamily="34" charset="-122"/>
              </a:defRPr>
            </a:lvl1pPr>
          </a:lstStyle>
          <a:p>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55" name="TextBox 34"/>
          <p:cNvSpPr txBox="1"/>
          <p:nvPr/>
        </p:nvSpPr>
        <p:spPr>
          <a:xfrm>
            <a:off x="2325021" y="1883664"/>
            <a:ext cx="1846659" cy="369332"/>
          </a:xfrm>
          <a:prstGeom prst="rect">
            <a:avLst/>
          </a:prstGeom>
          <a:noFill/>
        </p:spPr>
        <p:txBody>
          <a:bodyPr wrap="none" lIns="0" tIns="0" rIns="0" bIns="0" rtlCol="0">
            <a:spAutoFit/>
          </a:bodyPr>
          <a:lstStyle/>
          <a:p>
            <a:pPr algn="r"/>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6" name="TextBox 34"/>
          <p:cNvSpPr txBox="1"/>
          <p:nvPr/>
        </p:nvSpPr>
        <p:spPr>
          <a:xfrm>
            <a:off x="7715097" y="1974240"/>
            <a:ext cx="1846659"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7" name="TextBox 34"/>
          <p:cNvSpPr txBox="1"/>
          <p:nvPr/>
        </p:nvSpPr>
        <p:spPr>
          <a:xfrm>
            <a:off x="2809820" y="4330920"/>
            <a:ext cx="1846659" cy="369332"/>
          </a:xfrm>
          <a:prstGeom prst="rect">
            <a:avLst/>
          </a:prstGeom>
          <a:noFill/>
        </p:spPr>
        <p:txBody>
          <a:bodyPr wrap="none" lIns="0" tIns="0" rIns="0" bIns="0" rtlCol="0">
            <a:spAutoFit/>
          </a:bodyPr>
          <a:lstStyle/>
          <a:p>
            <a:pPr algn="r"/>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8" name="TextBox 34"/>
          <p:cNvSpPr txBox="1"/>
          <p:nvPr/>
        </p:nvSpPr>
        <p:spPr>
          <a:xfrm>
            <a:off x="7554414" y="4379476"/>
            <a:ext cx="1846659"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9" name="矩形 58"/>
          <p:cNvSpPr/>
          <p:nvPr/>
        </p:nvSpPr>
        <p:spPr>
          <a:xfrm>
            <a:off x="4162202" y="1695312"/>
            <a:ext cx="568138"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01</a:t>
            </a:r>
            <a:endParaRPr lang="zh-CN" altLang="en-US" sz="3200" dirty="0">
              <a:solidFill>
                <a:srgbClr val="386D52"/>
              </a:solidFill>
              <a:cs typeface="+mn-ea"/>
              <a:sym typeface="+mn-lt"/>
            </a:endParaRPr>
          </a:p>
        </p:txBody>
      </p:sp>
      <p:sp>
        <p:nvSpPr>
          <p:cNvPr id="60" name="矩形 59"/>
          <p:cNvSpPr/>
          <p:nvPr/>
        </p:nvSpPr>
        <p:spPr>
          <a:xfrm>
            <a:off x="7092658" y="1812036"/>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02</a:t>
            </a:r>
            <a:endParaRPr lang="zh-CN" altLang="en-US" sz="3200" dirty="0">
              <a:solidFill>
                <a:srgbClr val="386D52"/>
              </a:solidFill>
              <a:cs typeface="+mn-ea"/>
              <a:sym typeface="+mn-lt"/>
            </a:endParaRPr>
          </a:p>
        </p:txBody>
      </p:sp>
      <p:sp>
        <p:nvSpPr>
          <p:cNvPr id="61" name="矩形 60"/>
          <p:cNvSpPr/>
          <p:nvPr/>
        </p:nvSpPr>
        <p:spPr>
          <a:xfrm>
            <a:off x="4699459" y="4105322"/>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03</a:t>
            </a:r>
            <a:endParaRPr lang="zh-CN" altLang="en-US" sz="3200" dirty="0">
              <a:solidFill>
                <a:srgbClr val="386D52"/>
              </a:solidFill>
              <a:cs typeface="+mn-ea"/>
              <a:sym typeface="+mn-lt"/>
            </a:endParaRPr>
          </a:p>
        </p:txBody>
      </p:sp>
      <p:sp>
        <p:nvSpPr>
          <p:cNvPr id="62" name="矩形 61"/>
          <p:cNvSpPr/>
          <p:nvPr/>
        </p:nvSpPr>
        <p:spPr>
          <a:xfrm>
            <a:off x="6951948" y="4191124"/>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04</a:t>
            </a:r>
            <a:endParaRPr lang="zh-CN" altLang="en-US" sz="3200"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47" presetClass="entr" presetSubtype="0"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1000"/>
                                        <p:tgtEl>
                                          <p:spTgt spid="59"/>
                                        </p:tgtEl>
                                      </p:cBhvr>
                                    </p:animEffect>
                                    <p:anim calcmode="lin" valueType="num">
                                      <p:cBhvr>
                                        <p:cTn id="21" dur="1000" fill="hold"/>
                                        <p:tgtEl>
                                          <p:spTgt spid="59"/>
                                        </p:tgtEl>
                                        <p:attrNameLst>
                                          <p:attrName>ppt_x</p:attrName>
                                        </p:attrNameLst>
                                      </p:cBhvr>
                                      <p:tavLst>
                                        <p:tav tm="0">
                                          <p:val>
                                            <p:strVal val="#ppt_x"/>
                                          </p:val>
                                        </p:tav>
                                        <p:tav tm="100000">
                                          <p:val>
                                            <p:strVal val="#ppt_x"/>
                                          </p:val>
                                        </p:tav>
                                      </p:tavLst>
                                    </p:anim>
                                    <p:anim calcmode="lin" valueType="num">
                                      <p:cBhvr>
                                        <p:cTn id="22" dur="1000" fill="hold"/>
                                        <p:tgtEl>
                                          <p:spTgt spid="5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2000"/>
                            </p:stCondLst>
                            <p:childTnLst>
                              <p:par>
                                <p:cTn id="31" presetID="47" presetClass="entr" presetSubtype="0"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1000"/>
                                        <p:tgtEl>
                                          <p:spTgt spid="60"/>
                                        </p:tgtEl>
                                      </p:cBhvr>
                                    </p:animEffect>
                                    <p:anim calcmode="lin" valueType="num">
                                      <p:cBhvr>
                                        <p:cTn id="34" dur="1000" fill="hold"/>
                                        <p:tgtEl>
                                          <p:spTgt spid="60"/>
                                        </p:tgtEl>
                                        <p:attrNameLst>
                                          <p:attrName>ppt_x</p:attrName>
                                        </p:attrNameLst>
                                      </p:cBhvr>
                                      <p:tavLst>
                                        <p:tav tm="0">
                                          <p:val>
                                            <p:strVal val="#ppt_x"/>
                                          </p:val>
                                        </p:tav>
                                        <p:tav tm="100000">
                                          <p:val>
                                            <p:strVal val="#ppt_x"/>
                                          </p:val>
                                        </p:tav>
                                      </p:tavLst>
                                    </p:anim>
                                    <p:anim calcmode="lin" valueType="num">
                                      <p:cBhvr>
                                        <p:cTn id="35" dur="1000" fill="hold"/>
                                        <p:tgtEl>
                                          <p:spTgt spid="60"/>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par>
                          <p:cTn id="43" fill="hold">
                            <p:stCondLst>
                              <p:cond delay="3500"/>
                            </p:stCondLst>
                            <p:childTnLst>
                              <p:par>
                                <p:cTn id="44" presetID="47"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1000"/>
                                        <p:tgtEl>
                                          <p:spTgt spid="61"/>
                                        </p:tgtEl>
                                      </p:cBhvr>
                                    </p:animEffect>
                                    <p:anim calcmode="lin" valueType="num">
                                      <p:cBhvr>
                                        <p:cTn id="47" dur="1000" fill="hold"/>
                                        <p:tgtEl>
                                          <p:spTgt spid="61"/>
                                        </p:tgtEl>
                                        <p:attrNameLst>
                                          <p:attrName>ppt_x</p:attrName>
                                        </p:attrNameLst>
                                      </p:cBhvr>
                                      <p:tavLst>
                                        <p:tav tm="0">
                                          <p:val>
                                            <p:strVal val="#ppt_x"/>
                                          </p:val>
                                        </p:tav>
                                        <p:tav tm="100000">
                                          <p:val>
                                            <p:strVal val="#ppt_x"/>
                                          </p:val>
                                        </p:tav>
                                      </p:tavLst>
                                    </p:anim>
                                    <p:anim calcmode="lin" valueType="num">
                                      <p:cBhvr>
                                        <p:cTn id="48" dur="1000" fill="hold"/>
                                        <p:tgtEl>
                                          <p:spTgt spid="61"/>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5000"/>
                            </p:stCondLst>
                            <p:childTnLst>
                              <p:par>
                                <p:cTn id="57" presetID="47" presetClass="entr" presetSubtype="0" fill="hold" grpId="0"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1000"/>
                                        <p:tgtEl>
                                          <p:spTgt spid="62"/>
                                        </p:tgtEl>
                                      </p:cBhvr>
                                    </p:animEffect>
                                    <p:anim calcmode="lin" valueType="num">
                                      <p:cBhvr>
                                        <p:cTn id="60" dur="1000" fill="hold"/>
                                        <p:tgtEl>
                                          <p:spTgt spid="62"/>
                                        </p:tgtEl>
                                        <p:attrNameLst>
                                          <p:attrName>ppt_x</p:attrName>
                                        </p:attrNameLst>
                                      </p:cBhvr>
                                      <p:tavLst>
                                        <p:tav tm="0">
                                          <p:val>
                                            <p:strVal val="#ppt_x"/>
                                          </p:val>
                                        </p:tav>
                                        <p:tav tm="100000">
                                          <p:val>
                                            <p:strVal val="#ppt_x"/>
                                          </p:val>
                                        </p:tav>
                                      </p:tavLst>
                                    </p:anim>
                                    <p:anim calcmode="lin" valueType="num">
                                      <p:cBhvr>
                                        <p:cTn id="61" dur="1000" fill="hold"/>
                                        <p:tgtEl>
                                          <p:spTgt spid="62"/>
                                        </p:tgtEl>
                                        <p:attrNameLst>
                                          <p:attrName>ppt_y</p:attrName>
                                        </p:attrNameLst>
                                      </p:cBhvr>
                                      <p:tavLst>
                                        <p:tav tm="0">
                                          <p:val>
                                            <p:strVal val="#ppt_y-.1"/>
                                          </p:val>
                                        </p:tav>
                                        <p:tav tm="100000">
                                          <p:val>
                                            <p:strVal val="#ppt_y"/>
                                          </p:val>
                                        </p:tav>
                                      </p:tavLst>
                                    </p:anim>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P spid="46" grpId="0"/>
      <p:bldP spid="47" grpId="0"/>
      <p:bldP spid="54" grpId="0"/>
      <p:bldP spid="55" grpId="0"/>
      <p:bldP spid="56" grpId="0"/>
      <p:bldP spid="57" grpId="0"/>
      <p:bldP spid="58" grpId="0"/>
      <p:bldP spid="59" grpId="0"/>
      <p:bldP spid="60" grpId="0"/>
      <p:bldP spid="61" grpId="0"/>
      <p:bldP spid="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1395512" y="541502"/>
            <a:ext cx="3465246" cy="454960"/>
          </a:xfrm>
        </p:spPr>
        <p:txBody>
          <a:bodyPr>
            <a:noAutofit/>
          </a:bodyPr>
          <a:lstStyle/>
          <a:p>
            <a:pPr algn="dist"/>
            <a:r>
              <a:rPr lang="zh-CN" altLang="en-US" sz="2800" dirty="0">
                <a:solidFill>
                  <a:schemeClr val="bg1"/>
                </a:solidFill>
                <a:latin typeface="+mn-lt"/>
                <a:ea typeface="+mn-ea"/>
                <a:cs typeface="+mn-ea"/>
                <a:sym typeface="+mn-lt"/>
              </a:rPr>
              <a:t>不足之处</a:t>
            </a:r>
            <a:endParaRPr lang="zh-CN" altLang="en-US" sz="2800" dirty="0">
              <a:solidFill>
                <a:schemeClr val="bg1"/>
              </a:solidFill>
              <a:latin typeface="+mn-lt"/>
              <a:ea typeface="+mn-ea"/>
              <a:cs typeface="+mn-ea"/>
              <a:sym typeface="+mn-lt"/>
            </a:endParaRPr>
          </a:p>
        </p:txBody>
      </p:sp>
      <p:sp>
        <p:nvSpPr>
          <p:cNvPr id="31" name="TextBox 29"/>
          <p:cNvSpPr txBox="1"/>
          <p:nvPr/>
        </p:nvSpPr>
        <p:spPr>
          <a:xfrm>
            <a:off x="2456807" y="5033972"/>
            <a:ext cx="2764898" cy="810478"/>
          </a:xfrm>
          <a:prstGeom prst="rect">
            <a:avLst/>
          </a:prstGeom>
          <a:noFill/>
        </p:spPr>
        <p:txBody>
          <a:bodyPr wrap="square" lIns="0" tIns="0" rIns="0" bIns="0" rtlCol="0">
            <a:spAutoFit/>
          </a:bodyPr>
          <a:lstStyle/>
          <a:p>
            <a:pPr>
              <a:lnSpc>
                <a:spcPts val="2200"/>
              </a:lnSpc>
            </a:pPr>
            <a:r>
              <a:rPr lang="zh-CN" altLang="en-US" sz="1600" dirty="0">
                <a:cs typeface="+mn-ea"/>
                <a:sym typeface="+mn-lt"/>
              </a:rPr>
              <a:t>单击输入您的文字内容，或复制粘贴具体文本，语言精练概括的说明你所要阐明的观点</a:t>
            </a:r>
            <a:endParaRPr lang="en-US" altLang="zh-CN" sz="1600" dirty="0">
              <a:cs typeface="+mn-ea"/>
              <a:sym typeface="+mn-lt"/>
            </a:endParaRPr>
          </a:p>
        </p:txBody>
      </p:sp>
      <p:sp>
        <p:nvSpPr>
          <p:cNvPr id="33" name="TextBox 29"/>
          <p:cNvSpPr txBox="1"/>
          <p:nvPr/>
        </p:nvSpPr>
        <p:spPr>
          <a:xfrm>
            <a:off x="7481580" y="5043755"/>
            <a:ext cx="2764898" cy="810478"/>
          </a:xfrm>
          <a:prstGeom prst="rect">
            <a:avLst/>
          </a:prstGeom>
          <a:noFill/>
        </p:spPr>
        <p:txBody>
          <a:bodyPr wrap="square" lIns="0" tIns="0" rIns="0" bIns="0" rtlCol="0">
            <a:spAutoFit/>
          </a:bodyPr>
          <a:lstStyle/>
          <a:p>
            <a:pPr>
              <a:lnSpc>
                <a:spcPts val="2200"/>
              </a:lnSpc>
            </a:pPr>
            <a:r>
              <a:rPr lang="zh-CN" altLang="en-US" sz="1600" dirty="0">
                <a:cs typeface="+mn-ea"/>
                <a:sym typeface="+mn-lt"/>
              </a:rPr>
              <a:t>单击输入您的文字内容，或复制粘贴具体文本，语言精练概括的说明你所要阐明的观点</a:t>
            </a:r>
            <a:endParaRPr lang="en-US" altLang="zh-CN" sz="1600" dirty="0">
              <a:cs typeface="+mn-ea"/>
              <a:sym typeface="+mn-lt"/>
            </a:endParaRPr>
          </a:p>
        </p:txBody>
      </p:sp>
      <p:sp>
        <p:nvSpPr>
          <p:cNvPr id="43" name="TextBox 29"/>
          <p:cNvSpPr txBox="1"/>
          <p:nvPr/>
        </p:nvSpPr>
        <p:spPr>
          <a:xfrm>
            <a:off x="2456806" y="2290652"/>
            <a:ext cx="2764899" cy="810478"/>
          </a:xfrm>
          <a:prstGeom prst="rect">
            <a:avLst/>
          </a:prstGeom>
          <a:noFill/>
        </p:spPr>
        <p:txBody>
          <a:bodyPr wrap="square" lIns="0" tIns="0" rIns="0" bIns="0" rtlCol="0">
            <a:spAutoFit/>
          </a:bodyPr>
          <a:lstStyle>
            <a:defPPr>
              <a:defRPr lang="zh-CN"/>
            </a:defPPr>
            <a:lvl1pPr algn="just">
              <a:defRPr>
                <a:solidFill>
                  <a:schemeClr val="bg2">
                    <a:lumMod val="25000"/>
                  </a:schemeClr>
                </a:solidFill>
              </a:defRPr>
            </a:lvl1pPr>
          </a:lstStyle>
          <a:p>
            <a:pPr>
              <a:lnSpc>
                <a:spcPts val="2200"/>
              </a:lnSpc>
            </a:pPr>
            <a:r>
              <a:rPr lang="zh-CN" altLang="en-US" sz="1600" dirty="0">
                <a:cs typeface="+mn-ea"/>
                <a:sym typeface="+mn-lt"/>
              </a:rPr>
              <a:t>单击输入您的文字内容，或复制粘贴具体文本，语言精练概括的说明你所要阐明的观点</a:t>
            </a:r>
            <a:endParaRPr lang="en-US" altLang="zh-CN" sz="1600" dirty="0">
              <a:cs typeface="+mn-ea"/>
              <a:sym typeface="+mn-lt"/>
            </a:endParaRPr>
          </a:p>
        </p:txBody>
      </p:sp>
      <p:sp>
        <p:nvSpPr>
          <p:cNvPr id="45" name="TextBox 29"/>
          <p:cNvSpPr txBox="1"/>
          <p:nvPr/>
        </p:nvSpPr>
        <p:spPr>
          <a:xfrm>
            <a:off x="7481580" y="2300435"/>
            <a:ext cx="2764898" cy="810478"/>
          </a:xfrm>
          <a:prstGeom prst="rect">
            <a:avLst/>
          </a:prstGeom>
          <a:noFill/>
        </p:spPr>
        <p:txBody>
          <a:bodyPr wrap="square" lIns="0" tIns="0" rIns="0" bIns="0" rtlCol="0">
            <a:spAutoFit/>
          </a:bodyPr>
          <a:lstStyle/>
          <a:p>
            <a:pPr>
              <a:lnSpc>
                <a:spcPts val="2200"/>
              </a:lnSpc>
            </a:pPr>
            <a:r>
              <a:rPr lang="zh-CN" altLang="en-US" sz="1600" dirty="0">
                <a:cs typeface="+mn-ea"/>
                <a:sym typeface="+mn-lt"/>
              </a:rPr>
              <a:t>单击输入您的文字内容，或复制粘贴具体文本，语言精练概括的说明你所要阐明的观点</a:t>
            </a:r>
            <a:endParaRPr lang="en-US" altLang="zh-CN" sz="1600" dirty="0">
              <a:cs typeface="+mn-ea"/>
              <a:sym typeface="+mn-lt"/>
            </a:endParaRPr>
          </a:p>
        </p:txBody>
      </p:sp>
      <p:sp>
        <p:nvSpPr>
          <p:cNvPr id="28" name="TextBox 34"/>
          <p:cNvSpPr txBox="1"/>
          <p:nvPr/>
        </p:nvSpPr>
        <p:spPr>
          <a:xfrm>
            <a:off x="2438819" y="1797202"/>
            <a:ext cx="1846660"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29" name="TextBox 34"/>
          <p:cNvSpPr txBox="1"/>
          <p:nvPr/>
        </p:nvSpPr>
        <p:spPr>
          <a:xfrm>
            <a:off x="2463007" y="4479592"/>
            <a:ext cx="1846659" cy="369332"/>
          </a:xfrm>
          <a:prstGeom prst="rect">
            <a:avLst/>
          </a:prstGeom>
          <a:noFill/>
        </p:spPr>
        <p:txBody>
          <a:bodyPr wrap="none" lIns="0" tIns="0" rIns="0" bIns="0" rtlCol="0">
            <a:spAutoFit/>
          </a:bodyPr>
          <a:lstStyle>
            <a:defPPr>
              <a:defRPr lang="zh-CN"/>
            </a:defPPr>
            <a:lvl1pPr>
              <a:defRPr sz="2400" b="1">
                <a:solidFill>
                  <a:schemeClr val="accent2"/>
                </a:solidFill>
                <a:latin typeface="微软雅黑" panose="020B0503020204020204" pitchFamily="34" charset="-122"/>
                <a:ea typeface="微软雅黑" panose="020B0503020204020204" pitchFamily="34" charset="-122"/>
              </a:defRPr>
            </a:lvl1pPr>
          </a:lstStyle>
          <a:p>
            <a:r>
              <a:rPr lang="zh-CN" altLang="en-US" dirty="0">
                <a:solidFill>
                  <a:srgbClr val="386D52"/>
                </a:solidFill>
                <a:latin typeface="+mn-lt"/>
                <a:ea typeface="+mn-ea"/>
                <a:cs typeface="+mn-ea"/>
                <a:sym typeface="+mn-lt"/>
              </a:rPr>
              <a:t>单击添加标题</a:t>
            </a:r>
            <a:endParaRPr lang="zh-CN" altLang="en-US" dirty="0">
              <a:solidFill>
                <a:srgbClr val="386D52"/>
              </a:solidFill>
              <a:latin typeface="+mn-lt"/>
              <a:ea typeface="+mn-ea"/>
              <a:cs typeface="+mn-ea"/>
              <a:sym typeface="+mn-lt"/>
            </a:endParaRPr>
          </a:p>
        </p:txBody>
      </p:sp>
      <p:sp>
        <p:nvSpPr>
          <p:cNvPr id="30" name="TextBox 34"/>
          <p:cNvSpPr txBox="1"/>
          <p:nvPr/>
        </p:nvSpPr>
        <p:spPr>
          <a:xfrm>
            <a:off x="7481580" y="1806985"/>
            <a:ext cx="1846660"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34" name="TextBox 34"/>
          <p:cNvSpPr txBox="1"/>
          <p:nvPr/>
        </p:nvSpPr>
        <p:spPr>
          <a:xfrm>
            <a:off x="7481580" y="4489375"/>
            <a:ext cx="1846659" cy="369332"/>
          </a:xfrm>
          <a:prstGeom prst="rect">
            <a:avLst/>
          </a:prstGeom>
          <a:noFill/>
        </p:spPr>
        <p:txBody>
          <a:bodyPr wrap="none" lIns="0" tIns="0" rIns="0" bIns="0" rtlCol="0">
            <a:spAutoFit/>
          </a:bodyPr>
          <a:lstStyle>
            <a:defPPr>
              <a:defRPr lang="zh-CN"/>
            </a:defPPr>
            <a:lvl1pPr>
              <a:defRPr sz="2400" b="1">
                <a:solidFill>
                  <a:schemeClr val="accent2"/>
                </a:solidFill>
                <a:latin typeface="微软雅黑" panose="020B0503020204020204" pitchFamily="34" charset="-122"/>
                <a:ea typeface="微软雅黑" panose="020B0503020204020204" pitchFamily="34" charset="-122"/>
              </a:defRPr>
            </a:lvl1pPr>
          </a:lstStyle>
          <a:p>
            <a:r>
              <a:rPr lang="zh-CN" altLang="en-US" dirty="0">
                <a:solidFill>
                  <a:srgbClr val="386D52"/>
                </a:solidFill>
                <a:latin typeface="+mn-lt"/>
                <a:ea typeface="+mn-ea"/>
                <a:cs typeface="+mn-ea"/>
                <a:sym typeface="+mn-lt"/>
              </a:rPr>
              <a:t>单击添加标题</a:t>
            </a:r>
            <a:endParaRPr lang="zh-CN" altLang="en-US" dirty="0">
              <a:solidFill>
                <a:srgbClr val="386D52"/>
              </a:solidFill>
              <a:latin typeface="+mn-lt"/>
              <a:ea typeface="+mn-ea"/>
              <a:cs typeface="+mn-ea"/>
              <a:sym typeface="+mn-lt"/>
            </a:endParaRPr>
          </a:p>
        </p:txBody>
      </p:sp>
      <p:grpSp>
        <p:nvGrpSpPr>
          <p:cNvPr id="8" name="组合 7"/>
          <p:cNvGrpSpPr/>
          <p:nvPr/>
        </p:nvGrpSpPr>
        <p:grpSpPr>
          <a:xfrm>
            <a:off x="4710421" y="2453021"/>
            <a:ext cx="2986190" cy="2986190"/>
            <a:chOff x="4810273" y="2454665"/>
            <a:chExt cx="2673559" cy="2673559"/>
          </a:xfrm>
        </p:grpSpPr>
        <p:grpSp>
          <p:nvGrpSpPr>
            <p:cNvPr id="5" name="组合 4"/>
            <p:cNvGrpSpPr/>
            <p:nvPr/>
          </p:nvGrpSpPr>
          <p:grpSpPr>
            <a:xfrm rot="1559260">
              <a:off x="4810273" y="2739527"/>
              <a:ext cx="2673559" cy="2099502"/>
              <a:chOff x="4015546" y="1694774"/>
              <a:chExt cx="4563259" cy="3829375"/>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3598448">
                <a:off x="5826316" y="1694774"/>
                <a:ext cx="2752489" cy="2752489"/>
              </a:xfrm>
              <a:prstGeom prst="rect">
                <a:avLst/>
              </a:prstGeom>
            </p:spPr>
          </p:pic>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3598448" flipH="1" flipV="1">
                <a:off x="4015546" y="2771660"/>
                <a:ext cx="2752489" cy="2752489"/>
              </a:xfrm>
              <a:prstGeom prst="rect">
                <a:avLst/>
              </a:prstGeom>
            </p:spPr>
          </p:pic>
        </p:grpSp>
        <p:grpSp>
          <p:nvGrpSpPr>
            <p:cNvPr id="36" name="组合 35"/>
            <p:cNvGrpSpPr/>
            <p:nvPr/>
          </p:nvGrpSpPr>
          <p:grpSpPr>
            <a:xfrm rot="3689492" flipH="1">
              <a:off x="4775118" y="2741694"/>
              <a:ext cx="2673559" cy="2099502"/>
              <a:chOff x="4015546" y="1694774"/>
              <a:chExt cx="4563259" cy="3829375"/>
            </a:xfrm>
          </p:grpSpPr>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3598448">
                <a:off x="5826316" y="1694774"/>
                <a:ext cx="2752489" cy="2752489"/>
              </a:xfrm>
              <a:prstGeom prst="rect">
                <a:avLst/>
              </a:prstGeom>
            </p:spPr>
          </p:pic>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3598448" flipH="1" flipV="1">
                <a:off x="4015546" y="2771660"/>
                <a:ext cx="2752489" cy="2752489"/>
              </a:xfrm>
              <a:prstGeom prst="rect">
                <a:avLst/>
              </a:prstGeom>
            </p:spPr>
          </p:pic>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par>
                          <p:cTn id="18" fill="hold">
                            <p:stCondLst>
                              <p:cond delay="1000"/>
                            </p:stCondLst>
                            <p:childTnLst>
                              <p:par>
                                <p:cTn id="19" presetID="25"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75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22" dur="75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23" dur="750" accel="50000" fill="hold">
                                          <p:stCondLst>
                                            <p:cond delay="750"/>
                                          </p:stCondLst>
                                        </p:cTn>
                                        <p:tgtEl>
                                          <p:spTgt spid="31"/>
                                        </p:tgtEl>
                                        <p:attrNameLst>
                                          <p:attrName>ppt_w</p:attrName>
                                        </p:attrNameLst>
                                      </p:cBhvr>
                                      <p:tavLst>
                                        <p:tav tm="0">
                                          <p:val>
                                            <p:strVal val="#ppt_w*.05"/>
                                          </p:val>
                                        </p:tav>
                                        <p:tav tm="100000">
                                          <p:val>
                                            <p:strVal val="#ppt_w"/>
                                          </p:val>
                                        </p:tav>
                                      </p:tavLst>
                                    </p:anim>
                                    <p:anim calcmode="lin" valueType="num">
                                      <p:cBhvr>
                                        <p:cTn id="24" dur="1500" fill="hold"/>
                                        <p:tgtEl>
                                          <p:spTgt spid="31"/>
                                        </p:tgtEl>
                                        <p:attrNameLst>
                                          <p:attrName>ppt_h</p:attrName>
                                        </p:attrNameLst>
                                      </p:cBhvr>
                                      <p:tavLst>
                                        <p:tav tm="0">
                                          <p:val>
                                            <p:strVal val="#ppt_h"/>
                                          </p:val>
                                        </p:tav>
                                        <p:tav tm="100000">
                                          <p:val>
                                            <p:strVal val="#ppt_h"/>
                                          </p:val>
                                        </p:tav>
                                      </p:tavLst>
                                    </p:anim>
                                    <p:anim calcmode="lin" valueType="num">
                                      <p:cBhvr>
                                        <p:cTn id="25" dur="75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26" dur="75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27" dur="750" accel="50000" fill="hold">
                                          <p:stCondLst>
                                            <p:cond delay="750"/>
                                          </p:stCondLst>
                                        </p:cTn>
                                        <p:tgtEl>
                                          <p:spTgt spid="31"/>
                                        </p:tgtEl>
                                        <p:attrNameLst>
                                          <p:attrName>ppt_y</p:attrName>
                                        </p:attrNameLst>
                                      </p:cBhvr>
                                      <p:tavLst>
                                        <p:tav tm="0">
                                          <p:val>
                                            <p:strVal val="#ppt_y+.1"/>
                                          </p:val>
                                        </p:tav>
                                        <p:tav tm="100000">
                                          <p:val>
                                            <p:strVal val="#ppt_y"/>
                                          </p:val>
                                        </p:tav>
                                      </p:tavLst>
                                    </p:anim>
                                    <p:animEffect transition="in" filter="fade">
                                      <p:cBhvr>
                                        <p:cTn id="28" dur="1500" decel="50000">
                                          <p:stCondLst>
                                            <p:cond delay="0"/>
                                          </p:stCondLst>
                                        </p:cTn>
                                        <p:tgtEl>
                                          <p:spTgt spid="31"/>
                                        </p:tgtEl>
                                      </p:cBhvr>
                                    </p:animEffect>
                                  </p:childTnLst>
                                </p:cTn>
                              </p:par>
                              <p:par>
                                <p:cTn id="29" presetID="25" presetClass="entr" presetSubtype="0" fill="hold" grpId="0" nodeType="withEffect">
                                  <p:stCondLst>
                                    <p:cond delay="200"/>
                                  </p:stCondLst>
                                  <p:childTnLst>
                                    <p:set>
                                      <p:cBhvr>
                                        <p:cTn id="30" dur="1" fill="hold">
                                          <p:stCondLst>
                                            <p:cond delay="0"/>
                                          </p:stCondLst>
                                        </p:cTn>
                                        <p:tgtEl>
                                          <p:spTgt spid="43"/>
                                        </p:tgtEl>
                                        <p:attrNameLst>
                                          <p:attrName>style.visibility</p:attrName>
                                        </p:attrNameLst>
                                      </p:cBhvr>
                                      <p:to>
                                        <p:strVal val="visible"/>
                                      </p:to>
                                    </p:set>
                                    <p:anim calcmode="lin" valueType="num">
                                      <p:cBhvr>
                                        <p:cTn id="31" dur="7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32" dur="7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33" dur="750" accel="50000" fill="hold">
                                          <p:stCondLst>
                                            <p:cond delay="750"/>
                                          </p:stCondLst>
                                        </p:cTn>
                                        <p:tgtEl>
                                          <p:spTgt spid="43"/>
                                        </p:tgtEl>
                                        <p:attrNameLst>
                                          <p:attrName>ppt_w</p:attrName>
                                        </p:attrNameLst>
                                      </p:cBhvr>
                                      <p:tavLst>
                                        <p:tav tm="0">
                                          <p:val>
                                            <p:strVal val="#ppt_w*.05"/>
                                          </p:val>
                                        </p:tav>
                                        <p:tav tm="100000">
                                          <p:val>
                                            <p:strVal val="#ppt_w"/>
                                          </p:val>
                                        </p:tav>
                                      </p:tavLst>
                                    </p:anim>
                                    <p:anim calcmode="lin" valueType="num">
                                      <p:cBhvr>
                                        <p:cTn id="34" dur="1500" fill="hold"/>
                                        <p:tgtEl>
                                          <p:spTgt spid="43"/>
                                        </p:tgtEl>
                                        <p:attrNameLst>
                                          <p:attrName>ppt_h</p:attrName>
                                        </p:attrNameLst>
                                      </p:cBhvr>
                                      <p:tavLst>
                                        <p:tav tm="0">
                                          <p:val>
                                            <p:strVal val="#ppt_h"/>
                                          </p:val>
                                        </p:tav>
                                        <p:tav tm="100000">
                                          <p:val>
                                            <p:strVal val="#ppt_h"/>
                                          </p:val>
                                        </p:tav>
                                      </p:tavLst>
                                    </p:anim>
                                    <p:anim calcmode="lin" valueType="num">
                                      <p:cBhvr>
                                        <p:cTn id="35" dur="7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36" dur="7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37" dur="750" accel="50000" fill="hold">
                                          <p:stCondLst>
                                            <p:cond delay="750"/>
                                          </p:stCondLst>
                                        </p:cTn>
                                        <p:tgtEl>
                                          <p:spTgt spid="43"/>
                                        </p:tgtEl>
                                        <p:attrNameLst>
                                          <p:attrName>ppt_y</p:attrName>
                                        </p:attrNameLst>
                                      </p:cBhvr>
                                      <p:tavLst>
                                        <p:tav tm="0">
                                          <p:val>
                                            <p:strVal val="#ppt_y+.1"/>
                                          </p:val>
                                        </p:tav>
                                        <p:tav tm="100000">
                                          <p:val>
                                            <p:strVal val="#ppt_y"/>
                                          </p:val>
                                        </p:tav>
                                      </p:tavLst>
                                    </p:anim>
                                    <p:animEffect transition="in" filter="fade">
                                      <p:cBhvr>
                                        <p:cTn id="38" dur="1500" decel="50000">
                                          <p:stCondLst>
                                            <p:cond delay="0"/>
                                          </p:stCondLst>
                                        </p:cTn>
                                        <p:tgtEl>
                                          <p:spTgt spid="43"/>
                                        </p:tgtEl>
                                      </p:cBhvr>
                                    </p:animEffect>
                                  </p:childTnLst>
                                </p:cTn>
                              </p:par>
                              <p:par>
                                <p:cTn id="39" presetID="25" presetClass="entr" presetSubtype="0" fill="hold" grpId="0" nodeType="withEffect">
                                  <p:stCondLst>
                                    <p:cond delay="400"/>
                                  </p:stCondLst>
                                  <p:childTnLst>
                                    <p:set>
                                      <p:cBhvr>
                                        <p:cTn id="40" dur="1" fill="hold">
                                          <p:stCondLst>
                                            <p:cond delay="0"/>
                                          </p:stCondLst>
                                        </p:cTn>
                                        <p:tgtEl>
                                          <p:spTgt spid="33"/>
                                        </p:tgtEl>
                                        <p:attrNameLst>
                                          <p:attrName>style.visibility</p:attrName>
                                        </p:attrNameLst>
                                      </p:cBhvr>
                                      <p:to>
                                        <p:strVal val="visible"/>
                                      </p:to>
                                    </p:set>
                                    <p:anim calcmode="lin" valueType="num">
                                      <p:cBhvr>
                                        <p:cTn id="41" dur="75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42" dur="75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43" dur="750" accel="50000" fill="hold">
                                          <p:stCondLst>
                                            <p:cond delay="750"/>
                                          </p:stCondLst>
                                        </p:cTn>
                                        <p:tgtEl>
                                          <p:spTgt spid="33"/>
                                        </p:tgtEl>
                                        <p:attrNameLst>
                                          <p:attrName>ppt_w</p:attrName>
                                        </p:attrNameLst>
                                      </p:cBhvr>
                                      <p:tavLst>
                                        <p:tav tm="0">
                                          <p:val>
                                            <p:strVal val="#ppt_w*.05"/>
                                          </p:val>
                                        </p:tav>
                                        <p:tav tm="100000">
                                          <p:val>
                                            <p:strVal val="#ppt_w"/>
                                          </p:val>
                                        </p:tav>
                                      </p:tavLst>
                                    </p:anim>
                                    <p:anim calcmode="lin" valueType="num">
                                      <p:cBhvr>
                                        <p:cTn id="44" dur="1500" fill="hold"/>
                                        <p:tgtEl>
                                          <p:spTgt spid="33"/>
                                        </p:tgtEl>
                                        <p:attrNameLst>
                                          <p:attrName>ppt_h</p:attrName>
                                        </p:attrNameLst>
                                      </p:cBhvr>
                                      <p:tavLst>
                                        <p:tav tm="0">
                                          <p:val>
                                            <p:strVal val="#ppt_h"/>
                                          </p:val>
                                        </p:tav>
                                        <p:tav tm="100000">
                                          <p:val>
                                            <p:strVal val="#ppt_h"/>
                                          </p:val>
                                        </p:tav>
                                      </p:tavLst>
                                    </p:anim>
                                    <p:anim calcmode="lin" valueType="num">
                                      <p:cBhvr>
                                        <p:cTn id="45" dur="75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46" dur="75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47" dur="750" accel="50000" fill="hold">
                                          <p:stCondLst>
                                            <p:cond delay="750"/>
                                          </p:stCondLst>
                                        </p:cTn>
                                        <p:tgtEl>
                                          <p:spTgt spid="33"/>
                                        </p:tgtEl>
                                        <p:attrNameLst>
                                          <p:attrName>ppt_y</p:attrName>
                                        </p:attrNameLst>
                                      </p:cBhvr>
                                      <p:tavLst>
                                        <p:tav tm="0">
                                          <p:val>
                                            <p:strVal val="#ppt_y+.1"/>
                                          </p:val>
                                        </p:tav>
                                        <p:tav tm="100000">
                                          <p:val>
                                            <p:strVal val="#ppt_y"/>
                                          </p:val>
                                        </p:tav>
                                      </p:tavLst>
                                    </p:anim>
                                    <p:animEffect transition="in" filter="fade">
                                      <p:cBhvr>
                                        <p:cTn id="48" dur="1500" decel="50000">
                                          <p:stCondLst>
                                            <p:cond delay="0"/>
                                          </p:stCondLst>
                                        </p:cTn>
                                        <p:tgtEl>
                                          <p:spTgt spid="33"/>
                                        </p:tgtEl>
                                      </p:cBhvr>
                                    </p:animEffect>
                                  </p:childTnLst>
                                </p:cTn>
                              </p:par>
                              <p:par>
                                <p:cTn id="49" presetID="25" presetClass="entr" presetSubtype="0" fill="hold" grpId="0" nodeType="withEffect">
                                  <p:stCondLst>
                                    <p:cond delay="800"/>
                                  </p:stCondLst>
                                  <p:childTnLst>
                                    <p:set>
                                      <p:cBhvr>
                                        <p:cTn id="50" dur="1" fill="hold">
                                          <p:stCondLst>
                                            <p:cond delay="0"/>
                                          </p:stCondLst>
                                        </p:cTn>
                                        <p:tgtEl>
                                          <p:spTgt spid="45"/>
                                        </p:tgtEl>
                                        <p:attrNameLst>
                                          <p:attrName>style.visibility</p:attrName>
                                        </p:attrNameLst>
                                      </p:cBhvr>
                                      <p:to>
                                        <p:strVal val="visible"/>
                                      </p:to>
                                    </p:set>
                                    <p:anim calcmode="lin" valueType="num">
                                      <p:cBhvr>
                                        <p:cTn id="51" dur="75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52" dur="75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53" dur="750" accel="50000" fill="hold">
                                          <p:stCondLst>
                                            <p:cond delay="750"/>
                                          </p:stCondLst>
                                        </p:cTn>
                                        <p:tgtEl>
                                          <p:spTgt spid="45"/>
                                        </p:tgtEl>
                                        <p:attrNameLst>
                                          <p:attrName>ppt_w</p:attrName>
                                        </p:attrNameLst>
                                      </p:cBhvr>
                                      <p:tavLst>
                                        <p:tav tm="0">
                                          <p:val>
                                            <p:strVal val="#ppt_w*.05"/>
                                          </p:val>
                                        </p:tav>
                                        <p:tav tm="100000">
                                          <p:val>
                                            <p:strVal val="#ppt_w"/>
                                          </p:val>
                                        </p:tav>
                                      </p:tavLst>
                                    </p:anim>
                                    <p:anim calcmode="lin" valueType="num">
                                      <p:cBhvr>
                                        <p:cTn id="54" dur="1500" fill="hold"/>
                                        <p:tgtEl>
                                          <p:spTgt spid="45"/>
                                        </p:tgtEl>
                                        <p:attrNameLst>
                                          <p:attrName>ppt_h</p:attrName>
                                        </p:attrNameLst>
                                      </p:cBhvr>
                                      <p:tavLst>
                                        <p:tav tm="0">
                                          <p:val>
                                            <p:strVal val="#ppt_h"/>
                                          </p:val>
                                        </p:tav>
                                        <p:tav tm="100000">
                                          <p:val>
                                            <p:strVal val="#ppt_h"/>
                                          </p:val>
                                        </p:tav>
                                      </p:tavLst>
                                    </p:anim>
                                    <p:anim calcmode="lin" valueType="num">
                                      <p:cBhvr>
                                        <p:cTn id="55" dur="75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6" dur="75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7" dur="750" accel="50000" fill="hold">
                                          <p:stCondLst>
                                            <p:cond delay="750"/>
                                          </p:stCondLst>
                                        </p:cTn>
                                        <p:tgtEl>
                                          <p:spTgt spid="45"/>
                                        </p:tgtEl>
                                        <p:attrNameLst>
                                          <p:attrName>ppt_y</p:attrName>
                                        </p:attrNameLst>
                                      </p:cBhvr>
                                      <p:tavLst>
                                        <p:tav tm="0">
                                          <p:val>
                                            <p:strVal val="#ppt_y+.1"/>
                                          </p:val>
                                        </p:tav>
                                        <p:tav tm="100000">
                                          <p:val>
                                            <p:strVal val="#ppt_y"/>
                                          </p:val>
                                        </p:tav>
                                      </p:tavLst>
                                    </p:anim>
                                    <p:animEffect transition="in" filter="fade">
                                      <p:cBhvr>
                                        <p:cTn id="58" dur="1500" decel="50000">
                                          <p:stCondLst>
                                            <p:cond delay="0"/>
                                          </p:stCondLst>
                                        </p:cTn>
                                        <p:tgtEl>
                                          <p:spTgt spid="45"/>
                                        </p:tgtEl>
                                      </p:cBhvr>
                                    </p:animEffect>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3" grpId="0"/>
      <p:bldP spid="43" grpId="0"/>
      <p:bldP spid="45" grpId="0"/>
      <p:bldP spid="28" grpId="0"/>
      <p:bldP spid="29" grpId="0"/>
      <p:bldP spid="30"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第五篇</a:t>
            </a:r>
            <a:endParaRPr lang="zh-CN" altLang="en-US" sz="4000" b="1" dirty="0">
              <a:solidFill>
                <a:schemeClr val="bg1"/>
              </a:solidFill>
              <a:cs typeface="+mn-ea"/>
              <a:sym typeface="+mn-lt"/>
            </a:endParaRPr>
          </a:p>
        </p:txBody>
      </p:sp>
      <p:sp>
        <p:nvSpPr>
          <p:cNvPr id="14" name="矩形 13"/>
          <p:cNvSpPr/>
          <p:nvPr/>
        </p:nvSpPr>
        <p:spPr>
          <a:xfrm>
            <a:off x="4577787" y="2260258"/>
            <a:ext cx="3877985" cy="830997"/>
          </a:xfrm>
          <a:prstGeom prst="rect">
            <a:avLst/>
          </a:prstGeom>
        </p:spPr>
        <p:txBody>
          <a:bodyPr wrap="none">
            <a:spAutoFit/>
          </a:bodyPr>
          <a:lstStyle/>
          <a:p>
            <a:r>
              <a:rPr lang="zh-CN" altLang="en-US" sz="4800" b="1" dirty="0">
                <a:solidFill>
                  <a:srgbClr val="386D52"/>
                </a:solidFill>
                <a:cs typeface="+mn-ea"/>
                <a:sym typeface="+mn-lt"/>
              </a:rPr>
              <a:t>可行性及结论</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8" name="文本框 17"/>
          <p:cNvSpPr txBox="1"/>
          <p:nvPr/>
        </p:nvSpPr>
        <p:spPr>
          <a:xfrm>
            <a:off x="4664191" y="3589911"/>
            <a:ext cx="3450957"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可行性分析</a:t>
            </a:r>
            <a:endParaRPr lang="zh-CN" altLang="en-US" sz="2400" dirty="0">
              <a:solidFill>
                <a:schemeClr val="bg2">
                  <a:lumMod val="25000"/>
                </a:schemeClr>
              </a:solidFill>
              <a:latin typeface="+mn-lt"/>
              <a:ea typeface="+mn-ea"/>
              <a:cs typeface="+mn-ea"/>
              <a:sym typeface="+mn-lt"/>
            </a:endParaRPr>
          </a:p>
        </p:txBody>
      </p:sp>
      <p:sp>
        <p:nvSpPr>
          <p:cNvPr id="22" name="文本框 21"/>
          <p:cNvSpPr txBox="1"/>
          <p:nvPr/>
        </p:nvSpPr>
        <p:spPr>
          <a:xfrm>
            <a:off x="4664191" y="4066257"/>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结论二</a:t>
            </a:r>
            <a:endParaRPr lang="zh-CN" altLang="en-US" sz="2400" dirty="0">
              <a:solidFill>
                <a:schemeClr val="bg2">
                  <a:lumMod val="25000"/>
                </a:schemeClr>
              </a:solidFill>
              <a:latin typeface="+mn-lt"/>
              <a:ea typeface="+mn-ea"/>
              <a:cs typeface="+mn-ea"/>
              <a:sym typeface="+mn-lt"/>
            </a:endParaRPr>
          </a:p>
        </p:txBody>
      </p:sp>
      <p:sp>
        <p:nvSpPr>
          <p:cNvPr id="23" name="文本框 22"/>
          <p:cNvSpPr txBox="1"/>
          <p:nvPr/>
        </p:nvSpPr>
        <p:spPr>
          <a:xfrm>
            <a:off x="7049612" y="3589911"/>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结论一</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14:bounceEnd="55000">
                                          <p:cBhvr additive="base">
                                            <p:cTn id="41" dur="1200" fill="hold"/>
                                            <p:tgtEl>
                                              <p:spTgt spid="18"/>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200"/>
                                      </p:stCondLst>
                                      <p:childTnLst>
                                        <p:set>
                                          <p:cBhvr>
                                            <p:cTn id="44" dur="1" fill="hold">
                                              <p:stCondLst>
                                                <p:cond delay="0"/>
                                              </p:stCondLst>
                                            </p:cTn>
                                            <p:tgtEl>
                                              <p:spTgt spid="22"/>
                                            </p:tgtEl>
                                            <p:attrNameLst>
                                              <p:attrName>style.visibility</p:attrName>
                                            </p:attrNameLst>
                                          </p:cBhvr>
                                          <p:to>
                                            <p:strVal val="visible"/>
                                          </p:to>
                                        </p:set>
                                        <p:anim calcmode="lin" valueType="num" p14:bounceEnd="55000">
                                          <p:cBhvr additive="base">
                                            <p:cTn id="45" dur="1200" fill="hold"/>
                                            <p:tgtEl>
                                              <p:spTgt spid="22"/>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5000">
                                      <p:stCondLst>
                                        <p:cond delay="400"/>
                                      </p:stCondLst>
                                      <p:childTnLst>
                                        <p:set>
                                          <p:cBhvr>
                                            <p:cTn id="48" dur="1" fill="hold">
                                              <p:stCondLst>
                                                <p:cond delay="0"/>
                                              </p:stCondLst>
                                            </p:cTn>
                                            <p:tgtEl>
                                              <p:spTgt spid="23"/>
                                            </p:tgtEl>
                                            <p:attrNameLst>
                                              <p:attrName>style.visibility</p:attrName>
                                            </p:attrNameLst>
                                          </p:cBhvr>
                                          <p:to>
                                            <p:strVal val="visible"/>
                                          </p:to>
                                        </p:set>
                                        <p:anim calcmode="lin" valueType="num" p14:bounceEnd="55000">
                                          <p:cBhvr additive="base">
                                            <p:cTn id="49" dur="1200" fill="hold"/>
                                            <p:tgtEl>
                                              <p:spTgt spid="23"/>
                                            </p:tgtEl>
                                            <p:attrNameLst>
                                              <p:attrName>ppt_x</p:attrName>
                                            </p:attrNameLst>
                                          </p:cBhvr>
                                          <p:tavLst>
                                            <p:tav tm="0">
                                              <p:val>
                                                <p:strVal val="#ppt_x"/>
                                              </p:val>
                                            </p:tav>
                                            <p:tav tm="100000">
                                              <p:val>
                                                <p:strVal val="#ppt_x"/>
                                              </p:val>
                                            </p:tav>
                                          </p:tavLst>
                                        </p:anim>
                                        <p:anim calcmode="lin" valueType="num" p14:bounceEnd="55000">
                                          <p:cBhvr additive="base">
                                            <p:cTn id="50" dur="12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8" grpId="0"/>
          <p:bldP spid="22"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1200" fill="hold"/>
                                            <p:tgtEl>
                                              <p:spTgt spid="18"/>
                                            </p:tgtEl>
                                            <p:attrNameLst>
                                              <p:attrName>ppt_x</p:attrName>
                                            </p:attrNameLst>
                                          </p:cBhvr>
                                          <p:tavLst>
                                            <p:tav tm="0">
                                              <p:val>
                                                <p:strVal val="#ppt_x"/>
                                              </p:val>
                                            </p:tav>
                                            <p:tav tm="100000">
                                              <p:val>
                                                <p:strVal val="#ppt_x"/>
                                              </p:val>
                                            </p:tav>
                                          </p:tavLst>
                                        </p:anim>
                                        <p:anim calcmode="lin" valueType="num">
                                          <p:cBhvr additive="base">
                                            <p:cTn id="42" dur="12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1200" fill="hold"/>
                                            <p:tgtEl>
                                              <p:spTgt spid="22"/>
                                            </p:tgtEl>
                                            <p:attrNameLst>
                                              <p:attrName>ppt_x</p:attrName>
                                            </p:attrNameLst>
                                          </p:cBhvr>
                                          <p:tavLst>
                                            <p:tav tm="0">
                                              <p:val>
                                                <p:strVal val="#ppt_x"/>
                                              </p:val>
                                            </p:tav>
                                            <p:tav tm="100000">
                                              <p:val>
                                                <p:strVal val="#ppt_x"/>
                                              </p:val>
                                            </p:tav>
                                          </p:tavLst>
                                        </p:anim>
                                        <p:anim calcmode="lin" valueType="num">
                                          <p:cBhvr additive="base">
                                            <p:cTn id="46" dur="12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40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1200" fill="hold"/>
                                            <p:tgtEl>
                                              <p:spTgt spid="23"/>
                                            </p:tgtEl>
                                            <p:attrNameLst>
                                              <p:attrName>ppt_x</p:attrName>
                                            </p:attrNameLst>
                                          </p:cBhvr>
                                          <p:tavLst>
                                            <p:tav tm="0">
                                              <p:val>
                                                <p:strVal val="#ppt_x"/>
                                              </p:val>
                                            </p:tav>
                                            <p:tav tm="100000">
                                              <p:val>
                                                <p:strVal val="#ppt_x"/>
                                              </p:val>
                                            </p:tav>
                                          </p:tavLst>
                                        </p:anim>
                                        <p:anim calcmode="lin" valueType="num">
                                          <p:cBhvr additive="base">
                                            <p:cTn id="50" dur="12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8" grpId="0"/>
          <p:bldP spid="22" grpId="0"/>
          <p:bldP spid="23"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81357" cy="454960"/>
          </a:xfrm>
        </p:spPr>
        <p:txBody>
          <a:bodyPr>
            <a:noAutofit/>
          </a:bodyPr>
          <a:lstStyle/>
          <a:p>
            <a:pPr algn="dist"/>
            <a:r>
              <a:rPr lang="zh-CN" altLang="en-US" sz="2800" dirty="0">
                <a:solidFill>
                  <a:schemeClr val="bg1"/>
                </a:solidFill>
                <a:latin typeface="+mn-lt"/>
                <a:ea typeface="+mn-ea"/>
                <a:cs typeface="+mn-ea"/>
                <a:sym typeface="+mn-lt"/>
              </a:rPr>
              <a:t>可行性分析</a:t>
            </a:r>
            <a:endParaRPr lang="zh-CN" altLang="en-US" sz="2800" dirty="0">
              <a:solidFill>
                <a:schemeClr val="bg1"/>
              </a:solidFill>
              <a:latin typeface="+mn-lt"/>
              <a:ea typeface="+mn-ea"/>
              <a:cs typeface="+mn-ea"/>
              <a:sym typeface="+mn-lt"/>
            </a:endParaRPr>
          </a:p>
        </p:txBody>
      </p:sp>
      <p:sp>
        <p:nvSpPr>
          <p:cNvPr id="54" name="TextBox 5"/>
          <p:cNvSpPr txBox="1"/>
          <p:nvPr/>
        </p:nvSpPr>
        <p:spPr>
          <a:xfrm>
            <a:off x="1588170" y="1747303"/>
            <a:ext cx="9203220" cy="677108"/>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00000"/>
              </a:lnSpc>
            </a:pPr>
            <a:r>
              <a:rPr lang="zh-CN" altLang="en-US" sz="2200" dirty="0">
                <a:solidFill>
                  <a:srgbClr val="386D52"/>
                </a:solidFill>
                <a:latin typeface="+mn-lt"/>
                <a:ea typeface="+mn-ea"/>
                <a:cs typeface="+mn-ea"/>
                <a:sym typeface="+mn-lt"/>
              </a:rPr>
              <a:t>单击输入您的文字内容，语言精练、言简意赅，尽量简化所要书写的文案；单击输入您的文字内容，语言精练、言简意赅，尽量简化所要书写的文案</a:t>
            </a:r>
            <a:endParaRPr lang="en-US" altLang="zh-CN" sz="2200" dirty="0">
              <a:solidFill>
                <a:srgbClr val="386D52"/>
              </a:solidFill>
              <a:latin typeface="+mn-lt"/>
              <a:ea typeface="+mn-ea"/>
              <a:cs typeface="+mn-ea"/>
              <a:sym typeface="+mn-lt"/>
            </a:endParaRPr>
          </a:p>
        </p:txBody>
      </p:sp>
      <p:sp>
        <p:nvSpPr>
          <p:cNvPr id="55" name="矩形 54"/>
          <p:cNvSpPr>
            <a:spLocks noChangeArrowheads="1"/>
          </p:cNvSpPr>
          <p:nvPr/>
        </p:nvSpPr>
        <p:spPr bwMode="auto">
          <a:xfrm>
            <a:off x="3713451" y="2659720"/>
            <a:ext cx="4287109" cy="4103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r>
              <a:rPr lang="zh-CN" altLang="en-US" sz="2400" b="1" cap="all" dirty="0">
                <a:solidFill>
                  <a:srgbClr val="386D52"/>
                </a:solidFill>
                <a:cs typeface="+mn-ea"/>
                <a:sym typeface="+mn-lt"/>
              </a:rPr>
              <a:t>单击输入标题</a:t>
            </a:r>
            <a:endParaRPr lang="zh-CN" altLang="en-US" sz="2400" b="1" cap="all" dirty="0">
              <a:solidFill>
                <a:srgbClr val="386D52"/>
              </a:solidFill>
              <a:cs typeface="+mn-ea"/>
              <a:sym typeface="+mn-lt"/>
            </a:endParaRPr>
          </a:p>
        </p:txBody>
      </p:sp>
      <p:sp>
        <p:nvSpPr>
          <p:cNvPr id="56" name="TextBox 5"/>
          <p:cNvSpPr txBox="1"/>
          <p:nvPr/>
        </p:nvSpPr>
        <p:spPr>
          <a:xfrm>
            <a:off x="3713451" y="3170791"/>
            <a:ext cx="4264248" cy="493020"/>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sz="1600" dirty="0">
                <a:latin typeface="+mn-lt"/>
                <a:ea typeface="+mn-ea"/>
                <a:cs typeface="+mn-ea"/>
                <a:sym typeface="+mn-lt"/>
              </a:rPr>
              <a:t>单击输入您的文字内容，或复制粘贴具体文本，语言精练概括的说明你所要阐明的观点</a:t>
            </a:r>
            <a:endParaRPr lang="en-US" altLang="zh-CN" sz="1600" dirty="0">
              <a:latin typeface="+mn-lt"/>
              <a:ea typeface="+mn-ea"/>
              <a:cs typeface="+mn-ea"/>
              <a:sym typeface="+mn-lt"/>
            </a:endParaRPr>
          </a:p>
        </p:txBody>
      </p:sp>
      <p:sp>
        <p:nvSpPr>
          <p:cNvPr id="57" name="矩形 56"/>
          <p:cNvSpPr>
            <a:spLocks noChangeArrowheads="1"/>
          </p:cNvSpPr>
          <p:nvPr/>
        </p:nvSpPr>
        <p:spPr bwMode="auto">
          <a:xfrm>
            <a:off x="2408785" y="4224828"/>
            <a:ext cx="4287109" cy="4103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r>
              <a:rPr lang="zh-CN" altLang="en-US" sz="2400" b="1" cap="all" dirty="0">
                <a:solidFill>
                  <a:srgbClr val="386D52"/>
                </a:solidFill>
                <a:cs typeface="+mn-ea"/>
                <a:sym typeface="+mn-lt"/>
              </a:rPr>
              <a:t>单击输入标题</a:t>
            </a:r>
            <a:endParaRPr lang="zh-CN" altLang="en-US" sz="2400" b="1" cap="all" dirty="0">
              <a:solidFill>
                <a:srgbClr val="386D52"/>
              </a:solidFill>
              <a:cs typeface="+mn-ea"/>
              <a:sym typeface="+mn-lt"/>
            </a:endParaRPr>
          </a:p>
        </p:txBody>
      </p:sp>
      <p:sp>
        <p:nvSpPr>
          <p:cNvPr id="58" name="矩形 57"/>
          <p:cNvSpPr>
            <a:spLocks noChangeArrowheads="1"/>
          </p:cNvSpPr>
          <p:nvPr/>
        </p:nvSpPr>
        <p:spPr bwMode="auto">
          <a:xfrm>
            <a:off x="7736842" y="4234291"/>
            <a:ext cx="2866988" cy="4103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r>
              <a:rPr lang="zh-CN" altLang="en-US" sz="2400" b="1" cap="all" dirty="0">
                <a:solidFill>
                  <a:srgbClr val="386D52"/>
                </a:solidFill>
                <a:cs typeface="+mn-ea"/>
                <a:sym typeface="+mn-lt"/>
              </a:rPr>
              <a:t>单击输入标题</a:t>
            </a:r>
            <a:endParaRPr lang="zh-CN" altLang="en-US" sz="2400" b="1" cap="all" dirty="0">
              <a:solidFill>
                <a:srgbClr val="386D52"/>
              </a:solidFill>
              <a:cs typeface="+mn-ea"/>
              <a:sym typeface="+mn-lt"/>
            </a:endParaRPr>
          </a:p>
        </p:txBody>
      </p:sp>
      <p:sp>
        <p:nvSpPr>
          <p:cNvPr id="59" name="TextBox 5"/>
          <p:cNvSpPr txBox="1"/>
          <p:nvPr/>
        </p:nvSpPr>
        <p:spPr>
          <a:xfrm>
            <a:off x="1301262" y="4723266"/>
            <a:ext cx="2957917" cy="739946"/>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r>
              <a:rPr lang="zh-CN" altLang="en-US" sz="1600" dirty="0">
                <a:latin typeface="+mn-lt"/>
                <a:ea typeface="+mn-ea"/>
                <a:cs typeface="+mn-ea"/>
                <a:sym typeface="+mn-lt"/>
              </a:rPr>
              <a:t>单击输入您的文字内容，或复制粘贴具体文本，语言精练概括的说明你所要阐明的观点</a:t>
            </a:r>
            <a:endParaRPr lang="en-US" altLang="zh-CN" sz="1600" dirty="0">
              <a:latin typeface="+mn-lt"/>
              <a:ea typeface="+mn-ea"/>
              <a:cs typeface="+mn-ea"/>
              <a:sym typeface="+mn-lt"/>
            </a:endParaRPr>
          </a:p>
        </p:txBody>
      </p:sp>
      <p:sp>
        <p:nvSpPr>
          <p:cNvPr id="60" name="TextBox 5"/>
          <p:cNvSpPr txBox="1"/>
          <p:nvPr/>
        </p:nvSpPr>
        <p:spPr>
          <a:xfrm>
            <a:off x="7736841" y="4719858"/>
            <a:ext cx="2851700" cy="739946"/>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sz="1600" dirty="0">
                <a:latin typeface="+mn-lt"/>
                <a:ea typeface="+mn-ea"/>
                <a:cs typeface="+mn-ea"/>
                <a:sym typeface="+mn-lt"/>
              </a:rPr>
              <a:t>单击输入您的文字内容，或复制粘贴具体文本，语言精练概括的说明你所要阐明的观点</a:t>
            </a:r>
            <a:endParaRPr lang="en-US" altLang="zh-CN" sz="1600" dirty="0">
              <a:latin typeface="+mn-lt"/>
              <a:ea typeface="+mn-ea"/>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3883905" y="3472138"/>
            <a:ext cx="3982747" cy="28443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500"/>
                            </p:stCondLst>
                            <p:childTnLst>
                              <p:par>
                                <p:cTn id="16" presetID="22" presetClass="entr" presetSubtype="1" fill="hold" grpId="0" nodeType="afterEffect">
                                  <p:stCondLst>
                                    <p:cond delay="0"/>
                                  </p:stCondLst>
                                  <p:iterate type="lt">
                                    <p:tmPct val="10000"/>
                                  </p:iterate>
                                  <p:childTnLst>
                                    <p:set>
                                      <p:cBhvr>
                                        <p:cTn id="17" dur="1" fill="hold">
                                          <p:stCondLst>
                                            <p:cond delay="0"/>
                                          </p:stCondLst>
                                        </p:cTn>
                                        <p:tgtEl>
                                          <p:spTgt spid="54"/>
                                        </p:tgtEl>
                                        <p:attrNameLst>
                                          <p:attrName>style.visibility</p:attrName>
                                        </p:attrNameLst>
                                      </p:cBhvr>
                                      <p:to>
                                        <p:strVal val="visible"/>
                                      </p:to>
                                    </p:set>
                                    <p:animEffect transition="in" filter="wipe(up)">
                                      <p:cBhvr>
                                        <p:cTn id="18" dur="300"/>
                                        <p:tgtEl>
                                          <p:spTgt spid="54"/>
                                        </p:tgtEl>
                                      </p:cBhvr>
                                    </p:animEffect>
                                  </p:childTnLst>
                                </p:cTn>
                              </p:par>
                            </p:childTnLst>
                          </p:cTn>
                        </p:par>
                        <p:par>
                          <p:cTn id="19" fill="hold">
                            <p:stCondLst>
                              <p:cond delay="2720"/>
                            </p:stCondLst>
                            <p:childTnLst>
                              <p:par>
                                <p:cTn id="20" presetID="2" presetClass="entr" presetSubtype="2" fill="hold" grpId="0" nodeType="afterEffect">
                                  <p:stCondLst>
                                    <p:cond delay="0"/>
                                  </p:stCondLst>
                                  <p:childTnLst>
                                    <p:set>
                                      <p:cBhvr>
                                        <p:cTn id="21" dur="1" fill="hold">
                                          <p:stCondLst>
                                            <p:cond delay="0"/>
                                          </p:stCondLst>
                                        </p:cTn>
                                        <p:tgtEl>
                                          <p:spTgt spid="55">
                                            <p:txEl>
                                              <p:pRg st="0" end="0"/>
                                            </p:txEl>
                                          </p:spTgt>
                                        </p:tgtEl>
                                        <p:attrNameLst>
                                          <p:attrName>style.visibility</p:attrName>
                                        </p:attrNameLst>
                                      </p:cBhvr>
                                      <p:to>
                                        <p:strVal val="visible"/>
                                      </p:to>
                                    </p:set>
                                    <p:anim calcmode="lin" valueType="num">
                                      <p:cBhvr additive="base">
                                        <p:cTn id="22" dur="25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23" dur="25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3220"/>
                            </p:stCondLst>
                            <p:childTnLst>
                              <p:par>
                                <p:cTn id="25" presetID="2" presetClass="entr" presetSubtype="2" fill="hold" grpId="0" nodeType="afterEffect">
                                  <p:stCondLst>
                                    <p:cond delay="0"/>
                                  </p:stCondLst>
                                  <p:childTnLst>
                                    <p:set>
                                      <p:cBhvr>
                                        <p:cTn id="26" dur="1" fill="hold">
                                          <p:stCondLst>
                                            <p:cond delay="0"/>
                                          </p:stCondLst>
                                        </p:cTn>
                                        <p:tgtEl>
                                          <p:spTgt spid="56">
                                            <p:txEl>
                                              <p:pRg st="0" end="0"/>
                                            </p:txEl>
                                          </p:spTgt>
                                        </p:tgtEl>
                                        <p:attrNameLst>
                                          <p:attrName>style.visibility</p:attrName>
                                        </p:attrNameLst>
                                      </p:cBhvr>
                                      <p:to>
                                        <p:strVal val="visible"/>
                                      </p:to>
                                    </p:set>
                                    <p:anim calcmode="lin" valueType="num">
                                      <p:cBhvr additive="base">
                                        <p:cTn id="27" dur="25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28" dur="25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3720"/>
                            </p:stCondLst>
                            <p:childTnLst>
                              <p:par>
                                <p:cTn id="30" presetID="2" presetClass="entr" presetSubtype="8" fill="hold" grpId="0" nodeType="afterEffect">
                                  <p:stCondLst>
                                    <p:cond delay="0"/>
                                  </p:stCondLst>
                                  <p:childTnLst>
                                    <p:set>
                                      <p:cBhvr>
                                        <p:cTn id="31" dur="1" fill="hold">
                                          <p:stCondLst>
                                            <p:cond delay="0"/>
                                          </p:stCondLst>
                                        </p:cTn>
                                        <p:tgtEl>
                                          <p:spTgt spid="57">
                                            <p:txEl>
                                              <p:pRg st="0" end="0"/>
                                            </p:txEl>
                                          </p:spTgt>
                                        </p:tgtEl>
                                        <p:attrNameLst>
                                          <p:attrName>style.visibility</p:attrName>
                                        </p:attrNameLst>
                                      </p:cBhvr>
                                      <p:to>
                                        <p:strVal val="visible"/>
                                      </p:to>
                                    </p:set>
                                    <p:anim calcmode="lin" valueType="num">
                                      <p:cBhvr additive="base">
                                        <p:cTn id="32" dur="25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33" dur="25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4220"/>
                            </p:stCondLst>
                            <p:childTnLst>
                              <p:par>
                                <p:cTn id="35" presetID="2" presetClass="entr" presetSubtype="8" fill="hold" grpId="0" nodeType="afterEffect">
                                  <p:stCondLst>
                                    <p:cond delay="0"/>
                                  </p:stCondLst>
                                  <p:childTnLst>
                                    <p:set>
                                      <p:cBhvr>
                                        <p:cTn id="36" dur="1" fill="hold">
                                          <p:stCondLst>
                                            <p:cond delay="0"/>
                                          </p:stCondLst>
                                        </p:cTn>
                                        <p:tgtEl>
                                          <p:spTgt spid="59">
                                            <p:txEl>
                                              <p:pRg st="0" end="0"/>
                                            </p:txEl>
                                          </p:spTgt>
                                        </p:tgtEl>
                                        <p:attrNameLst>
                                          <p:attrName>style.visibility</p:attrName>
                                        </p:attrNameLst>
                                      </p:cBhvr>
                                      <p:to>
                                        <p:strVal val="visible"/>
                                      </p:to>
                                    </p:set>
                                    <p:anim calcmode="lin" valueType="num">
                                      <p:cBhvr additive="base">
                                        <p:cTn id="37" dur="25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720"/>
                            </p:stCondLst>
                            <p:childTnLst>
                              <p:par>
                                <p:cTn id="40" presetID="2" presetClass="entr" presetSubtype="2" fill="hold" grpId="0" nodeType="afterEffect">
                                  <p:stCondLst>
                                    <p:cond delay="0"/>
                                  </p:stCondLst>
                                  <p:childTnLst>
                                    <p:set>
                                      <p:cBhvr>
                                        <p:cTn id="41" dur="1" fill="hold">
                                          <p:stCondLst>
                                            <p:cond delay="0"/>
                                          </p:stCondLst>
                                        </p:cTn>
                                        <p:tgtEl>
                                          <p:spTgt spid="58">
                                            <p:txEl>
                                              <p:pRg st="0" end="0"/>
                                            </p:txEl>
                                          </p:spTgt>
                                        </p:tgtEl>
                                        <p:attrNameLst>
                                          <p:attrName>style.visibility</p:attrName>
                                        </p:attrNameLst>
                                      </p:cBhvr>
                                      <p:to>
                                        <p:strVal val="visible"/>
                                      </p:to>
                                    </p:set>
                                    <p:anim calcmode="lin" valueType="num">
                                      <p:cBhvr additive="base">
                                        <p:cTn id="42" dur="15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43" dur="15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5220"/>
                            </p:stCondLst>
                            <p:childTnLst>
                              <p:par>
                                <p:cTn id="45" presetID="2" presetClass="entr" presetSubtype="2" fill="hold" grpId="0" nodeType="afterEffect">
                                  <p:stCondLst>
                                    <p:cond delay="0"/>
                                  </p:stCondLst>
                                  <p:childTnLst>
                                    <p:set>
                                      <p:cBhvr>
                                        <p:cTn id="46" dur="1" fill="hold">
                                          <p:stCondLst>
                                            <p:cond delay="0"/>
                                          </p:stCondLst>
                                        </p:cTn>
                                        <p:tgtEl>
                                          <p:spTgt spid="60">
                                            <p:txEl>
                                              <p:pRg st="0" end="0"/>
                                            </p:txEl>
                                          </p:spTgt>
                                        </p:tgtEl>
                                        <p:attrNameLst>
                                          <p:attrName>style.visibility</p:attrName>
                                        </p:attrNameLst>
                                      </p:cBhvr>
                                      <p:to>
                                        <p:strVal val="visible"/>
                                      </p:to>
                                    </p:set>
                                    <p:anim calcmode="lin" valueType="num">
                                      <p:cBhvr additive="base">
                                        <p:cTn id="47" dur="25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48" dur="25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4" grpId="0"/>
      <p:bldP spid="55" grpId="0" build="p"/>
      <p:bldP spid="56" grpId="0" build="p"/>
      <p:bldP spid="57" grpId="0" build="p"/>
      <p:bldP spid="58" grpId="0" build="p"/>
      <p:bldP spid="59" grpId="0" build="p"/>
      <p:bldP spid="6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28792" cy="454960"/>
          </a:xfrm>
        </p:spPr>
        <p:txBody>
          <a:bodyPr>
            <a:noAutofit/>
          </a:bodyPr>
          <a:lstStyle/>
          <a:p>
            <a:pPr algn="dist"/>
            <a:r>
              <a:rPr lang="zh-CN" altLang="en-US" sz="2800" dirty="0">
                <a:solidFill>
                  <a:schemeClr val="bg1"/>
                </a:solidFill>
                <a:latin typeface="+mn-lt"/>
                <a:ea typeface="+mn-ea"/>
                <a:cs typeface="+mn-ea"/>
                <a:sym typeface="+mn-lt"/>
              </a:rPr>
              <a:t>结论二</a:t>
            </a:r>
            <a:endParaRPr lang="zh-CN" altLang="en-US" sz="2800" dirty="0">
              <a:solidFill>
                <a:schemeClr val="bg1"/>
              </a:solidFill>
              <a:latin typeface="+mn-lt"/>
              <a:ea typeface="+mn-ea"/>
              <a:cs typeface="+mn-ea"/>
              <a:sym typeface="+mn-lt"/>
            </a:endParaRPr>
          </a:p>
        </p:txBody>
      </p:sp>
      <p:sp>
        <p:nvSpPr>
          <p:cNvPr id="140" name="TextBox 42"/>
          <p:cNvSpPr txBox="1"/>
          <p:nvPr/>
        </p:nvSpPr>
        <p:spPr>
          <a:xfrm>
            <a:off x="1775002" y="2712984"/>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41" name="TextBox 43"/>
          <p:cNvSpPr txBox="1"/>
          <p:nvPr/>
        </p:nvSpPr>
        <p:spPr>
          <a:xfrm>
            <a:off x="2664879" y="2245998"/>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观点一</a:t>
            </a:r>
            <a:endParaRPr lang="zh-CN" altLang="en-US" sz="2600" dirty="0">
              <a:solidFill>
                <a:srgbClr val="386D52"/>
              </a:solidFill>
              <a:latin typeface="+mn-lt"/>
              <a:ea typeface="+mn-ea"/>
              <a:cs typeface="+mn-ea"/>
              <a:sym typeface="+mn-lt"/>
            </a:endParaRPr>
          </a:p>
        </p:txBody>
      </p:sp>
      <p:sp>
        <p:nvSpPr>
          <p:cNvPr id="145" name="TextBox 42"/>
          <p:cNvSpPr txBox="1"/>
          <p:nvPr/>
        </p:nvSpPr>
        <p:spPr>
          <a:xfrm>
            <a:off x="2184072" y="3981851"/>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46" name="TextBox 43"/>
          <p:cNvSpPr txBox="1"/>
          <p:nvPr/>
        </p:nvSpPr>
        <p:spPr>
          <a:xfrm>
            <a:off x="3073949" y="3514865"/>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观点二</a:t>
            </a:r>
            <a:endParaRPr lang="zh-CN" altLang="en-US" sz="2600" dirty="0">
              <a:solidFill>
                <a:srgbClr val="386D52"/>
              </a:solidFill>
              <a:latin typeface="+mn-lt"/>
              <a:ea typeface="+mn-ea"/>
              <a:cs typeface="+mn-ea"/>
              <a:sym typeface="+mn-lt"/>
            </a:endParaRPr>
          </a:p>
        </p:txBody>
      </p:sp>
      <p:sp>
        <p:nvSpPr>
          <p:cNvPr id="155" name="TextBox 42"/>
          <p:cNvSpPr txBox="1"/>
          <p:nvPr/>
        </p:nvSpPr>
        <p:spPr>
          <a:xfrm>
            <a:off x="7026858" y="2161386"/>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56" name="TextBox 43"/>
          <p:cNvSpPr txBox="1"/>
          <p:nvPr/>
        </p:nvSpPr>
        <p:spPr>
          <a:xfrm>
            <a:off x="7026859" y="1690339"/>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观点四</a:t>
            </a:r>
            <a:endParaRPr lang="zh-CN" altLang="en-US" sz="2600" dirty="0">
              <a:solidFill>
                <a:srgbClr val="386D52"/>
              </a:solidFill>
              <a:latin typeface="+mn-lt"/>
              <a:ea typeface="+mn-ea"/>
              <a:cs typeface="+mn-ea"/>
              <a:sym typeface="+mn-lt"/>
            </a:endParaRPr>
          </a:p>
        </p:txBody>
      </p:sp>
      <p:sp>
        <p:nvSpPr>
          <p:cNvPr id="160" name="TextBox 42"/>
          <p:cNvSpPr txBox="1"/>
          <p:nvPr/>
        </p:nvSpPr>
        <p:spPr>
          <a:xfrm>
            <a:off x="7359744" y="3499937"/>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61" name="TextBox 43"/>
          <p:cNvSpPr txBox="1"/>
          <p:nvPr/>
        </p:nvSpPr>
        <p:spPr>
          <a:xfrm>
            <a:off x="7359745" y="3028890"/>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观点五</a:t>
            </a:r>
            <a:endParaRPr lang="zh-CN" altLang="en-US" sz="2600" dirty="0">
              <a:solidFill>
                <a:srgbClr val="386D52"/>
              </a:solidFill>
              <a:latin typeface="+mn-lt"/>
              <a:ea typeface="+mn-ea"/>
              <a:cs typeface="+mn-ea"/>
              <a:sym typeface="+mn-lt"/>
            </a:endParaRPr>
          </a:p>
        </p:txBody>
      </p:sp>
      <p:sp>
        <p:nvSpPr>
          <p:cNvPr id="57" name="TextBox 42"/>
          <p:cNvSpPr txBox="1"/>
          <p:nvPr/>
        </p:nvSpPr>
        <p:spPr>
          <a:xfrm>
            <a:off x="2584784" y="5248318"/>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58" name="TextBox 43"/>
          <p:cNvSpPr txBox="1"/>
          <p:nvPr/>
        </p:nvSpPr>
        <p:spPr>
          <a:xfrm>
            <a:off x="3474661" y="4781332"/>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观点三</a:t>
            </a:r>
            <a:endParaRPr lang="zh-CN" altLang="en-US" sz="2600" dirty="0">
              <a:solidFill>
                <a:srgbClr val="386D52"/>
              </a:solidFill>
              <a:latin typeface="+mn-lt"/>
              <a:ea typeface="+mn-ea"/>
              <a:cs typeface="+mn-ea"/>
              <a:sym typeface="+mn-lt"/>
            </a:endParaRPr>
          </a:p>
        </p:txBody>
      </p:sp>
      <p:sp>
        <p:nvSpPr>
          <p:cNvPr id="83" name="TextBox 42"/>
          <p:cNvSpPr txBox="1"/>
          <p:nvPr/>
        </p:nvSpPr>
        <p:spPr>
          <a:xfrm>
            <a:off x="7672029" y="5331270"/>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84" name="TextBox 43"/>
          <p:cNvSpPr txBox="1"/>
          <p:nvPr/>
        </p:nvSpPr>
        <p:spPr>
          <a:xfrm>
            <a:off x="7672030" y="4860223"/>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观点六</a:t>
            </a:r>
            <a:endParaRPr lang="zh-CN" altLang="en-US" sz="2600" dirty="0">
              <a:solidFill>
                <a:srgbClr val="386D52"/>
              </a:solidFill>
              <a:latin typeface="+mn-lt"/>
              <a:ea typeface="+mn-ea"/>
              <a:cs typeface="+mn-ea"/>
              <a:sym typeface="+mn-l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01651" y="2061336"/>
            <a:ext cx="2442939" cy="438683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41"/>
                                        </p:tgtEl>
                                        <p:attrNameLst>
                                          <p:attrName>style.visibility</p:attrName>
                                        </p:attrNameLst>
                                      </p:cBhvr>
                                      <p:to>
                                        <p:strVal val="visible"/>
                                      </p:to>
                                    </p:set>
                                    <p:anim calcmode="lin" valueType="num">
                                      <p:cBhvr additive="base">
                                        <p:cTn id="18" dur="500" fill="hold"/>
                                        <p:tgtEl>
                                          <p:spTgt spid="141"/>
                                        </p:tgtEl>
                                        <p:attrNameLst>
                                          <p:attrName>ppt_x</p:attrName>
                                        </p:attrNameLst>
                                      </p:cBhvr>
                                      <p:tavLst>
                                        <p:tav tm="0">
                                          <p:val>
                                            <p:strVal val="0-#ppt_w/2"/>
                                          </p:val>
                                        </p:tav>
                                        <p:tav tm="100000">
                                          <p:val>
                                            <p:strVal val="#ppt_x"/>
                                          </p:val>
                                        </p:tav>
                                      </p:tavLst>
                                    </p:anim>
                                    <p:anim calcmode="lin" valueType="num">
                                      <p:cBhvr additive="base">
                                        <p:cTn id="19" dur="500" fill="hold"/>
                                        <p:tgtEl>
                                          <p:spTgt spid="14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40"/>
                                        </p:tgtEl>
                                        <p:attrNameLst>
                                          <p:attrName>style.visibility</p:attrName>
                                        </p:attrNameLst>
                                      </p:cBhvr>
                                      <p:to>
                                        <p:strVal val="visible"/>
                                      </p:to>
                                    </p:set>
                                    <p:anim calcmode="lin" valueType="num">
                                      <p:cBhvr additive="base">
                                        <p:cTn id="22" dur="500" fill="hold"/>
                                        <p:tgtEl>
                                          <p:spTgt spid="140"/>
                                        </p:tgtEl>
                                        <p:attrNameLst>
                                          <p:attrName>ppt_x</p:attrName>
                                        </p:attrNameLst>
                                      </p:cBhvr>
                                      <p:tavLst>
                                        <p:tav tm="0">
                                          <p:val>
                                            <p:strVal val="0-#ppt_w/2"/>
                                          </p:val>
                                        </p:tav>
                                        <p:tav tm="100000">
                                          <p:val>
                                            <p:strVal val="#ppt_x"/>
                                          </p:val>
                                        </p:tav>
                                      </p:tavLst>
                                    </p:anim>
                                    <p:anim calcmode="lin" valueType="num">
                                      <p:cBhvr additive="base">
                                        <p:cTn id="23" dur="500" fill="hold"/>
                                        <p:tgtEl>
                                          <p:spTgt spid="14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45"/>
                                        </p:tgtEl>
                                        <p:attrNameLst>
                                          <p:attrName>style.visibility</p:attrName>
                                        </p:attrNameLst>
                                      </p:cBhvr>
                                      <p:to>
                                        <p:strVal val="visible"/>
                                      </p:to>
                                    </p:set>
                                    <p:anim calcmode="lin" valueType="num">
                                      <p:cBhvr additive="base">
                                        <p:cTn id="26" dur="500" fill="hold"/>
                                        <p:tgtEl>
                                          <p:spTgt spid="145"/>
                                        </p:tgtEl>
                                        <p:attrNameLst>
                                          <p:attrName>ppt_x</p:attrName>
                                        </p:attrNameLst>
                                      </p:cBhvr>
                                      <p:tavLst>
                                        <p:tav tm="0">
                                          <p:val>
                                            <p:strVal val="0-#ppt_w/2"/>
                                          </p:val>
                                        </p:tav>
                                        <p:tav tm="100000">
                                          <p:val>
                                            <p:strVal val="#ppt_x"/>
                                          </p:val>
                                        </p:tav>
                                      </p:tavLst>
                                    </p:anim>
                                    <p:anim calcmode="lin" valueType="num">
                                      <p:cBhvr additive="base">
                                        <p:cTn id="27" dur="500" fill="hold"/>
                                        <p:tgtEl>
                                          <p:spTgt spid="145"/>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200"/>
                                  </p:stCondLst>
                                  <p:childTnLst>
                                    <p:set>
                                      <p:cBhvr>
                                        <p:cTn id="29" dur="1" fill="hold">
                                          <p:stCondLst>
                                            <p:cond delay="0"/>
                                          </p:stCondLst>
                                        </p:cTn>
                                        <p:tgtEl>
                                          <p:spTgt spid="146"/>
                                        </p:tgtEl>
                                        <p:attrNameLst>
                                          <p:attrName>style.visibility</p:attrName>
                                        </p:attrNameLst>
                                      </p:cBhvr>
                                      <p:to>
                                        <p:strVal val="visible"/>
                                      </p:to>
                                    </p:set>
                                    <p:anim calcmode="lin" valueType="num">
                                      <p:cBhvr additive="base">
                                        <p:cTn id="30" dur="500" fill="hold"/>
                                        <p:tgtEl>
                                          <p:spTgt spid="146"/>
                                        </p:tgtEl>
                                        <p:attrNameLst>
                                          <p:attrName>ppt_x</p:attrName>
                                        </p:attrNameLst>
                                      </p:cBhvr>
                                      <p:tavLst>
                                        <p:tav tm="0">
                                          <p:val>
                                            <p:strVal val="0-#ppt_w/2"/>
                                          </p:val>
                                        </p:tav>
                                        <p:tav tm="100000">
                                          <p:val>
                                            <p:strVal val="#ppt_x"/>
                                          </p:val>
                                        </p:tav>
                                      </p:tavLst>
                                    </p:anim>
                                    <p:anim calcmode="lin" valueType="num">
                                      <p:cBhvr additive="base">
                                        <p:cTn id="31" dur="500" fill="hold"/>
                                        <p:tgtEl>
                                          <p:spTgt spid="14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40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0-#ppt_w/2"/>
                                          </p:val>
                                        </p:tav>
                                        <p:tav tm="100000">
                                          <p:val>
                                            <p:strVal val="#ppt_x"/>
                                          </p:val>
                                        </p:tav>
                                      </p:tavLst>
                                    </p:anim>
                                    <p:anim calcmode="lin" valueType="num">
                                      <p:cBhvr additive="base">
                                        <p:cTn id="35" dur="500" fill="hold"/>
                                        <p:tgtEl>
                                          <p:spTgt spid="57"/>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40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fill="hold"/>
                                        <p:tgtEl>
                                          <p:spTgt spid="58"/>
                                        </p:tgtEl>
                                        <p:attrNameLst>
                                          <p:attrName>ppt_x</p:attrName>
                                        </p:attrNameLst>
                                      </p:cBhvr>
                                      <p:tavLst>
                                        <p:tav tm="0">
                                          <p:val>
                                            <p:strVal val="0-#ppt_w/2"/>
                                          </p:val>
                                        </p:tav>
                                        <p:tav tm="100000">
                                          <p:val>
                                            <p:strVal val="#ppt_x"/>
                                          </p:val>
                                        </p:tav>
                                      </p:tavLst>
                                    </p:anim>
                                    <p:anim calcmode="lin" valueType="num">
                                      <p:cBhvr additive="base">
                                        <p:cTn id="39" dur="500" fill="hold"/>
                                        <p:tgtEl>
                                          <p:spTgt spid="58"/>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2" fill="hold" grpId="0" nodeType="afterEffect">
                                  <p:stCondLst>
                                    <p:cond delay="0"/>
                                  </p:stCondLst>
                                  <p:childTnLst>
                                    <p:set>
                                      <p:cBhvr>
                                        <p:cTn id="42" dur="1" fill="hold">
                                          <p:stCondLst>
                                            <p:cond delay="0"/>
                                          </p:stCondLst>
                                        </p:cTn>
                                        <p:tgtEl>
                                          <p:spTgt spid="155"/>
                                        </p:tgtEl>
                                        <p:attrNameLst>
                                          <p:attrName>style.visibility</p:attrName>
                                        </p:attrNameLst>
                                      </p:cBhvr>
                                      <p:to>
                                        <p:strVal val="visible"/>
                                      </p:to>
                                    </p:set>
                                    <p:anim calcmode="lin" valueType="num">
                                      <p:cBhvr additive="base">
                                        <p:cTn id="43" dur="500" fill="hold"/>
                                        <p:tgtEl>
                                          <p:spTgt spid="155"/>
                                        </p:tgtEl>
                                        <p:attrNameLst>
                                          <p:attrName>ppt_x</p:attrName>
                                        </p:attrNameLst>
                                      </p:cBhvr>
                                      <p:tavLst>
                                        <p:tav tm="0">
                                          <p:val>
                                            <p:strVal val="1+#ppt_w/2"/>
                                          </p:val>
                                        </p:tav>
                                        <p:tav tm="100000">
                                          <p:val>
                                            <p:strVal val="#ppt_x"/>
                                          </p:val>
                                        </p:tav>
                                      </p:tavLst>
                                    </p:anim>
                                    <p:anim calcmode="lin" valueType="num">
                                      <p:cBhvr additive="base">
                                        <p:cTn id="44" dur="500" fill="hold"/>
                                        <p:tgtEl>
                                          <p:spTgt spid="15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6"/>
                                        </p:tgtEl>
                                        <p:attrNameLst>
                                          <p:attrName>style.visibility</p:attrName>
                                        </p:attrNameLst>
                                      </p:cBhvr>
                                      <p:to>
                                        <p:strVal val="visible"/>
                                      </p:to>
                                    </p:set>
                                    <p:anim calcmode="lin" valueType="num">
                                      <p:cBhvr additive="base">
                                        <p:cTn id="47" dur="500" fill="hold"/>
                                        <p:tgtEl>
                                          <p:spTgt spid="156"/>
                                        </p:tgtEl>
                                        <p:attrNameLst>
                                          <p:attrName>ppt_x</p:attrName>
                                        </p:attrNameLst>
                                      </p:cBhvr>
                                      <p:tavLst>
                                        <p:tav tm="0">
                                          <p:val>
                                            <p:strVal val="1+#ppt_w/2"/>
                                          </p:val>
                                        </p:tav>
                                        <p:tav tm="100000">
                                          <p:val>
                                            <p:strVal val="#ppt_x"/>
                                          </p:val>
                                        </p:tav>
                                      </p:tavLst>
                                    </p:anim>
                                    <p:anim calcmode="lin" valueType="num">
                                      <p:cBhvr additive="base">
                                        <p:cTn id="48" dur="500" fill="hold"/>
                                        <p:tgtEl>
                                          <p:spTgt spid="15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160"/>
                                        </p:tgtEl>
                                        <p:attrNameLst>
                                          <p:attrName>style.visibility</p:attrName>
                                        </p:attrNameLst>
                                      </p:cBhvr>
                                      <p:to>
                                        <p:strVal val="visible"/>
                                      </p:to>
                                    </p:set>
                                    <p:anim calcmode="lin" valueType="num">
                                      <p:cBhvr additive="base">
                                        <p:cTn id="51" dur="500" fill="hold"/>
                                        <p:tgtEl>
                                          <p:spTgt spid="160"/>
                                        </p:tgtEl>
                                        <p:attrNameLst>
                                          <p:attrName>ppt_x</p:attrName>
                                        </p:attrNameLst>
                                      </p:cBhvr>
                                      <p:tavLst>
                                        <p:tav tm="0">
                                          <p:val>
                                            <p:strVal val="1+#ppt_w/2"/>
                                          </p:val>
                                        </p:tav>
                                        <p:tav tm="100000">
                                          <p:val>
                                            <p:strVal val="#ppt_x"/>
                                          </p:val>
                                        </p:tav>
                                      </p:tavLst>
                                    </p:anim>
                                    <p:anim calcmode="lin" valueType="num">
                                      <p:cBhvr additive="base">
                                        <p:cTn id="52" dur="500" fill="hold"/>
                                        <p:tgtEl>
                                          <p:spTgt spid="16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200"/>
                                  </p:stCondLst>
                                  <p:childTnLst>
                                    <p:set>
                                      <p:cBhvr>
                                        <p:cTn id="54" dur="1" fill="hold">
                                          <p:stCondLst>
                                            <p:cond delay="0"/>
                                          </p:stCondLst>
                                        </p:cTn>
                                        <p:tgtEl>
                                          <p:spTgt spid="161"/>
                                        </p:tgtEl>
                                        <p:attrNameLst>
                                          <p:attrName>style.visibility</p:attrName>
                                        </p:attrNameLst>
                                      </p:cBhvr>
                                      <p:to>
                                        <p:strVal val="visible"/>
                                      </p:to>
                                    </p:set>
                                    <p:anim calcmode="lin" valueType="num">
                                      <p:cBhvr additive="base">
                                        <p:cTn id="55" dur="500" fill="hold"/>
                                        <p:tgtEl>
                                          <p:spTgt spid="161"/>
                                        </p:tgtEl>
                                        <p:attrNameLst>
                                          <p:attrName>ppt_x</p:attrName>
                                        </p:attrNameLst>
                                      </p:cBhvr>
                                      <p:tavLst>
                                        <p:tav tm="0">
                                          <p:val>
                                            <p:strVal val="1+#ppt_w/2"/>
                                          </p:val>
                                        </p:tav>
                                        <p:tav tm="100000">
                                          <p:val>
                                            <p:strVal val="#ppt_x"/>
                                          </p:val>
                                        </p:tav>
                                      </p:tavLst>
                                    </p:anim>
                                    <p:anim calcmode="lin" valueType="num">
                                      <p:cBhvr additive="base">
                                        <p:cTn id="56" dur="500" fill="hold"/>
                                        <p:tgtEl>
                                          <p:spTgt spid="161"/>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400"/>
                                  </p:stCondLst>
                                  <p:childTnLst>
                                    <p:set>
                                      <p:cBhvr>
                                        <p:cTn id="58" dur="1" fill="hold">
                                          <p:stCondLst>
                                            <p:cond delay="0"/>
                                          </p:stCondLst>
                                        </p:cTn>
                                        <p:tgtEl>
                                          <p:spTgt spid="83"/>
                                        </p:tgtEl>
                                        <p:attrNameLst>
                                          <p:attrName>style.visibility</p:attrName>
                                        </p:attrNameLst>
                                      </p:cBhvr>
                                      <p:to>
                                        <p:strVal val="visible"/>
                                      </p:to>
                                    </p:set>
                                    <p:anim calcmode="lin" valueType="num">
                                      <p:cBhvr additive="base">
                                        <p:cTn id="59" dur="500" fill="hold"/>
                                        <p:tgtEl>
                                          <p:spTgt spid="83"/>
                                        </p:tgtEl>
                                        <p:attrNameLst>
                                          <p:attrName>ppt_x</p:attrName>
                                        </p:attrNameLst>
                                      </p:cBhvr>
                                      <p:tavLst>
                                        <p:tav tm="0">
                                          <p:val>
                                            <p:strVal val="1+#ppt_w/2"/>
                                          </p:val>
                                        </p:tav>
                                        <p:tav tm="100000">
                                          <p:val>
                                            <p:strVal val="#ppt_x"/>
                                          </p:val>
                                        </p:tav>
                                      </p:tavLst>
                                    </p:anim>
                                    <p:anim calcmode="lin" valueType="num">
                                      <p:cBhvr additive="base">
                                        <p:cTn id="60" dur="500" fill="hold"/>
                                        <p:tgtEl>
                                          <p:spTgt spid="8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400"/>
                                  </p:stCondLst>
                                  <p:childTnLst>
                                    <p:set>
                                      <p:cBhvr>
                                        <p:cTn id="62" dur="1" fill="hold">
                                          <p:stCondLst>
                                            <p:cond delay="0"/>
                                          </p:stCondLst>
                                        </p:cTn>
                                        <p:tgtEl>
                                          <p:spTgt spid="84"/>
                                        </p:tgtEl>
                                        <p:attrNameLst>
                                          <p:attrName>style.visibility</p:attrName>
                                        </p:attrNameLst>
                                      </p:cBhvr>
                                      <p:to>
                                        <p:strVal val="visible"/>
                                      </p:to>
                                    </p:set>
                                    <p:anim calcmode="lin" valueType="num">
                                      <p:cBhvr additive="base">
                                        <p:cTn id="63" dur="500" fill="hold"/>
                                        <p:tgtEl>
                                          <p:spTgt spid="84"/>
                                        </p:tgtEl>
                                        <p:attrNameLst>
                                          <p:attrName>ppt_x</p:attrName>
                                        </p:attrNameLst>
                                      </p:cBhvr>
                                      <p:tavLst>
                                        <p:tav tm="0">
                                          <p:val>
                                            <p:strVal val="1+#ppt_w/2"/>
                                          </p:val>
                                        </p:tav>
                                        <p:tav tm="100000">
                                          <p:val>
                                            <p:strVal val="#ppt_x"/>
                                          </p:val>
                                        </p:tav>
                                      </p:tavLst>
                                    </p:anim>
                                    <p:anim calcmode="lin" valueType="num">
                                      <p:cBhvr additive="base">
                                        <p:cTn id="6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0" grpId="0"/>
      <p:bldP spid="141" grpId="0"/>
      <p:bldP spid="145" grpId="0"/>
      <p:bldP spid="146" grpId="0"/>
      <p:bldP spid="155" grpId="0"/>
      <p:bldP spid="156" grpId="0"/>
      <p:bldP spid="160" grpId="0"/>
      <p:bldP spid="161" grpId="0"/>
      <p:bldP spid="57" grpId="0"/>
      <p:bldP spid="58" grpId="0"/>
      <p:bldP spid="83" grpId="0"/>
      <p:bldP spid="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第六篇</a:t>
            </a:r>
            <a:endParaRPr lang="zh-CN" altLang="en-US" sz="4000" b="1" dirty="0">
              <a:solidFill>
                <a:schemeClr val="bg1"/>
              </a:solidFill>
              <a:cs typeface="+mn-ea"/>
              <a:sym typeface="+mn-lt"/>
            </a:endParaRPr>
          </a:p>
        </p:txBody>
      </p:sp>
      <p:sp>
        <p:nvSpPr>
          <p:cNvPr id="14" name="矩形 13"/>
          <p:cNvSpPr/>
          <p:nvPr/>
        </p:nvSpPr>
        <p:spPr>
          <a:xfrm>
            <a:off x="3862176" y="2295109"/>
            <a:ext cx="5724644" cy="830997"/>
          </a:xfrm>
          <a:prstGeom prst="rect">
            <a:avLst/>
          </a:prstGeom>
        </p:spPr>
        <p:txBody>
          <a:bodyPr wrap="none">
            <a:spAutoFit/>
          </a:bodyPr>
          <a:lstStyle/>
          <a:p>
            <a:r>
              <a:rPr lang="zh-CN" altLang="en-US" sz="4800" b="1" dirty="0">
                <a:solidFill>
                  <a:srgbClr val="386D52"/>
                </a:solidFill>
                <a:cs typeface="+mn-ea"/>
                <a:sym typeface="+mn-lt"/>
              </a:rPr>
              <a:t>研究结论的发展方向</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1" y="3589911"/>
            <a:ext cx="4484676"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研究结论的发展方向</a:t>
            </a:r>
            <a:endParaRPr lang="zh-CN" altLang="en-US" sz="2400" dirty="0">
              <a:solidFill>
                <a:schemeClr val="bg2">
                  <a:lumMod val="25000"/>
                </a:schemeClr>
              </a:solidFill>
              <a:latin typeface="+mn-lt"/>
              <a:ea typeface="+mn-ea"/>
              <a:cs typeface="+mn-ea"/>
              <a:sym typeface="+mn-lt"/>
            </a:endParaRPr>
          </a:p>
        </p:txBody>
      </p:sp>
      <p:sp>
        <p:nvSpPr>
          <p:cNvPr id="19" name="文本框 18"/>
          <p:cNvSpPr txBox="1"/>
          <p:nvPr/>
        </p:nvSpPr>
        <p:spPr>
          <a:xfrm>
            <a:off x="4664191" y="4066253"/>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参考文献</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14:bounceEnd="55000">
                                          <p:cBhvr additive="base">
                                            <p:cTn id="45"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1200" fill="hold"/>
                                            <p:tgtEl>
                                              <p:spTgt spid="19"/>
                                            </p:tgtEl>
                                            <p:attrNameLst>
                                              <p:attrName>ppt_x</p:attrName>
                                            </p:attrNameLst>
                                          </p:cBhvr>
                                          <p:tavLst>
                                            <p:tav tm="0">
                                              <p:val>
                                                <p:strVal val="#ppt_x"/>
                                              </p:val>
                                            </p:tav>
                                            <p:tav tm="100000">
                                              <p:val>
                                                <p:strVal val="#ppt_x"/>
                                              </p:val>
                                            </p:tav>
                                          </p:tavLst>
                                        </p:anim>
                                        <p:anim calcmode="lin" valueType="num">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329" y="1614116"/>
            <a:ext cx="5755283" cy="4064374"/>
          </a:xfrm>
          <a:prstGeom prst="rect">
            <a:avLst/>
          </a:prstGeom>
        </p:spPr>
      </p:pic>
      <p:sp>
        <p:nvSpPr>
          <p:cNvPr id="2" name="标题 1"/>
          <p:cNvSpPr>
            <a:spLocks noGrp="1"/>
          </p:cNvSpPr>
          <p:nvPr>
            <p:ph type="title" idx="4294967295"/>
          </p:nvPr>
        </p:nvSpPr>
        <p:spPr>
          <a:xfrm>
            <a:off x="1395512" y="541502"/>
            <a:ext cx="4512918" cy="454960"/>
          </a:xfrm>
        </p:spPr>
        <p:txBody>
          <a:bodyPr>
            <a:normAutofit fontScale="90000"/>
          </a:bodyPr>
          <a:lstStyle/>
          <a:p>
            <a:r>
              <a:rPr lang="zh-CN" altLang="en-US" sz="3200" dirty="0">
                <a:solidFill>
                  <a:schemeClr val="bg1"/>
                </a:solidFill>
                <a:latin typeface="+mn-lt"/>
                <a:ea typeface="+mn-ea"/>
                <a:cs typeface="+mn-ea"/>
                <a:sym typeface="+mn-lt"/>
              </a:rPr>
              <a:t>研究结论的发展方向</a:t>
            </a:r>
            <a:endParaRPr lang="zh-CN" altLang="en-US" sz="3200" dirty="0">
              <a:solidFill>
                <a:schemeClr val="bg1"/>
              </a:solidFill>
              <a:latin typeface="+mn-lt"/>
              <a:ea typeface="+mn-ea"/>
              <a:cs typeface="+mn-ea"/>
              <a:sym typeface="+mn-lt"/>
            </a:endParaRPr>
          </a:p>
        </p:txBody>
      </p:sp>
      <p:sp>
        <p:nvSpPr>
          <p:cNvPr id="28" name="TextBox 30"/>
          <p:cNvSpPr txBox="1"/>
          <p:nvPr/>
        </p:nvSpPr>
        <p:spPr>
          <a:xfrm>
            <a:off x="5908430" y="1941277"/>
            <a:ext cx="2326238" cy="369332"/>
          </a:xfrm>
          <a:prstGeom prst="rect">
            <a:avLst/>
          </a:prstGeom>
          <a:noFill/>
        </p:spPr>
        <p:txBody>
          <a:bodyPr wrap="squar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29" name="TextBox 29"/>
          <p:cNvSpPr txBox="1"/>
          <p:nvPr/>
        </p:nvSpPr>
        <p:spPr>
          <a:xfrm>
            <a:off x="5908430" y="2417172"/>
            <a:ext cx="4046425" cy="528350"/>
          </a:xfrm>
          <a:prstGeom prst="rect">
            <a:avLst/>
          </a:prstGeom>
          <a:noFill/>
        </p:spPr>
        <p:txBody>
          <a:bodyPr wrap="square" lIns="0" tIns="0" rIns="0" bIns="0" rtlCol="0">
            <a:spAutoFit/>
          </a:bodyPr>
          <a:lstStyle/>
          <a:p>
            <a:pPr>
              <a:lnSpc>
                <a:spcPts val="2200"/>
              </a:lnSpc>
            </a:pPr>
            <a:r>
              <a:rPr lang="zh-CN" altLang="en-US" sz="1600" dirty="0">
                <a:solidFill>
                  <a:schemeClr val="bg2">
                    <a:lumMod val="25000"/>
                  </a:schemeClr>
                </a:solidFill>
                <a:cs typeface="+mn-ea"/>
                <a:sym typeface="+mn-lt"/>
              </a:rPr>
              <a:t>单击输入您的文字内容，或复制粘贴具体文本，语言精练概括的说明你所要阐明的观点</a:t>
            </a:r>
            <a:endParaRPr lang="en-US" altLang="zh-CN" sz="1600" dirty="0">
              <a:solidFill>
                <a:schemeClr val="bg2">
                  <a:lumMod val="25000"/>
                </a:schemeClr>
              </a:solidFill>
              <a:cs typeface="+mn-ea"/>
              <a:sym typeface="+mn-lt"/>
            </a:endParaRPr>
          </a:p>
        </p:txBody>
      </p:sp>
      <p:sp>
        <p:nvSpPr>
          <p:cNvPr id="30" name="TextBox 30"/>
          <p:cNvSpPr txBox="1"/>
          <p:nvPr/>
        </p:nvSpPr>
        <p:spPr>
          <a:xfrm>
            <a:off x="6284286" y="3276971"/>
            <a:ext cx="2326238" cy="369332"/>
          </a:xfrm>
          <a:prstGeom prst="rect">
            <a:avLst/>
          </a:prstGeom>
          <a:noFill/>
        </p:spPr>
        <p:txBody>
          <a:bodyPr wrap="squar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31" name="TextBox 29"/>
          <p:cNvSpPr txBox="1"/>
          <p:nvPr/>
        </p:nvSpPr>
        <p:spPr>
          <a:xfrm>
            <a:off x="6284286" y="3732370"/>
            <a:ext cx="3964177" cy="528350"/>
          </a:xfrm>
          <a:prstGeom prst="rect">
            <a:avLst/>
          </a:prstGeom>
          <a:noFill/>
        </p:spPr>
        <p:txBody>
          <a:bodyPr wrap="square" lIns="0" tIns="0" rIns="0" bIns="0" rtlCol="0">
            <a:spAutoFit/>
          </a:bodyPr>
          <a:lstStyle/>
          <a:p>
            <a:pPr>
              <a:lnSpc>
                <a:spcPts val="2200"/>
              </a:lnSpc>
            </a:pPr>
            <a:r>
              <a:rPr lang="zh-CN" altLang="en-US" sz="1600" dirty="0">
                <a:solidFill>
                  <a:schemeClr val="bg2">
                    <a:lumMod val="25000"/>
                  </a:schemeClr>
                </a:solidFill>
                <a:cs typeface="+mn-ea"/>
                <a:sym typeface="+mn-lt"/>
              </a:rPr>
              <a:t>单击输入您的文字内容，或复制粘贴具体文本，语言精练概括的说明你所要阐明的观点</a:t>
            </a:r>
            <a:endParaRPr lang="en-US" altLang="zh-CN" sz="1600" dirty="0">
              <a:solidFill>
                <a:schemeClr val="bg2">
                  <a:lumMod val="25000"/>
                </a:schemeClr>
              </a:solidFill>
              <a:cs typeface="+mn-ea"/>
              <a:sym typeface="+mn-lt"/>
            </a:endParaRPr>
          </a:p>
        </p:txBody>
      </p:sp>
      <p:sp>
        <p:nvSpPr>
          <p:cNvPr id="32" name="TextBox 30"/>
          <p:cNvSpPr txBox="1"/>
          <p:nvPr/>
        </p:nvSpPr>
        <p:spPr>
          <a:xfrm>
            <a:off x="5733024" y="4457215"/>
            <a:ext cx="2326238" cy="369332"/>
          </a:xfrm>
          <a:prstGeom prst="rect">
            <a:avLst/>
          </a:prstGeom>
          <a:noFill/>
        </p:spPr>
        <p:txBody>
          <a:bodyPr wrap="squar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33" name="TextBox 29"/>
          <p:cNvSpPr txBox="1"/>
          <p:nvPr/>
        </p:nvSpPr>
        <p:spPr>
          <a:xfrm>
            <a:off x="5733024" y="4919410"/>
            <a:ext cx="3884946" cy="528350"/>
          </a:xfrm>
          <a:prstGeom prst="rect">
            <a:avLst/>
          </a:prstGeom>
          <a:noFill/>
        </p:spPr>
        <p:txBody>
          <a:bodyPr wrap="square" lIns="0" tIns="0" rIns="0" bIns="0" rtlCol="0">
            <a:spAutoFit/>
          </a:bodyPr>
          <a:lstStyle/>
          <a:p>
            <a:pPr>
              <a:lnSpc>
                <a:spcPts val="2200"/>
              </a:lnSpc>
            </a:pPr>
            <a:r>
              <a:rPr lang="zh-CN" altLang="en-US" sz="1600" dirty="0">
                <a:solidFill>
                  <a:schemeClr val="bg2">
                    <a:lumMod val="25000"/>
                  </a:schemeClr>
                </a:solidFill>
                <a:cs typeface="+mn-ea"/>
                <a:sym typeface="+mn-lt"/>
              </a:rPr>
              <a:t>单击输入您的文字内容，或复制粘贴具体文本，语言精练概括的说明你所要阐明的观点</a:t>
            </a:r>
            <a:endParaRPr lang="en-US" altLang="zh-CN" sz="1600" dirty="0">
              <a:solidFill>
                <a:schemeClr val="bg2">
                  <a:lumMod val="25000"/>
                </a:schemeClr>
              </a:solidFill>
              <a:cs typeface="+mn-ea"/>
              <a:sym typeface="+mn-lt"/>
            </a:endParaRPr>
          </a:p>
        </p:txBody>
      </p:sp>
      <p:sp>
        <p:nvSpPr>
          <p:cNvPr id="76" name="TextBox 51"/>
          <p:cNvSpPr txBox="1"/>
          <p:nvPr/>
        </p:nvSpPr>
        <p:spPr>
          <a:xfrm>
            <a:off x="3254862" y="3183502"/>
            <a:ext cx="1239414" cy="1077218"/>
          </a:xfrm>
          <a:prstGeom prst="rect">
            <a:avLst/>
          </a:prstGeom>
          <a:noFill/>
        </p:spPr>
        <p:txBody>
          <a:bodyPr wrap="square" rtlCol="0">
            <a:spAutoFit/>
          </a:bodyPr>
          <a:lstStyle/>
          <a:p>
            <a:pPr algn="ctr"/>
            <a:r>
              <a:rPr lang="zh-CN" altLang="en-US" sz="3200" b="1" dirty="0">
                <a:solidFill>
                  <a:srgbClr val="386D52"/>
                </a:solidFill>
                <a:cs typeface="+mn-ea"/>
                <a:sym typeface="+mn-lt"/>
              </a:rPr>
              <a:t>发展方向</a:t>
            </a:r>
            <a:endParaRPr lang="zh-CN" altLang="en-US" sz="3200" b="1" dirty="0">
              <a:solidFill>
                <a:srgbClr val="386D52"/>
              </a:solidFill>
              <a:cs typeface="+mn-ea"/>
              <a:sym typeface="+mn-lt"/>
            </a:endParaRPr>
          </a:p>
        </p:txBody>
      </p:sp>
      <p:sp>
        <p:nvSpPr>
          <p:cNvPr id="25" name="TextBox 29"/>
          <p:cNvSpPr txBox="1"/>
          <p:nvPr/>
        </p:nvSpPr>
        <p:spPr>
          <a:xfrm>
            <a:off x="4842479" y="241685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01</a:t>
            </a:r>
            <a:endParaRPr lang="en-US" altLang="zh-CN" sz="2800" b="1" dirty="0">
              <a:solidFill>
                <a:schemeClr val="bg1"/>
              </a:solidFill>
              <a:cs typeface="+mn-ea"/>
              <a:sym typeface="+mn-lt"/>
            </a:endParaRPr>
          </a:p>
        </p:txBody>
      </p:sp>
      <p:sp>
        <p:nvSpPr>
          <p:cNvPr id="26" name="TextBox 29"/>
          <p:cNvSpPr txBox="1"/>
          <p:nvPr/>
        </p:nvSpPr>
        <p:spPr>
          <a:xfrm>
            <a:off x="5335774" y="3634061"/>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02</a:t>
            </a:r>
            <a:endParaRPr lang="en-US" altLang="zh-CN" sz="2800" b="1" dirty="0">
              <a:solidFill>
                <a:schemeClr val="bg1"/>
              </a:solidFill>
              <a:cs typeface="+mn-ea"/>
              <a:sym typeface="+mn-lt"/>
            </a:endParaRPr>
          </a:p>
        </p:txBody>
      </p:sp>
      <p:sp>
        <p:nvSpPr>
          <p:cNvPr id="27" name="TextBox 29"/>
          <p:cNvSpPr txBox="1"/>
          <p:nvPr/>
        </p:nvSpPr>
        <p:spPr>
          <a:xfrm>
            <a:off x="4842478" y="4811599"/>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03</a:t>
            </a:r>
            <a:endParaRPr lang="en-US" altLang="zh-CN" sz="28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p:cTn id="21" dur="500" fill="hold"/>
                                            <p:tgtEl>
                                              <p:spTgt spid="76"/>
                                            </p:tgtEl>
                                            <p:attrNameLst>
                                              <p:attrName>ppt_w</p:attrName>
                                            </p:attrNameLst>
                                          </p:cBhvr>
                                          <p:tavLst>
                                            <p:tav tm="0">
                                              <p:val>
                                                <p:fltVal val="0"/>
                                              </p:val>
                                            </p:tav>
                                            <p:tav tm="100000">
                                              <p:val>
                                                <p:strVal val="#ppt_w"/>
                                              </p:val>
                                            </p:tav>
                                          </p:tavLst>
                                        </p:anim>
                                        <p:anim calcmode="lin" valueType="num">
                                          <p:cBhvr>
                                            <p:cTn id="22" dur="500" fill="hold"/>
                                            <p:tgtEl>
                                              <p:spTgt spid="76"/>
                                            </p:tgtEl>
                                            <p:attrNameLst>
                                              <p:attrName>ppt_h</p:attrName>
                                            </p:attrNameLst>
                                          </p:cBhvr>
                                          <p:tavLst>
                                            <p:tav tm="0">
                                              <p:val>
                                                <p:fltVal val="0"/>
                                              </p:val>
                                            </p:tav>
                                            <p:tav tm="100000">
                                              <p:val>
                                                <p:strVal val="#ppt_h"/>
                                              </p:val>
                                            </p:tav>
                                          </p:tavLst>
                                        </p:anim>
                                        <p:animEffect transition="in" filter="fade">
                                          <p:cBhvr>
                                            <p:cTn id="23" dur="500"/>
                                            <p:tgtEl>
                                              <p:spTgt spid="76"/>
                                            </p:tgtEl>
                                          </p:cBhvr>
                                        </p:animEffect>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2" fill="hold" grpId="0" nodeType="afterEffect" p14:presetBounceEnd="70000">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14:bounceEnd="70000">
                                          <p:cBhvr additive="base">
                                            <p:cTn id="32" dur="1500" fill="hold"/>
                                            <p:tgtEl>
                                              <p:spTgt spid="28"/>
                                            </p:tgtEl>
                                            <p:attrNameLst>
                                              <p:attrName>ppt_x</p:attrName>
                                            </p:attrNameLst>
                                          </p:cBhvr>
                                          <p:tavLst>
                                            <p:tav tm="0">
                                              <p:val>
                                                <p:strVal val="1+#ppt_w/2"/>
                                              </p:val>
                                            </p:tav>
                                            <p:tav tm="100000">
                                              <p:val>
                                                <p:strVal val="#ppt_x"/>
                                              </p:val>
                                            </p:tav>
                                          </p:tavLst>
                                        </p:anim>
                                        <p:anim calcmode="lin" valueType="num" p14:bounceEnd="70000">
                                          <p:cBhvr additive="base">
                                            <p:cTn id="33" dur="1500" fill="hold"/>
                                            <p:tgtEl>
                                              <p:spTgt spid="2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70000">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14:bounceEnd="70000">
                                          <p:cBhvr additive="base">
                                            <p:cTn id="36" dur="1500" fill="hold"/>
                                            <p:tgtEl>
                                              <p:spTgt spid="29"/>
                                            </p:tgtEl>
                                            <p:attrNameLst>
                                              <p:attrName>ppt_x</p:attrName>
                                            </p:attrNameLst>
                                          </p:cBhvr>
                                          <p:tavLst>
                                            <p:tav tm="0">
                                              <p:val>
                                                <p:strVal val="1+#ppt_w/2"/>
                                              </p:val>
                                            </p:tav>
                                            <p:tav tm="100000">
                                              <p:val>
                                                <p:strVal val="#ppt_x"/>
                                              </p:val>
                                            </p:tav>
                                          </p:tavLst>
                                        </p:anim>
                                        <p:anim calcmode="lin" valueType="num" p14:bounceEnd="70000">
                                          <p:cBhvr additive="base">
                                            <p:cTn id="37" dur="1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14:presetBounceEnd="70000">
                                      <p:stCondLst>
                                        <p:cond delay="300"/>
                                      </p:stCondLst>
                                      <p:childTnLst>
                                        <p:set>
                                          <p:cBhvr>
                                            <p:cTn id="44" dur="1" fill="hold">
                                              <p:stCondLst>
                                                <p:cond delay="0"/>
                                              </p:stCondLst>
                                            </p:cTn>
                                            <p:tgtEl>
                                              <p:spTgt spid="30"/>
                                            </p:tgtEl>
                                            <p:attrNameLst>
                                              <p:attrName>style.visibility</p:attrName>
                                            </p:attrNameLst>
                                          </p:cBhvr>
                                          <p:to>
                                            <p:strVal val="visible"/>
                                          </p:to>
                                        </p:set>
                                        <p:anim calcmode="lin" valueType="num" p14:bounceEnd="70000">
                                          <p:cBhvr additive="base">
                                            <p:cTn id="45" dur="1500" fill="hold"/>
                                            <p:tgtEl>
                                              <p:spTgt spid="30"/>
                                            </p:tgtEl>
                                            <p:attrNameLst>
                                              <p:attrName>ppt_x</p:attrName>
                                            </p:attrNameLst>
                                          </p:cBhvr>
                                          <p:tavLst>
                                            <p:tav tm="0">
                                              <p:val>
                                                <p:strVal val="1+#ppt_w/2"/>
                                              </p:val>
                                            </p:tav>
                                            <p:tav tm="100000">
                                              <p:val>
                                                <p:strVal val="#ppt_x"/>
                                              </p:val>
                                            </p:tav>
                                          </p:tavLst>
                                        </p:anim>
                                        <p:anim calcmode="lin" valueType="num" p14:bounceEnd="70000">
                                          <p:cBhvr additive="base">
                                            <p:cTn id="46" dur="1500" fill="hold"/>
                                            <p:tgtEl>
                                              <p:spTgt spid="3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14:presetBounceEnd="70000">
                                      <p:stCondLst>
                                        <p:cond delay="300"/>
                                      </p:stCondLst>
                                      <p:childTnLst>
                                        <p:set>
                                          <p:cBhvr>
                                            <p:cTn id="48" dur="1" fill="hold">
                                              <p:stCondLst>
                                                <p:cond delay="0"/>
                                              </p:stCondLst>
                                            </p:cTn>
                                            <p:tgtEl>
                                              <p:spTgt spid="31"/>
                                            </p:tgtEl>
                                            <p:attrNameLst>
                                              <p:attrName>style.visibility</p:attrName>
                                            </p:attrNameLst>
                                          </p:cBhvr>
                                          <p:to>
                                            <p:strVal val="visible"/>
                                          </p:to>
                                        </p:set>
                                        <p:anim calcmode="lin" valueType="num" p14:bounceEnd="70000">
                                          <p:cBhvr additive="base">
                                            <p:cTn id="49" dur="1500" fill="hold"/>
                                            <p:tgtEl>
                                              <p:spTgt spid="31"/>
                                            </p:tgtEl>
                                            <p:attrNameLst>
                                              <p:attrName>ppt_x</p:attrName>
                                            </p:attrNameLst>
                                          </p:cBhvr>
                                          <p:tavLst>
                                            <p:tav tm="0">
                                              <p:val>
                                                <p:strVal val="1+#ppt_w/2"/>
                                              </p:val>
                                            </p:tav>
                                            <p:tav tm="100000">
                                              <p:val>
                                                <p:strVal val="#ppt_x"/>
                                              </p:val>
                                            </p:tav>
                                          </p:tavLst>
                                        </p:anim>
                                        <p:anim calcmode="lin" valueType="num" p14:bounceEnd="70000">
                                          <p:cBhvr additive="base">
                                            <p:cTn id="50" dur="1500" fill="hold"/>
                                            <p:tgtEl>
                                              <p:spTgt spid="31"/>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2"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1+#ppt_w/2"/>
                                              </p:val>
                                            </p:tav>
                                            <p:tav tm="100000">
                                              <p:val>
                                                <p:strVal val="#ppt_x"/>
                                              </p:val>
                                            </p:tav>
                                          </p:tavLst>
                                        </p:anim>
                                        <p:anim calcmode="lin" valueType="num">
                                          <p:cBhvr additive="base">
                                            <p:cTn id="55" dur="500" fill="hold"/>
                                            <p:tgtEl>
                                              <p:spTgt spid="27"/>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14:presetBounceEnd="70000">
                                      <p:stCondLst>
                                        <p:cond delay="600"/>
                                      </p:stCondLst>
                                      <p:childTnLst>
                                        <p:set>
                                          <p:cBhvr>
                                            <p:cTn id="57" dur="1" fill="hold">
                                              <p:stCondLst>
                                                <p:cond delay="0"/>
                                              </p:stCondLst>
                                            </p:cTn>
                                            <p:tgtEl>
                                              <p:spTgt spid="32"/>
                                            </p:tgtEl>
                                            <p:attrNameLst>
                                              <p:attrName>style.visibility</p:attrName>
                                            </p:attrNameLst>
                                          </p:cBhvr>
                                          <p:to>
                                            <p:strVal val="visible"/>
                                          </p:to>
                                        </p:set>
                                        <p:anim calcmode="lin" valueType="num" p14:bounceEnd="70000">
                                          <p:cBhvr additive="base">
                                            <p:cTn id="58" dur="1500" fill="hold"/>
                                            <p:tgtEl>
                                              <p:spTgt spid="32"/>
                                            </p:tgtEl>
                                            <p:attrNameLst>
                                              <p:attrName>ppt_x</p:attrName>
                                            </p:attrNameLst>
                                          </p:cBhvr>
                                          <p:tavLst>
                                            <p:tav tm="0">
                                              <p:val>
                                                <p:strVal val="1+#ppt_w/2"/>
                                              </p:val>
                                            </p:tav>
                                            <p:tav tm="100000">
                                              <p:val>
                                                <p:strVal val="#ppt_x"/>
                                              </p:val>
                                            </p:tav>
                                          </p:tavLst>
                                        </p:anim>
                                        <p:anim calcmode="lin" valueType="num" p14:bounceEnd="70000">
                                          <p:cBhvr additive="base">
                                            <p:cTn id="59" dur="1500" fill="hold"/>
                                            <p:tgtEl>
                                              <p:spTgt spid="32"/>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14:presetBounceEnd="70000">
                                      <p:stCondLst>
                                        <p:cond delay="600"/>
                                      </p:stCondLst>
                                      <p:childTnLst>
                                        <p:set>
                                          <p:cBhvr>
                                            <p:cTn id="61" dur="1" fill="hold">
                                              <p:stCondLst>
                                                <p:cond delay="0"/>
                                              </p:stCondLst>
                                            </p:cTn>
                                            <p:tgtEl>
                                              <p:spTgt spid="33"/>
                                            </p:tgtEl>
                                            <p:attrNameLst>
                                              <p:attrName>style.visibility</p:attrName>
                                            </p:attrNameLst>
                                          </p:cBhvr>
                                          <p:to>
                                            <p:strVal val="visible"/>
                                          </p:to>
                                        </p:set>
                                        <p:anim calcmode="lin" valueType="num" p14:bounceEnd="70000">
                                          <p:cBhvr additive="base">
                                            <p:cTn id="62" dur="1500" fill="hold"/>
                                            <p:tgtEl>
                                              <p:spTgt spid="33"/>
                                            </p:tgtEl>
                                            <p:attrNameLst>
                                              <p:attrName>ppt_x</p:attrName>
                                            </p:attrNameLst>
                                          </p:cBhvr>
                                          <p:tavLst>
                                            <p:tav tm="0">
                                              <p:val>
                                                <p:strVal val="1+#ppt_w/2"/>
                                              </p:val>
                                            </p:tav>
                                            <p:tav tm="100000">
                                              <p:val>
                                                <p:strVal val="#ppt_x"/>
                                              </p:val>
                                            </p:tav>
                                          </p:tavLst>
                                        </p:anim>
                                        <p:anim calcmode="lin" valueType="num" p14:bounceEnd="70000">
                                          <p:cBhvr additive="base">
                                            <p:cTn id="6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29" grpId="0"/>
          <p:bldP spid="30" grpId="0"/>
          <p:bldP spid="31" grpId="0"/>
          <p:bldP spid="32" grpId="0"/>
          <p:bldP spid="33" grpId="0"/>
          <p:bldP spid="76" grpId="0"/>
          <p:bldP spid="25" grpId="0" animBg="1"/>
          <p:bldP spid="26" grpId="0" animBg="1"/>
          <p:bldP spid="2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p:cTn id="21" dur="500" fill="hold"/>
                                            <p:tgtEl>
                                              <p:spTgt spid="76"/>
                                            </p:tgtEl>
                                            <p:attrNameLst>
                                              <p:attrName>ppt_w</p:attrName>
                                            </p:attrNameLst>
                                          </p:cBhvr>
                                          <p:tavLst>
                                            <p:tav tm="0">
                                              <p:val>
                                                <p:fltVal val="0"/>
                                              </p:val>
                                            </p:tav>
                                            <p:tav tm="100000">
                                              <p:val>
                                                <p:strVal val="#ppt_w"/>
                                              </p:val>
                                            </p:tav>
                                          </p:tavLst>
                                        </p:anim>
                                        <p:anim calcmode="lin" valueType="num">
                                          <p:cBhvr>
                                            <p:cTn id="22" dur="500" fill="hold"/>
                                            <p:tgtEl>
                                              <p:spTgt spid="76"/>
                                            </p:tgtEl>
                                            <p:attrNameLst>
                                              <p:attrName>ppt_h</p:attrName>
                                            </p:attrNameLst>
                                          </p:cBhvr>
                                          <p:tavLst>
                                            <p:tav tm="0">
                                              <p:val>
                                                <p:fltVal val="0"/>
                                              </p:val>
                                            </p:tav>
                                            <p:tav tm="100000">
                                              <p:val>
                                                <p:strVal val="#ppt_h"/>
                                              </p:val>
                                            </p:tav>
                                          </p:tavLst>
                                        </p:anim>
                                        <p:animEffect transition="in" filter="fade">
                                          <p:cBhvr>
                                            <p:cTn id="23" dur="500"/>
                                            <p:tgtEl>
                                              <p:spTgt spid="76"/>
                                            </p:tgtEl>
                                          </p:cBhvr>
                                        </p:animEffect>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2"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1500" fill="hold"/>
                                            <p:tgtEl>
                                              <p:spTgt spid="28"/>
                                            </p:tgtEl>
                                            <p:attrNameLst>
                                              <p:attrName>ppt_x</p:attrName>
                                            </p:attrNameLst>
                                          </p:cBhvr>
                                          <p:tavLst>
                                            <p:tav tm="0">
                                              <p:val>
                                                <p:strVal val="1+#ppt_w/2"/>
                                              </p:val>
                                            </p:tav>
                                            <p:tav tm="100000">
                                              <p:val>
                                                <p:strVal val="#ppt_x"/>
                                              </p:val>
                                            </p:tav>
                                          </p:tavLst>
                                        </p:anim>
                                        <p:anim calcmode="lin" valueType="num">
                                          <p:cBhvr additive="base">
                                            <p:cTn id="33" dur="1500" fill="hold"/>
                                            <p:tgtEl>
                                              <p:spTgt spid="2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1500" fill="hold"/>
                                            <p:tgtEl>
                                              <p:spTgt spid="29"/>
                                            </p:tgtEl>
                                            <p:attrNameLst>
                                              <p:attrName>ppt_x</p:attrName>
                                            </p:attrNameLst>
                                          </p:cBhvr>
                                          <p:tavLst>
                                            <p:tav tm="0">
                                              <p:val>
                                                <p:strVal val="1+#ppt_w/2"/>
                                              </p:val>
                                            </p:tav>
                                            <p:tav tm="100000">
                                              <p:val>
                                                <p:strVal val="#ppt_x"/>
                                              </p:val>
                                            </p:tav>
                                          </p:tavLst>
                                        </p:anim>
                                        <p:anim calcmode="lin" valueType="num">
                                          <p:cBhvr additive="base">
                                            <p:cTn id="37" dur="1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30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1500" fill="hold"/>
                                            <p:tgtEl>
                                              <p:spTgt spid="30"/>
                                            </p:tgtEl>
                                            <p:attrNameLst>
                                              <p:attrName>ppt_x</p:attrName>
                                            </p:attrNameLst>
                                          </p:cBhvr>
                                          <p:tavLst>
                                            <p:tav tm="0">
                                              <p:val>
                                                <p:strVal val="1+#ppt_w/2"/>
                                              </p:val>
                                            </p:tav>
                                            <p:tav tm="100000">
                                              <p:val>
                                                <p:strVal val="#ppt_x"/>
                                              </p:val>
                                            </p:tav>
                                          </p:tavLst>
                                        </p:anim>
                                        <p:anim calcmode="lin" valueType="num">
                                          <p:cBhvr additive="base">
                                            <p:cTn id="46" dur="1500" fill="hold"/>
                                            <p:tgtEl>
                                              <p:spTgt spid="3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30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1500" fill="hold"/>
                                            <p:tgtEl>
                                              <p:spTgt spid="31"/>
                                            </p:tgtEl>
                                            <p:attrNameLst>
                                              <p:attrName>ppt_x</p:attrName>
                                            </p:attrNameLst>
                                          </p:cBhvr>
                                          <p:tavLst>
                                            <p:tav tm="0">
                                              <p:val>
                                                <p:strVal val="1+#ppt_w/2"/>
                                              </p:val>
                                            </p:tav>
                                            <p:tav tm="100000">
                                              <p:val>
                                                <p:strVal val="#ppt_x"/>
                                              </p:val>
                                            </p:tav>
                                          </p:tavLst>
                                        </p:anim>
                                        <p:anim calcmode="lin" valueType="num">
                                          <p:cBhvr additive="base">
                                            <p:cTn id="50" dur="1500" fill="hold"/>
                                            <p:tgtEl>
                                              <p:spTgt spid="31"/>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2"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1+#ppt_w/2"/>
                                              </p:val>
                                            </p:tav>
                                            <p:tav tm="100000">
                                              <p:val>
                                                <p:strVal val="#ppt_x"/>
                                              </p:val>
                                            </p:tav>
                                          </p:tavLst>
                                        </p:anim>
                                        <p:anim calcmode="lin" valueType="num">
                                          <p:cBhvr additive="base">
                                            <p:cTn id="55" dur="500" fill="hold"/>
                                            <p:tgtEl>
                                              <p:spTgt spid="27"/>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60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1500" fill="hold"/>
                                            <p:tgtEl>
                                              <p:spTgt spid="32"/>
                                            </p:tgtEl>
                                            <p:attrNameLst>
                                              <p:attrName>ppt_x</p:attrName>
                                            </p:attrNameLst>
                                          </p:cBhvr>
                                          <p:tavLst>
                                            <p:tav tm="0">
                                              <p:val>
                                                <p:strVal val="1+#ppt_w/2"/>
                                              </p:val>
                                            </p:tav>
                                            <p:tav tm="100000">
                                              <p:val>
                                                <p:strVal val="#ppt_x"/>
                                              </p:val>
                                            </p:tav>
                                          </p:tavLst>
                                        </p:anim>
                                        <p:anim calcmode="lin" valueType="num">
                                          <p:cBhvr additive="base">
                                            <p:cTn id="59" dur="1500" fill="hold"/>
                                            <p:tgtEl>
                                              <p:spTgt spid="32"/>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60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1500" fill="hold"/>
                                            <p:tgtEl>
                                              <p:spTgt spid="33"/>
                                            </p:tgtEl>
                                            <p:attrNameLst>
                                              <p:attrName>ppt_x</p:attrName>
                                            </p:attrNameLst>
                                          </p:cBhvr>
                                          <p:tavLst>
                                            <p:tav tm="0">
                                              <p:val>
                                                <p:strVal val="1+#ppt_w/2"/>
                                              </p:val>
                                            </p:tav>
                                            <p:tav tm="100000">
                                              <p:val>
                                                <p:strVal val="#ppt_x"/>
                                              </p:val>
                                            </p:tav>
                                          </p:tavLst>
                                        </p:anim>
                                        <p:anim calcmode="lin" valueType="num">
                                          <p:cBhvr additive="base">
                                            <p:cTn id="6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29" grpId="0"/>
          <p:bldP spid="30" grpId="0"/>
          <p:bldP spid="31" grpId="0"/>
          <p:bldP spid="32" grpId="0"/>
          <p:bldP spid="33" grpId="0"/>
          <p:bldP spid="76" grpId="0"/>
          <p:bldP spid="25" grpId="0" animBg="1"/>
          <p:bldP spid="26" grpId="0" animBg="1"/>
          <p:bldP spid="27" grpId="0" animBg="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41183" cy="454960"/>
          </a:xfrm>
        </p:spPr>
        <p:txBody>
          <a:bodyPr>
            <a:noAutofit/>
          </a:bodyPr>
          <a:lstStyle/>
          <a:p>
            <a:pPr algn="dist"/>
            <a:r>
              <a:rPr lang="zh-CN" altLang="en-US" sz="2800" dirty="0">
                <a:solidFill>
                  <a:schemeClr val="bg1"/>
                </a:solidFill>
                <a:latin typeface="+mn-lt"/>
                <a:ea typeface="+mn-ea"/>
                <a:cs typeface="+mn-ea"/>
                <a:sym typeface="+mn-lt"/>
              </a:rPr>
              <a:t>参考文献</a:t>
            </a:r>
            <a:endParaRPr lang="zh-CN" altLang="en-US" sz="2800" dirty="0">
              <a:solidFill>
                <a:schemeClr val="bg1"/>
              </a:solidFill>
              <a:latin typeface="+mn-lt"/>
              <a:ea typeface="+mn-ea"/>
              <a:cs typeface="+mn-ea"/>
              <a:sym typeface="+mn-lt"/>
            </a:endParaRPr>
          </a:p>
        </p:txBody>
      </p:sp>
      <p:grpSp>
        <p:nvGrpSpPr>
          <p:cNvPr id="19" name="Group 7"/>
          <p:cNvGrpSpPr/>
          <p:nvPr/>
        </p:nvGrpSpPr>
        <p:grpSpPr>
          <a:xfrm>
            <a:off x="4103479" y="1938213"/>
            <a:ext cx="5860795" cy="307777"/>
            <a:chOff x="-1375411" y="1708939"/>
            <a:chExt cx="5944842" cy="307777"/>
          </a:xfrm>
        </p:grpSpPr>
        <p:sp>
          <p:nvSpPr>
            <p:cNvPr id="20" name="TextBox 53"/>
            <p:cNvSpPr txBox="1"/>
            <p:nvPr/>
          </p:nvSpPr>
          <p:spPr>
            <a:xfrm>
              <a:off x="-1375411" y="1708939"/>
              <a:ext cx="3382060"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22" name="Rectangle 54"/>
            <p:cNvSpPr/>
            <p:nvPr/>
          </p:nvSpPr>
          <p:spPr>
            <a:xfrm>
              <a:off x="2188407" y="1739717"/>
              <a:ext cx="2381024"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29" name="Group 7"/>
          <p:cNvGrpSpPr/>
          <p:nvPr/>
        </p:nvGrpSpPr>
        <p:grpSpPr>
          <a:xfrm>
            <a:off x="4103478" y="2607309"/>
            <a:ext cx="5836731" cy="307777"/>
            <a:chOff x="-1375410" y="1708939"/>
            <a:chExt cx="5920435" cy="307777"/>
          </a:xfrm>
        </p:grpSpPr>
        <p:sp>
          <p:nvSpPr>
            <p:cNvPr id="30"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31" name="Rectangle 54"/>
            <p:cNvSpPr/>
            <p:nvPr/>
          </p:nvSpPr>
          <p:spPr>
            <a:xfrm>
              <a:off x="2164000" y="1739717"/>
              <a:ext cx="2381025"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33" name="Group 7"/>
          <p:cNvGrpSpPr/>
          <p:nvPr/>
        </p:nvGrpSpPr>
        <p:grpSpPr>
          <a:xfrm>
            <a:off x="4103478" y="3276405"/>
            <a:ext cx="5848762" cy="307777"/>
            <a:chOff x="-1375410" y="1708939"/>
            <a:chExt cx="5932633" cy="307777"/>
          </a:xfrm>
        </p:grpSpPr>
        <p:sp>
          <p:nvSpPr>
            <p:cNvPr id="34"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37" name="Rectangle 54"/>
            <p:cNvSpPr/>
            <p:nvPr/>
          </p:nvSpPr>
          <p:spPr>
            <a:xfrm>
              <a:off x="2176198" y="1739717"/>
              <a:ext cx="2381025"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39" name="Group 7"/>
          <p:cNvGrpSpPr/>
          <p:nvPr/>
        </p:nvGrpSpPr>
        <p:grpSpPr>
          <a:xfrm>
            <a:off x="4103478" y="3945501"/>
            <a:ext cx="5860793" cy="307777"/>
            <a:chOff x="-1375410" y="1708939"/>
            <a:chExt cx="5944839" cy="307777"/>
          </a:xfrm>
        </p:grpSpPr>
        <p:sp>
          <p:nvSpPr>
            <p:cNvPr id="40"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41" name="Rectangle 54"/>
            <p:cNvSpPr/>
            <p:nvPr/>
          </p:nvSpPr>
          <p:spPr>
            <a:xfrm>
              <a:off x="2188405" y="1739717"/>
              <a:ext cx="2381024"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43" name="Group 7"/>
          <p:cNvGrpSpPr/>
          <p:nvPr/>
        </p:nvGrpSpPr>
        <p:grpSpPr>
          <a:xfrm>
            <a:off x="4103478" y="4614597"/>
            <a:ext cx="5884857" cy="307777"/>
            <a:chOff x="-1375410" y="1708939"/>
            <a:chExt cx="5969248" cy="307777"/>
          </a:xfrm>
        </p:grpSpPr>
        <p:sp>
          <p:nvSpPr>
            <p:cNvPr id="44"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45" name="Rectangle 54"/>
            <p:cNvSpPr/>
            <p:nvPr/>
          </p:nvSpPr>
          <p:spPr>
            <a:xfrm>
              <a:off x="2212813" y="1739717"/>
              <a:ext cx="2381025"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47" name="Group 7"/>
          <p:cNvGrpSpPr/>
          <p:nvPr/>
        </p:nvGrpSpPr>
        <p:grpSpPr>
          <a:xfrm>
            <a:off x="4103478" y="5283691"/>
            <a:ext cx="5872826" cy="307777"/>
            <a:chOff x="-1375410" y="1708939"/>
            <a:chExt cx="5957041" cy="307777"/>
          </a:xfrm>
        </p:grpSpPr>
        <p:sp>
          <p:nvSpPr>
            <p:cNvPr id="48"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49" name="Rectangle 54"/>
            <p:cNvSpPr/>
            <p:nvPr/>
          </p:nvSpPr>
          <p:spPr>
            <a:xfrm>
              <a:off x="2200608" y="1739717"/>
              <a:ext cx="2381023"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sp>
        <p:nvSpPr>
          <p:cNvPr id="51" name="TextBox 29"/>
          <p:cNvSpPr txBox="1"/>
          <p:nvPr/>
        </p:nvSpPr>
        <p:spPr>
          <a:xfrm>
            <a:off x="3130058" y="18786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01</a:t>
            </a:r>
            <a:endParaRPr lang="en-US" altLang="zh-CN" sz="2400" b="1" dirty="0">
              <a:solidFill>
                <a:schemeClr val="bg1"/>
              </a:solidFill>
              <a:cs typeface="+mn-ea"/>
              <a:sym typeface="+mn-lt"/>
            </a:endParaRPr>
          </a:p>
        </p:txBody>
      </p:sp>
      <p:sp>
        <p:nvSpPr>
          <p:cNvPr id="52" name="TextBox 29"/>
          <p:cNvSpPr txBox="1"/>
          <p:nvPr/>
        </p:nvSpPr>
        <p:spPr>
          <a:xfrm>
            <a:off x="3130058" y="25644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02</a:t>
            </a:r>
            <a:endParaRPr lang="en-US" altLang="zh-CN" sz="2400" b="1" dirty="0">
              <a:solidFill>
                <a:schemeClr val="bg1"/>
              </a:solidFill>
              <a:cs typeface="+mn-ea"/>
              <a:sym typeface="+mn-lt"/>
            </a:endParaRPr>
          </a:p>
        </p:txBody>
      </p:sp>
      <p:sp>
        <p:nvSpPr>
          <p:cNvPr id="53" name="TextBox 29"/>
          <p:cNvSpPr txBox="1"/>
          <p:nvPr/>
        </p:nvSpPr>
        <p:spPr>
          <a:xfrm>
            <a:off x="3130058" y="32502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03</a:t>
            </a:r>
            <a:endParaRPr lang="en-US" altLang="zh-CN" sz="2400" b="1" dirty="0">
              <a:solidFill>
                <a:schemeClr val="bg1"/>
              </a:solidFill>
              <a:cs typeface="+mn-ea"/>
              <a:sym typeface="+mn-lt"/>
            </a:endParaRPr>
          </a:p>
        </p:txBody>
      </p:sp>
      <p:sp>
        <p:nvSpPr>
          <p:cNvPr id="54" name="TextBox 29"/>
          <p:cNvSpPr txBox="1"/>
          <p:nvPr/>
        </p:nvSpPr>
        <p:spPr>
          <a:xfrm>
            <a:off x="3130058" y="46218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05</a:t>
            </a:r>
            <a:endParaRPr lang="en-US" altLang="zh-CN" sz="2400" b="1" dirty="0">
              <a:solidFill>
                <a:schemeClr val="bg1"/>
              </a:solidFill>
              <a:cs typeface="+mn-ea"/>
              <a:sym typeface="+mn-lt"/>
            </a:endParaRPr>
          </a:p>
        </p:txBody>
      </p:sp>
      <p:sp>
        <p:nvSpPr>
          <p:cNvPr id="55" name="TextBox 29"/>
          <p:cNvSpPr txBox="1"/>
          <p:nvPr/>
        </p:nvSpPr>
        <p:spPr>
          <a:xfrm>
            <a:off x="3130058" y="39360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04</a:t>
            </a:r>
            <a:endParaRPr lang="en-US" altLang="zh-CN" sz="2400" b="1" dirty="0">
              <a:solidFill>
                <a:schemeClr val="bg1"/>
              </a:solidFill>
              <a:cs typeface="+mn-ea"/>
              <a:sym typeface="+mn-lt"/>
            </a:endParaRPr>
          </a:p>
        </p:txBody>
      </p:sp>
      <p:sp>
        <p:nvSpPr>
          <p:cNvPr id="64" name="TextBox 29"/>
          <p:cNvSpPr txBox="1"/>
          <p:nvPr/>
        </p:nvSpPr>
        <p:spPr>
          <a:xfrm>
            <a:off x="3130057" y="53076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06</a:t>
            </a:r>
            <a:endParaRPr lang="en-US" altLang="zh-CN" sz="24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1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ppt_y</p:attrName>
                                        </p:attrNameLst>
                                      </p:cBhvr>
                                      <p:tavLst>
                                        <p:tav tm="0">
                                          <p:val>
                                            <p:strVal val="#ppt_y+#ppt_h*1.125000"/>
                                          </p:val>
                                        </p:tav>
                                        <p:tav tm="100000">
                                          <p:val>
                                            <p:strVal val="#ppt_y"/>
                                          </p:val>
                                        </p:tav>
                                      </p:tavLst>
                                    </p:anim>
                                    <p:animEffect transition="in" filter="wipe(up)">
                                      <p:cBhvr>
                                        <p:cTn id="18" dur="500"/>
                                        <p:tgtEl>
                                          <p:spTgt spid="19"/>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500" fill="hold"/>
                                        <p:tgtEl>
                                          <p:spTgt spid="52"/>
                                        </p:tgtEl>
                                        <p:attrNameLst>
                                          <p:attrName>ppt_x</p:attrName>
                                        </p:attrNameLst>
                                      </p:cBhvr>
                                      <p:tavLst>
                                        <p:tav tm="0">
                                          <p:val>
                                            <p:strVal val="#ppt_x"/>
                                          </p:val>
                                        </p:tav>
                                        <p:tav tm="100000">
                                          <p:val>
                                            <p:strVal val="#ppt_x"/>
                                          </p:val>
                                        </p:tav>
                                      </p:tavLst>
                                    </p:anim>
                                    <p:anim calcmode="lin" valueType="num">
                                      <p:cBhvr additive="base">
                                        <p:cTn id="23" dur="500" fill="hold"/>
                                        <p:tgtEl>
                                          <p:spTgt spid="52"/>
                                        </p:tgtEl>
                                        <p:attrNameLst>
                                          <p:attrName>ppt_y</p:attrName>
                                        </p:attrNameLst>
                                      </p:cBhvr>
                                      <p:tavLst>
                                        <p:tav tm="0">
                                          <p:val>
                                            <p:strVal val="1+#ppt_h/2"/>
                                          </p:val>
                                        </p:tav>
                                        <p:tav tm="100000">
                                          <p:val>
                                            <p:strVal val="#ppt_y"/>
                                          </p:val>
                                        </p:tav>
                                      </p:tavLst>
                                    </p:anim>
                                  </p:childTnLst>
                                </p:cTn>
                              </p:par>
                              <p:par>
                                <p:cTn id="24" presetID="12" presetClass="entr" presetSubtype="4"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p:tgtEl>
                                          <p:spTgt spid="29"/>
                                        </p:tgtEl>
                                        <p:attrNameLst>
                                          <p:attrName>ppt_y</p:attrName>
                                        </p:attrNameLst>
                                      </p:cBhvr>
                                      <p:tavLst>
                                        <p:tav tm="0">
                                          <p:val>
                                            <p:strVal val="#ppt_y+#ppt_h*1.125000"/>
                                          </p:val>
                                        </p:tav>
                                        <p:tav tm="100000">
                                          <p:val>
                                            <p:strVal val="#ppt_y"/>
                                          </p:val>
                                        </p:tav>
                                      </p:tavLst>
                                    </p:anim>
                                    <p:animEffect transition="in" filter="wipe(up)">
                                      <p:cBhvr>
                                        <p:cTn id="27" dur="500"/>
                                        <p:tgtEl>
                                          <p:spTgt spid="29"/>
                                        </p:tgtEl>
                                      </p:cBhvr>
                                    </p:animEffect>
                                  </p:childTnLst>
                                </p:cTn>
                              </p:par>
                            </p:childTnLst>
                          </p:cTn>
                        </p:par>
                        <p:par>
                          <p:cTn id="28" fill="hold">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par>
                                <p:cTn id="33" presetID="12" presetClass="entr" presetSubtype="4"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p:tgtEl>
                                          <p:spTgt spid="33"/>
                                        </p:tgtEl>
                                        <p:attrNameLst>
                                          <p:attrName>ppt_y</p:attrName>
                                        </p:attrNameLst>
                                      </p:cBhvr>
                                      <p:tavLst>
                                        <p:tav tm="0">
                                          <p:val>
                                            <p:strVal val="#ppt_y+#ppt_h*1.125000"/>
                                          </p:val>
                                        </p:tav>
                                        <p:tav tm="100000">
                                          <p:val>
                                            <p:strVal val="#ppt_y"/>
                                          </p:val>
                                        </p:tav>
                                      </p:tavLst>
                                    </p:anim>
                                    <p:animEffect transition="in" filter="wipe(up)">
                                      <p:cBhvr>
                                        <p:cTn id="36" dur="500"/>
                                        <p:tgtEl>
                                          <p:spTgt spid="33"/>
                                        </p:tgtEl>
                                      </p:cBhvr>
                                    </p:animEffect>
                                  </p:childTnLst>
                                </p:cTn>
                              </p:par>
                            </p:childTnLst>
                          </p:cTn>
                        </p:par>
                        <p:par>
                          <p:cTn id="37" fill="hold">
                            <p:stCondLst>
                              <p:cond delay="2000"/>
                            </p:stCondLst>
                            <p:childTnLst>
                              <p:par>
                                <p:cTn id="38" presetID="2" presetClass="entr" presetSubtype="4" fill="hold" grpId="0"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additive="base">
                                        <p:cTn id="40" dur="500" fill="hold"/>
                                        <p:tgtEl>
                                          <p:spTgt spid="55"/>
                                        </p:tgtEl>
                                        <p:attrNameLst>
                                          <p:attrName>ppt_x</p:attrName>
                                        </p:attrNameLst>
                                      </p:cBhvr>
                                      <p:tavLst>
                                        <p:tav tm="0">
                                          <p:val>
                                            <p:strVal val="#ppt_x"/>
                                          </p:val>
                                        </p:tav>
                                        <p:tav tm="100000">
                                          <p:val>
                                            <p:strVal val="#ppt_x"/>
                                          </p:val>
                                        </p:tav>
                                      </p:tavLst>
                                    </p:anim>
                                    <p:anim calcmode="lin" valueType="num">
                                      <p:cBhvr additive="base">
                                        <p:cTn id="41" dur="500" fill="hold"/>
                                        <p:tgtEl>
                                          <p:spTgt spid="55"/>
                                        </p:tgtEl>
                                        <p:attrNameLst>
                                          <p:attrName>ppt_y</p:attrName>
                                        </p:attrNameLst>
                                      </p:cBhvr>
                                      <p:tavLst>
                                        <p:tav tm="0">
                                          <p:val>
                                            <p:strVal val="1+#ppt_h/2"/>
                                          </p:val>
                                        </p:tav>
                                        <p:tav tm="100000">
                                          <p:val>
                                            <p:strVal val="#ppt_y"/>
                                          </p:val>
                                        </p:tav>
                                      </p:tavLst>
                                    </p:anim>
                                  </p:childTnLst>
                                </p:cTn>
                              </p:par>
                              <p:par>
                                <p:cTn id="42" presetID="12" presetClass="entr" presetSubtype="4"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p:tgtEl>
                                          <p:spTgt spid="39"/>
                                        </p:tgtEl>
                                        <p:attrNameLst>
                                          <p:attrName>ppt_y</p:attrName>
                                        </p:attrNameLst>
                                      </p:cBhvr>
                                      <p:tavLst>
                                        <p:tav tm="0">
                                          <p:val>
                                            <p:strVal val="#ppt_y+#ppt_h*1.125000"/>
                                          </p:val>
                                        </p:tav>
                                        <p:tav tm="100000">
                                          <p:val>
                                            <p:strVal val="#ppt_y"/>
                                          </p:val>
                                        </p:tav>
                                      </p:tavLst>
                                    </p:anim>
                                    <p:animEffect transition="in" filter="wipe(up)">
                                      <p:cBhvr>
                                        <p:cTn id="45" dur="500"/>
                                        <p:tgtEl>
                                          <p:spTgt spid="39"/>
                                        </p:tgtEl>
                                      </p:cBhvr>
                                    </p:animEffect>
                                  </p:childTnLst>
                                </p:cTn>
                              </p:par>
                            </p:childTnLst>
                          </p:cTn>
                        </p:par>
                        <p:par>
                          <p:cTn id="46" fill="hold">
                            <p:stCondLst>
                              <p:cond delay="2500"/>
                            </p:stCondLst>
                            <p:childTnLst>
                              <p:par>
                                <p:cTn id="47" presetID="2" presetClass="entr" presetSubtype="4"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1+#ppt_h/2"/>
                                          </p:val>
                                        </p:tav>
                                        <p:tav tm="100000">
                                          <p:val>
                                            <p:strVal val="#ppt_y"/>
                                          </p:val>
                                        </p:tav>
                                      </p:tavLst>
                                    </p:anim>
                                  </p:childTnLst>
                                </p:cTn>
                              </p:par>
                              <p:par>
                                <p:cTn id="51" presetID="12" presetClass="entr" presetSubtype="4"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p:tgtEl>
                                          <p:spTgt spid="43"/>
                                        </p:tgtEl>
                                        <p:attrNameLst>
                                          <p:attrName>ppt_y</p:attrName>
                                        </p:attrNameLst>
                                      </p:cBhvr>
                                      <p:tavLst>
                                        <p:tav tm="0">
                                          <p:val>
                                            <p:strVal val="#ppt_y+#ppt_h*1.125000"/>
                                          </p:val>
                                        </p:tav>
                                        <p:tav tm="100000">
                                          <p:val>
                                            <p:strVal val="#ppt_y"/>
                                          </p:val>
                                        </p:tav>
                                      </p:tavLst>
                                    </p:anim>
                                    <p:animEffect transition="in" filter="wipe(up)">
                                      <p:cBhvr>
                                        <p:cTn id="54" dur="500"/>
                                        <p:tgtEl>
                                          <p:spTgt spid="43"/>
                                        </p:tgtEl>
                                      </p:cBhvr>
                                    </p:animEffect>
                                  </p:childTnLst>
                                </p:cTn>
                              </p:par>
                            </p:childTnLst>
                          </p:cTn>
                        </p:par>
                        <p:par>
                          <p:cTn id="55" fill="hold">
                            <p:stCondLst>
                              <p:cond delay="3000"/>
                            </p:stCondLst>
                            <p:childTnLst>
                              <p:par>
                                <p:cTn id="56" presetID="2" presetClass="entr" presetSubtype="4" fill="hold" grpId="0" nodeType="afterEffect">
                                  <p:stCondLst>
                                    <p:cond delay="0"/>
                                  </p:stCondLst>
                                  <p:childTnLst>
                                    <p:set>
                                      <p:cBhvr>
                                        <p:cTn id="57" dur="1" fill="hold">
                                          <p:stCondLst>
                                            <p:cond delay="0"/>
                                          </p:stCondLst>
                                        </p:cTn>
                                        <p:tgtEl>
                                          <p:spTgt spid="64"/>
                                        </p:tgtEl>
                                        <p:attrNameLst>
                                          <p:attrName>style.visibility</p:attrName>
                                        </p:attrNameLst>
                                      </p:cBhvr>
                                      <p:to>
                                        <p:strVal val="visible"/>
                                      </p:to>
                                    </p:set>
                                    <p:anim calcmode="lin" valueType="num">
                                      <p:cBhvr additive="base">
                                        <p:cTn id="58" dur="500" fill="hold"/>
                                        <p:tgtEl>
                                          <p:spTgt spid="64"/>
                                        </p:tgtEl>
                                        <p:attrNameLst>
                                          <p:attrName>ppt_x</p:attrName>
                                        </p:attrNameLst>
                                      </p:cBhvr>
                                      <p:tavLst>
                                        <p:tav tm="0">
                                          <p:val>
                                            <p:strVal val="#ppt_x"/>
                                          </p:val>
                                        </p:tav>
                                        <p:tav tm="100000">
                                          <p:val>
                                            <p:strVal val="#ppt_x"/>
                                          </p:val>
                                        </p:tav>
                                      </p:tavLst>
                                    </p:anim>
                                    <p:anim calcmode="lin" valueType="num">
                                      <p:cBhvr additive="base">
                                        <p:cTn id="59" dur="500" fill="hold"/>
                                        <p:tgtEl>
                                          <p:spTgt spid="64"/>
                                        </p:tgtEl>
                                        <p:attrNameLst>
                                          <p:attrName>ppt_y</p:attrName>
                                        </p:attrNameLst>
                                      </p:cBhvr>
                                      <p:tavLst>
                                        <p:tav tm="0">
                                          <p:val>
                                            <p:strVal val="1+#ppt_h/2"/>
                                          </p:val>
                                        </p:tav>
                                        <p:tav tm="100000">
                                          <p:val>
                                            <p:strVal val="#ppt_y"/>
                                          </p:val>
                                        </p:tav>
                                      </p:tavLst>
                                    </p:anim>
                                  </p:childTnLst>
                                </p:cTn>
                              </p:par>
                              <p:par>
                                <p:cTn id="60" presetID="12" presetClass="entr" presetSubtype="4"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p:tgtEl>
                                          <p:spTgt spid="47"/>
                                        </p:tgtEl>
                                        <p:attrNameLst>
                                          <p:attrName>ppt_y</p:attrName>
                                        </p:attrNameLst>
                                      </p:cBhvr>
                                      <p:tavLst>
                                        <p:tav tm="0">
                                          <p:val>
                                            <p:strVal val="#ppt_y+#ppt_h*1.125000"/>
                                          </p:val>
                                        </p:tav>
                                        <p:tav tm="100000">
                                          <p:val>
                                            <p:strVal val="#ppt_y"/>
                                          </p:val>
                                        </p:tav>
                                      </p:tavLst>
                                    </p:anim>
                                    <p:animEffect transition="in" filter="wipe(up)">
                                      <p:cBhvr>
                                        <p:cTn id="6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animBg="1"/>
      <p:bldP spid="52" grpId="0" animBg="1"/>
      <p:bldP spid="53" grpId="0" animBg="1"/>
      <p:bldP spid="54" grpId="0" animBg="1"/>
      <p:bldP spid="55" grpId="0" animBg="1"/>
      <p:bldP spid="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211057" y="2355724"/>
            <a:ext cx="36532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800" b="1" dirty="0">
                <a:solidFill>
                  <a:srgbClr val="386D52"/>
                </a:solidFill>
                <a:cs typeface="+mn-ea"/>
                <a:sym typeface="+mn-lt"/>
              </a:rPr>
              <a:t>答疑时间</a:t>
            </a:r>
            <a:endParaRPr lang="zh-CN" altLang="en-US" sz="6800" b="1" dirty="0">
              <a:solidFill>
                <a:srgbClr val="386D52"/>
              </a:solidFill>
              <a:cs typeface="+mn-ea"/>
              <a:sym typeface="+mn-lt"/>
            </a:endParaRPr>
          </a:p>
        </p:txBody>
      </p:sp>
      <p:sp>
        <p:nvSpPr>
          <p:cNvPr id="7" name="文本框 6"/>
          <p:cNvSpPr txBox="1"/>
          <p:nvPr/>
        </p:nvSpPr>
        <p:spPr>
          <a:xfrm>
            <a:off x="1585581" y="3648765"/>
            <a:ext cx="4904244" cy="738664"/>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请各位老师们对我的课题提出</a:t>
            </a:r>
            <a:endParaRPr lang="en-US" altLang="zh-CN" sz="2400" dirty="0">
              <a:solidFill>
                <a:schemeClr val="bg2">
                  <a:lumMod val="25000"/>
                </a:schemeClr>
              </a:solidFill>
              <a:cs typeface="+mn-ea"/>
              <a:sym typeface="+mn-lt"/>
            </a:endParaRPr>
          </a:p>
          <a:p>
            <a:pPr algn="ctr"/>
            <a:r>
              <a:rPr lang="zh-CN" altLang="en-US" sz="2400" dirty="0">
                <a:solidFill>
                  <a:schemeClr val="bg2">
                    <a:lumMod val="25000"/>
                  </a:schemeClr>
                </a:solidFill>
                <a:cs typeface="+mn-ea"/>
                <a:sym typeface="+mn-lt"/>
              </a:rPr>
              <a:t>宝贵意见！</a:t>
            </a:r>
            <a:endParaRPr lang="zh-CN" altLang="en-US" sz="2400" dirty="0">
              <a:solidFill>
                <a:schemeClr val="bg2">
                  <a:lumMod val="25000"/>
                </a:schemeClr>
              </a:solidFill>
              <a:cs typeface="+mn-ea"/>
              <a:sym typeface="+mn-lt"/>
            </a:endParaRPr>
          </a:p>
        </p:txBody>
      </p:sp>
      <p:grpSp>
        <p:nvGrpSpPr>
          <p:cNvPr id="10" name="组合 9"/>
          <p:cNvGrpSpPr/>
          <p:nvPr/>
        </p:nvGrpSpPr>
        <p:grpSpPr>
          <a:xfrm>
            <a:off x="943707" y="433754"/>
            <a:ext cx="10304585" cy="5990492"/>
            <a:chOff x="820615" y="433754"/>
            <a:chExt cx="10304585" cy="5990492"/>
          </a:xfrm>
        </p:grpSpPr>
        <p:sp>
          <p:nvSpPr>
            <p:cNvPr id="11" name="矩形 10"/>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15" name="文本框 14"/>
          <p:cNvSpPr txBox="1"/>
          <p:nvPr/>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grpSp>
        <p:nvGrpSpPr>
          <p:cNvPr id="19" name="组合 18"/>
          <p:cNvGrpSpPr/>
          <p:nvPr/>
        </p:nvGrpSpPr>
        <p:grpSpPr>
          <a:xfrm>
            <a:off x="6215663" y="1757027"/>
            <a:ext cx="4681314" cy="4522139"/>
            <a:chOff x="1188345" y="1289995"/>
            <a:chExt cx="5220476" cy="5258806"/>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8345" y="1328325"/>
              <a:ext cx="5220476" cy="5220476"/>
            </a:xfrm>
            <a:prstGeom prst="rect">
              <a:avLst/>
            </a:prstGeom>
          </p:spPr>
        </p:pic>
        <p:pic>
          <p:nvPicPr>
            <p:cNvPr id="9" name="图片 8"/>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2565" y="1289995"/>
              <a:ext cx="4606256" cy="4606256"/>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10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528" fill="hold" grpId="0" nodeType="withEffect">
                                  <p:stCondLst>
                                    <p:cond delay="1500"/>
                                  </p:stCondLst>
                                  <p:iterate type="lt">
                                    <p:tmPct val="10000"/>
                                  </p:iterate>
                                  <p:childTnLst>
                                    <p:set>
                                      <p:cBhvr>
                                        <p:cTn id="24" dur="1" fill="hold">
                                          <p:stCondLst>
                                            <p:cond delay="0"/>
                                          </p:stCondLst>
                                        </p:cTn>
                                        <p:tgtEl>
                                          <p:spTgt spid="6"/>
                                        </p:tgtEl>
                                        <p:attrNameLst>
                                          <p:attrName>style.visibility</p:attrName>
                                        </p:attrNameLst>
                                      </p:cBhvr>
                                      <p:to>
                                        <p:strVal val="visible"/>
                                      </p:to>
                                    </p:set>
                                    <p:anim calcmode="lin" valueType="num">
                                      <p:cBhvr>
                                        <p:cTn id="25" dur="600" fill="hold"/>
                                        <p:tgtEl>
                                          <p:spTgt spid="6"/>
                                        </p:tgtEl>
                                        <p:attrNameLst>
                                          <p:attrName>ppt_w</p:attrName>
                                        </p:attrNameLst>
                                      </p:cBhvr>
                                      <p:tavLst>
                                        <p:tav tm="0">
                                          <p:val>
                                            <p:fltVal val="0"/>
                                          </p:val>
                                        </p:tav>
                                        <p:tav tm="100000">
                                          <p:val>
                                            <p:strVal val="#ppt_w"/>
                                          </p:val>
                                        </p:tav>
                                      </p:tavLst>
                                    </p:anim>
                                    <p:anim calcmode="lin" valueType="num">
                                      <p:cBhvr>
                                        <p:cTn id="26" dur="600" fill="hold"/>
                                        <p:tgtEl>
                                          <p:spTgt spid="6"/>
                                        </p:tgtEl>
                                        <p:attrNameLst>
                                          <p:attrName>ppt_h</p:attrName>
                                        </p:attrNameLst>
                                      </p:cBhvr>
                                      <p:tavLst>
                                        <p:tav tm="0">
                                          <p:val>
                                            <p:fltVal val="0"/>
                                          </p:val>
                                        </p:tav>
                                        <p:tav tm="100000">
                                          <p:val>
                                            <p:strVal val="#ppt_h"/>
                                          </p:val>
                                        </p:tav>
                                      </p:tavLst>
                                    </p:anim>
                                    <p:animEffect transition="in" filter="fade">
                                      <p:cBhvr>
                                        <p:cTn id="27" dur="600"/>
                                        <p:tgtEl>
                                          <p:spTgt spid="6"/>
                                        </p:tgtEl>
                                      </p:cBhvr>
                                    </p:animEffect>
                                    <p:anim calcmode="lin" valueType="num">
                                      <p:cBhvr>
                                        <p:cTn id="28" dur="600" fill="hold"/>
                                        <p:tgtEl>
                                          <p:spTgt spid="6"/>
                                        </p:tgtEl>
                                        <p:attrNameLst>
                                          <p:attrName>ppt_x</p:attrName>
                                        </p:attrNameLst>
                                      </p:cBhvr>
                                      <p:tavLst>
                                        <p:tav tm="0">
                                          <p:val>
                                            <p:fltVal val="0.5"/>
                                          </p:val>
                                        </p:tav>
                                        <p:tav tm="100000">
                                          <p:val>
                                            <p:strVal val="#ppt_x"/>
                                          </p:val>
                                        </p:tav>
                                      </p:tavLst>
                                    </p:anim>
                                    <p:anim calcmode="lin" valueType="num">
                                      <p:cBhvr>
                                        <p:cTn id="29" dur="600" fill="hold"/>
                                        <p:tgtEl>
                                          <p:spTgt spid="6"/>
                                        </p:tgtEl>
                                        <p:attrNameLst>
                                          <p:attrName>ppt_y</p:attrName>
                                        </p:attrNameLst>
                                      </p:cBhvr>
                                      <p:tavLst>
                                        <p:tav tm="0">
                                          <p:val>
                                            <p:fltVal val="0.5"/>
                                          </p:val>
                                        </p:tav>
                                        <p:tav tm="100000">
                                          <p:val>
                                            <p:strVal val="#ppt_y"/>
                                          </p:val>
                                        </p:tav>
                                      </p:tavLst>
                                    </p:anim>
                                  </p:childTnLst>
                                </p:cTn>
                              </p:par>
                            </p:childTnLst>
                          </p:cTn>
                        </p:par>
                        <p:par>
                          <p:cTn id="30" fill="hold">
                            <p:stCondLst>
                              <p:cond delay="2279"/>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7"/>
                                        </p:tgtEl>
                                        <p:attrNameLst>
                                          <p:attrName>ppt_y</p:attrName>
                                        </p:attrNameLst>
                                      </p:cBhvr>
                                      <p:tavLst>
                                        <p:tav tm="0">
                                          <p:val>
                                            <p:strVal val="#ppt_y"/>
                                          </p:val>
                                        </p:tav>
                                        <p:tav tm="100000">
                                          <p:val>
                                            <p:strVal val="#ppt_y"/>
                                          </p:val>
                                        </p:tav>
                                      </p:tavLst>
                                    </p:anim>
                                    <p:anim calcmode="lin" valueType="num">
                                      <p:cBhvr>
                                        <p:cTn id="3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7"/>
                                        </p:tgtEl>
                                      </p:cBhvr>
                                    </p:animEffect>
                                  </p:childTnLst>
                                </p:cTn>
                              </p:par>
                            </p:childTnLst>
                          </p:cTn>
                        </p:par>
                        <p:par>
                          <p:cTn id="38" fill="hold">
                            <p:stCondLst>
                              <p:cond delay="3630"/>
                            </p:stCondLst>
                            <p:childTnLst>
                              <p:par>
                                <p:cTn id="39" presetID="26" presetClass="emph" presetSubtype="0" fill="hold" grpId="1" nodeType="afterEffect">
                                  <p:stCondLst>
                                    <p:cond delay="0"/>
                                  </p:stCondLst>
                                  <p:iterate type="lt">
                                    <p:tmPct val="10000"/>
                                  </p:iterate>
                                  <p:childTnLst>
                                    <p:animEffect transition="out" filter="fade">
                                      <p:cBhvr>
                                        <p:cTn id="40" dur="500" tmFilter="0, 0; .2, .5; .8, .5; 1, 0"/>
                                        <p:tgtEl>
                                          <p:spTgt spid="6"/>
                                        </p:tgtEl>
                                      </p:cBhvr>
                                    </p:animEffect>
                                    <p:animScale>
                                      <p:cBhvr>
                                        <p:cTn id="4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1"/>
          <p:cNvSpPr txBox="1"/>
          <p:nvPr/>
        </p:nvSpPr>
        <p:spPr>
          <a:xfrm>
            <a:off x="1805355" y="1401697"/>
            <a:ext cx="8768861" cy="3539490"/>
          </a:xfrm>
          <a:prstGeom prst="rect">
            <a:avLst/>
          </a:prstGeom>
          <a:noFill/>
        </p:spPr>
        <p:txBody>
          <a:bodyPr wrap="square" lIns="0" tIns="0" rIns="0" bIns="0" rtlCol="0">
            <a:spAutoFit/>
          </a:bodyPr>
          <a:lstStyle/>
          <a:p>
            <a:pPr algn="just">
              <a:lnSpc>
                <a:spcPts val="3000"/>
              </a:lnSpc>
              <a:spcBef>
                <a:spcPts val="1800"/>
              </a:spcBef>
            </a:pP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变邻域保优遗传算法</a:t>
            </a:r>
            <a:r>
              <a:rPr lang="en-US" altLang="zh-CN" sz="2000" dirty="0">
                <a:solidFill>
                  <a:schemeClr val="bg2">
                    <a:lumMod val="25000"/>
                  </a:schemeClr>
                </a:solidFill>
                <a:cs typeface="+mn-ea"/>
                <a:sym typeface="+mn-lt"/>
              </a:rPr>
              <a:t>:</a:t>
            </a: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遗传算法作为一种群体优化算法，通过选择、交叉、变异等操作，使解的性能不断得到提高，但存在早熟和局部搜索能力差的问题。变邻域搜索算法通过不同邻域结构间的系统化切换，可防止搜索陷入局部最优，增强局部搜索能力。遗传算法与变邻域搜索算法相结合，可保证全局搜索和局部搜索的能力，使得在搜索过程的集中性和广泛性能得到更好的平衡，协调搜索的随机性与速度之间的矛盾，提高优化算法在求解ＦＪＳＰ时的速度和解的质量。</a:t>
            </a:r>
            <a:endParaRPr lang="zh-CN" altLang="en-US" sz="2000" dirty="0">
              <a:solidFill>
                <a:schemeClr val="bg2">
                  <a:lumMod val="25000"/>
                </a:schemeClr>
              </a:solidFill>
              <a:cs typeface="+mn-ea"/>
              <a:sym typeface="+mn-lt"/>
            </a:endParaRPr>
          </a:p>
        </p:txBody>
      </p:sp>
      <p:sp>
        <p:nvSpPr>
          <p:cNvPr id="3" name="标题 2"/>
          <p:cNvSpPr>
            <a:spLocks noGrp="1"/>
          </p:cNvSpPr>
          <p:nvPr>
            <p:ph type="title" idx="4294967295"/>
          </p:nvPr>
        </p:nvSpPr>
        <p:spPr>
          <a:xfrm>
            <a:off x="1395512" y="541502"/>
            <a:ext cx="3481288" cy="454960"/>
          </a:xfrm>
        </p:spPr>
        <p:txBody>
          <a:bodyPr>
            <a:noAutofit/>
          </a:bodyPr>
          <a:lstStyle/>
          <a:p>
            <a:pPr algn="dist"/>
            <a:r>
              <a:rPr lang="zh-CN" altLang="en-US" sz="2800" dirty="0">
                <a:solidFill>
                  <a:schemeClr val="bg1"/>
                </a:solidFill>
                <a:latin typeface="+mn-lt"/>
                <a:ea typeface="+mn-ea"/>
                <a:cs typeface="+mn-ea"/>
                <a:sym typeface="+mn-lt"/>
              </a:rPr>
              <a:t>算法介绍</a:t>
            </a:r>
            <a:endParaRPr lang="zh-CN" altLang="en-US" sz="2800" dirty="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1"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1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84123" y="169376"/>
            <a:ext cx="7541668" cy="7232134"/>
          </a:xfrm>
          <a:prstGeom prst="rect">
            <a:avLst/>
          </a:prstGeom>
        </p:spPr>
      </p:pic>
      <p:grpSp>
        <p:nvGrpSpPr>
          <p:cNvPr id="10" name="组合 9"/>
          <p:cNvGrpSpPr/>
          <p:nvPr/>
        </p:nvGrpSpPr>
        <p:grpSpPr>
          <a:xfrm>
            <a:off x="943707" y="433754"/>
            <a:ext cx="10304585" cy="5990492"/>
            <a:chOff x="820615" y="433754"/>
            <a:chExt cx="10304585" cy="5990492"/>
          </a:xfrm>
        </p:grpSpPr>
        <p:sp>
          <p:nvSpPr>
            <p:cNvPr id="11" name="矩形 10"/>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15" name="文本框 14"/>
          <p:cNvSpPr txBox="1"/>
          <p:nvPr/>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
        <p:nvSpPr>
          <p:cNvPr id="14" name="圆角矩形 28"/>
          <p:cNvSpPr/>
          <p:nvPr/>
        </p:nvSpPr>
        <p:spPr>
          <a:xfrm>
            <a:off x="4899710" y="1393458"/>
            <a:ext cx="2392580"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000" b="1" dirty="0">
                <a:solidFill>
                  <a:srgbClr val="386D52"/>
                </a:solidFill>
                <a:cs typeface="+mn-ea"/>
                <a:sym typeface="+mn-lt"/>
              </a:rPr>
              <a:t>致谢</a:t>
            </a:r>
            <a:endParaRPr lang="zh-CN" altLang="en-US" sz="6000" b="1" dirty="0">
              <a:solidFill>
                <a:srgbClr val="386D52"/>
              </a:solidFill>
              <a:cs typeface="+mn-ea"/>
              <a:sym typeface="+mn-lt"/>
            </a:endParaRPr>
          </a:p>
        </p:txBody>
      </p:sp>
      <p:sp>
        <p:nvSpPr>
          <p:cNvPr id="16" name="TextBox 2250"/>
          <p:cNvSpPr txBox="1"/>
          <p:nvPr/>
        </p:nvSpPr>
        <p:spPr>
          <a:xfrm>
            <a:off x="2438401" y="2730919"/>
            <a:ext cx="7315200"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感谢母校提供了宝贵的学习与实践的机会</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
        <p:nvSpPr>
          <p:cNvPr id="17" name="TextBox 2251"/>
          <p:cNvSpPr txBox="1"/>
          <p:nvPr/>
        </p:nvSpPr>
        <p:spPr>
          <a:xfrm>
            <a:off x="3002406" y="3359437"/>
            <a:ext cx="6187188"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感谢我的导师团队</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
        <p:nvSpPr>
          <p:cNvPr id="20" name="TextBox 2252"/>
          <p:cNvSpPr txBox="1"/>
          <p:nvPr/>
        </p:nvSpPr>
        <p:spPr>
          <a:xfrm>
            <a:off x="3269071" y="4616473"/>
            <a:ext cx="5653858"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感谢同学的支持与帮助</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
        <p:nvSpPr>
          <p:cNvPr id="21" name="TextBox 2253"/>
          <p:cNvSpPr txBox="1"/>
          <p:nvPr/>
        </p:nvSpPr>
        <p:spPr>
          <a:xfrm>
            <a:off x="3269071" y="5244990"/>
            <a:ext cx="5653858"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感谢各位答辩评审</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
        <p:nvSpPr>
          <p:cNvPr id="22" name="TextBox 2254"/>
          <p:cNvSpPr txBox="1"/>
          <p:nvPr/>
        </p:nvSpPr>
        <p:spPr>
          <a:xfrm>
            <a:off x="3002406" y="3987955"/>
            <a:ext cx="6187188"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感谢我的导师张某教授给与的耐心指导</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10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528" fill="hold" grpId="0" nodeType="withEffect">
                                  <p:stCondLst>
                                    <p:cond delay="15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fltVal val="0.5"/>
                                          </p:val>
                                        </p:tav>
                                        <p:tav tm="100000">
                                          <p:val>
                                            <p:strVal val="#ppt_x"/>
                                          </p:val>
                                        </p:tav>
                                      </p:tavLst>
                                    </p:anim>
                                    <p:anim calcmode="lin" valueType="num">
                                      <p:cBhvr>
                                        <p:cTn id="29" dur="500" fill="hold"/>
                                        <p:tgtEl>
                                          <p:spTgt spid="14"/>
                                        </p:tgtEl>
                                        <p:attrNameLst>
                                          <p:attrName>ppt_y</p:attrName>
                                        </p:attrNameLst>
                                      </p:cBhvr>
                                      <p:tavLst>
                                        <p:tav tm="0">
                                          <p:val>
                                            <p:fltVal val="0.5"/>
                                          </p:val>
                                        </p:tav>
                                        <p:tav tm="100000">
                                          <p:val>
                                            <p:strVal val="#ppt_y"/>
                                          </p:val>
                                        </p:tav>
                                      </p:tavLst>
                                    </p:anim>
                                  </p:childTnLst>
                                </p:cTn>
                              </p:par>
                            </p:childTnLst>
                          </p:cTn>
                        </p:par>
                        <p:par>
                          <p:cTn id="30" fill="hold">
                            <p:stCondLst>
                              <p:cond delay="2000"/>
                            </p:stCondLst>
                            <p:childTnLst>
                              <p:par>
                                <p:cTn id="31" presetID="53" presetClass="entr" presetSubtype="52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anim calcmode="lin" valueType="num">
                                      <p:cBhvr>
                                        <p:cTn id="36" dur="500" fill="hold"/>
                                        <p:tgtEl>
                                          <p:spTgt spid="16"/>
                                        </p:tgtEl>
                                        <p:attrNameLst>
                                          <p:attrName>ppt_x</p:attrName>
                                        </p:attrNameLst>
                                      </p:cBhvr>
                                      <p:tavLst>
                                        <p:tav tm="0">
                                          <p:val>
                                            <p:fltVal val="0.5"/>
                                          </p:val>
                                        </p:tav>
                                        <p:tav tm="100000">
                                          <p:val>
                                            <p:strVal val="#ppt_x"/>
                                          </p:val>
                                        </p:tav>
                                      </p:tavLst>
                                    </p:anim>
                                    <p:anim calcmode="lin" valueType="num">
                                      <p:cBhvr>
                                        <p:cTn id="37" dur="500" fill="hold"/>
                                        <p:tgtEl>
                                          <p:spTgt spid="16"/>
                                        </p:tgtEl>
                                        <p:attrNameLst>
                                          <p:attrName>ppt_y</p:attrName>
                                        </p:attrNameLst>
                                      </p:cBhvr>
                                      <p:tavLst>
                                        <p:tav tm="0">
                                          <p:val>
                                            <p:fltVal val="0.5"/>
                                          </p:val>
                                        </p:tav>
                                        <p:tav tm="100000">
                                          <p:val>
                                            <p:strVal val="#ppt_y"/>
                                          </p:val>
                                        </p:tav>
                                      </p:tavLst>
                                    </p:anim>
                                  </p:childTnLst>
                                </p:cTn>
                              </p:par>
                            </p:childTnLst>
                          </p:cTn>
                        </p:par>
                        <p:par>
                          <p:cTn id="38" fill="hold">
                            <p:stCondLst>
                              <p:cond delay="2500"/>
                            </p:stCondLst>
                            <p:childTnLst>
                              <p:par>
                                <p:cTn id="39" presetID="53" presetClass="entr" presetSubtype="52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anim calcmode="lin" valueType="num">
                                      <p:cBhvr>
                                        <p:cTn id="44" dur="500" fill="hold"/>
                                        <p:tgtEl>
                                          <p:spTgt spid="17"/>
                                        </p:tgtEl>
                                        <p:attrNameLst>
                                          <p:attrName>ppt_x</p:attrName>
                                        </p:attrNameLst>
                                      </p:cBhvr>
                                      <p:tavLst>
                                        <p:tav tm="0">
                                          <p:val>
                                            <p:fltVal val="0.5"/>
                                          </p:val>
                                        </p:tav>
                                        <p:tav tm="100000">
                                          <p:val>
                                            <p:strVal val="#ppt_x"/>
                                          </p:val>
                                        </p:tav>
                                      </p:tavLst>
                                    </p:anim>
                                    <p:anim calcmode="lin" valueType="num">
                                      <p:cBhvr>
                                        <p:cTn id="45" dur="500" fill="hold"/>
                                        <p:tgtEl>
                                          <p:spTgt spid="17"/>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53" presetClass="entr" presetSubtype="52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anim calcmode="lin" valueType="num">
                                      <p:cBhvr>
                                        <p:cTn id="52" dur="500" fill="hold"/>
                                        <p:tgtEl>
                                          <p:spTgt spid="22"/>
                                        </p:tgtEl>
                                        <p:attrNameLst>
                                          <p:attrName>ppt_x</p:attrName>
                                        </p:attrNameLst>
                                      </p:cBhvr>
                                      <p:tavLst>
                                        <p:tav tm="0">
                                          <p:val>
                                            <p:fltVal val="0.5"/>
                                          </p:val>
                                        </p:tav>
                                        <p:tav tm="100000">
                                          <p:val>
                                            <p:strVal val="#ppt_x"/>
                                          </p:val>
                                        </p:tav>
                                      </p:tavLst>
                                    </p:anim>
                                    <p:anim calcmode="lin" valueType="num">
                                      <p:cBhvr>
                                        <p:cTn id="53" dur="500" fill="hold"/>
                                        <p:tgtEl>
                                          <p:spTgt spid="22"/>
                                        </p:tgtEl>
                                        <p:attrNameLst>
                                          <p:attrName>ppt_y</p:attrName>
                                        </p:attrNameLst>
                                      </p:cBhvr>
                                      <p:tavLst>
                                        <p:tav tm="0">
                                          <p:val>
                                            <p:fltVal val="0.5"/>
                                          </p:val>
                                        </p:tav>
                                        <p:tav tm="100000">
                                          <p:val>
                                            <p:strVal val="#ppt_y"/>
                                          </p:val>
                                        </p:tav>
                                      </p:tavLst>
                                    </p:anim>
                                  </p:childTnLst>
                                </p:cTn>
                              </p:par>
                            </p:childTnLst>
                          </p:cTn>
                        </p:par>
                        <p:par>
                          <p:cTn id="54" fill="hold">
                            <p:stCondLst>
                              <p:cond delay="3500"/>
                            </p:stCondLst>
                            <p:childTnLst>
                              <p:par>
                                <p:cTn id="55" presetID="53" presetClass="entr" presetSubtype="528"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anim calcmode="lin" valueType="num">
                                      <p:cBhvr>
                                        <p:cTn id="60" dur="500" fill="hold"/>
                                        <p:tgtEl>
                                          <p:spTgt spid="20"/>
                                        </p:tgtEl>
                                        <p:attrNameLst>
                                          <p:attrName>ppt_x</p:attrName>
                                        </p:attrNameLst>
                                      </p:cBhvr>
                                      <p:tavLst>
                                        <p:tav tm="0">
                                          <p:val>
                                            <p:fltVal val="0.5"/>
                                          </p:val>
                                        </p:tav>
                                        <p:tav tm="100000">
                                          <p:val>
                                            <p:strVal val="#ppt_x"/>
                                          </p:val>
                                        </p:tav>
                                      </p:tavLst>
                                    </p:anim>
                                    <p:anim calcmode="lin" valueType="num">
                                      <p:cBhvr>
                                        <p:cTn id="61" dur="500" fill="hold"/>
                                        <p:tgtEl>
                                          <p:spTgt spid="20"/>
                                        </p:tgtEl>
                                        <p:attrNameLst>
                                          <p:attrName>ppt_y</p:attrName>
                                        </p:attrNameLst>
                                      </p:cBhvr>
                                      <p:tavLst>
                                        <p:tav tm="0">
                                          <p:val>
                                            <p:fltVal val="0.5"/>
                                          </p:val>
                                        </p:tav>
                                        <p:tav tm="100000">
                                          <p:val>
                                            <p:strVal val="#ppt_y"/>
                                          </p:val>
                                        </p:tav>
                                      </p:tavLst>
                                    </p:anim>
                                  </p:childTnLst>
                                </p:cTn>
                              </p:par>
                            </p:childTnLst>
                          </p:cTn>
                        </p:par>
                        <p:par>
                          <p:cTn id="62" fill="hold">
                            <p:stCondLst>
                              <p:cond delay="4000"/>
                            </p:stCondLst>
                            <p:childTnLst>
                              <p:par>
                                <p:cTn id="63" presetID="53" presetClass="entr" presetSubtype="528"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p:cTn id="65" dur="500" fill="hold"/>
                                        <p:tgtEl>
                                          <p:spTgt spid="21"/>
                                        </p:tgtEl>
                                        <p:attrNameLst>
                                          <p:attrName>ppt_w</p:attrName>
                                        </p:attrNameLst>
                                      </p:cBhvr>
                                      <p:tavLst>
                                        <p:tav tm="0">
                                          <p:val>
                                            <p:fltVal val="0"/>
                                          </p:val>
                                        </p:tav>
                                        <p:tav tm="100000">
                                          <p:val>
                                            <p:strVal val="#ppt_w"/>
                                          </p:val>
                                        </p:tav>
                                      </p:tavLst>
                                    </p:anim>
                                    <p:anim calcmode="lin" valueType="num">
                                      <p:cBhvr>
                                        <p:cTn id="66" dur="500" fill="hold"/>
                                        <p:tgtEl>
                                          <p:spTgt spid="21"/>
                                        </p:tgtEl>
                                        <p:attrNameLst>
                                          <p:attrName>ppt_h</p:attrName>
                                        </p:attrNameLst>
                                      </p:cBhvr>
                                      <p:tavLst>
                                        <p:tav tm="0">
                                          <p:val>
                                            <p:fltVal val="0"/>
                                          </p:val>
                                        </p:tav>
                                        <p:tav tm="100000">
                                          <p:val>
                                            <p:strVal val="#ppt_h"/>
                                          </p:val>
                                        </p:tav>
                                      </p:tavLst>
                                    </p:anim>
                                    <p:animEffect transition="in" filter="fade">
                                      <p:cBhvr>
                                        <p:cTn id="67" dur="500"/>
                                        <p:tgtEl>
                                          <p:spTgt spid="21"/>
                                        </p:tgtEl>
                                      </p:cBhvr>
                                    </p:animEffect>
                                    <p:anim calcmode="lin" valueType="num">
                                      <p:cBhvr>
                                        <p:cTn id="68" dur="500" fill="hold"/>
                                        <p:tgtEl>
                                          <p:spTgt spid="21"/>
                                        </p:tgtEl>
                                        <p:attrNameLst>
                                          <p:attrName>ppt_x</p:attrName>
                                        </p:attrNameLst>
                                      </p:cBhvr>
                                      <p:tavLst>
                                        <p:tav tm="0">
                                          <p:val>
                                            <p:fltVal val="0.5"/>
                                          </p:val>
                                        </p:tav>
                                        <p:tav tm="100000">
                                          <p:val>
                                            <p:strVal val="#ppt_x"/>
                                          </p:val>
                                        </p:tav>
                                      </p:tavLst>
                                    </p:anim>
                                    <p:anim calcmode="lin" valueType="num">
                                      <p:cBhvr>
                                        <p:cTn id="69" dur="500" fill="hold"/>
                                        <p:tgtEl>
                                          <p:spTgt spid="2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P spid="17"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352522" y="228600"/>
            <a:ext cx="9506257" cy="64008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a:off x="0" y="403"/>
            <a:ext cx="3911600" cy="6857194"/>
          </a:xfrm>
          <a:prstGeom prst="rect">
            <a:avLst/>
          </a:prstGeom>
        </p:spPr>
      </p:pic>
      <p:sp>
        <p:nvSpPr>
          <p:cNvPr id="9" name="文本框 8"/>
          <p:cNvSpPr txBox="1"/>
          <p:nvPr/>
        </p:nvSpPr>
        <p:spPr>
          <a:xfrm>
            <a:off x="4550783" y="1647113"/>
            <a:ext cx="6668813" cy="1323439"/>
          </a:xfrm>
          <a:prstGeom prst="rect">
            <a:avLst/>
          </a:prstGeom>
          <a:noFill/>
        </p:spPr>
        <p:txBody>
          <a:bodyPr wrap="none" rtlCol="0">
            <a:spAutoFit/>
          </a:bodyPr>
          <a:lstStyle/>
          <a:p>
            <a:r>
              <a:rPr lang="zh-CN" altLang="en-US" sz="8000" dirty="0">
                <a:solidFill>
                  <a:srgbClr val="386D52"/>
                </a:solidFill>
                <a:cs typeface="+mn-ea"/>
                <a:sym typeface="+mn-lt"/>
              </a:rPr>
              <a:t>答辩完毕</a:t>
            </a:r>
            <a:r>
              <a:rPr lang="en-US" altLang="zh-CN" sz="8000" dirty="0">
                <a:solidFill>
                  <a:srgbClr val="386D52"/>
                </a:solidFill>
                <a:cs typeface="+mn-ea"/>
                <a:sym typeface="+mn-lt"/>
              </a:rPr>
              <a:t>,</a:t>
            </a:r>
            <a:r>
              <a:rPr lang="zh-CN" altLang="en-US" sz="8000" dirty="0">
                <a:solidFill>
                  <a:srgbClr val="386D52"/>
                </a:solidFill>
                <a:cs typeface="+mn-ea"/>
                <a:sym typeface="+mn-lt"/>
              </a:rPr>
              <a:t>谢谢</a:t>
            </a:r>
            <a:endParaRPr lang="zh-CN" altLang="en-US" sz="8000" dirty="0">
              <a:solidFill>
                <a:srgbClr val="386D52"/>
              </a:solidFill>
              <a:cs typeface="+mn-ea"/>
              <a:sym typeface="+mn-lt"/>
            </a:endParaRPr>
          </a:p>
        </p:txBody>
      </p:sp>
      <p:sp>
        <p:nvSpPr>
          <p:cNvPr id="10" name="文本框 9"/>
          <p:cNvSpPr txBox="1"/>
          <p:nvPr/>
        </p:nvSpPr>
        <p:spPr>
          <a:xfrm>
            <a:off x="8977206" y="0"/>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6466186" y="3740855"/>
            <a:ext cx="2787943" cy="584775"/>
          </a:xfrm>
          <a:prstGeom prst="rect">
            <a:avLst/>
          </a:prstGeom>
          <a:noFill/>
        </p:spPr>
        <p:txBody>
          <a:bodyPr wrap="none" rtlCol="0">
            <a:spAutoFit/>
          </a:bodyPr>
          <a:lstStyle/>
          <a:p>
            <a:r>
              <a:rPr lang="zh-CN" altLang="en-US" sz="3200" spc="-300" dirty="0">
                <a:solidFill>
                  <a:srgbClr val="386D52"/>
                </a:solidFill>
                <a:cs typeface="+mn-ea"/>
                <a:sym typeface="+mn-lt"/>
              </a:rPr>
              <a:t>专业：工商管理</a:t>
            </a:r>
            <a:endParaRPr lang="zh-CN" altLang="en-US" sz="3200" spc="-300" dirty="0">
              <a:solidFill>
                <a:srgbClr val="386D52"/>
              </a:solidFill>
              <a:cs typeface="+mn-ea"/>
              <a:sym typeface="+mn-lt"/>
            </a:endParaRPr>
          </a:p>
        </p:txBody>
      </p:sp>
      <p:sp>
        <p:nvSpPr>
          <p:cNvPr id="12" name="矩形 11"/>
          <p:cNvSpPr/>
          <p:nvPr/>
        </p:nvSpPr>
        <p:spPr>
          <a:xfrm>
            <a:off x="5992790" y="4905091"/>
            <a:ext cx="1495440" cy="3287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86D52"/>
              </a:solidFill>
              <a:cs typeface="+mn-ea"/>
              <a:sym typeface="+mn-lt"/>
            </a:endParaRPr>
          </a:p>
        </p:txBody>
      </p:sp>
      <p:sp>
        <p:nvSpPr>
          <p:cNvPr id="14" name="文本框 13"/>
          <p:cNvSpPr txBox="1"/>
          <p:nvPr/>
        </p:nvSpPr>
        <p:spPr>
          <a:xfrm>
            <a:off x="6019800" y="4892322"/>
            <a:ext cx="1555234" cy="307777"/>
          </a:xfrm>
          <a:prstGeom prst="rect">
            <a:avLst/>
          </a:prstGeom>
          <a:noFill/>
        </p:spPr>
        <p:txBody>
          <a:bodyPr wrap="none" rtlCol="0">
            <a:spAutoFit/>
          </a:bodyPr>
          <a:lstStyle/>
          <a:p>
            <a:r>
              <a:rPr lang="zh-CN" altLang="en-US" sz="1400" dirty="0">
                <a:solidFill>
                  <a:srgbClr val="F4F4EB"/>
                </a:solidFill>
                <a:cs typeface="+mn-ea"/>
                <a:sym typeface="+mn-lt"/>
              </a:rPr>
              <a:t>答辩人</a:t>
            </a:r>
            <a:r>
              <a:rPr lang="zh-CN" altLang="en-US" sz="1400" dirty="0" smtClean="0">
                <a:solidFill>
                  <a:srgbClr val="F4F4EB"/>
                </a:solidFill>
                <a:cs typeface="+mn-ea"/>
                <a:sym typeface="+mn-lt"/>
              </a:rPr>
              <a:t>：</a:t>
            </a:r>
            <a:r>
              <a:rPr lang="zh-CN" altLang="en-US" sz="1400" dirty="0">
                <a:solidFill>
                  <a:srgbClr val="F4F4EB"/>
                </a:solidFill>
                <a:cs typeface="+mn-ea"/>
                <a:sym typeface="+mn-lt"/>
              </a:rPr>
              <a:t>优</a:t>
            </a:r>
            <a:r>
              <a:rPr lang="zh-CN" altLang="en-US" sz="1400" dirty="0" smtClean="0">
                <a:solidFill>
                  <a:srgbClr val="F4F4EB"/>
                </a:solidFill>
                <a:cs typeface="+mn-ea"/>
                <a:sym typeface="+mn-lt"/>
              </a:rPr>
              <a:t>品</a:t>
            </a:r>
            <a:r>
              <a:rPr lang="en-US" altLang="zh-CN" sz="1400" dirty="0" smtClean="0">
                <a:solidFill>
                  <a:srgbClr val="F4F4EB"/>
                </a:solidFill>
                <a:cs typeface="+mn-ea"/>
                <a:sym typeface="+mn-lt"/>
              </a:rPr>
              <a:t>PPT</a:t>
            </a:r>
            <a:endParaRPr lang="zh-CN" altLang="en-US" sz="1400" dirty="0">
              <a:solidFill>
                <a:srgbClr val="F4F4EB"/>
              </a:solidFill>
              <a:cs typeface="+mn-ea"/>
              <a:sym typeface="+mn-lt"/>
            </a:endParaRPr>
          </a:p>
        </p:txBody>
      </p:sp>
      <p:sp>
        <p:nvSpPr>
          <p:cNvPr id="16" name="矩形 15"/>
          <p:cNvSpPr/>
          <p:nvPr/>
        </p:nvSpPr>
        <p:spPr>
          <a:xfrm>
            <a:off x="8323270" y="4902780"/>
            <a:ext cx="1495440" cy="3287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86D52"/>
              </a:solidFill>
              <a:cs typeface="+mn-ea"/>
              <a:sym typeface="+mn-lt"/>
            </a:endParaRPr>
          </a:p>
        </p:txBody>
      </p:sp>
      <p:sp>
        <p:nvSpPr>
          <p:cNvPr id="15" name="文本框 14"/>
          <p:cNvSpPr txBox="1"/>
          <p:nvPr/>
        </p:nvSpPr>
        <p:spPr>
          <a:xfrm>
            <a:off x="8350280" y="4892322"/>
            <a:ext cx="1176925" cy="307777"/>
          </a:xfrm>
          <a:prstGeom prst="rect">
            <a:avLst/>
          </a:prstGeom>
          <a:noFill/>
        </p:spPr>
        <p:txBody>
          <a:bodyPr wrap="none" rtlCol="0">
            <a:spAutoFit/>
          </a:bodyPr>
          <a:lstStyle/>
          <a:p>
            <a:r>
              <a:rPr lang="zh-CN" altLang="en-US" sz="1400" dirty="0">
                <a:solidFill>
                  <a:srgbClr val="F4F4EB"/>
                </a:solidFill>
                <a:cs typeface="+mn-ea"/>
                <a:sym typeface="+mn-lt"/>
              </a:rPr>
              <a:t>导师</a:t>
            </a:r>
            <a:r>
              <a:rPr lang="zh-CN" altLang="en-US" sz="1400" dirty="0" smtClean="0">
                <a:solidFill>
                  <a:srgbClr val="F4F4EB"/>
                </a:solidFill>
                <a:cs typeface="+mn-ea"/>
                <a:sym typeface="+mn-lt"/>
              </a:rPr>
              <a:t>：</a:t>
            </a:r>
            <a:r>
              <a:rPr lang="en-US" altLang="zh-CN" sz="1400" dirty="0" smtClean="0">
                <a:solidFill>
                  <a:srgbClr val="F4F4EB"/>
                </a:solidFill>
                <a:cs typeface="+mn-ea"/>
                <a:sym typeface="+mn-lt"/>
              </a:rPr>
              <a:t>X</a:t>
            </a:r>
            <a:r>
              <a:rPr lang="zh-CN" altLang="en-US" sz="1400" dirty="0" smtClean="0">
                <a:solidFill>
                  <a:srgbClr val="F4F4EB"/>
                </a:solidFill>
                <a:cs typeface="+mn-ea"/>
                <a:sym typeface="+mn-lt"/>
              </a:rPr>
              <a:t>教授</a:t>
            </a:r>
            <a:endParaRPr lang="zh-CN" altLang="en-US" sz="1400" dirty="0">
              <a:solidFill>
                <a:srgbClr val="F4F4EB"/>
              </a:solidFill>
              <a:cs typeface="+mn-ea"/>
              <a:sym typeface="+mn-lt"/>
            </a:endParaRPr>
          </a:p>
        </p:txBody>
      </p:sp>
      <p:cxnSp>
        <p:nvCxnSpPr>
          <p:cNvPr id="18" name="直接连接符 17"/>
          <p:cNvCxnSpPr/>
          <p:nvPr/>
        </p:nvCxnSpPr>
        <p:spPr>
          <a:xfrm>
            <a:off x="4978400" y="3009167"/>
            <a:ext cx="5791200"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350397" y="3032325"/>
            <a:ext cx="5047206" cy="398780"/>
          </a:xfrm>
          <a:prstGeom prst="rect">
            <a:avLst/>
          </a:prstGeom>
          <a:noFill/>
        </p:spPr>
        <p:txBody>
          <a:bodyPr wrap="square" rtlCol="0">
            <a:spAutoFit/>
          </a:bodyPr>
          <a:lstStyle/>
          <a:p>
            <a:pPr algn="dist"/>
            <a:r>
              <a:rPr lang="en-US" altLang="zh-CN" sz="2000" dirty="0">
                <a:solidFill>
                  <a:srgbClr val="386D52"/>
                </a:solidFill>
                <a:cs typeface="+mn-ea"/>
                <a:sym typeface="+mn-lt"/>
              </a:rPr>
              <a:t>GRADUATIONTHESISDEFENSE</a:t>
            </a:r>
            <a:endParaRPr lang="zh-CN" altLang="en-US" sz="2000" dirty="0">
              <a:solidFill>
                <a:srgbClr val="386D52"/>
              </a:solidFill>
              <a:cs typeface="+mn-ea"/>
              <a:sym typeface="+mn-lt"/>
            </a:endParaRPr>
          </a:p>
        </p:txBody>
      </p:sp>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a:off x="10261600" y="5218827"/>
            <a:ext cx="1943100" cy="162606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42" presetClass="entr" presetSubtype="0"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53" presetClass="entr" presetSubtype="16" fill="hold" nodeType="withEffect">
                                  <p:stCondLst>
                                    <p:cond delay="175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16" presetClass="entr" presetSubtype="2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par>
                          <p:cTn id="43" fill="hold">
                            <p:stCondLst>
                              <p:cond delay="3500"/>
                            </p:stCondLst>
                            <p:childTnLst>
                              <p:par>
                                <p:cTn id="44" presetID="6"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ircle(in)">
                                      <p:cBhvr>
                                        <p:cTn id="46" dur="2000"/>
                                        <p:tgtEl>
                                          <p:spTgt spid="12"/>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circle(in)">
                                      <p:cBhvr>
                                        <p:cTn id="49" dur="2000"/>
                                        <p:tgtEl>
                                          <p:spTgt spid="1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circle(in)">
                                      <p:cBhvr>
                                        <p:cTn id="52" dur="2000"/>
                                        <p:tgtEl>
                                          <p:spTgt spid="1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circle(in)">
                                      <p:cBhvr>
                                        <p:cTn id="5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4" grpId="0"/>
      <p:bldP spid="16" grpId="0" animBg="1"/>
      <p:bldP spid="15"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3683" y="429919"/>
            <a:ext cx="2064634" cy="683264"/>
          </a:xfrm>
          <a:prstGeom prst="rect">
            <a:avLst/>
          </a:prstGeom>
        </p:spPr>
        <p:txBody>
          <a:bodyPr wrap="square">
            <a:spAutoFit/>
          </a:bodyPr>
          <a:lstStyle/>
          <a:p>
            <a:pPr algn="ctr">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使</a:t>
            </a:r>
            <a:r>
              <a:rPr lang="zh-CN" altLang="en-US" sz="3200" dirty="0" smtClean="0">
                <a:solidFill>
                  <a:srgbClr val="0270D1"/>
                </a:solidFill>
                <a:latin typeface="微软雅黑" panose="020B0503020204020204" pitchFamily="34" charset="-122"/>
                <a:ea typeface="微软雅黑" panose="020B0503020204020204" pitchFamily="34" charset="-122"/>
              </a:rPr>
              <a:t>用字体</a:t>
            </a:r>
            <a:endParaRPr lang="zh-CN" altLang="en-US" sz="3200" dirty="0">
              <a:solidFill>
                <a:srgbClr val="0270D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809951"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48692"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62005" y="1460012"/>
            <a:ext cx="161662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270D1"/>
                </a:solidFill>
                <a:latin typeface="微软雅黑" panose="020B0503020204020204" pitchFamily="34" charset="-122"/>
                <a:ea typeface="微软雅黑" panose="020B0503020204020204" pitchFamily="34" charset="-122"/>
              </a:rPr>
              <a:t>字</a:t>
            </a:r>
            <a:r>
              <a:rPr lang="zh-CN" altLang="en-US" sz="2400" dirty="0" smtClean="0">
                <a:solidFill>
                  <a:srgbClr val="0270D1"/>
                </a:solidFill>
                <a:latin typeface="微软雅黑" panose="020B0503020204020204" pitchFamily="34" charset="-122"/>
                <a:ea typeface="微软雅黑" panose="020B0503020204020204" pitchFamily="34" charset="-122"/>
              </a:rPr>
              <a:t>体</a:t>
            </a:r>
            <a:r>
              <a:rPr lang="zh-CN" altLang="en-US" sz="2400" dirty="0">
                <a:solidFill>
                  <a:srgbClr val="0270D1"/>
                </a:solidFill>
                <a:latin typeface="微软雅黑" panose="020B0503020204020204" pitchFamily="34" charset="-122"/>
                <a:ea typeface="微软雅黑" panose="020B0503020204020204" pitchFamily="34" charset="-122"/>
              </a:rPr>
              <a:t>名称</a:t>
            </a:r>
            <a:endParaRPr lang="zh-CN" altLang="en-US" sz="2400" dirty="0">
              <a:solidFill>
                <a:srgbClr val="0270D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553792" y="2041423"/>
            <a:ext cx="1439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rgbClr val="0270D1"/>
                </a:solidFill>
                <a:latin typeface="微软雅黑" panose="020B0503020204020204" pitchFamily="34" charset="-122"/>
                <a:ea typeface="微软雅黑" panose="020B0503020204020204" pitchFamily="34" charset="-122"/>
              </a:rPr>
              <a:t>下载地址</a:t>
            </a:r>
            <a:endParaRPr lang="zh-CN" altLang="en-US" sz="2400" dirty="0">
              <a:solidFill>
                <a:srgbClr val="0270D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178629" y="2096558"/>
            <a:ext cx="631371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95959"/>
                </a:solidFill>
                <a:latin typeface="微软雅黑" panose="020B0503020204020204" pitchFamily="34" charset="-122"/>
                <a:ea typeface="微软雅黑" panose="020B0503020204020204" pitchFamily="34" charset="-122"/>
              </a:rPr>
              <a:t>http://www.ypppt.com/article/2020/5802.html</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7" name="椭圆 16"/>
          <p:cNvSpPr/>
          <p:nvPr/>
        </p:nvSpPr>
        <p:spPr>
          <a:xfrm>
            <a:off x="1101506" y="1520953"/>
            <a:ext cx="357180" cy="357180"/>
          </a:xfrm>
          <a:prstGeom prst="ellipse">
            <a:avLst/>
          </a:prstGeom>
          <a:solidFill>
            <a:srgbClr val="027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prstClr val="white"/>
                </a:solidFill>
                <a:latin typeface="微软雅黑" panose="020B0503020204020204" pitchFamily="34" charset="-122"/>
                <a:ea typeface="微软雅黑" panose="020B0503020204020204" pitchFamily="34" charset="-122"/>
              </a:rPr>
              <a:t>1</a:t>
            </a:r>
            <a:endParaRPr lang="zh-CN" altLang="en-US" sz="20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096890" y="1395191"/>
            <a:ext cx="2950720" cy="646232"/>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14:presetBounceEnd="4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40000">
                                          <p:cBhvr additive="base">
                                            <p:cTn id="15" dur="10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6537325" y="1346835"/>
            <a:ext cx="4189730" cy="4676775"/>
          </a:xfrm>
          <a:prstGeom prst="rect">
            <a:avLst/>
          </a:prstGeom>
        </p:spPr>
      </p:pic>
      <p:sp>
        <p:nvSpPr>
          <p:cNvPr id="3" name="文本框 2"/>
          <p:cNvSpPr txBox="1"/>
          <p:nvPr/>
        </p:nvSpPr>
        <p:spPr>
          <a:xfrm>
            <a:off x="1522730" y="1550035"/>
            <a:ext cx="4928870" cy="645160"/>
          </a:xfrm>
          <a:prstGeom prst="rect">
            <a:avLst/>
          </a:prstGeom>
          <a:noFill/>
        </p:spPr>
        <p:txBody>
          <a:bodyPr wrap="square" rtlCol="0">
            <a:spAutoFit/>
          </a:bodyPr>
          <a:p>
            <a:pPr algn="l"/>
            <a:r>
              <a:rPr lang="en-US" altLang="zh-CN"/>
              <a:t>1.使用GLR机器选择法对种群进行</a:t>
            </a:r>
            <a:r>
              <a:rPr lang="zh-CN" altLang="en-US">
                <a:ea typeface="宋体" panose="02010600030101010101" pitchFamily="2" charset="-122"/>
              </a:rPr>
              <a:t>自适应</a:t>
            </a:r>
            <a:r>
              <a:rPr lang="en-US" altLang="zh-CN"/>
              <a:t>初始化，生成质量优秀的初始解集。</a:t>
            </a:r>
            <a:endParaRPr lang="en-US" altLang="zh-CN"/>
          </a:p>
        </p:txBody>
      </p:sp>
      <p:sp>
        <p:nvSpPr>
          <p:cNvPr id="4" name="文本框 3"/>
          <p:cNvSpPr txBox="1"/>
          <p:nvPr/>
        </p:nvSpPr>
        <p:spPr>
          <a:xfrm>
            <a:off x="1522730" y="2252345"/>
            <a:ext cx="4928870" cy="922020"/>
          </a:xfrm>
          <a:prstGeom prst="rect">
            <a:avLst/>
          </a:prstGeom>
          <a:noFill/>
        </p:spPr>
        <p:txBody>
          <a:bodyPr wrap="square" rtlCol="0">
            <a:spAutoFit/>
          </a:bodyPr>
          <a:p>
            <a:pPr algn="l"/>
            <a:r>
              <a:rPr lang="en-US" altLang="zh-CN"/>
              <a:t>2.</a:t>
            </a:r>
            <a:r>
              <a:t>判断当前迭代次数N是否已达最大迭代次</a:t>
            </a:r>
          </a:p>
          <a:p>
            <a:pPr algn="l"/>
            <a:r>
              <a:t>数MAXGEN。若是，则输出最优解或近似最优解；否则，继续执行步骤3。</a:t>
            </a:r>
            <a:r>
              <a:rPr lang="en-US" altLang="zh-CN"/>
              <a:t>。</a:t>
            </a:r>
            <a:endParaRPr lang="en-US" altLang="zh-CN"/>
          </a:p>
        </p:txBody>
      </p:sp>
      <p:sp>
        <p:nvSpPr>
          <p:cNvPr id="6" name="文本框 5"/>
          <p:cNvSpPr txBox="1"/>
          <p:nvPr/>
        </p:nvSpPr>
        <p:spPr>
          <a:xfrm>
            <a:off x="1522095" y="3404870"/>
            <a:ext cx="4928870" cy="368300"/>
          </a:xfrm>
          <a:prstGeom prst="rect">
            <a:avLst/>
          </a:prstGeom>
          <a:noFill/>
        </p:spPr>
        <p:txBody>
          <a:bodyPr wrap="square" rtlCol="0">
            <a:spAutoFit/>
          </a:bodyPr>
          <a:p>
            <a:pPr algn="l"/>
            <a:r>
              <a:rPr lang="en-US" altLang="zh-CN"/>
              <a:t>3.</a:t>
            </a:r>
            <a:r>
              <a:rPr lang="zh-CN" altLang="en-US">
                <a:ea typeface="宋体" panose="02010600030101010101" pitchFamily="2" charset="-122"/>
              </a:rPr>
              <a:t>对种群进行解码，记录解码结果。</a:t>
            </a:r>
            <a:endParaRPr lang="zh-CN" altLang="en-US">
              <a:ea typeface="宋体" panose="02010600030101010101" pitchFamily="2" charset="-122"/>
            </a:endParaRPr>
          </a:p>
        </p:txBody>
      </p:sp>
      <p:sp>
        <p:nvSpPr>
          <p:cNvPr id="7" name="文本框 6"/>
          <p:cNvSpPr txBox="1"/>
          <p:nvPr/>
        </p:nvSpPr>
        <p:spPr>
          <a:xfrm>
            <a:off x="1522095" y="4003675"/>
            <a:ext cx="4928870" cy="645160"/>
          </a:xfrm>
          <a:prstGeom prst="rect">
            <a:avLst/>
          </a:prstGeom>
          <a:noFill/>
        </p:spPr>
        <p:txBody>
          <a:bodyPr wrap="square" rtlCol="0">
            <a:spAutoFit/>
          </a:bodyPr>
          <a:p>
            <a:pPr algn="l"/>
            <a:r>
              <a:rPr lang="en-US" altLang="zh-CN"/>
              <a:t>4.</a:t>
            </a:r>
            <a:r>
              <a:rPr lang="zh-CN" altLang="en-US">
                <a:ea typeface="宋体" panose="02010600030101010101" pitchFamily="2" charset="-122"/>
              </a:rPr>
              <a:t>根据解码结果以及邻域搜索选项，进行邻域搜索。</a:t>
            </a:r>
            <a:endParaRPr lang="zh-CN" altLang="en-US">
              <a:ea typeface="宋体" panose="02010600030101010101" pitchFamily="2" charset="-122"/>
            </a:endParaRPr>
          </a:p>
        </p:txBody>
      </p:sp>
      <p:sp>
        <p:nvSpPr>
          <p:cNvPr id="8" name="文本框 7"/>
          <p:cNvSpPr txBox="1"/>
          <p:nvPr/>
        </p:nvSpPr>
        <p:spPr>
          <a:xfrm>
            <a:off x="1522730" y="4879340"/>
            <a:ext cx="4928870" cy="368300"/>
          </a:xfrm>
          <a:prstGeom prst="rect">
            <a:avLst/>
          </a:prstGeom>
          <a:noFill/>
        </p:spPr>
        <p:txBody>
          <a:bodyPr wrap="square" rtlCol="0">
            <a:spAutoFit/>
          </a:bodyPr>
          <a:p>
            <a:pPr algn="l"/>
            <a:r>
              <a:rPr lang="en-US" altLang="zh-CN"/>
              <a:t>5.</a:t>
            </a:r>
            <a:r>
              <a:rPr lang="zh-CN" altLang="en-US">
                <a:ea typeface="宋体" panose="02010600030101010101" pitchFamily="2" charset="-122"/>
              </a:rPr>
              <a:t>更新外部记忆库，保留优质个体。</a:t>
            </a:r>
            <a:endParaRPr lang="zh-CN" altLang="en-US">
              <a:ea typeface="宋体" panose="02010600030101010101" pitchFamily="2" charset="-122"/>
            </a:endParaRPr>
          </a:p>
        </p:txBody>
      </p:sp>
      <p:pic>
        <p:nvPicPr>
          <p:cNvPr id="10" name="图片 9"/>
          <p:cNvPicPr>
            <a:picLocks noChangeAspect="1"/>
          </p:cNvPicPr>
          <p:nvPr>
            <p:custDataLst>
              <p:tags r:id="rId3"/>
            </p:custDataLst>
          </p:nvPr>
        </p:nvPicPr>
        <p:blipFill>
          <a:blip r:embed="rId4"/>
          <a:stretch>
            <a:fillRect/>
          </a:stretch>
        </p:blipFill>
        <p:spPr>
          <a:xfrm>
            <a:off x="6786880" y="2637790"/>
            <a:ext cx="3134995" cy="33762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7" grpId="0"/>
      <p:bldP spid="7" grpId="1"/>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sp>
        <p:nvSpPr>
          <p:cNvPr id="3" name="文本框 2"/>
          <p:cNvSpPr txBox="1"/>
          <p:nvPr/>
        </p:nvSpPr>
        <p:spPr>
          <a:xfrm>
            <a:off x="1522730" y="1550035"/>
            <a:ext cx="4928870" cy="368300"/>
          </a:xfrm>
          <a:prstGeom prst="rect">
            <a:avLst/>
          </a:prstGeom>
          <a:noFill/>
        </p:spPr>
        <p:txBody>
          <a:bodyPr wrap="square" rtlCol="0">
            <a:spAutoFit/>
          </a:bodyPr>
          <a:p>
            <a:pPr algn="l"/>
            <a:r>
              <a:rPr lang="en-US" altLang="zh-CN"/>
              <a:t>6.</a:t>
            </a:r>
            <a:r>
              <a:rPr lang="zh-CN" altLang="en-US">
                <a:ea typeface="宋体" panose="02010600030101010101" pitchFamily="2" charset="-122"/>
              </a:rPr>
              <a:t>根据</a:t>
            </a:r>
            <a:r>
              <a:rPr lang="en-US" altLang="zh-CN">
                <a:ea typeface="宋体" panose="02010600030101010101" pitchFamily="2" charset="-122"/>
              </a:rPr>
              <a:t>Pc</a:t>
            </a:r>
            <a:r>
              <a:rPr lang="zh-CN" altLang="en-US">
                <a:ea typeface="宋体" panose="02010600030101010101" pitchFamily="2" charset="-122"/>
              </a:rPr>
              <a:t>进行锦标赛选择，生成子代种群。</a:t>
            </a:r>
            <a:endParaRPr lang="zh-CN" altLang="en-US">
              <a:ea typeface="宋体" panose="02010600030101010101" pitchFamily="2" charset="-122"/>
            </a:endParaRPr>
          </a:p>
        </p:txBody>
      </p:sp>
      <p:sp>
        <p:nvSpPr>
          <p:cNvPr id="4" name="文本框 3"/>
          <p:cNvSpPr txBox="1"/>
          <p:nvPr/>
        </p:nvSpPr>
        <p:spPr>
          <a:xfrm>
            <a:off x="1522730" y="2252345"/>
            <a:ext cx="4928870" cy="645160"/>
          </a:xfrm>
          <a:prstGeom prst="rect">
            <a:avLst/>
          </a:prstGeom>
          <a:noFill/>
        </p:spPr>
        <p:txBody>
          <a:bodyPr wrap="square" rtlCol="0">
            <a:spAutoFit/>
          </a:bodyPr>
          <a:p>
            <a:pPr algn="l"/>
            <a:r>
              <a:rPr lang="en-US" altLang="zh-CN"/>
              <a:t>7.</a:t>
            </a:r>
            <a:r>
              <a:rPr lang="zh-CN" altLang="en-US">
                <a:ea typeface="宋体" panose="02010600030101010101" pitchFamily="2" charset="-122"/>
              </a:rPr>
              <a:t>根据交叉概率</a:t>
            </a:r>
            <a:r>
              <a:rPr lang="en-US" altLang="zh-CN">
                <a:ea typeface="宋体" panose="02010600030101010101" pitchFamily="2" charset="-122"/>
              </a:rPr>
              <a:t>Pv</a:t>
            </a:r>
            <a:r>
              <a:rPr lang="zh-CN" altLang="en-US">
                <a:ea typeface="宋体" panose="02010600030101010101" pitchFamily="2" charset="-122"/>
              </a:rPr>
              <a:t>选取进行交叉的个体，子代种群中个体两两进行交叉。</a:t>
            </a:r>
            <a:endParaRPr lang="zh-CN" altLang="en-US">
              <a:ea typeface="宋体" panose="02010600030101010101" pitchFamily="2" charset="-122"/>
            </a:endParaRPr>
          </a:p>
        </p:txBody>
      </p:sp>
      <p:sp>
        <p:nvSpPr>
          <p:cNvPr id="6" name="文本框 5"/>
          <p:cNvSpPr txBox="1"/>
          <p:nvPr/>
        </p:nvSpPr>
        <p:spPr>
          <a:xfrm>
            <a:off x="1579880" y="3231515"/>
            <a:ext cx="4928870" cy="645160"/>
          </a:xfrm>
          <a:prstGeom prst="rect">
            <a:avLst/>
          </a:prstGeom>
          <a:noFill/>
        </p:spPr>
        <p:txBody>
          <a:bodyPr wrap="square" rtlCol="0">
            <a:spAutoFit/>
          </a:bodyPr>
          <a:p>
            <a:pPr algn="l"/>
            <a:r>
              <a:rPr lang="en-US" altLang="zh-CN"/>
              <a:t>8.</a:t>
            </a:r>
            <a:r>
              <a:rPr lang="zh-CN" altLang="en-US">
                <a:ea typeface="宋体" panose="02010600030101010101" pitchFamily="2" charset="-122"/>
              </a:rPr>
              <a:t>根据变异概率</a:t>
            </a:r>
            <a:r>
              <a:rPr lang="en-US" altLang="zh-CN">
                <a:ea typeface="宋体" panose="02010600030101010101" pitchFamily="2" charset="-122"/>
              </a:rPr>
              <a:t>P</a:t>
            </a:r>
            <a:r>
              <a:rPr lang="zh-CN" altLang="en-US">
                <a:ea typeface="宋体" panose="02010600030101010101" pitchFamily="2" charset="-122"/>
              </a:rPr>
              <a:t>m选取进行变异的个体，执行变异操作，生成下一代种群。</a:t>
            </a:r>
            <a:endParaRPr lang="zh-CN" altLang="en-US">
              <a:ea typeface="宋体" panose="02010600030101010101" pitchFamily="2" charset="-122"/>
            </a:endParaRPr>
          </a:p>
        </p:txBody>
      </p:sp>
      <p:sp>
        <p:nvSpPr>
          <p:cNvPr id="8" name="文本框 7"/>
          <p:cNvSpPr txBox="1"/>
          <p:nvPr/>
        </p:nvSpPr>
        <p:spPr>
          <a:xfrm>
            <a:off x="1579880" y="4153535"/>
            <a:ext cx="4928870" cy="922020"/>
          </a:xfrm>
          <a:prstGeom prst="rect">
            <a:avLst/>
          </a:prstGeom>
          <a:noFill/>
        </p:spPr>
        <p:txBody>
          <a:bodyPr wrap="square" rtlCol="0">
            <a:spAutoFit/>
          </a:bodyPr>
          <a:p>
            <a:pPr algn="l"/>
            <a:r>
              <a:rPr lang="en-US">
                <a:ea typeface="宋体" panose="02010600030101010101" pitchFamily="2" charset="-122"/>
              </a:rPr>
              <a:t>9.</a:t>
            </a:r>
            <a:r>
              <a:rPr>
                <a:ea typeface="宋体" panose="02010600030101010101" pitchFamily="2" charset="-122"/>
              </a:rPr>
              <a:t>每隔d迭代次数对种群进行一次扰动，以此增强种群的活跃性和丰富度，防止陷入局部最优解</a:t>
            </a:r>
            <a:r>
              <a:rPr lang="zh-CN">
                <a:ea typeface="宋体" panose="02010600030101010101" pitchFamily="2" charset="-122"/>
              </a:rPr>
              <a:t>。</a:t>
            </a:r>
            <a:endParaRPr lang="zh-CN">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6983730" y="1188085"/>
            <a:ext cx="2795905" cy="1910080"/>
          </a:xfrm>
          <a:prstGeom prst="rect">
            <a:avLst/>
          </a:prstGeom>
        </p:spPr>
      </p:pic>
      <p:pic>
        <p:nvPicPr>
          <p:cNvPr id="12" name="图片 11"/>
          <p:cNvPicPr>
            <a:picLocks noChangeAspect="1"/>
          </p:cNvPicPr>
          <p:nvPr/>
        </p:nvPicPr>
        <p:blipFill>
          <a:blip r:embed="rId2"/>
          <a:stretch>
            <a:fillRect/>
          </a:stretch>
        </p:blipFill>
        <p:spPr>
          <a:xfrm>
            <a:off x="6983730" y="3224530"/>
            <a:ext cx="2914650" cy="409575"/>
          </a:xfrm>
          <a:prstGeom prst="rect">
            <a:avLst/>
          </a:prstGeom>
        </p:spPr>
      </p:pic>
      <p:pic>
        <p:nvPicPr>
          <p:cNvPr id="13" name="图片 12"/>
          <p:cNvPicPr>
            <a:picLocks noChangeAspect="1"/>
          </p:cNvPicPr>
          <p:nvPr/>
        </p:nvPicPr>
        <p:blipFill>
          <a:blip r:embed="rId3"/>
          <a:stretch>
            <a:fillRect/>
          </a:stretch>
        </p:blipFill>
        <p:spPr>
          <a:xfrm>
            <a:off x="6983730" y="3848100"/>
            <a:ext cx="3448050" cy="1676400"/>
          </a:xfrm>
          <a:prstGeom prst="rect">
            <a:avLst/>
          </a:prstGeom>
        </p:spPr>
      </p:pic>
      <p:sp>
        <p:nvSpPr>
          <p:cNvPr id="14" name="文本框 13"/>
          <p:cNvSpPr txBox="1"/>
          <p:nvPr/>
        </p:nvSpPr>
        <p:spPr>
          <a:xfrm>
            <a:off x="1668145" y="5189855"/>
            <a:ext cx="4928870" cy="368300"/>
          </a:xfrm>
          <a:prstGeom prst="rect">
            <a:avLst/>
          </a:prstGeom>
          <a:noFill/>
        </p:spPr>
        <p:txBody>
          <a:bodyPr wrap="square" rtlCol="0">
            <a:spAutoFit/>
          </a:bodyPr>
          <a:p>
            <a:pPr algn="l"/>
            <a:r>
              <a:rPr lang="en-US">
                <a:ea typeface="宋体" panose="02010600030101010101" pitchFamily="2" charset="-122"/>
              </a:rPr>
              <a:t>10.N=N+1</a:t>
            </a:r>
            <a:r>
              <a:rPr lang="zh-CN" altLang="en-US">
                <a:ea typeface="宋体" panose="02010600030101010101" pitchFamily="2" charset="-122"/>
              </a:rPr>
              <a:t>，进行下一次迭代</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8" grpId="0"/>
      <p:bldP spid="8" grpId="1"/>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33868" y="1295115"/>
            <a:ext cx="1412050" cy="1412050"/>
          </a:xfrm>
          <a:prstGeom prst="rect">
            <a:avLst/>
          </a:prstGeom>
        </p:spPr>
      </p:pic>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479833" y="2417928"/>
            <a:ext cx="1412050" cy="1412050"/>
          </a:xfrm>
          <a:prstGeom prst="rect">
            <a:avLst/>
          </a:prstGeom>
        </p:spPr>
      </p:pic>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79833" y="3728459"/>
            <a:ext cx="1412050" cy="1412050"/>
          </a:xfrm>
          <a:prstGeom prst="rect">
            <a:avLst/>
          </a:prstGeom>
        </p:spPr>
      </p:pic>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525798" y="4851272"/>
            <a:ext cx="1412050" cy="1412050"/>
          </a:xfrm>
          <a:prstGeom prst="rect">
            <a:avLst/>
          </a:prstGeom>
        </p:spPr>
      </p:pic>
      <p:sp>
        <p:nvSpPr>
          <p:cNvPr id="2" name="标题 1"/>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主要创新点</a:t>
            </a:r>
            <a:endParaRPr lang="zh-CN" altLang="en-US" sz="2800" dirty="0">
              <a:solidFill>
                <a:schemeClr val="bg1"/>
              </a:solidFill>
              <a:latin typeface="+mn-lt"/>
              <a:ea typeface="+mn-ea"/>
              <a:cs typeface="+mn-ea"/>
              <a:sym typeface="+mn-lt"/>
            </a:endParaRPr>
          </a:p>
        </p:txBody>
      </p:sp>
      <p:sp>
        <p:nvSpPr>
          <p:cNvPr id="70" name="TextBox 7"/>
          <p:cNvSpPr txBox="1"/>
          <p:nvPr/>
        </p:nvSpPr>
        <p:spPr>
          <a:xfrm>
            <a:off x="7037253" y="1300686"/>
            <a:ext cx="1133105" cy="369332"/>
          </a:xfrm>
          <a:prstGeom prst="homePlate">
            <a:avLst/>
          </a:prstGeom>
          <a:noFill/>
        </p:spPr>
        <p:txBody>
          <a:bodyPr wrap="square" lIns="0" tIns="0" rIns="0" bIns="0" rtlCol="0">
            <a:spAutoFit/>
          </a:bodyPr>
          <a:lstStyle/>
          <a:p>
            <a:pPr algn="ctr"/>
            <a:r>
              <a:rPr lang="zh-CN" altLang="en-US" sz="2400" b="1" dirty="0">
                <a:solidFill>
                  <a:srgbClr val="386D52"/>
                </a:solidFill>
                <a:cs typeface="+mn-ea"/>
                <a:sym typeface="+mn-lt"/>
              </a:rPr>
              <a:t>创新一</a:t>
            </a:r>
            <a:endParaRPr lang="zh-CN" altLang="en-US" sz="2400" b="1" dirty="0">
              <a:solidFill>
                <a:srgbClr val="386D52"/>
              </a:solidFill>
              <a:cs typeface="+mn-ea"/>
              <a:sym typeface="+mn-lt"/>
            </a:endParaRPr>
          </a:p>
        </p:txBody>
      </p:sp>
      <p:sp>
        <p:nvSpPr>
          <p:cNvPr id="71" name="TextBox 16"/>
          <p:cNvSpPr txBox="1"/>
          <p:nvPr/>
        </p:nvSpPr>
        <p:spPr>
          <a:xfrm flipH="1">
            <a:off x="4033260" y="2547322"/>
            <a:ext cx="1038131" cy="369332"/>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创新二</a:t>
            </a:r>
            <a:endParaRPr lang="zh-CN" altLang="en-US" sz="2400" b="1" dirty="0">
              <a:solidFill>
                <a:srgbClr val="386D52"/>
              </a:solidFill>
              <a:cs typeface="+mn-ea"/>
              <a:sym typeface="+mn-lt"/>
            </a:endParaRPr>
          </a:p>
        </p:txBody>
      </p:sp>
      <p:sp>
        <p:nvSpPr>
          <p:cNvPr id="72" name="TextBox 21"/>
          <p:cNvSpPr txBox="1"/>
          <p:nvPr/>
        </p:nvSpPr>
        <p:spPr>
          <a:xfrm>
            <a:off x="7037253" y="3589959"/>
            <a:ext cx="1038131" cy="369332"/>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创新三</a:t>
            </a:r>
            <a:endParaRPr lang="zh-CN" altLang="en-US" sz="2400" b="1" dirty="0">
              <a:solidFill>
                <a:srgbClr val="386D52"/>
              </a:solidFill>
              <a:cs typeface="+mn-ea"/>
              <a:sym typeface="+mn-lt"/>
            </a:endParaRPr>
          </a:p>
        </p:txBody>
      </p:sp>
      <p:sp>
        <p:nvSpPr>
          <p:cNvPr id="73" name="TextBox 27"/>
          <p:cNvSpPr txBox="1"/>
          <p:nvPr/>
        </p:nvSpPr>
        <p:spPr>
          <a:xfrm flipH="1">
            <a:off x="4093598" y="4942377"/>
            <a:ext cx="1038131" cy="369332"/>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创新四</a:t>
            </a:r>
            <a:endParaRPr lang="zh-CN" altLang="en-US" sz="2400" b="1" dirty="0">
              <a:solidFill>
                <a:srgbClr val="386D52"/>
              </a:solidFill>
              <a:cs typeface="+mn-ea"/>
              <a:sym typeface="+mn-lt"/>
            </a:endParaRPr>
          </a:p>
        </p:txBody>
      </p:sp>
      <p:sp>
        <p:nvSpPr>
          <p:cNvPr id="74" name="TextBox 35"/>
          <p:cNvSpPr txBox="1"/>
          <p:nvPr/>
        </p:nvSpPr>
        <p:spPr>
          <a:xfrm>
            <a:off x="7201376" y="1747822"/>
            <a:ext cx="3642470" cy="532646"/>
          </a:xfrm>
          <a:prstGeom prst="rect">
            <a:avLst/>
          </a:prstGeom>
          <a:noFill/>
        </p:spPr>
        <p:txBody>
          <a:bodyPr wrap="square" lIns="0" tIns="0" rIns="0" bIns="0" rtlCol="0">
            <a:spAutoFit/>
          </a:bodyPr>
          <a:lstStyle>
            <a:defPPr>
              <a:defRPr lang="zh-CN"/>
            </a:defPPr>
            <a:lvl1pPr algn="just">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l">
              <a:lnSpc>
                <a:spcPts val="2200"/>
              </a:lnSpc>
            </a:pPr>
            <a:r>
              <a:rPr lang="zh-CN" altLang="en-US" sz="1800" dirty="0">
                <a:solidFill>
                  <a:schemeClr val="bg2">
                    <a:lumMod val="25000"/>
                  </a:schemeClr>
                </a:solidFill>
                <a:latin typeface="+mn-lt"/>
                <a:ea typeface="+mn-ea"/>
                <a:cs typeface="+mn-ea"/>
                <a:sym typeface="+mn-lt"/>
              </a:rPr>
              <a:t>点击输入简要文字内容，文字内容需概括精炼，不用多余的文字修饰</a:t>
            </a:r>
            <a:endParaRPr lang="en-US" altLang="zh-CN" sz="1800" dirty="0">
              <a:solidFill>
                <a:schemeClr val="bg2">
                  <a:lumMod val="25000"/>
                </a:schemeClr>
              </a:solidFill>
              <a:latin typeface="+mn-lt"/>
              <a:ea typeface="+mn-ea"/>
              <a:cs typeface="+mn-ea"/>
              <a:sym typeface="+mn-lt"/>
            </a:endParaRPr>
          </a:p>
        </p:txBody>
      </p:sp>
      <p:sp>
        <p:nvSpPr>
          <p:cNvPr id="75" name="TextBox 43"/>
          <p:cNvSpPr txBox="1"/>
          <p:nvPr/>
        </p:nvSpPr>
        <p:spPr>
          <a:xfrm>
            <a:off x="7201376" y="4103812"/>
            <a:ext cx="3642470" cy="532646"/>
          </a:xfrm>
          <a:prstGeom prst="rect">
            <a:avLst/>
          </a:prstGeom>
          <a:noFill/>
        </p:spPr>
        <p:txBody>
          <a:bodyPr wrap="square" lIns="0" tIns="0" rIns="0" bIns="0" rtlCol="0">
            <a:spAutoFit/>
          </a:bodyPr>
          <a:lstStyle>
            <a:defPPr>
              <a:defRPr lang="zh-CN"/>
            </a:defPPr>
            <a:lvl1pPr algn="just">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l">
              <a:lnSpc>
                <a:spcPts val="2200"/>
              </a:lnSpc>
            </a:pPr>
            <a:r>
              <a:rPr lang="zh-CN" altLang="en-US" sz="1800" dirty="0">
                <a:solidFill>
                  <a:schemeClr val="bg2">
                    <a:lumMod val="25000"/>
                  </a:schemeClr>
                </a:solidFill>
                <a:latin typeface="+mn-lt"/>
                <a:ea typeface="+mn-ea"/>
                <a:cs typeface="+mn-ea"/>
                <a:sym typeface="+mn-lt"/>
              </a:rPr>
              <a:t>点击输入简要文字内容，文字内容需概括精炼，不用多余的文字修饰</a:t>
            </a:r>
            <a:endParaRPr lang="en-US" altLang="zh-CN" sz="1800" dirty="0">
              <a:solidFill>
                <a:schemeClr val="bg2">
                  <a:lumMod val="25000"/>
                </a:schemeClr>
              </a:solidFill>
              <a:latin typeface="+mn-lt"/>
              <a:ea typeface="+mn-ea"/>
              <a:cs typeface="+mn-ea"/>
              <a:sym typeface="+mn-lt"/>
            </a:endParaRPr>
          </a:p>
        </p:txBody>
      </p:sp>
      <p:sp>
        <p:nvSpPr>
          <p:cNvPr id="76" name="TextBox 44"/>
          <p:cNvSpPr txBox="1"/>
          <p:nvPr/>
        </p:nvSpPr>
        <p:spPr>
          <a:xfrm>
            <a:off x="1535723" y="3096998"/>
            <a:ext cx="3535668" cy="532646"/>
          </a:xfrm>
          <a:prstGeom prst="rect">
            <a:avLst/>
          </a:prstGeom>
          <a:noFill/>
        </p:spPr>
        <p:txBody>
          <a:bodyPr wrap="square" lIns="0" tIns="0" rIns="0" bIns="0" rtlCol="0">
            <a:spAutoFit/>
          </a:bodyPr>
          <a:lstStyle>
            <a:defPPr>
              <a:defRPr lang="zh-CN"/>
            </a:defPPr>
            <a:lvl1pPr algn="just">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lnSpc>
                <a:spcPts val="2200"/>
              </a:lnSpc>
            </a:pPr>
            <a:r>
              <a:rPr lang="zh-CN" altLang="en-US" sz="1800" dirty="0">
                <a:solidFill>
                  <a:schemeClr val="bg2">
                    <a:lumMod val="25000"/>
                  </a:schemeClr>
                </a:solidFill>
                <a:latin typeface="+mn-lt"/>
                <a:ea typeface="+mn-ea"/>
                <a:cs typeface="+mn-ea"/>
                <a:sym typeface="+mn-lt"/>
              </a:rPr>
              <a:t>点击输入简要文字内容，文字内容需概括精炼，不用多余的文字修饰</a:t>
            </a:r>
            <a:endParaRPr lang="en-US" altLang="zh-CN" sz="1800" dirty="0">
              <a:solidFill>
                <a:schemeClr val="bg2">
                  <a:lumMod val="25000"/>
                </a:schemeClr>
              </a:solidFill>
              <a:latin typeface="+mn-lt"/>
              <a:ea typeface="+mn-ea"/>
              <a:cs typeface="+mn-ea"/>
              <a:sym typeface="+mn-lt"/>
            </a:endParaRPr>
          </a:p>
        </p:txBody>
      </p:sp>
      <p:sp>
        <p:nvSpPr>
          <p:cNvPr id="77" name="TextBox 45"/>
          <p:cNvSpPr txBox="1"/>
          <p:nvPr/>
        </p:nvSpPr>
        <p:spPr>
          <a:xfrm>
            <a:off x="1535723" y="5452988"/>
            <a:ext cx="3535668" cy="532646"/>
          </a:xfrm>
          <a:prstGeom prst="rect">
            <a:avLst/>
          </a:prstGeom>
          <a:noFill/>
        </p:spPr>
        <p:txBody>
          <a:bodyPr wrap="square" lIns="0" tIns="0" rIns="0" bIns="0" rtlCol="0">
            <a:spAutoFit/>
          </a:bodyPr>
          <a:lstStyle>
            <a:defPPr>
              <a:defRPr lang="zh-CN"/>
            </a:defPPr>
            <a:lvl1pPr algn="just">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lnSpc>
                <a:spcPts val="2200"/>
              </a:lnSpc>
            </a:pPr>
            <a:r>
              <a:rPr lang="zh-CN" altLang="en-US" sz="1800" dirty="0">
                <a:solidFill>
                  <a:schemeClr val="bg2">
                    <a:lumMod val="25000"/>
                  </a:schemeClr>
                </a:solidFill>
                <a:latin typeface="+mn-lt"/>
                <a:ea typeface="+mn-ea"/>
                <a:cs typeface="+mn-ea"/>
                <a:sym typeface="+mn-lt"/>
              </a:rPr>
              <a:t>点击输入简要文字内容，文字内容需概括精炼，不用多余的文字修饰</a:t>
            </a:r>
            <a:endParaRPr lang="en-US" altLang="zh-CN" sz="1800" dirty="0">
              <a:solidFill>
                <a:schemeClr val="bg2">
                  <a:lumMod val="25000"/>
                </a:schemeClr>
              </a:solidFill>
              <a:latin typeface="+mn-lt"/>
              <a:ea typeface="+mn-ea"/>
              <a:cs typeface="+mn-ea"/>
              <a:sym typeface="+mn-lt"/>
            </a:endParaRPr>
          </a:p>
        </p:txBody>
      </p:sp>
      <p:sp>
        <p:nvSpPr>
          <p:cNvPr id="80" name="TextBox 6"/>
          <p:cNvSpPr txBox="1"/>
          <p:nvPr/>
        </p:nvSpPr>
        <p:spPr>
          <a:xfrm>
            <a:off x="5683818" y="1618278"/>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01</a:t>
            </a:r>
            <a:endParaRPr lang="zh-CN" altLang="en-US" sz="3200" b="1" dirty="0">
              <a:solidFill>
                <a:srgbClr val="386D52"/>
              </a:solidFill>
              <a:cs typeface="+mn-ea"/>
              <a:sym typeface="+mn-lt"/>
            </a:endParaRPr>
          </a:p>
        </p:txBody>
      </p:sp>
      <p:sp>
        <p:nvSpPr>
          <p:cNvPr id="81" name="TextBox 6"/>
          <p:cNvSpPr txBox="1"/>
          <p:nvPr/>
        </p:nvSpPr>
        <p:spPr>
          <a:xfrm>
            <a:off x="5683818" y="2868475"/>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02</a:t>
            </a:r>
            <a:endParaRPr lang="zh-CN" altLang="en-US" sz="3200" b="1" dirty="0">
              <a:solidFill>
                <a:srgbClr val="386D52"/>
              </a:solidFill>
              <a:cs typeface="+mn-ea"/>
              <a:sym typeface="+mn-lt"/>
            </a:endParaRPr>
          </a:p>
        </p:txBody>
      </p:sp>
      <p:sp>
        <p:nvSpPr>
          <p:cNvPr id="82" name="TextBox 6"/>
          <p:cNvSpPr txBox="1"/>
          <p:nvPr/>
        </p:nvSpPr>
        <p:spPr>
          <a:xfrm>
            <a:off x="5683818" y="4118672"/>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03</a:t>
            </a:r>
            <a:endParaRPr lang="zh-CN" altLang="en-US" sz="3200" b="1" dirty="0">
              <a:solidFill>
                <a:srgbClr val="386D52"/>
              </a:solidFill>
              <a:cs typeface="+mn-ea"/>
              <a:sym typeface="+mn-lt"/>
            </a:endParaRPr>
          </a:p>
        </p:txBody>
      </p:sp>
      <p:sp>
        <p:nvSpPr>
          <p:cNvPr id="83" name="TextBox 6"/>
          <p:cNvSpPr txBox="1"/>
          <p:nvPr/>
        </p:nvSpPr>
        <p:spPr>
          <a:xfrm>
            <a:off x="5683818" y="5368869"/>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04</a:t>
            </a:r>
            <a:endParaRPr lang="zh-CN" altLang="en-US" sz="32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anim calcmode="lin" valueType="num">
                                      <p:cBhvr>
                                        <p:cTn id="14" dur="500" fill="hold"/>
                                        <p:tgtEl>
                                          <p:spTgt spid="80"/>
                                        </p:tgtEl>
                                        <p:attrNameLst>
                                          <p:attrName>ppt_w</p:attrName>
                                        </p:attrNameLst>
                                      </p:cBhvr>
                                      <p:tavLst>
                                        <p:tav tm="0">
                                          <p:val>
                                            <p:fltVal val="0"/>
                                          </p:val>
                                        </p:tav>
                                        <p:tav tm="100000">
                                          <p:val>
                                            <p:strVal val="#ppt_w"/>
                                          </p:val>
                                        </p:tav>
                                      </p:tavLst>
                                    </p:anim>
                                    <p:anim calcmode="lin" valueType="num">
                                      <p:cBhvr>
                                        <p:cTn id="15" dur="500" fill="hold"/>
                                        <p:tgtEl>
                                          <p:spTgt spid="80"/>
                                        </p:tgtEl>
                                        <p:attrNameLst>
                                          <p:attrName>ppt_h</p:attrName>
                                        </p:attrNameLst>
                                      </p:cBhvr>
                                      <p:tavLst>
                                        <p:tav tm="0">
                                          <p:val>
                                            <p:fltVal val="0"/>
                                          </p:val>
                                        </p:tav>
                                        <p:tav tm="100000">
                                          <p:val>
                                            <p:strVal val="#ppt_h"/>
                                          </p:val>
                                        </p:tav>
                                      </p:tavLst>
                                    </p:anim>
                                    <p:animEffect transition="in" filter="fade">
                                      <p:cBhvr>
                                        <p:cTn id="16" dur="500"/>
                                        <p:tgtEl>
                                          <p:spTgt spid="80"/>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p:cTn id="34" dur="500" fill="hold"/>
                                        <p:tgtEl>
                                          <p:spTgt spid="81"/>
                                        </p:tgtEl>
                                        <p:attrNameLst>
                                          <p:attrName>ppt_w</p:attrName>
                                        </p:attrNameLst>
                                      </p:cBhvr>
                                      <p:tavLst>
                                        <p:tav tm="0">
                                          <p:val>
                                            <p:fltVal val="0"/>
                                          </p:val>
                                        </p:tav>
                                        <p:tav tm="100000">
                                          <p:val>
                                            <p:strVal val="#ppt_w"/>
                                          </p:val>
                                        </p:tav>
                                      </p:tavLst>
                                    </p:anim>
                                    <p:anim calcmode="lin" valueType="num">
                                      <p:cBhvr>
                                        <p:cTn id="35" dur="500" fill="hold"/>
                                        <p:tgtEl>
                                          <p:spTgt spid="81"/>
                                        </p:tgtEl>
                                        <p:attrNameLst>
                                          <p:attrName>ppt_h</p:attrName>
                                        </p:attrNameLst>
                                      </p:cBhvr>
                                      <p:tavLst>
                                        <p:tav tm="0">
                                          <p:val>
                                            <p:fltVal val="0"/>
                                          </p:val>
                                        </p:tav>
                                        <p:tav tm="100000">
                                          <p:val>
                                            <p:strVal val="#ppt_h"/>
                                          </p:val>
                                        </p:tav>
                                      </p:tavLst>
                                    </p:anim>
                                    <p:animEffect transition="in" filter="fade">
                                      <p:cBhvr>
                                        <p:cTn id="36" dur="500"/>
                                        <p:tgtEl>
                                          <p:spTgt spid="81"/>
                                        </p:tgtEl>
                                      </p:cBhvr>
                                    </p:animEffect>
                                  </p:childTnLst>
                                </p:cTn>
                              </p:par>
                              <p:par>
                                <p:cTn id="37" presetID="53" presetClass="entr" presetSubtype="16"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childTnLst>
                          </p:cTn>
                        </p:par>
                        <p:par>
                          <p:cTn id="45" fill="hold">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wipe(right)">
                                      <p:cBhvr>
                                        <p:cTn id="48" dur="500"/>
                                        <p:tgtEl>
                                          <p:spTgt spid="7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p:cTn id="53" dur="500" fill="hold"/>
                                        <p:tgtEl>
                                          <p:spTgt spid="82"/>
                                        </p:tgtEl>
                                        <p:attrNameLst>
                                          <p:attrName>ppt_w</p:attrName>
                                        </p:attrNameLst>
                                      </p:cBhvr>
                                      <p:tavLst>
                                        <p:tav tm="0">
                                          <p:val>
                                            <p:fltVal val="0"/>
                                          </p:val>
                                        </p:tav>
                                        <p:tav tm="100000">
                                          <p:val>
                                            <p:strVal val="#ppt_w"/>
                                          </p:val>
                                        </p:tav>
                                      </p:tavLst>
                                    </p:anim>
                                    <p:anim calcmode="lin" valueType="num">
                                      <p:cBhvr>
                                        <p:cTn id="54" dur="500" fill="hold"/>
                                        <p:tgtEl>
                                          <p:spTgt spid="82"/>
                                        </p:tgtEl>
                                        <p:attrNameLst>
                                          <p:attrName>ppt_h</p:attrName>
                                        </p:attrNameLst>
                                      </p:cBhvr>
                                      <p:tavLst>
                                        <p:tav tm="0">
                                          <p:val>
                                            <p:fltVal val="0"/>
                                          </p:val>
                                        </p:tav>
                                        <p:tav tm="100000">
                                          <p:val>
                                            <p:strVal val="#ppt_h"/>
                                          </p:val>
                                        </p:tav>
                                      </p:tavLst>
                                    </p:anim>
                                    <p:animEffect transition="in" filter="fade">
                                      <p:cBhvr>
                                        <p:cTn id="55" dur="500"/>
                                        <p:tgtEl>
                                          <p:spTgt spid="82"/>
                                        </p:tgtEl>
                                      </p:cBhvr>
                                    </p:animEffect>
                                  </p:childTnLst>
                                </p:cTn>
                              </p:par>
                              <p:par>
                                <p:cTn id="56" presetID="53" presetClass="entr" presetSubtype="16"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500"/>
                                        <p:tgtEl>
                                          <p:spTgt spid="75"/>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 calcmode="lin" valueType="num">
                                      <p:cBhvr>
                                        <p:cTn id="72" dur="500" fill="hold"/>
                                        <p:tgtEl>
                                          <p:spTgt spid="83"/>
                                        </p:tgtEl>
                                        <p:attrNameLst>
                                          <p:attrName>ppt_w</p:attrName>
                                        </p:attrNameLst>
                                      </p:cBhvr>
                                      <p:tavLst>
                                        <p:tav tm="0">
                                          <p:val>
                                            <p:fltVal val="0"/>
                                          </p:val>
                                        </p:tav>
                                        <p:tav tm="100000">
                                          <p:val>
                                            <p:strVal val="#ppt_w"/>
                                          </p:val>
                                        </p:tav>
                                      </p:tavLst>
                                    </p:anim>
                                    <p:anim calcmode="lin" valueType="num">
                                      <p:cBhvr>
                                        <p:cTn id="73" dur="500" fill="hold"/>
                                        <p:tgtEl>
                                          <p:spTgt spid="83"/>
                                        </p:tgtEl>
                                        <p:attrNameLst>
                                          <p:attrName>ppt_h</p:attrName>
                                        </p:attrNameLst>
                                      </p:cBhvr>
                                      <p:tavLst>
                                        <p:tav tm="0">
                                          <p:val>
                                            <p:fltVal val="0"/>
                                          </p:val>
                                        </p:tav>
                                        <p:tav tm="100000">
                                          <p:val>
                                            <p:strVal val="#ppt_h"/>
                                          </p:val>
                                        </p:tav>
                                      </p:tavLst>
                                    </p:anim>
                                    <p:animEffect transition="in" filter="fade">
                                      <p:cBhvr>
                                        <p:cTn id="74" dur="500"/>
                                        <p:tgtEl>
                                          <p:spTgt spid="83"/>
                                        </p:tgtEl>
                                      </p:cBhvr>
                                    </p:animEffect>
                                  </p:childTnLst>
                                </p:cTn>
                              </p:par>
                              <p:par>
                                <p:cTn id="75" presetID="53" presetClass="entr" presetSubtype="16"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par>
                                <p:cTn id="80" presetID="10" presetClass="entr" presetSubtype="0" fill="hold" grpId="0" nodeType="withEffect">
                                  <p:stCondLst>
                                    <p:cond delay="60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childTnLst>
                          </p:cTn>
                        </p:par>
                        <p:par>
                          <p:cTn id="83" fill="hold">
                            <p:stCondLst>
                              <p:cond delay="500"/>
                            </p:stCondLst>
                            <p:childTnLst>
                              <p:par>
                                <p:cTn id="84" presetID="22" presetClass="entr" presetSubtype="2" fill="hold" grpId="0" nodeType="after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wipe(right)">
                                      <p:cBhvr>
                                        <p:cTn id="8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0" grpId="0"/>
      <p:bldP spid="71" grpId="0"/>
      <p:bldP spid="72" grpId="0"/>
      <p:bldP spid="73" grpId="0"/>
      <p:bldP spid="74" grpId="0"/>
      <p:bldP spid="75" grpId="0"/>
      <p:bldP spid="76" grpId="0"/>
      <p:bldP spid="77" grpId="0"/>
      <p:bldP spid="80" grpId="0"/>
      <p:bldP spid="81" grpId="0"/>
      <p:bldP spid="82"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80691" y="520927"/>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2934" y="517987"/>
            <a:ext cx="1728358" cy="707886"/>
          </a:xfrm>
          <a:prstGeom prst="rect">
            <a:avLst/>
          </a:prstGeom>
          <a:noFill/>
        </p:spPr>
        <p:txBody>
          <a:bodyPr wrap="none" rtlCol="0">
            <a:spAutoFit/>
          </a:bodyPr>
          <a:lstStyle/>
          <a:p>
            <a:r>
              <a:rPr lang="zh-CN" altLang="en-US" sz="4000" b="1" dirty="0">
                <a:solidFill>
                  <a:schemeClr val="bg1"/>
                </a:solidFill>
                <a:cs typeface="+mn-ea"/>
                <a:sym typeface="+mn-lt"/>
              </a:rPr>
              <a:t>第二篇</a:t>
            </a:r>
            <a:endParaRPr lang="zh-CN" altLang="en-US" sz="4000" b="1" dirty="0">
              <a:solidFill>
                <a:schemeClr val="bg1"/>
              </a:solidFill>
              <a:cs typeface="+mn-ea"/>
              <a:sym typeface="+mn-lt"/>
            </a:endParaRPr>
          </a:p>
        </p:txBody>
      </p:sp>
      <p:sp>
        <p:nvSpPr>
          <p:cNvPr id="14" name="矩形 13"/>
          <p:cNvSpPr/>
          <p:nvPr/>
        </p:nvSpPr>
        <p:spPr>
          <a:xfrm>
            <a:off x="4402984" y="2166547"/>
            <a:ext cx="2631440" cy="829945"/>
          </a:xfrm>
          <a:prstGeom prst="rect">
            <a:avLst/>
          </a:prstGeom>
        </p:spPr>
        <p:txBody>
          <a:bodyPr wrap="none">
            <a:spAutoFit/>
          </a:bodyPr>
          <a:lstStyle/>
          <a:p>
            <a:r>
              <a:rPr lang="zh-CN" altLang="en-US" sz="4800" b="1" dirty="0">
                <a:solidFill>
                  <a:srgbClr val="386D52"/>
                </a:solidFill>
                <a:cs typeface="+mn-ea"/>
                <a:sym typeface="+mn-lt"/>
              </a:rPr>
              <a:t>实现细节</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23" name="文本框 22"/>
          <p:cNvSpPr txBox="1"/>
          <p:nvPr/>
        </p:nvSpPr>
        <p:spPr>
          <a:xfrm>
            <a:off x="4664193" y="3587951"/>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研究思路</a:t>
            </a:r>
            <a:endParaRPr lang="zh-CN" altLang="en-US" sz="2400" dirty="0">
              <a:solidFill>
                <a:schemeClr val="bg2">
                  <a:lumMod val="25000"/>
                </a:schemeClr>
              </a:solidFill>
              <a:latin typeface="+mn-lt"/>
              <a:ea typeface="+mn-ea"/>
              <a:cs typeface="+mn-ea"/>
              <a:sym typeface="+mn-lt"/>
            </a:endParaRPr>
          </a:p>
        </p:txBody>
      </p:sp>
      <p:sp>
        <p:nvSpPr>
          <p:cNvPr id="24" name="文本框 23"/>
          <p:cNvSpPr txBox="1"/>
          <p:nvPr/>
        </p:nvSpPr>
        <p:spPr>
          <a:xfrm>
            <a:off x="4664192" y="4064297"/>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实验步骤</a:t>
            </a:r>
            <a:endParaRPr lang="zh-CN" altLang="en-US" sz="2400" dirty="0">
              <a:solidFill>
                <a:schemeClr val="bg2">
                  <a:lumMod val="25000"/>
                </a:schemeClr>
              </a:solidFill>
              <a:latin typeface="+mn-lt"/>
              <a:ea typeface="+mn-ea"/>
              <a:cs typeface="+mn-ea"/>
              <a:sym typeface="+mn-lt"/>
            </a:endParaRPr>
          </a:p>
        </p:txBody>
      </p:sp>
      <p:sp>
        <p:nvSpPr>
          <p:cNvPr id="25" name="文本框 24"/>
          <p:cNvSpPr txBox="1"/>
          <p:nvPr/>
        </p:nvSpPr>
        <p:spPr>
          <a:xfrm>
            <a:off x="7049612" y="3589949"/>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研究方法</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14:bounceEnd="55000">
                                          <p:cBhvr additive="base">
                                            <p:cTn id="41" dur="1200" fill="hold"/>
                                            <p:tgtEl>
                                              <p:spTgt spid="23"/>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14:bounceEnd="55000">
                                          <p:cBhvr additive="base">
                                            <p:cTn id="45" dur="1200" fill="hold"/>
                                            <p:tgtEl>
                                              <p:spTgt spid="24"/>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5000">
                                      <p:stCondLst>
                                        <p:cond delay="400"/>
                                      </p:stCondLst>
                                      <p:childTnLst>
                                        <p:set>
                                          <p:cBhvr>
                                            <p:cTn id="48" dur="1" fill="hold">
                                              <p:stCondLst>
                                                <p:cond delay="0"/>
                                              </p:stCondLst>
                                            </p:cTn>
                                            <p:tgtEl>
                                              <p:spTgt spid="25"/>
                                            </p:tgtEl>
                                            <p:attrNameLst>
                                              <p:attrName>style.visibility</p:attrName>
                                            </p:attrNameLst>
                                          </p:cBhvr>
                                          <p:to>
                                            <p:strVal val="visible"/>
                                          </p:to>
                                        </p:set>
                                        <p:anim calcmode="lin" valueType="num" p14:bounceEnd="55000">
                                          <p:cBhvr additive="base">
                                            <p:cTn id="49" dur="1200" fill="hold"/>
                                            <p:tgtEl>
                                              <p:spTgt spid="25"/>
                                            </p:tgtEl>
                                            <p:attrNameLst>
                                              <p:attrName>ppt_x</p:attrName>
                                            </p:attrNameLst>
                                          </p:cBhvr>
                                          <p:tavLst>
                                            <p:tav tm="0">
                                              <p:val>
                                                <p:strVal val="#ppt_x"/>
                                              </p:val>
                                            </p:tav>
                                            <p:tav tm="100000">
                                              <p:val>
                                                <p:strVal val="#ppt_x"/>
                                              </p:val>
                                            </p:tav>
                                          </p:tavLst>
                                        </p:anim>
                                        <p:anim calcmode="lin" valueType="num" p14:bounceEnd="55000">
                                          <p:cBhvr additive="base">
                                            <p:cTn id="50" dur="12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23"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1200" fill="hold"/>
                                            <p:tgtEl>
                                              <p:spTgt spid="23"/>
                                            </p:tgtEl>
                                            <p:attrNameLst>
                                              <p:attrName>ppt_x</p:attrName>
                                            </p:attrNameLst>
                                          </p:cBhvr>
                                          <p:tavLst>
                                            <p:tav tm="0">
                                              <p:val>
                                                <p:strVal val="#ppt_x"/>
                                              </p:val>
                                            </p:tav>
                                            <p:tav tm="100000">
                                              <p:val>
                                                <p:strVal val="#ppt_x"/>
                                              </p:val>
                                            </p:tav>
                                          </p:tavLst>
                                        </p:anim>
                                        <p:anim calcmode="lin" valueType="num">
                                          <p:cBhvr additive="base">
                                            <p:cTn id="42" dur="12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1200" fill="hold"/>
                                            <p:tgtEl>
                                              <p:spTgt spid="24"/>
                                            </p:tgtEl>
                                            <p:attrNameLst>
                                              <p:attrName>ppt_x</p:attrName>
                                            </p:attrNameLst>
                                          </p:cBhvr>
                                          <p:tavLst>
                                            <p:tav tm="0">
                                              <p:val>
                                                <p:strVal val="#ppt_x"/>
                                              </p:val>
                                            </p:tav>
                                            <p:tav tm="100000">
                                              <p:val>
                                                <p:strVal val="#ppt_x"/>
                                              </p:val>
                                            </p:tav>
                                          </p:tavLst>
                                        </p:anim>
                                        <p:anim calcmode="lin" valueType="num">
                                          <p:cBhvr additive="base">
                                            <p:cTn id="46" dur="12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1200" fill="hold"/>
                                            <p:tgtEl>
                                              <p:spTgt spid="25"/>
                                            </p:tgtEl>
                                            <p:attrNameLst>
                                              <p:attrName>ppt_x</p:attrName>
                                            </p:attrNameLst>
                                          </p:cBhvr>
                                          <p:tavLst>
                                            <p:tav tm="0">
                                              <p:val>
                                                <p:strVal val="#ppt_x"/>
                                              </p:val>
                                            </p:tav>
                                            <p:tav tm="100000">
                                              <p:val>
                                                <p:strVal val="#ppt_x"/>
                                              </p:val>
                                            </p:tav>
                                          </p:tavLst>
                                        </p:anim>
                                        <p:anim calcmode="lin" valueType="num">
                                          <p:cBhvr additive="base">
                                            <p:cTn id="50" dur="12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23" grpId="0"/>
          <p:bldP spid="24" grpId="0"/>
          <p:bldP spid="2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9565" cy="454960"/>
          </a:xfrm>
        </p:spPr>
        <p:txBody>
          <a:bodyPr>
            <a:noAutofit/>
          </a:bodyPr>
          <a:lstStyle/>
          <a:p>
            <a:pPr algn="dist"/>
            <a:r>
              <a:rPr lang="zh-CN" altLang="en-US" sz="2800" dirty="0">
                <a:solidFill>
                  <a:schemeClr val="bg1"/>
                </a:solidFill>
                <a:latin typeface="+mn-lt"/>
                <a:ea typeface="+mn-ea"/>
                <a:cs typeface="+mn-ea"/>
                <a:sym typeface="+mn-lt"/>
              </a:rPr>
              <a:t>染色体编码</a:t>
            </a:r>
            <a:endParaRPr lang="zh-CN" altLang="en-US" sz="2800" dirty="0">
              <a:solidFill>
                <a:schemeClr val="bg1"/>
              </a:solidFill>
              <a:latin typeface="+mn-lt"/>
              <a:ea typeface="+mn-ea"/>
              <a:cs typeface="+mn-ea"/>
              <a:sym typeface="+mn-lt"/>
            </a:endParaRPr>
          </a:p>
        </p:txBody>
      </p:sp>
      <p:sp>
        <p:nvSpPr>
          <p:cNvPr id="88" name="TextBox 28"/>
          <p:cNvSpPr txBox="1"/>
          <p:nvPr/>
        </p:nvSpPr>
        <p:spPr>
          <a:xfrm>
            <a:off x="1816100" y="1412240"/>
            <a:ext cx="3049270" cy="80010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solidFill>
                  <a:srgbClr val="386D52"/>
                </a:solidFill>
                <a:latin typeface="+mn-lt"/>
                <a:ea typeface="+mn-ea"/>
                <a:cs typeface="+mn-ea"/>
                <a:sym typeface="+mn-lt"/>
              </a:rPr>
              <a:t>采用MSOS染色体编码方案</a:t>
            </a:r>
            <a:endParaRPr lang="zh-CN" altLang="en-US" b="1" dirty="0">
              <a:solidFill>
                <a:srgbClr val="386D52"/>
              </a:solidFill>
              <a:latin typeface="+mn-lt"/>
              <a:ea typeface="+mn-ea"/>
              <a:cs typeface="+mn-ea"/>
              <a:sym typeface="+mn-lt"/>
            </a:endParaRPr>
          </a:p>
        </p:txBody>
      </p:sp>
      <p:sp>
        <p:nvSpPr>
          <p:cNvPr id="112" name="TextBox 29"/>
          <p:cNvSpPr txBox="1"/>
          <p:nvPr/>
        </p:nvSpPr>
        <p:spPr>
          <a:xfrm>
            <a:off x="6479540" y="2212340"/>
            <a:ext cx="3849370" cy="276987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400"/>
              </a:lnSpc>
            </a:pPr>
            <a:r>
              <a:rPr lang="zh-CN" altLang="en-US" sz="1600" dirty="0">
                <a:solidFill>
                  <a:schemeClr val="bg2">
                    <a:lumMod val="25000"/>
                  </a:schemeClr>
                </a:solidFill>
                <a:latin typeface="+mn-lt"/>
                <a:cs typeface="+mn-ea"/>
                <a:sym typeface="+mn-lt"/>
              </a:rPr>
              <a:t>如图所示，编码由两部分组成：机器选择部分（MachinesSelection，MS）和工序排序部分（OperationsSequencing，OS）。机器选择部分各基因位依次按照工件及工件工序的顺序排列，基因位的值表示该工序选择的加工机器在可选机器集中的序号；工序排序部分各基因位值为工件号，某一位置上工件号已出现的次数代表属于该工件的工序号。</a:t>
            </a:r>
            <a:endParaRPr lang="zh-CN" alt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627505" y="2953385"/>
            <a:ext cx="4048125" cy="2028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right)">
                                      <p:cBhvr>
                                        <p:cTn id="13" dur="500"/>
                                        <p:tgtEl>
                                          <p:spTgt spid="8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wipe(left)">
                                      <p:cBhvr>
                                        <p:cTn id="1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8" grpId="0"/>
      <p:bldP spid="112" grpId="0"/>
    </p:bldLst>
  </p:timing>
</p:sld>
</file>

<file path=ppt/tags/tag1.xml><?xml version="1.0" encoding="utf-8"?>
<p:tagLst xmlns:p="http://schemas.openxmlformats.org/presentationml/2006/main">
  <p:tag name="KSO_WM_UNIT_PLACING_PICTURE_USER_VIEWPORT" val="{&quot;height&quot;:7319,&quot;width&quot;:7066}"/>
</p:tagLst>
</file>

<file path=ppt/tags/tag2.xml><?xml version="1.0" encoding="utf-8"?>
<p:tagLst xmlns:p="http://schemas.openxmlformats.org/presentationml/2006/main">
  <p:tag name="KSO_WM_UNIT_PLACING_PICTURE_USER_VIEWPORT" val="{&quot;height&quot;:5925,&quot;width&quot;:6060}"/>
</p:tagLst>
</file>

<file path=ppt/tags/tag3.xml><?xml version="1.0" encoding="utf-8"?>
<p:tagLst xmlns:p="http://schemas.openxmlformats.org/presentationml/2006/main">
  <p:tag name="COMMONDATA" val="eyJoZGlkIjoiOTk1N2UzNWFmNDdhMzBiNDU1MDljOGNlMmI5NjFkY2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11ft3un">
      <a:majorFont>
        <a:latin typeface="xiaonantongxue"/>
        <a:ea typeface="xiaonantongxue"/>
        <a:cs typeface=""/>
      </a:majorFont>
      <a:minorFont>
        <a:latin typeface="xiaonantongxue"/>
        <a:ea typeface="xiaonantongxu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6479</Words>
  <Application>WPS 演示</Application>
  <PresentationFormat>宽屏</PresentationFormat>
  <Paragraphs>617</Paragraphs>
  <Slides>43</Slides>
  <Notes>21</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43</vt:i4>
      </vt:variant>
    </vt:vector>
  </HeadingPairs>
  <TitlesOfParts>
    <vt:vector size="61" baseType="lpstr">
      <vt:lpstr>Arial</vt:lpstr>
      <vt:lpstr>宋体</vt:lpstr>
      <vt:lpstr>Wingdings</vt:lpstr>
      <vt:lpstr>微软雅黑</vt:lpstr>
      <vt:lpstr>字体视界-小和尚拼音版</vt:lpstr>
      <vt:lpstr>微软雅黑 Light</vt:lpstr>
      <vt:lpstr>xiaonantongxue</vt:lpstr>
      <vt:lpstr>Segoe Print</vt:lpstr>
      <vt:lpstr>Arial Unicode MS</vt:lpstr>
      <vt:lpstr>等线</vt:lpstr>
      <vt:lpstr>Calibri</vt:lpstr>
      <vt:lpstr>Meiryo</vt:lpstr>
      <vt:lpstr>Yu Gothic UI</vt:lpstr>
      <vt:lpstr>Arial Narrow</vt:lpstr>
      <vt:lpstr>Calibri Light</vt:lpstr>
      <vt:lpstr>Office 主题​​</vt:lpstr>
      <vt:lpstr>Office Theme</vt:lpstr>
      <vt:lpstr>Office 主题</vt:lpstr>
      <vt:lpstr>PowerPoint 演示文稿</vt:lpstr>
      <vt:lpstr>PowerPoint 演示文稿</vt:lpstr>
      <vt:lpstr>PowerPoint 演示文稿</vt:lpstr>
      <vt:lpstr>算法介绍</vt:lpstr>
      <vt:lpstr>算法流程</vt:lpstr>
      <vt:lpstr>算法流程</vt:lpstr>
      <vt:lpstr>主要创新点</vt:lpstr>
      <vt:lpstr>PowerPoint 演示文稿</vt:lpstr>
      <vt:lpstr>研究思路</vt:lpstr>
      <vt:lpstr>研究方法</vt:lpstr>
      <vt:lpstr>解码方式</vt:lpstr>
      <vt:lpstr>初始化</vt:lpstr>
      <vt:lpstr>初始化</vt:lpstr>
      <vt:lpstr>初始化</vt:lpstr>
      <vt:lpstr>初始化</vt:lpstr>
      <vt:lpstr>初始化</vt:lpstr>
      <vt:lpstr>初始化</vt:lpstr>
      <vt:lpstr>交叉操作</vt:lpstr>
      <vt:lpstr>交叉操作</vt:lpstr>
      <vt:lpstr>交叉操作</vt:lpstr>
      <vt:lpstr>变异操作</vt:lpstr>
      <vt:lpstr>PowerPoint 演示文稿</vt:lpstr>
      <vt:lpstr>论文结构</vt:lpstr>
      <vt:lpstr>论文基本内容</vt:lpstr>
      <vt:lpstr>论文基本内容</vt:lpstr>
      <vt:lpstr>论文基本内容</vt:lpstr>
      <vt:lpstr>论文基本内容</vt:lpstr>
      <vt:lpstr>论文基本内容</vt:lpstr>
      <vt:lpstr>PowerPoint 演示文稿</vt:lpstr>
      <vt:lpstr>关键技术</vt:lpstr>
      <vt:lpstr>论文亮点</vt:lpstr>
      <vt:lpstr>不足之处</vt:lpstr>
      <vt:lpstr>PowerPoint 演示文稿</vt:lpstr>
      <vt:lpstr>可行性分析</vt:lpstr>
      <vt:lpstr>结论二</vt:lpstr>
      <vt:lpstr>PowerPoint 演示文稿</vt:lpstr>
      <vt:lpstr>研究结论的发展方向</vt:lpstr>
      <vt:lpstr>参考文献</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时光丶人爱</cp:lastModifiedBy>
  <cp:revision>181</cp:revision>
  <dcterms:created xsi:type="dcterms:W3CDTF">2019-04-12T03:48:00Z</dcterms:created>
  <dcterms:modified xsi:type="dcterms:W3CDTF">2022-08-17T10:19:44Z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4E044C81D960408F8B900259401C2749</vt:lpwstr>
  </property>
  <property fmtid="{D5CDD505-2E9C-101B-9397-08002B2CF9AE}" pid="3" name="KSOProductBuildVer">
    <vt:lpwstr>2052-11.1.0.12313</vt:lpwstr>
  </property>
</Properties>
</file>