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52" r:id="rId3"/>
    <p:sldMasterId id="2147483654" r:id="rId4"/>
  </p:sldMasterIdLst>
  <p:notesMasterIdLst>
    <p:notesMasterId r:id="rId22"/>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7559675" cy="10691813"/>
  <p:embeddedFontLst>
    <p:embeddedFont>
      <p:font typeface="Lato" panose="020F0502020204030203" pitchFamily="34" charset="0"/>
      <p:regular r:id="rId23"/>
      <p:bold r:id="rId24"/>
      <p:italic r:id="rId25"/>
      <p:boldItalic r:id="rId26"/>
    </p:embeddedFont>
    <p:embeddedFont>
      <p:font typeface="Roboto Mono" panose="00000009000000000000"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vZNNB/UchOt/xa4kZHrQ35Ge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BA94-B37F-495C-98D5-EA83AF9ED5DC}">
  <a:tblStyle styleId="{BC89BA94-B37F-495C-98D5-EA83AF9ED5D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18" autoAdjust="0"/>
  </p:normalViewPr>
  <p:slideViewPr>
    <p:cSldViewPr snapToGrid="0">
      <p:cViewPr varScale="1">
        <p:scale>
          <a:sx n="96" d="100"/>
          <a:sy n="96" d="100"/>
        </p:scale>
        <p:origin x="14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slideMaster" Target="slideMasters/slideMaster3.xml"/><Relationship Id="rId21" Type="http://schemas.openxmlformats.org/officeDocument/2006/relationships/slide" Target="slides/slide17.xml"/><Relationship Id="rId34" Type="http://customschemas.google.com/relationships/presentationmetadata" Target="meta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 name="Google Shape;41;p1: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a291b2747_0_40: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200"/>
              </a:spcBef>
              <a:spcAft>
                <a:spcPts val="0"/>
              </a:spcAft>
              <a:buSzPts val="1100"/>
              <a:buNone/>
            </a:pPr>
            <a:endParaRPr dirty="0">
              <a:solidFill>
                <a:schemeClr val="dk1"/>
              </a:solidFill>
            </a:endParaRPr>
          </a:p>
        </p:txBody>
      </p:sp>
      <p:sp>
        <p:nvSpPr>
          <p:cNvPr id="109" name="Google Shape;109;g35a291b2747_0_40: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4f7414a852_0_32: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200"/>
              </a:spcBef>
              <a:spcAft>
                <a:spcPts val="0"/>
              </a:spcAft>
              <a:buSzPts val="1100"/>
              <a:buNone/>
            </a:pPr>
            <a:endParaRPr dirty="0">
              <a:solidFill>
                <a:schemeClr val="dk1"/>
              </a:solidFill>
            </a:endParaRPr>
          </a:p>
        </p:txBody>
      </p:sp>
      <p:sp>
        <p:nvSpPr>
          <p:cNvPr id="120" name="Google Shape;120;g34f7414a852_0_32: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3b53287101_8_21: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200"/>
              </a:spcBef>
              <a:spcAft>
                <a:spcPts val="0"/>
              </a:spcAft>
              <a:buClr>
                <a:schemeClr val="dk1"/>
              </a:buClr>
              <a:buSzPts val="1800"/>
              <a:buFont typeface="Arial"/>
              <a:buNone/>
            </a:pPr>
            <a:endParaRPr sz="1800" dirty="0">
              <a:solidFill>
                <a:schemeClr val="dk1"/>
              </a:solidFill>
            </a:endParaRPr>
          </a:p>
          <a:p>
            <a:pPr marL="0" lvl="0" indent="0" algn="l" rtl="0">
              <a:lnSpc>
                <a:spcPct val="100000"/>
              </a:lnSpc>
              <a:spcBef>
                <a:spcPts val="0"/>
              </a:spcBef>
              <a:spcAft>
                <a:spcPts val="0"/>
              </a:spcAft>
              <a:buSzPts val="1100"/>
              <a:buNone/>
            </a:pPr>
            <a:endParaRPr sz="500" dirty="0"/>
          </a:p>
        </p:txBody>
      </p:sp>
      <p:sp>
        <p:nvSpPr>
          <p:cNvPr id="128" name="Google Shape;128;g33b53287101_8_21: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5a291b2747_0_58: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200"/>
              </a:spcBef>
              <a:spcAft>
                <a:spcPts val="0"/>
              </a:spcAft>
              <a:buClr>
                <a:schemeClr val="dk1"/>
              </a:buClr>
              <a:buSzPts val="1800"/>
              <a:buFont typeface="Arial"/>
              <a:buNone/>
            </a:pPr>
            <a:endParaRPr sz="1800" dirty="0">
              <a:solidFill>
                <a:schemeClr val="dk1"/>
              </a:solidFill>
            </a:endParaRPr>
          </a:p>
          <a:p>
            <a:pPr marL="0" lvl="0" indent="0" algn="l" rtl="0">
              <a:lnSpc>
                <a:spcPct val="100000"/>
              </a:lnSpc>
              <a:spcBef>
                <a:spcPts val="0"/>
              </a:spcBef>
              <a:spcAft>
                <a:spcPts val="0"/>
              </a:spcAft>
              <a:buSzPts val="1100"/>
              <a:buNone/>
            </a:pPr>
            <a:endParaRPr sz="500" dirty="0"/>
          </a:p>
        </p:txBody>
      </p:sp>
      <p:sp>
        <p:nvSpPr>
          <p:cNvPr id="137" name="Google Shape;137;g35a291b2747_0_5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a291b2747_0_76: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200"/>
              </a:spcBef>
              <a:spcAft>
                <a:spcPts val="0"/>
              </a:spcAft>
              <a:buClr>
                <a:schemeClr val="dk1"/>
              </a:buClr>
              <a:buSzPts val="1800"/>
              <a:buFont typeface="Arial"/>
              <a:buNone/>
            </a:pPr>
            <a:endParaRPr sz="1800" dirty="0">
              <a:solidFill>
                <a:schemeClr val="dk1"/>
              </a:solidFill>
            </a:endParaRPr>
          </a:p>
          <a:p>
            <a:pPr marL="0" lvl="0" indent="0" algn="l" rtl="0">
              <a:lnSpc>
                <a:spcPct val="100000"/>
              </a:lnSpc>
              <a:spcBef>
                <a:spcPts val="0"/>
              </a:spcBef>
              <a:spcAft>
                <a:spcPts val="0"/>
              </a:spcAft>
              <a:buSzPts val="1100"/>
              <a:buNone/>
            </a:pPr>
            <a:endParaRPr sz="500" dirty="0"/>
          </a:p>
        </p:txBody>
      </p:sp>
      <p:sp>
        <p:nvSpPr>
          <p:cNvPr id="146" name="Google Shape;146;g35a291b2747_0_76: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5a291b2747_0_85: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200"/>
              </a:spcBef>
              <a:spcAft>
                <a:spcPts val="0"/>
              </a:spcAft>
              <a:buClr>
                <a:schemeClr val="dk1"/>
              </a:buClr>
              <a:buSzPts val="1800"/>
              <a:buFont typeface="Arial"/>
              <a:buNone/>
            </a:pPr>
            <a:endParaRPr sz="1800" dirty="0">
              <a:solidFill>
                <a:schemeClr val="dk1"/>
              </a:solidFill>
            </a:endParaRPr>
          </a:p>
          <a:p>
            <a:pPr marL="0" lvl="0" indent="0" algn="l" rtl="0">
              <a:lnSpc>
                <a:spcPct val="100000"/>
              </a:lnSpc>
              <a:spcBef>
                <a:spcPts val="0"/>
              </a:spcBef>
              <a:spcAft>
                <a:spcPts val="0"/>
              </a:spcAft>
              <a:buSzPts val="1100"/>
              <a:buNone/>
            </a:pPr>
            <a:endParaRPr sz="500" dirty="0"/>
          </a:p>
        </p:txBody>
      </p:sp>
      <p:sp>
        <p:nvSpPr>
          <p:cNvPr id="153" name="Google Shape;153;g35a291b2747_0_85: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a291b2747_0_104: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200"/>
              </a:spcBef>
              <a:spcAft>
                <a:spcPts val="0"/>
              </a:spcAft>
              <a:buClr>
                <a:schemeClr val="dk1"/>
              </a:buClr>
              <a:buSzPts val="1800"/>
              <a:buFont typeface="Arial"/>
              <a:buNone/>
            </a:pPr>
            <a:endParaRPr sz="1800" dirty="0">
              <a:solidFill>
                <a:schemeClr val="dk1"/>
              </a:solidFill>
            </a:endParaRPr>
          </a:p>
          <a:p>
            <a:pPr marL="0" lvl="0" indent="0" algn="l" rtl="0">
              <a:lnSpc>
                <a:spcPct val="100000"/>
              </a:lnSpc>
              <a:spcBef>
                <a:spcPts val="0"/>
              </a:spcBef>
              <a:spcAft>
                <a:spcPts val="0"/>
              </a:spcAft>
              <a:buSzPts val="1100"/>
              <a:buNone/>
            </a:pPr>
            <a:endParaRPr sz="500" dirty="0"/>
          </a:p>
        </p:txBody>
      </p:sp>
      <p:sp>
        <p:nvSpPr>
          <p:cNvPr id="163" name="Google Shape;163;g35a291b2747_0_10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p9: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2: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 name="Google Shape;45;p2: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349c24fd6e6_0_6: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Char char="●"/>
            </a:pPr>
            <a:r>
              <a:rPr lang="en-US" sz="1650">
                <a:solidFill>
                  <a:srgbClr val="131314"/>
                </a:solidFill>
                <a:highlight>
                  <a:srgbClr val="FFFFFF"/>
                </a:highlight>
              </a:rPr>
              <a:t>Thách thức: Dữ liệu video được gán nhãn rất khó thu thập ở quy mô lớn</a:t>
            </a:r>
            <a:endParaRPr/>
          </a:p>
        </p:txBody>
      </p:sp>
      <p:sp>
        <p:nvSpPr>
          <p:cNvPr id="53" name="Google Shape;53;g349c24fd6e6_0_6: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5:notes"/>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0" name="Google Shape;60;p5:notes"/>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4ab898eaa0_0_3: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7" name="Google Shape;67;g34ab898eaa0_0_3: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4ab898eaa0_0_13: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4" name="Google Shape;74;g34ab898eaa0_0_13: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4f7414a852_0_4: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200"/>
              </a:spcBef>
              <a:spcAft>
                <a:spcPts val="0"/>
              </a:spcAft>
              <a:buSzPts val="1100"/>
              <a:buNone/>
            </a:pPr>
            <a:endParaRPr dirty="0">
              <a:solidFill>
                <a:schemeClr val="dk1"/>
              </a:solidFill>
            </a:endParaRPr>
          </a:p>
        </p:txBody>
      </p:sp>
      <p:sp>
        <p:nvSpPr>
          <p:cNvPr id="81" name="Google Shape;81;g34f7414a852_0_4: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a291b2747_0_8: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200"/>
              </a:spcBef>
              <a:spcAft>
                <a:spcPts val="0"/>
              </a:spcAft>
              <a:buSzPts val="1100"/>
              <a:buNone/>
            </a:pPr>
            <a:endParaRPr dirty="0">
              <a:solidFill>
                <a:schemeClr val="dk1"/>
              </a:solidFill>
            </a:endParaRPr>
          </a:p>
        </p:txBody>
      </p:sp>
      <p:sp>
        <p:nvSpPr>
          <p:cNvPr id="89" name="Google Shape;89;g35a291b2747_0_8:notes"/>
          <p:cNvSpPr>
            <a:spLocks noGrp="1" noRot="1" noChangeAspect="1"/>
          </p:cNvSpPr>
          <p:nvPr>
            <p:ph type="sldImg" idx="2"/>
          </p:nvPr>
        </p:nvSpPr>
        <p:spPr>
          <a:xfrm>
            <a:off x="217488" y="801688"/>
            <a:ext cx="7126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5a291b2747_0_27: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endParaRPr>
              <a:solidFill>
                <a:schemeClr val="dk1"/>
              </a:solidFill>
            </a:endParaRPr>
          </a:p>
          <a:p>
            <a:pPr marL="0" lvl="0" indent="0" algn="l" rtl="0">
              <a:lnSpc>
                <a:spcPct val="100000"/>
              </a:lnSpc>
              <a:spcBef>
                <a:spcPts val="1200"/>
              </a:spcBef>
              <a:spcAft>
                <a:spcPts val="0"/>
              </a:spcAft>
              <a:buSzPts val="1100"/>
              <a:buNone/>
            </a:pPr>
            <a:endParaRPr>
              <a:solidFill>
                <a:schemeClr val="dk1"/>
              </a:solidFill>
            </a:endParaRPr>
          </a:p>
        </p:txBody>
      </p:sp>
      <p:sp>
        <p:nvSpPr>
          <p:cNvPr id="99" name="Google Shape;99;g35a291b2747_0_27:notes"/>
          <p:cNvSpPr>
            <a:spLocks noGrp="1" noRot="1" noChangeAspect="1"/>
          </p:cNvSpPr>
          <p:nvPr>
            <p:ph type="sldImg" idx="2"/>
          </p:nvPr>
        </p:nvSpPr>
        <p:spPr>
          <a:xfrm>
            <a:off x="1260175" y="801875"/>
            <a:ext cx="5040000" cy="4009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type="blank">
  <p:cSld name="BLANK">
    <p:spTree>
      <p:nvGrpSpPr>
        <p:cNvPr id="1" name="Shape 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blank">
  <p:cSld name="BLANK">
    <p:spTree>
      <p:nvGrpSpPr>
        <p:cNvPr id="1" name="Shape 15"/>
        <p:cNvGrpSpPr/>
        <p:nvPr/>
      </p:nvGrpSpPr>
      <p:grpSpPr>
        <a:xfrm>
          <a:off x="0" y="0"/>
          <a:ext cx="0" cy="0"/>
          <a:chOff x="0" y="0"/>
          <a:chExt cx="0" cy="0"/>
        </a:xfrm>
      </p:grpSpPr>
      <p:sp>
        <p:nvSpPr>
          <p:cNvPr id="16" name="Google Shape;16;p13"/>
          <p:cNvSpPr txBox="1">
            <a:spLocks noGrp="1"/>
          </p:cNvSpPr>
          <p:nvPr>
            <p:ph type="ftr" idx="11"/>
          </p:nvPr>
        </p:nvSpPr>
        <p:spPr>
          <a:xfrm>
            <a:off x="4038480" y="6486120"/>
            <a:ext cx="4113000" cy="363240"/>
          </a:xfrm>
          <a:prstGeom prst="rect">
            <a:avLst/>
          </a:prstGeom>
          <a:noFill/>
          <a:ln>
            <a:noFill/>
          </a:ln>
        </p:spPr>
        <p:txBody>
          <a:bodyPr spcFirstLastPara="1" wrap="square" lIns="90000" tIns="45000" rIns="90000" bIns="45000" anchor="t"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3"/>
          <p:cNvSpPr txBox="1">
            <a:spLocks noGrp="1"/>
          </p:cNvSpPr>
          <p:nvPr>
            <p:ph type="sldNum" idx="12"/>
          </p:nvPr>
        </p:nvSpPr>
        <p:spPr>
          <a:xfrm>
            <a:off x="9156600" y="6492960"/>
            <a:ext cx="2741400" cy="363240"/>
          </a:xfrm>
          <a:prstGeom prst="rect">
            <a:avLst/>
          </a:prstGeom>
          <a:noFill/>
          <a:ln>
            <a:noFill/>
          </a:ln>
        </p:spPr>
        <p:txBody>
          <a:bodyPr spcFirstLastPara="1" wrap="square" lIns="90000" tIns="45000" rIns="90000" bIns="45000" anchor="t" anchorCtr="0">
            <a:noAutofit/>
          </a:bodyPr>
          <a:lstStyle>
            <a:lvl1pPr marL="0" marR="0" lvl="0" indent="0" algn="r">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1pPr>
            <a:lvl2pPr marL="0" marR="0" lvl="1" indent="0" algn="r">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2pPr>
            <a:lvl3pPr marL="0" marR="0" lvl="2" indent="0" algn="r">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3pPr>
            <a:lvl4pPr marL="0" marR="0" lvl="3" indent="0" algn="r">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4pPr>
            <a:lvl5pPr marL="0" marR="0" lvl="4" indent="0" algn="r">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5pPr>
            <a:lvl6pPr marL="0" marR="0" lvl="5" indent="0" algn="r">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6pPr>
            <a:lvl7pPr marL="0" marR="0" lvl="6" indent="0" algn="r">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7pPr>
            <a:lvl8pPr marL="0" marR="0" lvl="7" indent="0" algn="r">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8pPr>
            <a:lvl9pPr marL="0" marR="0" lvl="8" indent="0" algn="r">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18" name="Google Shape;18;p13"/>
          <p:cNvSpPr txBox="1">
            <a:spLocks noGrp="1"/>
          </p:cNvSpPr>
          <p:nvPr>
            <p:ph type="dt" idx="10"/>
          </p:nvPr>
        </p:nvSpPr>
        <p:spPr>
          <a:xfrm>
            <a:off x="838080" y="6486120"/>
            <a:ext cx="2741400" cy="36324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blank">
  <p:cSld name="BLANK">
    <p:spTree>
      <p:nvGrpSpPr>
        <p:cNvPr id="1" name="Shape 25"/>
        <p:cNvGrpSpPr/>
        <p:nvPr/>
      </p:nvGrpSpPr>
      <p:grpSpPr>
        <a:xfrm>
          <a:off x="0" y="0"/>
          <a:ext cx="0" cy="0"/>
          <a:chOff x="0" y="0"/>
          <a:chExt cx="0" cy="0"/>
        </a:xfrm>
      </p:grpSpPr>
      <p:sp>
        <p:nvSpPr>
          <p:cNvPr id="26" name="Google Shape;26;p15"/>
          <p:cNvSpPr txBox="1">
            <a:spLocks noGrp="1"/>
          </p:cNvSpPr>
          <p:nvPr>
            <p:ph type="ftr" idx="11"/>
          </p:nvPr>
        </p:nvSpPr>
        <p:spPr>
          <a:xfrm>
            <a:off x="4038480" y="6486120"/>
            <a:ext cx="4113000" cy="363240"/>
          </a:xfrm>
          <a:prstGeom prst="rect">
            <a:avLst/>
          </a:prstGeom>
          <a:noFill/>
          <a:ln>
            <a:noFill/>
          </a:ln>
        </p:spPr>
        <p:txBody>
          <a:bodyPr spcFirstLastPara="1" wrap="square" lIns="90000" tIns="45000" rIns="90000" bIns="45000" anchor="t"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5"/>
          <p:cNvSpPr txBox="1">
            <a:spLocks noGrp="1"/>
          </p:cNvSpPr>
          <p:nvPr>
            <p:ph type="sldNum" idx="12"/>
          </p:nvPr>
        </p:nvSpPr>
        <p:spPr>
          <a:xfrm>
            <a:off x="9156600" y="6492960"/>
            <a:ext cx="2741400" cy="363240"/>
          </a:xfrm>
          <a:prstGeom prst="rect">
            <a:avLst/>
          </a:prstGeom>
          <a:noFill/>
          <a:ln>
            <a:noFill/>
          </a:ln>
        </p:spPr>
        <p:txBody>
          <a:bodyPr spcFirstLastPara="1" wrap="square" lIns="90000" tIns="45000" rIns="90000" bIns="45000" anchor="t" anchorCtr="0">
            <a:noAutofit/>
          </a:bodyPr>
          <a:lstStyle>
            <a:lvl1pPr marL="0" marR="0" lvl="0" indent="0" algn="r">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1pPr>
            <a:lvl2pPr marL="0" marR="0" lvl="1" indent="0" algn="r">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2pPr>
            <a:lvl3pPr marL="0" marR="0" lvl="2" indent="0" algn="r">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3pPr>
            <a:lvl4pPr marL="0" marR="0" lvl="3" indent="0" algn="r">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4pPr>
            <a:lvl5pPr marL="0" marR="0" lvl="4" indent="0" algn="r">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5pPr>
            <a:lvl6pPr marL="0" marR="0" lvl="5" indent="0" algn="r">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6pPr>
            <a:lvl7pPr marL="0" marR="0" lvl="6" indent="0" algn="r">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7pPr>
            <a:lvl8pPr marL="0" marR="0" lvl="7" indent="0" algn="r">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8pPr>
            <a:lvl9pPr marL="0" marR="0" lvl="8" indent="0" algn="r">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28" name="Google Shape;28;p15"/>
          <p:cNvSpPr txBox="1">
            <a:spLocks noGrp="1"/>
          </p:cNvSpPr>
          <p:nvPr>
            <p:ph type="dt" idx="10"/>
          </p:nvPr>
        </p:nvSpPr>
        <p:spPr>
          <a:xfrm>
            <a:off x="838080" y="6486120"/>
            <a:ext cx="2741400" cy="36324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blank">
  <p:cSld name="BLANK">
    <p:spTree>
      <p:nvGrpSpPr>
        <p:cNvPr id="1" name="Shape 35"/>
        <p:cNvGrpSpPr/>
        <p:nvPr/>
      </p:nvGrpSpPr>
      <p:grpSpPr>
        <a:xfrm>
          <a:off x="0" y="0"/>
          <a:ext cx="0" cy="0"/>
          <a:chOff x="0" y="0"/>
          <a:chExt cx="0" cy="0"/>
        </a:xfrm>
      </p:grpSpPr>
      <p:sp>
        <p:nvSpPr>
          <p:cNvPr id="36" name="Google Shape;36;p19"/>
          <p:cNvSpPr txBox="1">
            <a:spLocks noGrp="1"/>
          </p:cNvSpPr>
          <p:nvPr>
            <p:ph type="ftr" idx="11"/>
          </p:nvPr>
        </p:nvSpPr>
        <p:spPr>
          <a:xfrm>
            <a:off x="4038480" y="6492960"/>
            <a:ext cx="4113000" cy="363240"/>
          </a:xfrm>
          <a:prstGeom prst="rect">
            <a:avLst/>
          </a:prstGeom>
          <a:noFill/>
          <a:ln>
            <a:noFill/>
          </a:ln>
        </p:spPr>
        <p:txBody>
          <a:bodyPr spcFirstLastPara="1" wrap="square" lIns="90000" tIns="45000" rIns="90000" bIns="45000" anchor="t" anchorCtr="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sldNum" idx="12"/>
          </p:nvPr>
        </p:nvSpPr>
        <p:spPr>
          <a:xfrm>
            <a:off x="9156600" y="6492960"/>
            <a:ext cx="2741400" cy="363240"/>
          </a:xfrm>
          <a:prstGeom prst="rect">
            <a:avLst/>
          </a:prstGeom>
          <a:noFill/>
          <a:ln>
            <a:noFill/>
          </a:ln>
        </p:spPr>
        <p:txBody>
          <a:bodyPr spcFirstLastPara="1" wrap="square" lIns="90000" tIns="45000" rIns="90000" bIns="45000" anchor="t" anchorCtr="0">
            <a:noAutofit/>
          </a:bodyPr>
          <a:lstStyle>
            <a:lvl1pPr marL="0" marR="0" lvl="0" indent="0" algn="r">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1pPr>
            <a:lvl2pPr marL="0" marR="0" lvl="1" indent="0" algn="r">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2pPr>
            <a:lvl3pPr marL="0" marR="0" lvl="2" indent="0" algn="r">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3pPr>
            <a:lvl4pPr marL="0" marR="0" lvl="3" indent="0" algn="r">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4pPr>
            <a:lvl5pPr marL="0" marR="0" lvl="4" indent="0" algn="r">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5pPr>
            <a:lvl6pPr marL="0" marR="0" lvl="5" indent="0" algn="r">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6pPr>
            <a:lvl7pPr marL="0" marR="0" lvl="6" indent="0" algn="r">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7pPr>
            <a:lvl8pPr marL="0" marR="0" lvl="7" indent="0" algn="r">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8pPr>
            <a:lvl9pPr marL="0" marR="0" lvl="8" indent="0" algn="r">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p19"/>
          <p:cNvSpPr txBox="1">
            <a:spLocks noGrp="1"/>
          </p:cNvSpPr>
          <p:nvPr>
            <p:ph type="dt" idx="10"/>
          </p:nvPr>
        </p:nvSpPr>
        <p:spPr>
          <a:xfrm>
            <a:off x="838080" y="6492960"/>
            <a:ext cx="2741400" cy="363240"/>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ftr" idx="11"/>
          </p:nvPr>
        </p:nvSpPr>
        <p:spPr>
          <a:xfrm>
            <a:off x="4038480" y="6486120"/>
            <a:ext cx="4113000" cy="363240"/>
          </a:xfrm>
          <a:prstGeom prst="rect">
            <a:avLst/>
          </a:prstGeom>
          <a:noFill/>
          <a:ln>
            <a:noFill/>
          </a:ln>
        </p:spPr>
        <p:txBody>
          <a:bodyPr spcFirstLastPara="1" wrap="square" lIns="90000" tIns="45000" rIns="90000" bIns="45000" anchor="t" anchorCtr="0">
            <a:noAutofit/>
          </a:bodyPr>
          <a:lstStyle>
            <a:lvl1pPr marR="0" lvl="0" algn="ctr" rtl="0">
              <a:lnSpc>
                <a:spcPct val="100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2"/>
          <p:cNvSpPr txBox="1">
            <a:spLocks noGrp="1"/>
          </p:cNvSpPr>
          <p:nvPr>
            <p:ph type="sldNum" idx="12"/>
          </p:nvPr>
        </p:nvSpPr>
        <p:spPr>
          <a:xfrm>
            <a:off x="9156600" y="6492960"/>
            <a:ext cx="2741400" cy="363240"/>
          </a:xfrm>
          <a:prstGeom prst="rect">
            <a:avLst/>
          </a:prstGeom>
          <a:noFill/>
          <a:ln>
            <a:noFill/>
          </a:ln>
        </p:spPr>
        <p:txBody>
          <a:bodyPr spcFirstLastPara="1" wrap="square" lIns="90000" tIns="45000" rIns="90000" bIns="45000" anchor="t" anchorCtr="0">
            <a:noAutofit/>
          </a:bodyPr>
          <a:lstStyle>
            <a:lvl1pPr marL="0" marR="0" lvl="0" indent="0" algn="r" rtl="0">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1pPr>
            <a:lvl2pPr marL="0" marR="0" lvl="1" indent="0" algn="r" rtl="0">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2pPr>
            <a:lvl3pPr marL="0" marR="0" lvl="2" indent="0" algn="r" rtl="0">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3pPr>
            <a:lvl4pPr marL="0" marR="0" lvl="3" indent="0" algn="r" rtl="0">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4pPr>
            <a:lvl5pPr marL="0" marR="0" lvl="4" indent="0" algn="r" rtl="0">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5pPr>
            <a:lvl6pPr marL="0" marR="0" lvl="5" indent="0" algn="r" rtl="0">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6pPr>
            <a:lvl7pPr marL="0" marR="0" lvl="6" indent="0" algn="r" rtl="0">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7pPr>
            <a:lvl8pPr marL="0" marR="0" lvl="7" indent="0" algn="r" rtl="0">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8pPr>
            <a:lvl9pPr marL="0" marR="0" lvl="8" indent="0" algn="r" rtl="0">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b="0">
              <a:solidFill>
                <a:srgbClr val="000000"/>
              </a:solidFill>
              <a:latin typeface="Times New Roman"/>
              <a:ea typeface="Times New Roman"/>
              <a:cs typeface="Times New Roman"/>
              <a:sym typeface="Times New Roman"/>
            </a:endParaRPr>
          </a:p>
        </p:txBody>
      </p:sp>
      <p:sp>
        <p:nvSpPr>
          <p:cNvPr id="12" name="Google Shape;12;p12"/>
          <p:cNvSpPr txBox="1">
            <a:spLocks noGrp="1"/>
          </p:cNvSpPr>
          <p:nvPr>
            <p:ph type="dt" idx="10"/>
          </p:nvPr>
        </p:nvSpPr>
        <p:spPr>
          <a:xfrm>
            <a:off x="838080" y="6486120"/>
            <a:ext cx="2741400" cy="363240"/>
          </a:xfrm>
          <a:prstGeom prst="rect">
            <a:avLst/>
          </a:prstGeom>
          <a:noFill/>
          <a:ln>
            <a:noFill/>
          </a:ln>
        </p:spPr>
        <p:txBody>
          <a:bodyPr spcFirstLastPara="1" wrap="square" lIns="90000" tIns="45000" rIns="90000" bIns="45000" anchor="t" anchorCtr="0">
            <a:noAutofit/>
          </a:bodyPr>
          <a:lstStyle>
            <a:lvl1pPr marR="0" lvl="0" algn="l" rtl="0">
              <a:lnSpc>
                <a:spcPct val="100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1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 name="Google Shape;14;p12"/>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
        <p:cNvGrpSpPr/>
        <p:nvPr/>
      </p:nvGrpSpPr>
      <p:grpSpPr>
        <a:xfrm>
          <a:off x="0" y="0"/>
          <a:ext cx="0" cy="0"/>
          <a:chOff x="0" y="0"/>
          <a:chExt cx="0" cy="0"/>
        </a:xfrm>
      </p:grpSpPr>
      <p:sp>
        <p:nvSpPr>
          <p:cNvPr id="20" name="Google Shape;20;p14"/>
          <p:cNvSpPr txBox="1">
            <a:spLocks noGrp="1"/>
          </p:cNvSpPr>
          <p:nvPr>
            <p:ph type="ftr" idx="11"/>
          </p:nvPr>
        </p:nvSpPr>
        <p:spPr>
          <a:xfrm>
            <a:off x="4038480" y="6486120"/>
            <a:ext cx="4113000" cy="363240"/>
          </a:xfrm>
          <a:prstGeom prst="rect">
            <a:avLst/>
          </a:prstGeom>
          <a:noFill/>
          <a:ln>
            <a:noFill/>
          </a:ln>
        </p:spPr>
        <p:txBody>
          <a:bodyPr spcFirstLastPara="1" wrap="square" lIns="90000" tIns="45000" rIns="90000" bIns="45000" anchor="t" anchorCtr="0">
            <a:noAutofit/>
          </a:bodyPr>
          <a:lstStyle>
            <a:lvl1pPr marR="0" lvl="0" algn="ctr" rtl="0">
              <a:lnSpc>
                <a:spcPct val="100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1" name="Google Shape;21;p14"/>
          <p:cNvSpPr txBox="1">
            <a:spLocks noGrp="1"/>
          </p:cNvSpPr>
          <p:nvPr>
            <p:ph type="sldNum" idx="12"/>
          </p:nvPr>
        </p:nvSpPr>
        <p:spPr>
          <a:xfrm>
            <a:off x="9156600" y="6492960"/>
            <a:ext cx="2741400" cy="363240"/>
          </a:xfrm>
          <a:prstGeom prst="rect">
            <a:avLst/>
          </a:prstGeom>
          <a:noFill/>
          <a:ln>
            <a:noFill/>
          </a:ln>
        </p:spPr>
        <p:txBody>
          <a:bodyPr spcFirstLastPara="1" wrap="square" lIns="90000" tIns="45000" rIns="90000" bIns="45000" anchor="t" anchorCtr="0">
            <a:noAutofit/>
          </a:bodyPr>
          <a:lstStyle>
            <a:lvl1pPr marL="0" marR="0" lvl="0" indent="0" algn="r" rtl="0">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1pPr>
            <a:lvl2pPr marL="0" marR="0" lvl="1" indent="0" algn="r" rtl="0">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2pPr>
            <a:lvl3pPr marL="0" marR="0" lvl="2" indent="0" algn="r" rtl="0">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3pPr>
            <a:lvl4pPr marL="0" marR="0" lvl="3" indent="0" algn="r" rtl="0">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4pPr>
            <a:lvl5pPr marL="0" marR="0" lvl="4" indent="0" algn="r" rtl="0">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5pPr>
            <a:lvl6pPr marL="0" marR="0" lvl="5" indent="0" algn="r" rtl="0">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6pPr>
            <a:lvl7pPr marL="0" marR="0" lvl="6" indent="0" algn="r" rtl="0">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7pPr>
            <a:lvl8pPr marL="0" marR="0" lvl="7" indent="0" algn="r" rtl="0">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8pPr>
            <a:lvl9pPr marL="0" marR="0" lvl="8" indent="0" algn="r" rtl="0">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b="0">
              <a:solidFill>
                <a:srgbClr val="000000"/>
              </a:solidFill>
              <a:latin typeface="Times New Roman"/>
              <a:ea typeface="Times New Roman"/>
              <a:cs typeface="Times New Roman"/>
              <a:sym typeface="Times New Roman"/>
            </a:endParaRPr>
          </a:p>
        </p:txBody>
      </p:sp>
      <p:sp>
        <p:nvSpPr>
          <p:cNvPr id="22" name="Google Shape;22;p14"/>
          <p:cNvSpPr txBox="1">
            <a:spLocks noGrp="1"/>
          </p:cNvSpPr>
          <p:nvPr>
            <p:ph type="dt" idx="10"/>
          </p:nvPr>
        </p:nvSpPr>
        <p:spPr>
          <a:xfrm>
            <a:off x="838080" y="6486120"/>
            <a:ext cx="2741400" cy="363240"/>
          </a:xfrm>
          <a:prstGeom prst="rect">
            <a:avLst/>
          </a:prstGeom>
          <a:noFill/>
          <a:ln>
            <a:noFill/>
          </a:ln>
        </p:spPr>
        <p:txBody>
          <a:bodyPr spcFirstLastPara="1" wrap="square" lIns="90000" tIns="45000" rIns="90000" bIns="45000" anchor="t" anchorCtr="0">
            <a:noAutofit/>
          </a:bodyPr>
          <a:lstStyle>
            <a:lvl1pPr marR="0" lvl="0" algn="l" rtl="0">
              <a:lnSpc>
                <a:spcPct val="100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Google Shape;23;p1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1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
        <p:cNvGrpSpPr/>
        <p:nvPr/>
      </p:nvGrpSpPr>
      <p:grpSpPr>
        <a:xfrm>
          <a:off x="0" y="0"/>
          <a:ext cx="0" cy="0"/>
          <a:chOff x="0" y="0"/>
          <a:chExt cx="0" cy="0"/>
        </a:xfrm>
      </p:grpSpPr>
      <p:sp>
        <p:nvSpPr>
          <p:cNvPr id="30" name="Google Shape;30;p18"/>
          <p:cNvSpPr txBox="1">
            <a:spLocks noGrp="1"/>
          </p:cNvSpPr>
          <p:nvPr>
            <p:ph type="ftr" idx="11"/>
          </p:nvPr>
        </p:nvSpPr>
        <p:spPr>
          <a:xfrm>
            <a:off x="4038480" y="6492960"/>
            <a:ext cx="4113000" cy="363240"/>
          </a:xfrm>
          <a:prstGeom prst="rect">
            <a:avLst/>
          </a:prstGeom>
          <a:noFill/>
          <a:ln>
            <a:noFill/>
          </a:ln>
        </p:spPr>
        <p:txBody>
          <a:bodyPr spcFirstLastPara="1" wrap="square" lIns="90000" tIns="45000" rIns="90000" bIns="45000" anchor="t" anchorCtr="0">
            <a:noAutofit/>
          </a:bodyPr>
          <a:lstStyle>
            <a:lvl1pPr marR="0" lvl="0" algn="ctr" rtl="0">
              <a:lnSpc>
                <a:spcPct val="100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1" name="Google Shape;31;p18"/>
          <p:cNvSpPr txBox="1">
            <a:spLocks noGrp="1"/>
          </p:cNvSpPr>
          <p:nvPr>
            <p:ph type="sldNum" idx="12"/>
          </p:nvPr>
        </p:nvSpPr>
        <p:spPr>
          <a:xfrm>
            <a:off x="9156600" y="6492960"/>
            <a:ext cx="2741400" cy="363240"/>
          </a:xfrm>
          <a:prstGeom prst="rect">
            <a:avLst/>
          </a:prstGeom>
          <a:noFill/>
          <a:ln>
            <a:noFill/>
          </a:ln>
        </p:spPr>
        <p:txBody>
          <a:bodyPr spcFirstLastPara="1" wrap="square" lIns="90000" tIns="45000" rIns="90000" bIns="45000" anchor="t" anchorCtr="0">
            <a:noAutofit/>
          </a:bodyPr>
          <a:lstStyle>
            <a:lvl1pPr marL="0" marR="0" lvl="0" indent="0" algn="r" rtl="0">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1pPr>
            <a:lvl2pPr marL="0" marR="0" lvl="1" indent="0" algn="r" rtl="0">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2pPr>
            <a:lvl3pPr marL="0" marR="0" lvl="2" indent="0" algn="r" rtl="0">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3pPr>
            <a:lvl4pPr marL="0" marR="0" lvl="3" indent="0" algn="r" rtl="0">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4pPr>
            <a:lvl5pPr marL="0" marR="0" lvl="4" indent="0" algn="r" rtl="0">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5pPr>
            <a:lvl6pPr marL="0" marR="0" lvl="5" indent="0" algn="r" rtl="0">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6pPr>
            <a:lvl7pPr marL="0" marR="0" lvl="6" indent="0" algn="r" rtl="0">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7pPr>
            <a:lvl8pPr marL="0" marR="0" lvl="7" indent="0" algn="r" rtl="0">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8pPr>
            <a:lvl9pPr marL="0" marR="0" lvl="8" indent="0" algn="r" rtl="0">
              <a:lnSpc>
                <a:spcPct val="100000"/>
              </a:lnSpc>
              <a:spcBef>
                <a:spcPts val="0"/>
              </a:spcBef>
              <a:spcAft>
                <a:spcPts val="0"/>
              </a:spcAft>
              <a:buClr>
                <a:srgbClr val="00376F"/>
              </a:buClr>
              <a:buSzPts val="1200"/>
              <a:buFont typeface="Lato"/>
              <a:buNone/>
              <a:defRPr sz="1200" b="1" i="0" u="none" strike="noStrike" cap="none">
                <a:solidFill>
                  <a:srgbClr val="00376F"/>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b="0">
              <a:solidFill>
                <a:srgbClr val="000000"/>
              </a:solidFill>
              <a:latin typeface="Times New Roman"/>
              <a:ea typeface="Times New Roman"/>
              <a:cs typeface="Times New Roman"/>
              <a:sym typeface="Times New Roman"/>
            </a:endParaRPr>
          </a:p>
        </p:txBody>
      </p:sp>
      <p:sp>
        <p:nvSpPr>
          <p:cNvPr id="32" name="Google Shape;32;p18"/>
          <p:cNvSpPr txBox="1">
            <a:spLocks noGrp="1"/>
          </p:cNvSpPr>
          <p:nvPr>
            <p:ph type="dt" idx="10"/>
          </p:nvPr>
        </p:nvSpPr>
        <p:spPr>
          <a:xfrm>
            <a:off x="838080" y="6492960"/>
            <a:ext cx="2741400" cy="363240"/>
          </a:xfrm>
          <a:prstGeom prst="rect">
            <a:avLst/>
          </a:prstGeom>
          <a:noFill/>
          <a:ln>
            <a:noFill/>
          </a:ln>
        </p:spPr>
        <p:txBody>
          <a:bodyPr spcFirstLastPara="1" wrap="square" lIns="90000" tIns="45000" rIns="90000" bIns="45000" anchor="t" anchorCtr="0">
            <a:noAutofit/>
          </a:bodyPr>
          <a:lstStyle>
            <a:lvl1pPr marR="0" lvl="0" algn="l" rtl="0">
              <a:lnSpc>
                <a:spcPct val="100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3" name="Google Shape;33;p1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4" name="Google Shape;34;p18"/>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35a291b2747_0_40"/>
          <p:cNvSpPr txBox="1">
            <a:spLocks noGrp="1"/>
          </p:cNvSpPr>
          <p:nvPr>
            <p:ph type="sldNum" idx="12"/>
          </p:nvPr>
        </p:nvSpPr>
        <p:spPr>
          <a:xfrm>
            <a:off x="9156600" y="6492960"/>
            <a:ext cx="2741400" cy="363300"/>
          </a:xfrm>
          <a:prstGeom prst="rect">
            <a:avLst/>
          </a:prstGeom>
          <a:noFill/>
          <a:ln>
            <a:noFill/>
          </a:ln>
        </p:spPr>
        <p:txBody>
          <a:bodyPr spcFirstLastPara="1" wrap="square" lIns="90000" tIns="45000" rIns="90000" bIns="45000" anchor="t" anchorCtr="0">
            <a:noAutofit/>
          </a:bodyPr>
          <a:lstStyle/>
          <a:p>
            <a:pPr marL="0" lvl="0" indent="0" algn="r" rtl="0">
              <a:lnSpc>
                <a:spcPct val="100000"/>
              </a:lnSpc>
              <a:spcBef>
                <a:spcPts val="0"/>
              </a:spcBef>
              <a:spcAft>
                <a:spcPts val="0"/>
              </a:spcAft>
              <a:buClr>
                <a:srgbClr val="00376F"/>
              </a:buClr>
              <a:buSzPts val="1200"/>
              <a:buFont typeface="Lato"/>
              <a:buNone/>
            </a:pPr>
            <a:fld id="{00000000-1234-1234-1234-123412341234}" type="slidenum">
              <a:rPr lang="en-US" sz="1200" b="1" u="none" strike="noStrike">
                <a:solidFill>
                  <a:srgbClr val="00376F"/>
                </a:solidFill>
                <a:latin typeface="Lato"/>
                <a:ea typeface="Lato"/>
                <a:cs typeface="Lato"/>
                <a:sym typeface="Lato"/>
              </a:rPr>
              <a:t>10</a:t>
            </a:fld>
            <a:endParaRPr/>
          </a:p>
        </p:txBody>
      </p:sp>
      <p:sp>
        <p:nvSpPr>
          <p:cNvPr id="112" name="Google Shape;112;g35a291b2747_0_40"/>
          <p:cNvSpPr txBox="1"/>
          <p:nvPr/>
        </p:nvSpPr>
        <p:spPr>
          <a:xfrm>
            <a:off x="167775" y="73400"/>
            <a:ext cx="11975400" cy="47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III. Dataset</a:t>
            </a:r>
            <a:endParaRPr sz="1800" b="1" i="0" u="none" strike="noStrike" cap="none">
              <a:solidFill>
                <a:schemeClr val="lt1"/>
              </a:solidFill>
              <a:latin typeface="Arial"/>
              <a:ea typeface="Arial"/>
              <a:cs typeface="Arial"/>
              <a:sym typeface="Arial"/>
            </a:endParaRPr>
          </a:p>
        </p:txBody>
      </p:sp>
      <p:sp>
        <p:nvSpPr>
          <p:cNvPr id="113" name="Google Shape;113;g35a291b2747_0_40"/>
          <p:cNvSpPr txBox="1"/>
          <p:nvPr/>
        </p:nvSpPr>
        <p:spPr>
          <a:xfrm>
            <a:off x="469875" y="1645463"/>
            <a:ext cx="113712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300">
              <a:solidFill>
                <a:schemeClr val="dk1"/>
              </a:solidFill>
            </a:endParaRPr>
          </a:p>
        </p:txBody>
      </p:sp>
      <p:sp>
        <p:nvSpPr>
          <p:cNvPr id="114" name="Google Shape;114;g35a291b2747_0_40"/>
          <p:cNvSpPr txBox="1"/>
          <p:nvPr/>
        </p:nvSpPr>
        <p:spPr>
          <a:xfrm>
            <a:off x="1548825" y="1773275"/>
            <a:ext cx="62841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Arial"/>
              <a:ea typeface="Arial"/>
              <a:cs typeface="Arial"/>
              <a:sym typeface="Arial"/>
            </a:endParaRPr>
          </a:p>
        </p:txBody>
      </p:sp>
      <p:sp>
        <p:nvSpPr>
          <p:cNvPr id="115" name="Google Shape;115;g35a291b2747_0_40"/>
          <p:cNvSpPr txBox="1"/>
          <p:nvPr/>
        </p:nvSpPr>
        <p:spPr>
          <a:xfrm>
            <a:off x="87225" y="-57887"/>
            <a:ext cx="6792300" cy="4830300"/>
          </a:xfrm>
          <a:prstGeom prst="rect">
            <a:avLst/>
          </a:prstGeom>
          <a:noFill/>
          <a:ln>
            <a:noFill/>
          </a:ln>
        </p:spPr>
        <p:txBody>
          <a:bodyPr spcFirstLastPara="1" wrap="square" lIns="91425" tIns="91425" rIns="91425" bIns="91425" anchor="ctr" anchorCtr="0">
            <a:noAutofit/>
          </a:bodyPr>
          <a:lstStyle/>
          <a:p>
            <a:pPr marL="0" lvl="0" indent="12700" algn="l" rtl="0">
              <a:lnSpc>
                <a:spcPct val="150000"/>
              </a:lnSpc>
              <a:spcBef>
                <a:spcPts val="1200"/>
              </a:spcBef>
              <a:spcAft>
                <a:spcPts val="1200"/>
              </a:spcAft>
              <a:buNone/>
            </a:pPr>
            <a:endParaRPr b="1"/>
          </a:p>
        </p:txBody>
      </p:sp>
      <p:pic>
        <p:nvPicPr>
          <p:cNvPr id="116" name="Google Shape;116;g35a291b2747_0_40"/>
          <p:cNvPicPr preferRelativeResize="0"/>
          <p:nvPr/>
        </p:nvPicPr>
        <p:blipFill>
          <a:blip r:embed="rId3">
            <a:alphaModFix/>
          </a:blip>
          <a:stretch>
            <a:fillRect/>
          </a:stretch>
        </p:blipFill>
        <p:spPr>
          <a:xfrm>
            <a:off x="6636000" y="2895613"/>
            <a:ext cx="4953000" cy="828675"/>
          </a:xfrm>
          <a:prstGeom prst="rect">
            <a:avLst/>
          </a:prstGeom>
          <a:noFill/>
          <a:ln>
            <a:noFill/>
          </a:ln>
        </p:spPr>
      </p:pic>
      <p:sp>
        <p:nvSpPr>
          <p:cNvPr id="117" name="Google Shape;117;g35a291b2747_0_40"/>
          <p:cNvSpPr txBox="1"/>
          <p:nvPr/>
        </p:nvSpPr>
        <p:spPr>
          <a:xfrm>
            <a:off x="647150" y="1097325"/>
            <a:ext cx="5823600" cy="4330800"/>
          </a:xfrm>
          <a:prstGeom prst="rect">
            <a:avLst/>
          </a:prstGeom>
          <a:noFill/>
          <a:ln>
            <a:noFill/>
          </a:ln>
        </p:spPr>
        <p:txBody>
          <a:bodyPr spcFirstLastPara="1" wrap="square" lIns="91425" tIns="91425" rIns="91425" bIns="91425" anchor="ctr" anchorCtr="0">
            <a:noAutofit/>
          </a:bodyPr>
          <a:lstStyle/>
          <a:p>
            <a:pPr marL="0" lvl="0" indent="12700" algn="l" rtl="0">
              <a:lnSpc>
                <a:spcPct val="150000"/>
              </a:lnSpc>
              <a:spcBef>
                <a:spcPts val="1400"/>
              </a:spcBef>
              <a:spcAft>
                <a:spcPts val="0"/>
              </a:spcAft>
              <a:buNone/>
            </a:pPr>
            <a:r>
              <a:rPr lang="en-US" sz="1600" b="1"/>
              <a:t>Bảng thống kê đặc trưng âm thanh</a:t>
            </a:r>
            <a:endParaRPr sz="1600" b="1"/>
          </a:p>
          <a:p>
            <a:pPr marL="457200" lvl="0" indent="0" algn="l" rtl="0">
              <a:lnSpc>
                <a:spcPct val="150000"/>
              </a:lnSpc>
              <a:spcBef>
                <a:spcPts val="1200"/>
              </a:spcBef>
              <a:spcAft>
                <a:spcPts val="0"/>
              </a:spcAft>
              <a:buNone/>
            </a:pPr>
            <a:r>
              <a:rPr lang="en-US" sz="1600" b="1"/>
              <a:t>So sánh chi tiết:</a:t>
            </a:r>
            <a:endParaRPr sz="1600" b="1"/>
          </a:p>
          <a:p>
            <a:pPr marL="914400" lvl="0" indent="0" algn="l" rtl="0">
              <a:lnSpc>
                <a:spcPct val="150000"/>
              </a:lnSpc>
              <a:spcBef>
                <a:spcPts val="1200"/>
              </a:spcBef>
              <a:spcAft>
                <a:spcPts val="0"/>
              </a:spcAft>
              <a:buNone/>
            </a:pPr>
            <a:r>
              <a:rPr lang="en-US" sz="1200"/>
              <a:t>·</a:t>
            </a:r>
            <a:r>
              <a:rPr lang="en-US" sz="900">
                <a:latin typeface="Times New Roman"/>
                <a:ea typeface="Times New Roman"/>
                <a:cs typeface="Times New Roman"/>
                <a:sym typeface="Times New Roman"/>
              </a:rPr>
              <a:t>        </a:t>
            </a:r>
            <a:r>
              <a:rPr lang="en-US" sz="1600"/>
              <a:t>Private có thời lượng trung bình cao hơn (4.59s so với 3.53s) và độ lệch chuẩn lớn hơn </a:t>
            </a:r>
            <a:r>
              <a:rPr lang="en-US" sz="1600">
                <a:latin typeface="Times New Roman"/>
                <a:ea typeface="Times New Roman"/>
                <a:cs typeface="Times New Roman"/>
                <a:sym typeface="Times New Roman"/>
              </a:rPr>
              <a:t>⇒</a:t>
            </a:r>
            <a:r>
              <a:rPr lang="en-US" sz="1600"/>
              <a:t> nhiều đoạn dài và không đồng đều.</a:t>
            </a:r>
            <a:endParaRPr sz="1600"/>
          </a:p>
          <a:p>
            <a:pPr marL="914400" lvl="0" indent="0" algn="l" rtl="0">
              <a:lnSpc>
                <a:spcPct val="150000"/>
              </a:lnSpc>
              <a:spcBef>
                <a:spcPts val="1200"/>
              </a:spcBef>
              <a:spcAft>
                <a:spcPts val="1200"/>
              </a:spcAft>
              <a:buNone/>
            </a:pPr>
            <a:r>
              <a:rPr lang="en-US" sz="1200"/>
              <a:t>·</a:t>
            </a:r>
            <a:r>
              <a:rPr lang="en-US" sz="900">
                <a:latin typeface="Times New Roman"/>
                <a:ea typeface="Times New Roman"/>
                <a:cs typeface="Times New Roman"/>
                <a:sym typeface="Times New Roman"/>
              </a:rPr>
              <a:t>        </a:t>
            </a:r>
            <a:r>
              <a:rPr lang="en-US" sz="1600"/>
              <a:t>Năng lượng trung bình private gấp </a:t>
            </a:r>
            <a:r>
              <a:rPr lang="en-US" sz="1600" b="1"/>
              <a:t>2 lần</a:t>
            </a:r>
            <a:r>
              <a:rPr lang="en-US" sz="1600"/>
              <a:t> so với public, cho thấy </a:t>
            </a:r>
            <a:r>
              <a:rPr lang="en-US" sz="1600" b="1"/>
              <a:t>khả năng chứa nhiều nhiễu nền</a:t>
            </a:r>
            <a:r>
              <a:rPr lang="en-US" sz="1600"/>
              <a:t> hoặc </a:t>
            </a:r>
            <a:r>
              <a:rPr lang="en-US" sz="1600" b="1"/>
              <a:t>giọng nói lớn hơn</a:t>
            </a:r>
            <a:r>
              <a:rPr lang="en-US" sz="1600"/>
              <a:t>, gây khó cho mô hình.</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34f7414a852_0_32"/>
          <p:cNvSpPr txBox="1">
            <a:spLocks noGrp="1"/>
          </p:cNvSpPr>
          <p:nvPr>
            <p:ph type="sldNum" idx="12"/>
          </p:nvPr>
        </p:nvSpPr>
        <p:spPr>
          <a:xfrm>
            <a:off x="9156600" y="6492960"/>
            <a:ext cx="2741400" cy="363300"/>
          </a:xfrm>
          <a:prstGeom prst="rect">
            <a:avLst/>
          </a:prstGeom>
          <a:noFill/>
          <a:ln>
            <a:noFill/>
          </a:ln>
        </p:spPr>
        <p:txBody>
          <a:bodyPr spcFirstLastPara="1" wrap="square" lIns="90000" tIns="45000" rIns="90000" bIns="45000" anchor="t" anchorCtr="0">
            <a:noAutofit/>
          </a:bodyPr>
          <a:lstStyle/>
          <a:p>
            <a:pPr marL="0" lvl="0" indent="0" algn="r" rtl="0">
              <a:lnSpc>
                <a:spcPct val="100000"/>
              </a:lnSpc>
              <a:spcBef>
                <a:spcPts val="0"/>
              </a:spcBef>
              <a:spcAft>
                <a:spcPts val="0"/>
              </a:spcAft>
              <a:buClr>
                <a:srgbClr val="00376F"/>
              </a:buClr>
              <a:buSzPts val="1200"/>
              <a:buFont typeface="Lato"/>
              <a:buNone/>
            </a:pPr>
            <a:fld id="{00000000-1234-1234-1234-123412341234}" type="slidenum">
              <a:rPr lang="en-US" sz="1200" b="1" u="none" strike="noStrike">
                <a:solidFill>
                  <a:srgbClr val="00376F"/>
                </a:solidFill>
                <a:latin typeface="Lato"/>
                <a:ea typeface="Lato"/>
                <a:cs typeface="Lato"/>
                <a:sym typeface="Lato"/>
              </a:rPr>
              <a:t>11</a:t>
            </a:fld>
            <a:endParaRPr/>
          </a:p>
        </p:txBody>
      </p:sp>
      <p:sp>
        <p:nvSpPr>
          <p:cNvPr id="123" name="Google Shape;123;g34f7414a852_0_32"/>
          <p:cNvSpPr txBox="1"/>
          <p:nvPr/>
        </p:nvSpPr>
        <p:spPr>
          <a:xfrm>
            <a:off x="167775" y="73400"/>
            <a:ext cx="11975400" cy="47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I</a:t>
            </a:r>
            <a:r>
              <a:rPr lang="en-US" sz="1800" b="1">
                <a:solidFill>
                  <a:schemeClr val="lt1"/>
                </a:solidFill>
              </a:rPr>
              <a:t>V.</a:t>
            </a:r>
            <a:r>
              <a:rPr lang="en-US" sz="1800" b="1" i="0" u="none" strike="noStrike" cap="none">
                <a:solidFill>
                  <a:schemeClr val="lt1"/>
                </a:solidFill>
                <a:latin typeface="Arial"/>
                <a:ea typeface="Arial"/>
                <a:cs typeface="Arial"/>
                <a:sym typeface="Arial"/>
              </a:rPr>
              <a:t> </a:t>
            </a:r>
            <a:r>
              <a:rPr lang="en-US" sz="1800" b="1">
                <a:solidFill>
                  <a:schemeClr val="lt1"/>
                </a:solidFill>
              </a:rPr>
              <a:t>Huấn luyện</a:t>
            </a:r>
            <a:endParaRPr sz="1800" b="1"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p:txBody>
      </p:sp>
      <p:sp>
        <p:nvSpPr>
          <p:cNvPr id="124" name="Google Shape;124;g34f7414a852_0_32"/>
          <p:cNvSpPr txBox="1"/>
          <p:nvPr/>
        </p:nvSpPr>
        <p:spPr>
          <a:xfrm>
            <a:off x="531800" y="1120050"/>
            <a:ext cx="10896600" cy="49254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1800"/>
              </a:spcBef>
              <a:spcAft>
                <a:spcPts val="0"/>
              </a:spcAft>
              <a:buNone/>
            </a:pPr>
            <a:r>
              <a:rPr lang="en-US" sz="1500" b="1">
                <a:solidFill>
                  <a:schemeClr val="dk1"/>
                </a:solidFill>
              </a:rPr>
              <a:t>1. Tiền xử lý dữ liệu</a:t>
            </a:r>
            <a:endParaRPr sz="1500" b="1">
              <a:solidFill>
                <a:schemeClr val="dk1"/>
              </a:solidFill>
            </a:endParaRPr>
          </a:p>
          <a:p>
            <a:pPr marL="457200" lvl="0" indent="-304800" algn="l" rtl="0">
              <a:lnSpc>
                <a:spcPct val="150000"/>
              </a:lnSpc>
              <a:spcBef>
                <a:spcPts val="1200"/>
              </a:spcBef>
              <a:spcAft>
                <a:spcPts val="0"/>
              </a:spcAft>
              <a:buClr>
                <a:schemeClr val="dk1"/>
              </a:buClr>
              <a:buSzPts val="1200"/>
              <a:buChar char="●"/>
            </a:pPr>
            <a:r>
              <a:rPr lang="en-US" sz="1500">
                <a:solidFill>
                  <a:schemeClr val="dk1"/>
                </a:solidFill>
              </a:rPr>
              <a:t>Với mô hình Whisper-small:</a:t>
            </a:r>
            <a:endParaRPr sz="1500">
              <a:solidFill>
                <a:schemeClr val="dk1"/>
              </a:solidFill>
            </a:endParaRPr>
          </a:p>
          <a:p>
            <a:pPr marL="914400" lvl="1" indent="-304800" algn="l" rtl="0">
              <a:lnSpc>
                <a:spcPct val="150000"/>
              </a:lnSpc>
              <a:spcBef>
                <a:spcPts val="0"/>
              </a:spcBef>
              <a:spcAft>
                <a:spcPts val="0"/>
              </a:spcAft>
              <a:buClr>
                <a:schemeClr val="dk1"/>
              </a:buClr>
              <a:buSzPts val="1200"/>
              <a:buChar char="○"/>
            </a:pPr>
            <a:r>
              <a:rPr lang="en-US" sz="1500">
                <a:solidFill>
                  <a:schemeClr val="dk1"/>
                </a:solidFill>
              </a:rPr>
              <a:t>Dữ liệu âm thanh được đọc từ các file WAV và chuyển về dạng mảng sóng âm thanh.</a:t>
            </a:r>
            <a:endParaRPr sz="1500">
              <a:solidFill>
                <a:schemeClr val="dk1"/>
              </a:solidFill>
            </a:endParaRPr>
          </a:p>
          <a:p>
            <a:pPr marL="914400" lvl="1" indent="-304800" algn="l" rtl="0">
              <a:lnSpc>
                <a:spcPct val="150000"/>
              </a:lnSpc>
              <a:spcBef>
                <a:spcPts val="0"/>
              </a:spcBef>
              <a:spcAft>
                <a:spcPts val="0"/>
              </a:spcAft>
              <a:buClr>
                <a:schemeClr val="dk1"/>
              </a:buClr>
              <a:buSzPts val="1200"/>
              <a:buChar char="○"/>
            </a:pPr>
            <a:r>
              <a:rPr lang="en-US" sz="1500">
                <a:solidFill>
                  <a:schemeClr val="dk1"/>
                </a:solidFill>
              </a:rPr>
              <a:t>Sử dụng </a:t>
            </a:r>
            <a:r>
              <a:rPr lang="en-US" sz="1500">
                <a:solidFill>
                  <a:srgbClr val="188038"/>
                </a:solidFill>
                <a:latin typeface="Roboto Mono"/>
                <a:ea typeface="Roboto Mono"/>
                <a:cs typeface="Roboto Mono"/>
                <a:sym typeface="Roboto Mono"/>
              </a:rPr>
              <a:t>WhisperFeatureExtractor</a:t>
            </a:r>
            <a:r>
              <a:rPr lang="en-US" sz="1500">
                <a:solidFill>
                  <a:schemeClr val="dk1"/>
                </a:solidFill>
              </a:rPr>
              <a:t> để trích xuất đặc trưng log-Mel spectrogram với tần số mẫu 16 kHz.</a:t>
            </a:r>
            <a:endParaRPr sz="1500">
              <a:solidFill>
                <a:schemeClr val="dk1"/>
              </a:solidFill>
            </a:endParaRPr>
          </a:p>
          <a:p>
            <a:pPr marL="914400" lvl="1" indent="-304800" algn="l" rtl="0">
              <a:lnSpc>
                <a:spcPct val="150000"/>
              </a:lnSpc>
              <a:spcBef>
                <a:spcPts val="0"/>
              </a:spcBef>
              <a:spcAft>
                <a:spcPts val="0"/>
              </a:spcAft>
              <a:buClr>
                <a:schemeClr val="dk1"/>
              </a:buClr>
              <a:buSzPts val="1200"/>
              <a:buChar char="○"/>
            </a:pPr>
            <a:r>
              <a:rPr lang="en-US" sz="1500">
                <a:solidFill>
                  <a:schemeClr val="dk1"/>
                </a:solidFill>
              </a:rPr>
              <a:t>Văn bản transcript được chuyển về chữ thường và mã hóa token thông qua </a:t>
            </a:r>
            <a:r>
              <a:rPr lang="en-US" sz="1500">
                <a:solidFill>
                  <a:srgbClr val="188038"/>
                </a:solidFill>
                <a:latin typeface="Roboto Mono"/>
                <a:ea typeface="Roboto Mono"/>
                <a:cs typeface="Roboto Mono"/>
                <a:sym typeface="Roboto Mono"/>
              </a:rPr>
              <a:t>WhisperTokenizer</a:t>
            </a:r>
            <a:r>
              <a:rPr lang="en-US" sz="1500">
                <a:solidFill>
                  <a:schemeClr val="dk1"/>
                </a:solidFill>
              </a:rPr>
              <a:t>.</a:t>
            </a:r>
            <a:endParaRPr sz="1500">
              <a:solidFill>
                <a:schemeClr val="dk1"/>
              </a:solidFill>
            </a:endParaRPr>
          </a:p>
          <a:p>
            <a:pPr marL="914400" lvl="1" indent="-304800" algn="l" rtl="0">
              <a:lnSpc>
                <a:spcPct val="150000"/>
              </a:lnSpc>
              <a:spcBef>
                <a:spcPts val="0"/>
              </a:spcBef>
              <a:spcAft>
                <a:spcPts val="0"/>
              </a:spcAft>
              <a:buClr>
                <a:schemeClr val="dk1"/>
              </a:buClr>
              <a:buSzPts val="1200"/>
              <a:buChar char="○"/>
            </a:pPr>
            <a:r>
              <a:rPr lang="en-US" sz="1500">
                <a:solidFill>
                  <a:schemeClr val="dk1"/>
                </a:solidFill>
              </a:rPr>
              <a:t>Dữ liệu được định dạng lại dưới dạng </a:t>
            </a:r>
            <a:r>
              <a:rPr lang="en-US" sz="1500">
                <a:solidFill>
                  <a:srgbClr val="188038"/>
                </a:solidFill>
                <a:latin typeface="Roboto Mono"/>
                <a:ea typeface="Roboto Mono"/>
                <a:cs typeface="Roboto Mono"/>
                <a:sym typeface="Roboto Mono"/>
              </a:rPr>
              <a:t>Dataset</a:t>
            </a:r>
            <a:r>
              <a:rPr lang="en-US" sz="1500">
                <a:solidFill>
                  <a:schemeClr val="dk1"/>
                </a:solidFill>
              </a:rPr>
              <a:t> của Hugging Face để phục vụ cho huấn luyện.</a:t>
            </a:r>
            <a:endParaRPr sz="1500">
              <a:solidFill>
                <a:schemeClr val="dk1"/>
              </a:solidFill>
            </a:endParaRPr>
          </a:p>
          <a:p>
            <a:pPr marL="457200" lvl="0" indent="-304800" algn="l" rtl="0">
              <a:lnSpc>
                <a:spcPct val="150000"/>
              </a:lnSpc>
              <a:spcBef>
                <a:spcPts val="0"/>
              </a:spcBef>
              <a:spcAft>
                <a:spcPts val="0"/>
              </a:spcAft>
              <a:buClr>
                <a:schemeClr val="dk1"/>
              </a:buClr>
              <a:buSzPts val="1200"/>
              <a:buChar char="●"/>
            </a:pPr>
            <a:r>
              <a:rPr lang="en-US" sz="1500">
                <a:solidFill>
                  <a:schemeClr val="dk1"/>
                </a:solidFill>
              </a:rPr>
              <a:t>Với mô hình PhoWhisper-small:</a:t>
            </a:r>
            <a:endParaRPr sz="1500">
              <a:solidFill>
                <a:schemeClr val="dk1"/>
              </a:solidFill>
            </a:endParaRPr>
          </a:p>
          <a:p>
            <a:pPr marL="914400" lvl="1" indent="-304800" algn="l" rtl="0">
              <a:lnSpc>
                <a:spcPct val="150000"/>
              </a:lnSpc>
              <a:spcBef>
                <a:spcPts val="0"/>
              </a:spcBef>
              <a:spcAft>
                <a:spcPts val="0"/>
              </a:spcAft>
              <a:buClr>
                <a:schemeClr val="dk1"/>
              </a:buClr>
              <a:buSzPts val="1200"/>
              <a:buChar char="○"/>
            </a:pPr>
            <a:r>
              <a:rPr lang="en-US" sz="1500">
                <a:solidFill>
                  <a:schemeClr val="dk1"/>
                </a:solidFill>
              </a:rPr>
              <a:t>Không thực hiện huấn luyện mà sử dụng pipeline </a:t>
            </a:r>
            <a:r>
              <a:rPr lang="en-US" sz="1500">
                <a:solidFill>
                  <a:srgbClr val="188038"/>
                </a:solidFill>
                <a:latin typeface="Roboto Mono"/>
                <a:ea typeface="Roboto Mono"/>
                <a:cs typeface="Roboto Mono"/>
                <a:sym typeface="Roboto Mono"/>
              </a:rPr>
              <a:t>transformers.pipeline</a:t>
            </a:r>
            <a:r>
              <a:rPr lang="en-US" sz="1500">
                <a:solidFill>
                  <a:schemeClr val="dk1"/>
                </a:solidFill>
              </a:rPr>
              <a:t> để nhận dạng trực tiếp từ file âm thanh.</a:t>
            </a:r>
            <a:endParaRPr sz="1500">
              <a:solidFill>
                <a:schemeClr val="dk1"/>
              </a:solidFill>
            </a:endParaRPr>
          </a:p>
          <a:p>
            <a:pPr marL="914400" lvl="1" indent="-304800" algn="l" rtl="0">
              <a:lnSpc>
                <a:spcPct val="150000"/>
              </a:lnSpc>
              <a:spcBef>
                <a:spcPts val="0"/>
              </a:spcBef>
              <a:spcAft>
                <a:spcPts val="0"/>
              </a:spcAft>
              <a:buClr>
                <a:schemeClr val="dk1"/>
              </a:buClr>
              <a:buSzPts val="1200"/>
              <a:buChar char="○"/>
            </a:pPr>
            <a:r>
              <a:rPr lang="en-US" sz="1500">
                <a:solidFill>
                  <a:schemeClr val="dk1"/>
                </a:solidFill>
              </a:rPr>
              <a:t>Văn bản đầu ra được chuẩn hóa về chữ thường và loại bỏ dấu chấm câu cuối câu để chuẩn hóa kết quả.</a:t>
            </a:r>
            <a:endParaRPr sz="1500">
              <a:solidFill>
                <a:schemeClr val="dk1"/>
              </a:solidFill>
            </a:endParaRPr>
          </a:p>
          <a:p>
            <a:pPr marL="914400" lvl="1" indent="-304800" algn="l" rtl="0">
              <a:lnSpc>
                <a:spcPct val="150000"/>
              </a:lnSpc>
              <a:spcBef>
                <a:spcPts val="0"/>
              </a:spcBef>
              <a:spcAft>
                <a:spcPts val="0"/>
              </a:spcAft>
              <a:buClr>
                <a:schemeClr val="dk1"/>
              </a:buClr>
              <a:buSzPts val="1200"/>
              <a:buChar char="○"/>
            </a:pPr>
            <a:r>
              <a:rPr lang="en-US" sz="1500">
                <a:solidFill>
                  <a:schemeClr val="dk1"/>
                </a:solidFill>
              </a:rPr>
              <a:t>Thực hiện so sánh kết quả tets khi có và không sử dụng các phương án chuẩn hóa, làm sạch (Chuẩn hóa độ dài và format, trimming silence, normalize volume)</a:t>
            </a:r>
            <a:endParaRPr sz="1800">
              <a:solidFill>
                <a:schemeClr val="dk1"/>
              </a:solidFill>
            </a:endParaRPr>
          </a:p>
          <a:p>
            <a:pPr marL="0" marR="0" lvl="0" indent="0" algn="l" rtl="0">
              <a:lnSpc>
                <a:spcPct val="100000"/>
              </a:lnSpc>
              <a:spcBef>
                <a:spcPts val="120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 name="Google Shape;125;g34f7414a852_0_32"/>
          <p:cNvSpPr txBox="1"/>
          <p:nvPr/>
        </p:nvSpPr>
        <p:spPr>
          <a:xfrm>
            <a:off x="167775" y="958825"/>
            <a:ext cx="6284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33b53287101_8_21"/>
          <p:cNvSpPr txBox="1">
            <a:spLocks noGrp="1"/>
          </p:cNvSpPr>
          <p:nvPr>
            <p:ph type="sldNum" idx="12"/>
          </p:nvPr>
        </p:nvSpPr>
        <p:spPr>
          <a:xfrm>
            <a:off x="9156600" y="6492960"/>
            <a:ext cx="2741400" cy="363300"/>
          </a:xfrm>
          <a:prstGeom prst="rect">
            <a:avLst/>
          </a:prstGeom>
          <a:noFill/>
          <a:ln>
            <a:noFill/>
          </a:ln>
        </p:spPr>
        <p:txBody>
          <a:bodyPr spcFirstLastPara="1" wrap="square" lIns="90000" tIns="45000" rIns="90000" bIns="45000" anchor="t" anchorCtr="0">
            <a:noAutofit/>
          </a:bodyPr>
          <a:lstStyle/>
          <a:p>
            <a:pPr marL="0" lvl="0" indent="0" algn="r" rtl="0">
              <a:lnSpc>
                <a:spcPct val="100000"/>
              </a:lnSpc>
              <a:spcBef>
                <a:spcPts val="0"/>
              </a:spcBef>
              <a:spcAft>
                <a:spcPts val="0"/>
              </a:spcAft>
              <a:buClr>
                <a:srgbClr val="00376F"/>
              </a:buClr>
              <a:buSzPts val="1200"/>
              <a:buFont typeface="Lato"/>
              <a:buNone/>
            </a:pPr>
            <a:fld id="{00000000-1234-1234-1234-123412341234}" type="slidenum">
              <a:rPr lang="en-US" sz="1200" b="1" u="none" strike="noStrike">
                <a:solidFill>
                  <a:srgbClr val="00376F"/>
                </a:solidFill>
                <a:latin typeface="Lato"/>
                <a:ea typeface="Lato"/>
                <a:cs typeface="Lato"/>
                <a:sym typeface="Lato"/>
              </a:rPr>
              <a:t>12</a:t>
            </a:fld>
            <a:endParaRPr/>
          </a:p>
        </p:txBody>
      </p:sp>
      <p:sp>
        <p:nvSpPr>
          <p:cNvPr id="131" name="Google Shape;131;g33b53287101_8_21"/>
          <p:cNvSpPr txBox="1"/>
          <p:nvPr/>
        </p:nvSpPr>
        <p:spPr>
          <a:xfrm>
            <a:off x="108300" y="73400"/>
            <a:ext cx="11975400" cy="47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V.</a:t>
            </a:r>
            <a:r>
              <a:rPr lang="en-US" sz="1800" b="1">
                <a:solidFill>
                  <a:schemeClr val="lt1"/>
                </a:solidFill>
              </a:rPr>
              <a:t> Thực nghiệm và đánh giá</a:t>
            </a:r>
            <a:endParaRPr sz="1800" b="1"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p:txBody>
      </p:sp>
      <p:sp>
        <p:nvSpPr>
          <p:cNvPr id="132" name="Google Shape;132;g33b53287101_8_21"/>
          <p:cNvSpPr txBox="1"/>
          <p:nvPr/>
        </p:nvSpPr>
        <p:spPr>
          <a:xfrm>
            <a:off x="592125" y="722850"/>
            <a:ext cx="106914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chemeClr val="dk1"/>
              </a:solidFill>
              <a:latin typeface="Arial"/>
              <a:ea typeface="Arial"/>
              <a:cs typeface="Arial"/>
              <a:sym typeface="Arial"/>
            </a:endParaRPr>
          </a:p>
        </p:txBody>
      </p:sp>
      <p:pic>
        <p:nvPicPr>
          <p:cNvPr id="133" name="Google Shape;133;g33b53287101_8_21" descr="Ảnh có chứa hàng, Sơ đồ, văn bản, biểu đồ&#10;&#10;Nội dung do AI tạo ra có thể không chính xác."/>
          <p:cNvPicPr preferRelativeResize="0"/>
          <p:nvPr/>
        </p:nvPicPr>
        <p:blipFill>
          <a:blip r:embed="rId3">
            <a:alphaModFix/>
          </a:blip>
          <a:stretch>
            <a:fillRect/>
          </a:stretch>
        </p:blipFill>
        <p:spPr>
          <a:xfrm>
            <a:off x="6683025" y="1201900"/>
            <a:ext cx="5400675" cy="3981450"/>
          </a:xfrm>
          <a:prstGeom prst="rect">
            <a:avLst/>
          </a:prstGeom>
          <a:noFill/>
          <a:ln>
            <a:noFill/>
          </a:ln>
        </p:spPr>
      </p:pic>
      <p:sp>
        <p:nvSpPr>
          <p:cNvPr id="134" name="Google Shape;134;g33b53287101_8_21"/>
          <p:cNvSpPr txBox="1"/>
          <p:nvPr/>
        </p:nvSpPr>
        <p:spPr>
          <a:xfrm>
            <a:off x="0" y="1142875"/>
            <a:ext cx="6942900" cy="43365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1200"/>
              </a:spcBef>
              <a:spcAft>
                <a:spcPts val="0"/>
              </a:spcAft>
              <a:buNone/>
            </a:pPr>
            <a:r>
              <a:rPr lang="en-US" sz="1600" b="1"/>
              <a:t>Với mô hình Whisper-small:</a:t>
            </a:r>
            <a:endParaRPr sz="1600" b="1"/>
          </a:p>
          <a:p>
            <a:pPr marL="0" lvl="0" indent="0" algn="l" rtl="0">
              <a:lnSpc>
                <a:spcPct val="150000"/>
              </a:lnSpc>
              <a:spcBef>
                <a:spcPts val="1200"/>
              </a:spcBef>
              <a:spcAft>
                <a:spcPts val="0"/>
              </a:spcAft>
              <a:buNone/>
            </a:pPr>
            <a:r>
              <a:rPr lang="en-US" sz="1600"/>
              <a:t>·</a:t>
            </a:r>
            <a:r>
              <a:rPr lang="en-US" sz="900">
                <a:latin typeface="Times New Roman"/>
                <a:ea typeface="Times New Roman"/>
                <a:cs typeface="Times New Roman"/>
                <a:sym typeface="Times New Roman"/>
              </a:rPr>
              <a:t>       </a:t>
            </a:r>
            <a:r>
              <a:rPr lang="en-US" sz="1600"/>
              <a:t>Mô hình gốc Whisper-small chưa được fine-tune đạt WER 30.38% trên tập huấn luyện và 25.47% trên tập validate</a:t>
            </a:r>
            <a:endParaRPr sz="1600"/>
          </a:p>
          <a:p>
            <a:pPr marL="0" lvl="0" indent="0" algn="l" rtl="0">
              <a:lnSpc>
                <a:spcPct val="150000"/>
              </a:lnSpc>
              <a:spcBef>
                <a:spcPts val="1200"/>
              </a:spcBef>
              <a:spcAft>
                <a:spcPts val="0"/>
              </a:spcAft>
              <a:buNone/>
            </a:pPr>
            <a:r>
              <a:rPr lang="en-US" sz="1600"/>
              <a:t>·</a:t>
            </a:r>
            <a:r>
              <a:rPr lang="en-US" sz="900">
                <a:latin typeface="Times New Roman"/>
                <a:ea typeface="Times New Roman"/>
                <a:cs typeface="Times New Roman"/>
                <a:sym typeface="Times New Roman"/>
              </a:rPr>
              <a:t>       </a:t>
            </a:r>
            <a:r>
              <a:rPr lang="en-US" sz="1600"/>
              <a:t>Sau khi fine-tune mô hình PhoWhisper-small trong 2 epoch trên tập VLSP 2020, kết quả WER giảm rõ rệt còn 10.33% (train) và 17.06% (test).</a:t>
            </a:r>
            <a:endParaRPr sz="1600"/>
          </a:p>
          <a:p>
            <a:pPr marL="0" lvl="0" indent="0" algn="l" rtl="0">
              <a:lnSpc>
                <a:spcPct val="150000"/>
              </a:lnSpc>
              <a:spcBef>
                <a:spcPts val="1200"/>
              </a:spcBef>
              <a:spcAft>
                <a:spcPts val="1200"/>
              </a:spcAft>
              <a:buNone/>
            </a:pPr>
            <a:r>
              <a:rPr lang="en-US" sz="1600"/>
              <a:t>·</a:t>
            </a:r>
            <a:r>
              <a:rPr lang="en-US" sz="900">
                <a:latin typeface="Times New Roman"/>
                <a:ea typeface="Times New Roman"/>
                <a:cs typeface="Times New Roman"/>
                <a:sym typeface="Times New Roman"/>
              </a:rPr>
              <a:t>       </a:t>
            </a:r>
            <a:r>
              <a:rPr lang="en-US" sz="1600"/>
              <a:t>Tuy nhiên, khi tiếp tục huấn luyện đến 4 epoch, mô hình có hiện tượng </a:t>
            </a:r>
            <a:r>
              <a:rPr lang="en-US" sz="1600" b="1"/>
              <a:t>overfitting</a:t>
            </a:r>
            <a:r>
              <a:rPr lang="en-US" sz="1600"/>
              <a:t> nghiêm trọng.</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35a291b2747_0_58"/>
          <p:cNvSpPr txBox="1">
            <a:spLocks noGrp="1"/>
          </p:cNvSpPr>
          <p:nvPr>
            <p:ph type="sldNum" idx="12"/>
          </p:nvPr>
        </p:nvSpPr>
        <p:spPr>
          <a:xfrm>
            <a:off x="9156600" y="6492960"/>
            <a:ext cx="2741400" cy="363300"/>
          </a:xfrm>
          <a:prstGeom prst="rect">
            <a:avLst/>
          </a:prstGeom>
          <a:noFill/>
          <a:ln>
            <a:noFill/>
          </a:ln>
        </p:spPr>
        <p:txBody>
          <a:bodyPr spcFirstLastPara="1" wrap="square" lIns="90000" tIns="45000" rIns="90000" bIns="45000" anchor="t" anchorCtr="0">
            <a:noAutofit/>
          </a:bodyPr>
          <a:lstStyle/>
          <a:p>
            <a:pPr marL="0" lvl="0" indent="0" algn="r" rtl="0">
              <a:lnSpc>
                <a:spcPct val="100000"/>
              </a:lnSpc>
              <a:spcBef>
                <a:spcPts val="0"/>
              </a:spcBef>
              <a:spcAft>
                <a:spcPts val="0"/>
              </a:spcAft>
              <a:buClr>
                <a:srgbClr val="00376F"/>
              </a:buClr>
              <a:buSzPts val="1200"/>
              <a:buFont typeface="Lato"/>
              <a:buNone/>
            </a:pPr>
            <a:fld id="{00000000-1234-1234-1234-123412341234}" type="slidenum">
              <a:rPr lang="en-US" sz="1200" b="1" u="none" strike="noStrike">
                <a:solidFill>
                  <a:srgbClr val="00376F"/>
                </a:solidFill>
                <a:latin typeface="Lato"/>
                <a:ea typeface="Lato"/>
                <a:cs typeface="Lato"/>
                <a:sym typeface="Lato"/>
              </a:rPr>
              <a:t>13</a:t>
            </a:fld>
            <a:endParaRPr/>
          </a:p>
        </p:txBody>
      </p:sp>
      <p:sp>
        <p:nvSpPr>
          <p:cNvPr id="140" name="Google Shape;140;g35a291b2747_0_58"/>
          <p:cNvSpPr txBox="1"/>
          <p:nvPr/>
        </p:nvSpPr>
        <p:spPr>
          <a:xfrm>
            <a:off x="108300" y="73400"/>
            <a:ext cx="11975400" cy="47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V.</a:t>
            </a:r>
            <a:r>
              <a:rPr lang="en-US" sz="1800" b="1">
                <a:solidFill>
                  <a:schemeClr val="lt1"/>
                </a:solidFill>
              </a:rPr>
              <a:t> Thực nghiệm và đánh giá</a:t>
            </a:r>
            <a:endParaRPr sz="1800" b="1"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p:txBody>
      </p:sp>
      <p:sp>
        <p:nvSpPr>
          <p:cNvPr id="141" name="Google Shape;141;g35a291b2747_0_58"/>
          <p:cNvSpPr txBox="1"/>
          <p:nvPr/>
        </p:nvSpPr>
        <p:spPr>
          <a:xfrm>
            <a:off x="592125" y="722850"/>
            <a:ext cx="106914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chemeClr val="dk1"/>
              </a:solidFill>
              <a:latin typeface="Arial"/>
              <a:ea typeface="Arial"/>
              <a:cs typeface="Arial"/>
              <a:sym typeface="Arial"/>
            </a:endParaRPr>
          </a:p>
        </p:txBody>
      </p:sp>
      <p:graphicFrame>
        <p:nvGraphicFramePr>
          <p:cNvPr id="142" name="Google Shape;142;g35a291b2747_0_58"/>
          <p:cNvGraphicFramePr/>
          <p:nvPr/>
        </p:nvGraphicFramePr>
        <p:xfrm>
          <a:off x="5641175" y="1191125"/>
          <a:ext cx="5972175" cy="3053279"/>
        </p:xfrm>
        <a:graphic>
          <a:graphicData uri="http://schemas.openxmlformats.org/drawingml/2006/table">
            <a:tbl>
              <a:tblPr>
                <a:noFill/>
                <a:tableStyleId>{BC89BA94-B37F-495C-98D5-EA83AF9ED5DC}</a:tableStyleId>
              </a:tblPr>
              <a:tblGrid>
                <a:gridCol w="1990725">
                  <a:extLst>
                    <a:ext uri="{9D8B030D-6E8A-4147-A177-3AD203B41FA5}">
                      <a16:colId xmlns:a16="http://schemas.microsoft.com/office/drawing/2014/main" val="20000"/>
                    </a:ext>
                  </a:extLst>
                </a:gridCol>
                <a:gridCol w="1990725">
                  <a:extLst>
                    <a:ext uri="{9D8B030D-6E8A-4147-A177-3AD203B41FA5}">
                      <a16:colId xmlns:a16="http://schemas.microsoft.com/office/drawing/2014/main" val="20001"/>
                    </a:ext>
                  </a:extLst>
                </a:gridCol>
                <a:gridCol w="1990725">
                  <a:extLst>
                    <a:ext uri="{9D8B030D-6E8A-4147-A177-3AD203B41FA5}">
                      <a16:colId xmlns:a16="http://schemas.microsoft.com/office/drawing/2014/main" val="20002"/>
                    </a:ext>
                  </a:extLst>
                </a:gridCol>
              </a:tblGrid>
              <a:tr h="276225">
                <a:tc>
                  <a:txBody>
                    <a:bodyPr/>
                    <a:lstStyle/>
                    <a:p>
                      <a:pPr marL="0" lvl="0" indent="0" algn="l" rtl="0">
                        <a:lnSpc>
                          <a:spcPct val="150000"/>
                        </a:lnSpc>
                        <a:spcBef>
                          <a:spcPts val="1200"/>
                        </a:spcBef>
                        <a:spcAft>
                          <a:spcPts val="1200"/>
                        </a:spcAft>
                        <a:buNone/>
                      </a:pPr>
                      <a:r>
                        <a:rPr lang="en-US" sz="1500">
                          <a:latin typeface="Times New Roman"/>
                          <a:ea typeface="Times New Roman"/>
                          <a:cs typeface="Times New Roman"/>
                          <a:sym typeface="Times New Roman"/>
                        </a:rPr>
                        <a:t>Mô hình</a:t>
                      </a:r>
                      <a:endParaRPr sz="1500">
                        <a:latin typeface="Times New Roman"/>
                        <a:ea typeface="Times New Roman"/>
                        <a:cs typeface="Times New Roman"/>
                        <a:sym typeface="Times New Roman"/>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50000"/>
                        </a:lnSpc>
                        <a:spcBef>
                          <a:spcPts val="1200"/>
                        </a:spcBef>
                        <a:spcAft>
                          <a:spcPts val="1200"/>
                        </a:spcAft>
                        <a:buNone/>
                      </a:pPr>
                      <a:r>
                        <a:rPr lang="en-US" sz="1500">
                          <a:latin typeface="Times New Roman"/>
                          <a:ea typeface="Times New Roman"/>
                          <a:cs typeface="Times New Roman"/>
                          <a:sym typeface="Times New Roman"/>
                        </a:rPr>
                        <a:t>WER trên public test</a:t>
                      </a:r>
                      <a:endParaRPr sz="1500">
                        <a:latin typeface="Times New Roman"/>
                        <a:ea typeface="Times New Roman"/>
                        <a:cs typeface="Times New Roman"/>
                        <a:sym typeface="Times New Roman"/>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50000"/>
                        </a:lnSpc>
                        <a:spcBef>
                          <a:spcPts val="1200"/>
                        </a:spcBef>
                        <a:spcAft>
                          <a:spcPts val="1200"/>
                        </a:spcAft>
                        <a:buNone/>
                      </a:pPr>
                      <a:r>
                        <a:rPr lang="en-US" sz="1500">
                          <a:latin typeface="Times New Roman"/>
                          <a:ea typeface="Times New Roman"/>
                          <a:cs typeface="Times New Roman"/>
                          <a:sym typeface="Times New Roman"/>
                        </a:rPr>
                        <a:t>WER trên private test</a:t>
                      </a:r>
                      <a:endParaRPr sz="1500">
                        <a:latin typeface="Times New Roman"/>
                        <a:ea typeface="Times New Roman"/>
                        <a:cs typeface="Times New Roman"/>
                        <a:sym typeface="Times New Roman"/>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52450">
                <a:tc>
                  <a:txBody>
                    <a:bodyPr/>
                    <a:lstStyle/>
                    <a:p>
                      <a:pPr marL="0" lvl="0" indent="0" algn="l" rtl="0">
                        <a:lnSpc>
                          <a:spcPct val="150000"/>
                        </a:lnSpc>
                        <a:spcBef>
                          <a:spcPts val="1200"/>
                        </a:spcBef>
                        <a:spcAft>
                          <a:spcPts val="1200"/>
                        </a:spcAft>
                        <a:buNone/>
                      </a:pPr>
                      <a:r>
                        <a:rPr lang="en-US" sz="1700">
                          <a:latin typeface="Times New Roman"/>
                          <a:ea typeface="Times New Roman"/>
                          <a:cs typeface="Times New Roman"/>
                          <a:sym typeface="Times New Roman"/>
                        </a:rPr>
                        <a:t> </a:t>
                      </a:r>
                      <a:r>
                        <a:rPr lang="en-US" sz="1700">
                          <a:solidFill>
                            <a:schemeClr val="dk1"/>
                          </a:solidFill>
                          <a:latin typeface="Times New Roman"/>
                          <a:ea typeface="Times New Roman"/>
                          <a:cs typeface="Times New Roman"/>
                          <a:sym typeface="Times New Roman"/>
                        </a:rPr>
                        <a:t>Whisper-small (fine-tune)</a:t>
                      </a:r>
                      <a:endParaRPr sz="1700">
                        <a:latin typeface="Times New Roman"/>
                        <a:ea typeface="Times New Roman"/>
                        <a:cs typeface="Times New Roman"/>
                        <a:sym typeface="Times New Roman"/>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50000"/>
                        </a:lnSpc>
                        <a:spcBef>
                          <a:spcPts val="1200"/>
                        </a:spcBef>
                        <a:spcAft>
                          <a:spcPts val="1200"/>
                        </a:spcAft>
                        <a:buNone/>
                      </a:pPr>
                      <a:r>
                        <a:rPr lang="en-US"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50000"/>
                        </a:lnSpc>
                        <a:spcBef>
                          <a:spcPts val="1200"/>
                        </a:spcBef>
                        <a:spcAft>
                          <a:spcPts val="1200"/>
                        </a:spcAft>
                        <a:buNone/>
                      </a:pPr>
                      <a:r>
                        <a:rPr lang="en-US" sz="1600">
                          <a:latin typeface="Times New Roman"/>
                          <a:ea typeface="Times New Roman"/>
                          <a:cs typeface="Times New Roman"/>
                          <a:sym typeface="Times New Roman"/>
                        </a:rPr>
                        <a:t>73.34%</a:t>
                      </a:r>
                      <a:endParaRPr sz="1600">
                        <a:latin typeface="Times New Roman"/>
                        <a:ea typeface="Times New Roman"/>
                        <a:cs typeface="Times New Roman"/>
                        <a:sym typeface="Times New Roman"/>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19150">
                <a:tc>
                  <a:txBody>
                    <a:bodyPr/>
                    <a:lstStyle/>
                    <a:p>
                      <a:pPr marL="0" lvl="0" indent="0" algn="l" rtl="0">
                        <a:lnSpc>
                          <a:spcPct val="150000"/>
                        </a:lnSpc>
                        <a:spcBef>
                          <a:spcPts val="1200"/>
                        </a:spcBef>
                        <a:spcAft>
                          <a:spcPts val="1200"/>
                        </a:spcAft>
                        <a:buNone/>
                      </a:pPr>
                      <a:r>
                        <a:rPr lang="en-US" sz="1500">
                          <a:latin typeface="Times New Roman"/>
                          <a:ea typeface="Times New Roman"/>
                          <a:cs typeface="Times New Roman"/>
                          <a:sym typeface="Times New Roman"/>
                        </a:rPr>
                        <a:t> </a:t>
                      </a:r>
                      <a:r>
                        <a:rPr lang="en-US" sz="1500">
                          <a:solidFill>
                            <a:schemeClr val="dk1"/>
                          </a:solidFill>
                          <a:latin typeface="Times New Roman"/>
                          <a:ea typeface="Times New Roman"/>
                          <a:cs typeface="Times New Roman"/>
                          <a:sym typeface="Times New Roman"/>
                        </a:rPr>
                        <a:t>PhoWhisper-small (không làm sạch)</a:t>
                      </a:r>
                      <a:endParaRPr sz="1500">
                        <a:latin typeface="Times New Roman"/>
                        <a:ea typeface="Times New Roman"/>
                        <a:cs typeface="Times New Roman"/>
                        <a:sym typeface="Times New Roman"/>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50000"/>
                        </a:lnSpc>
                        <a:spcBef>
                          <a:spcPts val="1200"/>
                        </a:spcBef>
                        <a:spcAft>
                          <a:spcPts val="1200"/>
                        </a:spcAft>
                        <a:buNone/>
                      </a:pPr>
                      <a:r>
                        <a:rPr lang="en-US" sz="1600">
                          <a:latin typeface="Times New Roman"/>
                          <a:ea typeface="Times New Roman"/>
                          <a:cs typeface="Times New Roman"/>
                          <a:sym typeface="Times New Roman"/>
                        </a:rPr>
                        <a:t>6.78%</a:t>
                      </a:r>
                      <a:endParaRPr sz="1600">
                        <a:latin typeface="Times New Roman"/>
                        <a:ea typeface="Times New Roman"/>
                        <a:cs typeface="Times New Roman"/>
                        <a:sym typeface="Times New Roman"/>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50000"/>
                        </a:lnSpc>
                        <a:spcBef>
                          <a:spcPts val="1200"/>
                        </a:spcBef>
                        <a:spcAft>
                          <a:spcPts val="1200"/>
                        </a:spcAft>
                        <a:buNone/>
                      </a:pPr>
                      <a:r>
                        <a:rPr lang="en-US" sz="1600">
                          <a:latin typeface="Times New Roman"/>
                          <a:ea typeface="Times New Roman"/>
                          <a:cs typeface="Times New Roman"/>
                          <a:sym typeface="Times New Roman"/>
                        </a:rPr>
                        <a:t>40.45%</a:t>
                      </a:r>
                      <a:endParaRPr sz="1600">
                        <a:latin typeface="Times New Roman"/>
                        <a:ea typeface="Times New Roman"/>
                        <a:cs typeface="Times New Roman"/>
                        <a:sym typeface="Times New Roman"/>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42925">
                <a:tc>
                  <a:txBody>
                    <a:bodyPr/>
                    <a:lstStyle/>
                    <a:p>
                      <a:pPr marL="0" lvl="0" indent="0" algn="l" rtl="0">
                        <a:lnSpc>
                          <a:spcPct val="150000"/>
                        </a:lnSpc>
                        <a:spcBef>
                          <a:spcPts val="1200"/>
                        </a:spcBef>
                        <a:spcAft>
                          <a:spcPts val="1200"/>
                        </a:spcAft>
                        <a:buNone/>
                      </a:pPr>
                      <a:r>
                        <a:rPr lang="en-US" sz="1500">
                          <a:latin typeface="Times New Roman"/>
                          <a:ea typeface="Times New Roman"/>
                          <a:cs typeface="Times New Roman"/>
                          <a:sym typeface="Times New Roman"/>
                        </a:rPr>
                        <a:t>PhoWhisper-small (có làm sạch)</a:t>
                      </a:r>
                      <a:endParaRPr sz="1500">
                        <a:latin typeface="Times New Roman"/>
                        <a:ea typeface="Times New Roman"/>
                        <a:cs typeface="Times New Roman"/>
                        <a:sym typeface="Times New Roman"/>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50000"/>
                        </a:lnSpc>
                        <a:spcBef>
                          <a:spcPts val="1200"/>
                        </a:spcBef>
                        <a:spcAft>
                          <a:spcPts val="1200"/>
                        </a:spcAft>
                        <a:buNone/>
                      </a:pPr>
                      <a:r>
                        <a:rPr lang="en-US"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tc>
                  <a:txBody>
                    <a:bodyPr/>
                    <a:lstStyle/>
                    <a:p>
                      <a:pPr marL="0" lvl="0" indent="0" algn="l" rtl="0">
                        <a:lnSpc>
                          <a:spcPct val="150000"/>
                        </a:lnSpc>
                        <a:spcBef>
                          <a:spcPts val="1200"/>
                        </a:spcBef>
                        <a:spcAft>
                          <a:spcPts val="1200"/>
                        </a:spcAft>
                        <a:buNone/>
                      </a:pPr>
                      <a:r>
                        <a:rPr lang="en-US" sz="1600">
                          <a:latin typeface="Times New Roman"/>
                          <a:ea typeface="Times New Roman"/>
                          <a:cs typeface="Times New Roman"/>
                          <a:sym typeface="Times New Roman"/>
                        </a:rPr>
                        <a:t>38.8%</a:t>
                      </a:r>
                      <a:endParaRPr sz="1600">
                        <a:latin typeface="Times New Roman"/>
                        <a:ea typeface="Times New Roman"/>
                        <a:cs typeface="Times New Roman"/>
                        <a:sym typeface="Times New Roman"/>
                      </a:endParaRPr>
                    </a:p>
                  </a:txBody>
                  <a:tcPr marL="68575" marR="68575" marT="91425" marB="91425">
                    <a:lnL w="7625" cap="flat" cmpd="sng">
                      <a:solidFill>
                        <a:srgbClr val="000000"/>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000000"/>
                      </a:solidFill>
                      <a:prstDash val="solid"/>
                      <a:round/>
                      <a:headEnd type="none" w="sm" len="sm"/>
                      <a:tailEnd type="none" w="sm" len="sm"/>
                    </a:lnT>
                    <a:lnB w="76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43" name="Google Shape;143;g35a291b2747_0_58"/>
          <p:cNvSpPr txBox="1"/>
          <p:nvPr/>
        </p:nvSpPr>
        <p:spPr>
          <a:xfrm>
            <a:off x="592125" y="1454500"/>
            <a:ext cx="4202700" cy="3342600"/>
          </a:xfrm>
          <a:prstGeom prst="rect">
            <a:avLst/>
          </a:prstGeom>
          <a:noFill/>
          <a:ln>
            <a:noFill/>
          </a:ln>
        </p:spPr>
        <p:txBody>
          <a:bodyPr spcFirstLastPara="1" wrap="square" lIns="91425" tIns="91425" rIns="91425" bIns="91425" anchor="ctr" anchorCtr="0">
            <a:noAutofit/>
          </a:bodyPr>
          <a:lstStyle/>
          <a:p>
            <a:pPr marL="0" lvl="0" indent="12700" algn="l" rtl="0">
              <a:lnSpc>
                <a:spcPct val="150000"/>
              </a:lnSpc>
              <a:spcBef>
                <a:spcPts val="1200"/>
              </a:spcBef>
              <a:spcAft>
                <a:spcPts val="0"/>
              </a:spcAft>
              <a:buNone/>
            </a:pPr>
            <a:r>
              <a:rPr lang="en-US" b="1"/>
              <a:t>Kết quả:</a:t>
            </a:r>
            <a:endParaRPr b="1"/>
          </a:p>
          <a:p>
            <a:pPr marL="0" lvl="0" indent="0" algn="l" rtl="0">
              <a:lnSpc>
                <a:spcPct val="150000"/>
              </a:lnSpc>
              <a:spcBef>
                <a:spcPts val="1200"/>
              </a:spcBef>
              <a:spcAft>
                <a:spcPts val="1200"/>
              </a:spcAft>
              <a:buNone/>
            </a:pPr>
            <a:r>
              <a:rPr lang="en-US"/>
              <a:t>=&gt; Kết quả cho thấy PhoWhisper-small đạt hiệu suất nhận dạng tốt hơn nhiều so với Whisper-small trên bộ dữ liệu kiểm thử public và test, với WER trên private test thấp hơn gần 1.8 lần. Quá trình làm sạch cơ bản giúp nâng cao chất lượng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35a291b2747_0_76"/>
          <p:cNvSpPr txBox="1">
            <a:spLocks noGrp="1"/>
          </p:cNvSpPr>
          <p:nvPr>
            <p:ph type="sldNum" idx="12"/>
          </p:nvPr>
        </p:nvSpPr>
        <p:spPr>
          <a:xfrm>
            <a:off x="9156600" y="6492960"/>
            <a:ext cx="2741400" cy="363300"/>
          </a:xfrm>
          <a:prstGeom prst="rect">
            <a:avLst/>
          </a:prstGeom>
          <a:noFill/>
          <a:ln>
            <a:noFill/>
          </a:ln>
        </p:spPr>
        <p:txBody>
          <a:bodyPr spcFirstLastPara="1" wrap="square" lIns="90000" tIns="45000" rIns="90000" bIns="45000" anchor="t" anchorCtr="0">
            <a:noAutofit/>
          </a:bodyPr>
          <a:lstStyle/>
          <a:p>
            <a:pPr marL="0" lvl="0" indent="0" algn="r" rtl="0">
              <a:lnSpc>
                <a:spcPct val="100000"/>
              </a:lnSpc>
              <a:spcBef>
                <a:spcPts val="0"/>
              </a:spcBef>
              <a:spcAft>
                <a:spcPts val="0"/>
              </a:spcAft>
              <a:buClr>
                <a:srgbClr val="00376F"/>
              </a:buClr>
              <a:buSzPts val="1200"/>
              <a:buFont typeface="Lato"/>
              <a:buNone/>
            </a:pPr>
            <a:fld id="{00000000-1234-1234-1234-123412341234}" type="slidenum">
              <a:rPr lang="en-US" sz="1200" b="1" u="none" strike="noStrike">
                <a:solidFill>
                  <a:srgbClr val="00376F"/>
                </a:solidFill>
                <a:latin typeface="Lato"/>
                <a:ea typeface="Lato"/>
                <a:cs typeface="Lato"/>
                <a:sym typeface="Lato"/>
              </a:rPr>
              <a:t>14</a:t>
            </a:fld>
            <a:endParaRPr/>
          </a:p>
        </p:txBody>
      </p:sp>
      <p:sp>
        <p:nvSpPr>
          <p:cNvPr id="149" name="Google Shape;149;g35a291b2747_0_76"/>
          <p:cNvSpPr txBox="1"/>
          <p:nvPr/>
        </p:nvSpPr>
        <p:spPr>
          <a:xfrm>
            <a:off x="108300" y="73400"/>
            <a:ext cx="11975400" cy="47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V.</a:t>
            </a:r>
            <a:r>
              <a:rPr lang="en-US" sz="1800" b="1">
                <a:solidFill>
                  <a:schemeClr val="lt1"/>
                </a:solidFill>
              </a:rPr>
              <a:t> Thực nghiệm và đánh giá</a:t>
            </a:r>
            <a:endParaRPr sz="1800" b="1"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p:txBody>
      </p:sp>
      <p:sp>
        <p:nvSpPr>
          <p:cNvPr id="150" name="Google Shape;150;g35a291b2747_0_76"/>
          <p:cNvSpPr txBox="1"/>
          <p:nvPr/>
        </p:nvSpPr>
        <p:spPr>
          <a:xfrm>
            <a:off x="863600" y="1757700"/>
            <a:ext cx="10116300" cy="36840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1200"/>
              </a:spcBef>
              <a:spcAft>
                <a:spcPts val="0"/>
              </a:spcAft>
              <a:buClr>
                <a:schemeClr val="dk1"/>
              </a:buClr>
              <a:buSzPts val="1100"/>
              <a:buFont typeface="Arial"/>
              <a:buNone/>
            </a:pPr>
            <a:r>
              <a:rPr lang="en-US" sz="1600" b="1">
                <a:solidFill>
                  <a:schemeClr val="dk1"/>
                </a:solidFill>
              </a:rPr>
              <a:t>Nguyên nhân kết quả PhoWhisper-small thấp có thể bao gồm:</a:t>
            </a:r>
            <a:endParaRPr sz="1600" b="1">
              <a:solidFill>
                <a:schemeClr val="dk1"/>
              </a:solidFill>
            </a:endParaRPr>
          </a:p>
          <a:p>
            <a:pPr marL="457200" lvl="0" indent="-311150" algn="l" rtl="0">
              <a:lnSpc>
                <a:spcPct val="150000"/>
              </a:lnSpc>
              <a:spcBef>
                <a:spcPts val="1200"/>
              </a:spcBef>
              <a:spcAft>
                <a:spcPts val="0"/>
              </a:spcAft>
              <a:buClr>
                <a:schemeClr val="dk1"/>
              </a:buClr>
              <a:buSzPts val="1300"/>
              <a:buChar char="●"/>
            </a:pPr>
            <a:r>
              <a:rPr lang="en-US" sz="1600" i="1">
                <a:solidFill>
                  <a:schemeClr val="dk1"/>
                </a:solidFill>
              </a:rPr>
              <a:t>Overfitting:</a:t>
            </a:r>
            <a:r>
              <a:rPr lang="en-US" sz="1600">
                <a:solidFill>
                  <a:schemeClr val="dk1"/>
                </a:solidFill>
              </a:rPr>
              <a:t> PhoWhisper-small có thể bị overfitting trên tập huấn luyện VLSP 2020, vốn có điều kiện thu âm chuẩn hóa và giọng đọc rõ ràng, khác biệt nhiều so với dữ liệu hội thoại và tiếng ồn trong tập kiểm thử private test.</a:t>
            </a:r>
            <a:endParaRPr sz="1600">
              <a:solidFill>
                <a:schemeClr val="dk1"/>
              </a:solidFill>
            </a:endParaRPr>
          </a:p>
          <a:p>
            <a:pPr marL="457200" lvl="0" indent="-311150" algn="l" rtl="0">
              <a:lnSpc>
                <a:spcPct val="150000"/>
              </a:lnSpc>
              <a:spcBef>
                <a:spcPts val="0"/>
              </a:spcBef>
              <a:spcAft>
                <a:spcPts val="0"/>
              </a:spcAft>
              <a:buClr>
                <a:schemeClr val="dk1"/>
              </a:buClr>
              <a:buSzPts val="1300"/>
              <a:buChar char="●"/>
            </a:pPr>
            <a:r>
              <a:rPr lang="en-US" sz="1600" i="1">
                <a:solidFill>
                  <a:schemeClr val="dk1"/>
                </a:solidFill>
              </a:rPr>
              <a:t>Thiếu đa dạng dữ liệu huấn luyện:</a:t>
            </a:r>
            <a:r>
              <a:rPr lang="en-US" sz="1600">
                <a:solidFill>
                  <a:schemeClr val="dk1"/>
                </a:solidFill>
              </a:rPr>
              <a:t> Bộ dữ liệu VLSP 2020 có thể chưa đủ phong phú về giọng vùng miền, tốc độ nói và mức độ nhiễu, khiến mô hình khó khái quát hóa khi áp dụng trên dữ liệu thực tế đa dạng hơn.</a:t>
            </a:r>
            <a:endParaRPr sz="1600">
              <a:solidFill>
                <a:schemeClr val="dk1"/>
              </a:solidFill>
            </a:endParaRPr>
          </a:p>
          <a:p>
            <a:pPr marL="0" lvl="0" indent="0" algn="l" rtl="0">
              <a:lnSpc>
                <a:spcPct val="150000"/>
              </a:lnSpc>
              <a:spcBef>
                <a:spcPts val="1200"/>
              </a:spcBef>
              <a:spcAft>
                <a:spcPts val="0"/>
              </a:spcAft>
              <a:buClr>
                <a:schemeClr val="dk1"/>
              </a:buClr>
              <a:buSzPts val="1100"/>
              <a:buFont typeface="Arial"/>
              <a:buNone/>
            </a:pPr>
            <a:r>
              <a:rPr lang="en-US" sz="1600" b="1">
                <a:solidFill>
                  <a:schemeClr val="dk1"/>
                </a:solidFill>
              </a:rPr>
              <a:t>Whisper-small thể hiện hạn chế về khả năng tổng quát:</a:t>
            </a:r>
            <a:endParaRPr sz="1600" b="1">
              <a:solidFill>
                <a:schemeClr val="dk1"/>
              </a:solidFill>
            </a:endParaRPr>
          </a:p>
          <a:p>
            <a:pPr marL="457200" lvl="0" indent="0" algn="l" rtl="0">
              <a:lnSpc>
                <a:spcPct val="150000"/>
              </a:lnSpc>
              <a:spcBef>
                <a:spcPts val="1200"/>
              </a:spcBef>
              <a:spcAft>
                <a:spcPts val="0"/>
              </a:spcAft>
              <a:buClr>
                <a:schemeClr val="dk1"/>
              </a:buClr>
              <a:buSzPts val="1100"/>
              <a:buFont typeface="Arial"/>
              <a:buNone/>
            </a:pPr>
            <a:r>
              <a:rPr lang="en-US" sz="1600">
                <a:solidFill>
                  <a:schemeClr val="dk1"/>
                </a:solidFill>
              </a:rPr>
              <a:t>Do không được fine-tune riêng cho tiếng Việt, Whisper-small đạt WER rất cao trên bộ dữ liệu private test (73.34%), dù đã có finetune tiếng việt</a:t>
            </a:r>
            <a:endParaRPr sz="1600">
              <a:solidFill>
                <a:schemeClr val="dk1"/>
              </a:solidFill>
            </a:endParaRPr>
          </a:p>
          <a:p>
            <a:pPr marL="0" lvl="0" indent="12700" algn="l" rtl="0">
              <a:lnSpc>
                <a:spcPct val="150000"/>
              </a:lnSpc>
              <a:spcBef>
                <a:spcPts val="1200"/>
              </a:spcBef>
              <a:spcAft>
                <a:spcPts val="1200"/>
              </a:spcAft>
              <a:buNone/>
            </a:pP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35a291b2747_0_85"/>
          <p:cNvSpPr txBox="1">
            <a:spLocks noGrp="1"/>
          </p:cNvSpPr>
          <p:nvPr>
            <p:ph type="sldNum" idx="12"/>
          </p:nvPr>
        </p:nvSpPr>
        <p:spPr>
          <a:xfrm>
            <a:off x="9156600" y="6492960"/>
            <a:ext cx="2741400" cy="363300"/>
          </a:xfrm>
          <a:prstGeom prst="rect">
            <a:avLst/>
          </a:prstGeom>
          <a:noFill/>
          <a:ln>
            <a:noFill/>
          </a:ln>
        </p:spPr>
        <p:txBody>
          <a:bodyPr spcFirstLastPara="1" wrap="square" lIns="90000" tIns="45000" rIns="90000" bIns="45000" anchor="t" anchorCtr="0">
            <a:noAutofit/>
          </a:bodyPr>
          <a:lstStyle/>
          <a:p>
            <a:pPr marL="0" lvl="0" indent="0" algn="r" rtl="0">
              <a:lnSpc>
                <a:spcPct val="100000"/>
              </a:lnSpc>
              <a:spcBef>
                <a:spcPts val="0"/>
              </a:spcBef>
              <a:spcAft>
                <a:spcPts val="0"/>
              </a:spcAft>
              <a:buClr>
                <a:srgbClr val="00376F"/>
              </a:buClr>
              <a:buSzPts val="1200"/>
              <a:buFont typeface="Lato"/>
              <a:buNone/>
            </a:pPr>
            <a:fld id="{00000000-1234-1234-1234-123412341234}" type="slidenum">
              <a:rPr lang="en-US" sz="1200" b="1" u="none" strike="noStrike">
                <a:solidFill>
                  <a:srgbClr val="00376F"/>
                </a:solidFill>
                <a:latin typeface="Lato"/>
                <a:ea typeface="Lato"/>
                <a:cs typeface="Lato"/>
                <a:sym typeface="Lato"/>
              </a:rPr>
              <a:t>15</a:t>
            </a:fld>
            <a:endParaRPr/>
          </a:p>
        </p:txBody>
      </p:sp>
      <p:sp>
        <p:nvSpPr>
          <p:cNvPr id="156" name="Google Shape;156;g35a291b2747_0_85"/>
          <p:cNvSpPr txBox="1"/>
          <p:nvPr/>
        </p:nvSpPr>
        <p:spPr>
          <a:xfrm>
            <a:off x="108300" y="73400"/>
            <a:ext cx="11975400" cy="47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V.</a:t>
            </a:r>
            <a:r>
              <a:rPr lang="en-US" sz="1800" b="1">
                <a:solidFill>
                  <a:schemeClr val="lt1"/>
                </a:solidFill>
              </a:rPr>
              <a:t> Thực nghiệm và đánh giá</a:t>
            </a:r>
            <a:endParaRPr sz="1800" b="1"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p:txBody>
      </p:sp>
      <p:sp>
        <p:nvSpPr>
          <p:cNvPr id="157" name="Google Shape;157;g35a291b2747_0_85"/>
          <p:cNvSpPr txBox="1"/>
          <p:nvPr/>
        </p:nvSpPr>
        <p:spPr>
          <a:xfrm>
            <a:off x="863600" y="1757700"/>
            <a:ext cx="10116300" cy="3684000"/>
          </a:xfrm>
          <a:prstGeom prst="rect">
            <a:avLst/>
          </a:prstGeom>
          <a:noFill/>
          <a:ln>
            <a:noFill/>
          </a:ln>
        </p:spPr>
        <p:txBody>
          <a:bodyPr spcFirstLastPara="1" wrap="square" lIns="91425" tIns="91425" rIns="91425" bIns="91425" anchor="ctr" anchorCtr="0">
            <a:noAutofit/>
          </a:bodyPr>
          <a:lstStyle/>
          <a:p>
            <a:pPr marL="457200" lvl="0" indent="0" algn="l" rtl="0">
              <a:lnSpc>
                <a:spcPct val="150000"/>
              </a:lnSpc>
              <a:spcBef>
                <a:spcPts val="1200"/>
              </a:spcBef>
              <a:spcAft>
                <a:spcPts val="0"/>
              </a:spcAft>
              <a:buNone/>
            </a:pPr>
            <a:endParaRPr>
              <a:solidFill>
                <a:schemeClr val="dk1"/>
              </a:solidFill>
            </a:endParaRPr>
          </a:p>
          <a:p>
            <a:pPr marL="0" lvl="0" indent="12700" algn="l" rtl="0">
              <a:lnSpc>
                <a:spcPct val="150000"/>
              </a:lnSpc>
              <a:spcBef>
                <a:spcPts val="1200"/>
              </a:spcBef>
              <a:spcAft>
                <a:spcPts val="1200"/>
              </a:spcAft>
              <a:buNone/>
            </a:pPr>
            <a:endParaRPr b="1"/>
          </a:p>
        </p:txBody>
      </p:sp>
      <p:pic>
        <p:nvPicPr>
          <p:cNvPr id="158" name="Google Shape;158;g35a291b2747_0_85"/>
          <p:cNvPicPr preferRelativeResize="0"/>
          <p:nvPr/>
        </p:nvPicPr>
        <p:blipFill>
          <a:blip r:embed="rId3">
            <a:alphaModFix/>
          </a:blip>
          <a:stretch>
            <a:fillRect/>
          </a:stretch>
        </p:blipFill>
        <p:spPr>
          <a:xfrm>
            <a:off x="1509825" y="2566175"/>
            <a:ext cx="5114450" cy="363300"/>
          </a:xfrm>
          <a:prstGeom prst="rect">
            <a:avLst/>
          </a:prstGeom>
          <a:noFill/>
          <a:ln>
            <a:noFill/>
          </a:ln>
        </p:spPr>
      </p:pic>
      <p:sp>
        <p:nvSpPr>
          <p:cNvPr id="159" name="Google Shape;159;g35a291b2747_0_85"/>
          <p:cNvSpPr txBox="1"/>
          <p:nvPr/>
        </p:nvSpPr>
        <p:spPr>
          <a:xfrm>
            <a:off x="496550" y="1362150"/>
            <a:ext cx="10850400" cy="3684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800"/>
              </a:spcBef>
              <a:spcAft>
                <a:spcPts val="0"/>
              </a:spcAft>
              <a:buNone/>
            </a:pPr>
            <a:r>
              <a:rPr lang="en-US" b="1"/>
              <a:t>Phân tích lỗi</a:t>
            </a:r>
            <a:endParaRPr b="1"/>
          </a:p>
          <a:p>
            <a:pPr marL="0" lvl="0" indent="0" algn="l" rtl="0">
              <a:lnSpc>
                <a:spcPct val="150000"/>
              </a:lnSpc>
              <a:spcBef>
                <a:spcPts val="1200"/>
              </a:spcBef>
              <a:spcAft>
                <a:spcPts val="0"/>
              </a:spcAft>
              <a:buNone/>
            </a:pPr>
            <a:r>
              <a:rPr lang="en-US"/>
              <a:t>Phân tích lỗi đầu ra chỉ ra các dạng lỗi phổ biến như sau:</a:t>
            </a:r>
            <a:endParaRPr/>
          </a:p>
          <a:p>
            <a:pPr marL="457200" lvl="0" indent="-298450" algn="l" rtl="0">
              <a:lnSpc>
                <a:spcPct val="150000"/>
              </a:lnSpc>
              <a:spcBef>
                <a:spcPts val="1200"/>
              </a:spcBef>
              <a:spcAft>
                <a:spcPts val="0"/>
              </a:spcAft>
              <a:buSzPts val="1100"/>
              <a:buChar char="●"/>
            </a:pPr>
            <a:r>
              <a:rPr lang="en-US" b="1"/>
              <a:t>Tần suất nhầm âm cao</a:t>
            </a:r>
            <a:r>
              <a:rPr lang="en-US"/>
              <a:t>, đặc biệt ở những âm dễ gây nhầm do vùng miền: “tr” ↔ “ch”, “n” ↔ “l”, “t” ↔ “th”.</a:t>
            </a:r>
            <a:endParaRPr/>
          </a:p>
          <a:p>
            <a:pPr marL="457200" lvl="0" indent="0" algn="l" rtl="0">
              <a:lnSpc>
                <a:spcPct val="150000"/>
              </a:lnSpc>
              <a:spcBef>
                <a:spcPts val="1200"/>
              </a:spcBef>
              <a:spcAft>
                <a:spcPts val="0"/>
              </a:spcAft>
              <a:buNone/>
            </a:pPr>
            <a:endParaRPr/>
          </a:p>
          <a:p>
            <a:pPr marL="457200" lvl="0" indent="-298450" algn="l" rtl="0">
              <a:lnSpc>
                <a:spcPct val="150000"/>
              </a:lnSpc>
              <a:spcBef>
                <a:spcPts val="1200"/>
              </a:spcBef>
              <a:spcAft>
                <a:spcPts val="0"/>
              </a:spcAft>
              <a:buSzPts val="1100"/>
              <a:buChar char="●"/>
            </a:pPr>
            <a:r>
              <a:rPr lang="en-US" b="1"/>
              <a:t>Lỗi bỏ từ và nối từ không chính xác</a:t>
            </a:r>
            <a:r>
              <a:rPr lang="en-US"/>
              <a:t>: Khi gặp câu dài hoặc nói nhanh, mô hình dễ bỏ cụm từ hoặc ghép từ sai lệch hoàn toàn.</a:t>
            </a:r>
            <a:endParaRPr/>
          </a:p>
          <a:p>
            <a:pPr marL="457200" lvl="0" indent="-298450" algn="l" rtl="0">
              <a:lnSpc>
                <a:spcPct val="150000"/>
              </a:lnSpc>
              <a:spcBef>
                <a:spcPts val="0"/>
              </a:spcBef>
              <a:spcAft>
                <a:spcPts val="0"/>
              </a:spcAft>
              <a:buSzPts val="1100"/>
              <a:buChar char="●"/>
            </a:pPr>
            <a:r>
              <a:rPr lang="en-US" b="1"/>
              <a:t>Không xử lý tốt tiếng ồn</a:t>
            </a:r>
            <a:r>
              <a:rPr lang="en-US"/>
              <a:t>: Gặp nhiều lỗi khi có tiếng ồn nền hoặc khi người nói ngắt nghỉ không đều.</a:t>
            </a:r>
            <a:endParaRPr/>
          </a:p>
          <a:p>
            <a:pPr marL="457200" lvl="0" indent="-298450" algn="l" rtl="0">
              <a:lnSpc>
                <a:spcPct val="150000"/>
              </a:lnSpc>
              <a:spcBef>
                <a:spcPts val="0"/>
              </a:spcBef>
              <a:spcAft>
                <a:spcPts val="0"/>
              </a:spcAft>
              <a:buSzPts val="1100"/>
              <a:buChar char="●"/>
            </a:pPr>
            <a:r>
              <a:rPr lang="en-US" b="1"/>
              <a:t>Không tinh chỉnh kết quả</a:t>
            </a:r>
            <a:r>
              <a:rPr lang="en-US"/>
              <a:t>: Nhiều kết quả mô hình trả ra sai chính tả</a:t>
            </a:r>
            <a:endParaRPr/>
          </a:p>
          <a:p>
            <a:pPr marL="457200" lvl="0" indent="0" algn="l" rtl="0">
              <a:lnSpc>
                <a:spcPct val="150000"/>
              </a:lnSpc>
              <a:spcBef>
                <a:spcPts val="1200"/>
              </a:spcBef>
              <a:spcAft>
                <a:spcPts val="0"/>
              </a:spcAft>
              <a:buNone/>
            </a:pPr>
            <a:endParaRPr/>
          </a:p>
          <a:p>
            <a:pPr marL="0" lvl="0" indent="0" algn="l" rtl="0">
              <a:lnSpc>
                <a:spcPct val="150000"/>
              </a:lnSpc>
              <a:spcBef>
                <a:spcPts val="1200"/>
              </a:spcBef>
              <a:spcAft>
                <a:spcPts val="1200"/>
              </a:spcAft>
              <a:buNone/>
            </a:pPr>
            <a:r>
              <a:rPr lang="en-US"/>
              <a:t>Tổng thể, PhoWhisper-small cho thấy hiệu năng tốt hơn không chỉ ở WER mà còn ở chất lượng đầu ra – ổn định hơn, ít lỗi nghiêm trọng, tuy nhiên so với benchmark thì vẫn thấp, cho thấy còn nheieuf phương án làm sạch cần được sử dụng.</a:t>
            </a:r>
            <a:endParaRPr/>
          </a:p>
        </p:txBody>
      </p:sp>
      <p:pic>
        <p:nvPicPr>
          <p:cNvPr id="160" name="Google Shape;160;g35a291b2747_0_85"/>
          <p:cNvPicPr preferRelativeResize="0"/>
          <p:nvPr/>
        </p:nvPicPr>
        <p:blipFill>
          <a:blip r:embed="rId4">
            <a:alphaModFix/>
          </a:blip>
          <a:stretch>
            <a:fillRect/>
          </a:stretch>
        </p:blipFill>
        <p:spPr>
          <a:xfrm>
            <a:off x="1509825" y="4052850"/>
            <a:ext cx="4751197" cy="363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35a291b2747_0_104"/>
          <p:cNvSpPr txBox="1">
            <a:spLocks noGrp="1"/>
          </p:cNvSpPr>
          <p:nvPr>
            <p:ph type="sldNum" idx="12"/>
          </p:nvPr>
        </p:nvSpPr>
        <p:spPr>
          <a:xfrm>
            <a:off x="9156600" y="6492960"/>
            <a:ext cx="2741400" cy="363300"/>
          </a:xfrm>
          <a:prstGeom prst="rect">
            <a:avLst/>
          </a:prstGeom>
          <a:noFill/>
          <a:ln>
            <a:noFill/>
          </a:ln>
        </p:spPr>
        <p:txBody>
          <a:bodyPr spcFirstLastPara="1" wrap="square" lIns="90000" tIns="45000" rIns="90000" bIns="45000" anchor="t" anchorCtr="0">
            <a:noAutofit/>
          </a:bodyPr>
          <a:lstStyle/>
          <a:p>
            <a:pPr marL="0" lvl="0" indent="0" algn="r" rtl="0">
              <a:lnSpc>
                <a:spcPct val="100000"/>
              </a:lnSpc>
              <a:spcBef>
                <a:spcPts val="0"/>
              </a:spcBef>
              <a:spcAft>
                <a:spcPts val="0"/>
              </a:spcAft>
              <a:buClr>
                <a:srgbClr val="00376F"/>
              </a:buClr>
              <a:buSzPts val="1200"/>
              <a:buFont typeface="Lato"/>
              <a:buNone/>
            </a:pPr>
            <a:fld id="{00000000-1234-1234-1234-123412341234}" type="slidenum">
              <a:rPr lang="en-US" sz="1200" b="1" u="none" strike="noStrike">
                <a:solidFill>
                  <a:srgbClr val="00376F"/>
                </a:solidFill>
                <a:latin typeface="Lato"/>
                <a:ea typeface="Lato"/>
                <a:cs typeface="Lato"/>
                <a:sym typeface="Lato"/>
              </a:rPr>
              <a:t>16</a:t>
            </a:fld>
            <a:endParaRPr/>
          </a:p>
        </p:txBody>
      </p:sp>
      <p:sp>
        <p:nvSpPr>
          <p:cNvPr id="166" name="Google Shape;166;g35a291b2747_0_104"/>
          <p:cNvSpPr txBox="1"/>
          <p:nvPr/>
        </p:nvSpPr>
        <p:spPr>
          <a:xfrm>
            <a:off x="108300" y="73400"/>
            <a:ext cx="11975400" cy="47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V.</a:t>
            </a:r>
            <a:r>
              <a:rPr lang="en-US" sz="1800" b="1">
                <a:solidFill>
                  <a:schemeClr val="lt1"/>
                </a:solidFill>
              </a:rPr>
              <a:t> Thực nghiệm và đánh giá</a:t>
            </a:r>
            <a:endParaRPr sz="1800" b="1"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p:txBody>
      </p:sp>
      <p:sp>
        <p:nvSpPr>
          <p:cNvPr id="167" name="Google Shape;167;g35a291b2747_0_104"/>
          <p:cNvSpPr txBox="1"/>
          <p:nvPr/>
        </p:nvSpPr>
        <p:spPr>
          <a:xfrm>
            <a:off x="863600" y="1757700"/>
            <a:ext cx="10116300" cy="3684000"/>
          </a:xfrm>
          <a:prstGeom prst="rect">
            <a:avLst/>
          </a:prstGeom>
          <a:noFill/>
          <a:ln>
            <a:noFill/>
          </a:ln>
        </p:spPr>
        <p:txBody>
          <a:bodyPr spcFirstLastPara="1" wrap="square" lIns="91425" tIns="91425" rIns="91425" bIns="91425" anchor="ctr" anchorCtr="0">
            <a:noAutofit/>
          </a:bodyPr>
          <a:lstStyle/>
          <a:p>
            <a:pPr marL="457200" lvl="0" indent="0" algn="l" rtl="0">
              <a:lnSpc>
                <a:spcPct val="150000"/>
              </a:lnSpc>
              <a:spcBef>
                <a:spcPts val="1200"/>
              </a:spcBef>
              <a:spcAft>
                <a:spcPts val="0"/>
              </a:spcAft>
              <a:buNone/>
            </a:pPr>
            <a:endParaRPr>
              <a:solidFill>
                <a:schemeClr val="dk1"/>
              </a:solidFill>
            </a:endParaRPr>
          </a:p>
          <a:p>
            <a:pPr marL="0" lvl="0" indent="12700" algn="l" rtl="0">
              <a:lnSpc>
                <a:spcPct val="150000"/>
              </a:lnSpc>
              <a:spcBef>
                <a:spcPts val="1200"/>
              </a:spcBef>
              <a:spcAft>
                <a:spcPts val="1200"/>
              </a:spcAft>
              <a:buNone/>
            </a:pPr>
            <a:endParaRPr b="1"/>
          </a:p>
        </p:txBody>
      </p:sp>
      <p:sp>
        <p:nvSpPr>
          <p:cNvPr id="168" name="Google Shape;168;g35a291b2747_0_104"/>
          <p:cNvSpPr txBox="1"/>
          <p:nvPr/>
        </p:nvSpPr>
        <p:spPr>
          <a:xfrm>
            <a:off x="496550" y="1362150"/>
            <a:ext cx="10967400" cy="3930600"/>
          </a:xfrm>
          <a:prstGeom prst="rect">
            <a:avLst/>
          </a:prstGeom>
          <a:noFill/>
          <a:ln>
            <a:noFill/>
          </a:ln>
        </p:spPr>
        <p:txBody>
          <a:bodyPr spcFirstLastPara="1" wrap="square" lIns="91425" tIns="91425" rIns="91425" bIns="91425" anchor="ctr" anchorCtr="0">
            <a:noAutofit/>
          </a:bodyPr>
          <a:lstStyle/>
          <a:p>
            <a:pPr marL="0" lvl="0" indent="0" algn="l" rtl="0">
              <a:lnSpc>
                <a:spcPct val="150000"/>
              </a:lnSpc>
              <a:spcBef>
                <a:spcPts val="1200"/>
              </a:spcBef>
              <a:spcAft>
                <a:spcPts val="0"/>
              </a:spcAft>
              <a:buNone/>
            </a:pPr>
            <a:r>
              <a:rPr lang="en-US" sz="1800" b="1">
                <a:solidFill>
                  <a:schemeClr val="dk1"/>
                </a:solidFill>
              </a:rPr>
              <a:t>Kết luận</a:t>
            </a:r>
            <a:endParaRPr sz="1800" b="1">
              <a:solidFill>
                <a:schemeClr val="dk1"/>
              </a:solidFill>
            </a:endParaRPr>
          </a:p>
          <a:p>
            <a:pPr marL="0" lvl="0" indent="0" algn="l" rtl="0">
              <a:lnSpc>
                <a:spcPct val="150000"/>
              </a:lnSpc>
              <a:spcBef>
                <a:spcPts val="1200"/>
              </a:spcBef>
              <a:spcAft>
                <a:spcPts val="0"/>
              </a:spcAft>
              <a:buClr>
                <a:schemeClr val="dk1"/>
              </a:buClr>
              <a:buSzPts val="1100"/>
              <a:buFont typeface="Arial"/>
              <a:buNone/>
            </a:pPr>
            <a:r>
              <a:rPr lang="en-US" sz="1800">
                <a:solidFill>
                  <a:schemeClr val="dk1"/>
                </a:solidFill>
              </a:rPr>
              <a:t>Nhóm đã tiến hành huấn luyện Whisper-small trên dữ liệu tiếng Việt VLSP 2020, đồng thời đánh giá cùng mô hình PhoWhisper-small trên test VIVOS. Kết quả cho thấy mô hình PhoWhisper-small đạt WER thấp trên tập public test (6.78%), trên tập private test, dù kết quả còn cao, PhoWhisper-small vẫn cho WER thấp hơn (38.8%) so với Whisper-small (73.34%).</a:t>
            </a:r>
            <a:endParaRPr sz="1800">
              <a:solidFill>
                <a:schemeClr val="dk1"/>
              </a:solidFill>
            </a:endParaRPr>
          </a:p>
          <a:p>
            <a:pPr marL="0" lvl="0" indent="0" algn="l" rtl="0">
              <a:lnSpc>
                <a:spcPct val="115000"/>
              </a:lnSpc>
              <a:spcBef>
                <a:spcPts val="1800"/>
              </a:spcBef>
              <a:spcAft>
                <a:spcPts val="400"/>
              </a:spcAft>
              <a:buNone/>
            </a:pPr>
            <a:endParaRPr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9"/>
          <p:cNvSpPr/>
          <p:nvPr/>
        </p:nvSpPr>
        <p:spPr>
          <a:xfrm>
            <a:off x="5605920" y="2869560"/>
            <a:ext cx="5420520" cy="96948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000000"/>
              </a:buClr>
              <a:buSzPts val="6000"/>
              <a:buFont typeface="Arial"/>
              <a:buNone/>
            </a:pPr>
            <a:r>
              <a:rPr lang="en-US" sz="6000" b="1" i="0" u="none" strike="noStrike" cap="none">
                <a:solidFill>
                  <a:srgbClr val="C00000"/>
                </a:solidFill>
                <a:latin typeface="Lato"/>
                <a:ea typeface="Lato"/>
                <a:cs typeface="Lato"/>
                <a:sym typeface="Lato"/>
              </a:rPr>
              <a:t>THANK YOU !</a:t>
            </a:r>
            <a:endParaRPr sz="6000" b="0" i="0" u="none" strike="noStrike" cap="none">
              <a:solidFill>
                <a:srgbClr val="000000"/>
              </a:solidFill>
              <a:latin typeface="Arial"/>
              <a:ea typeface="Arial"/>
              <a:cs typeface="Arial"/>
              <a:sym typeface="Arial"/>
            </a:endParaRPr>
          </a:p>
        </p:txBody>
      </p:sp>
      <p:sp>
        <p:nvSpPr>
          <p:cNvPr id="174" name="Google Shape;174;p9"/>
          <p:cNvSpPr txBox="1">
            <a:spLocks noGrp="1"/>
          </p:cNvSpPr>
          <p:nvPr>
            <p:ph type="sldNum" idx="12"/>
          </p:nvPr>
        </p:nvSpPr>
        <p:spPr>
          <a:xfrm>
            <a:off x="9156600" y="6492960"/>
            <a:ext cx="2741400" cy="363240"/>
          </a:xfrm>
          <a:prstGeom prst="rect">
            <a:avLst/>
          </a:prstGeom>
          <a:noFill/>
          <a:ln>
            <a:noFill/>
          </a:ln>
        </p:spPr>
        <p:txBody>
          <a:bodyPr spcFirstLastPara="1" wrap="square" lIns="90000" tIns="45000" rIns="90000" bIns="45000" anchor="t" anchorCtr="0">
            <a:noAutofit/>
          </a:bodyPr>
          <a:lstStyle/>
          <a:p>
            <a:pPr marL="0" lvl="0" indent="0" algn="r" rtl="0">
              <a:lnSpc>
                <a:spcPct val="100000"/>
              </a:lnSpc>
              <a:spcBef>
                <a:spcPts val="0"/>
              </a:spcBef>
              <a:spcAft>
                <a:spcPts val="0"/>
              </a:spcAft>
              <a:buClr>
                <a:srgbClr val="00376F"/>
              </a:buClr>
              <a:buSzPts val="1200"/>
              <a:buFont typeface="Lato"/>
              <a:buNone/>
            </a:pPr>
            <a:fld id="{00000000-1234-1234-1234-123412341234}" type="slidenum">
              <a:rPr lang="en-US" sz="1200" b="1" u="none" strike="noStrike">
                <a:solidFill>
                  <a:srgbClr val="00376F"/>
                </a:solidFill>
                <a:latin typeface="Lato"/>
                <a:ea typeface="Lato"/>
                <a:cs typeface="Lato"/>
                <a:sym typeface="Lato"/>
              </a:rPr>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pic>
        <p:nvPicPr>
          <p:cNvPr id="47" name="Google Shape;47;p2"/>
          <p:cNvPicPr preferRelativeResize="0"/>
          <p:nvPr/>
        </p:nvPicPr>
        <p:blipFill rotWithShape="1">
          <a:blip r:embed="rId3">
            <a:alphaModFix/>
          </a:blip>
          <a:srcRect/>
          <a:stretch/>
        </p:blipFill>
        <p:spPr>
          <a:xfrm>
            <a:off x="386640" y="331560"/>
            <a:ext cx="3172680" cy="951120"/>
          </a:xfrm>
          <a:prstGeom prst="rect">
            <a:avLst/>
          </a:prstGeom>
          <a:noFill/>
          <a:ln>
            <a:noFill/>
          </a:ln>
        </p:spPr>
      </p:pic>
      <p:sp>
        <p:nvSpPr>
          <p:cNvPr id="48" name="Google Shape;48;p2"/>
          <p:cNvSpPr/>
          <p:nvPr/>
        </p:nvSpPr>
        <p:spPr>
          <a:xfrm>
            <a:off x="116950" y="2193700"/>
            <a:ext cx="11598300" cy="189390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chemeClr val="dk1"/>
              </a:buClr>
              <a:buSzPts val="1100"/>
              <a:buFont typeface="Arial"/>
              <a:buNone/>
            </a:pPr>
            <a:r>
              <a:rPr lang="en-US" sz="4000" b="1">
                <a:solidFill>
                  <a:srgbClr val="C00000"/>
                </a:solidFill>
                <a:latin typeface="Lato"/>
                <a:ea typeface="Lato"/>
                <a:cs typeface="Lato"/>
                <a:sym typeface="Lato"/>
              </a:rPr>
              <a:t>Automation Speech Recognition</a:t>
            </a:r>
            <a:endParaRPr sz="4000" b="1" i="0" u="none" strike="noStrike" cap="none">
              <a:solidFill>
                <a:srgbClr val="C00000"/>
              </a:solidFill>
              <a:latin typeface="Lato"/>
              <a:ea typeface="Lato"/>
              <a:cs typeface="Lato"/>
              <a:sym typeface="Lato"/>
            </a:endParaRPr>
          </a:p>
          <a:p>
            <a:pPr marL="0" marR="0" lvl="0" indent="0" algn="l" rtl="0">
              <a:lnSpc>
                <a:spcPct val="90000"/>
              </a:lnSpc>
              <a:spcBef>
                <a:spcPts val="0"/>
              </a:spcBef>
              <a:spcAft>
                <a:spcPts val="0"/>
              </a:spcAft>
              <a:buClr>
                <a:srgbClr val="000000"/>
              </a:buClr>
              <a:buSzPts val="4000"/>
              <a:buFont typeface="Arial"/>
              <a:buNone/>
            </a:pPr>
            <a:endParaRPr sz="4000" b="1" i="0" u="none" strike="noStrike" cap="none">
              <a:solidFill>
                <a:srgbClr val="C00000"/>
              </a:solidFill>
              <a:latin typeface="Lato"/>
              <a:ea typeface="Lato"/>
              <a:cs typeface="Lato"/>
              <a:sym typeface="Lato"/>
            </a:endParaRPr>
          </a:p>
        </p:txBody>
      </p:sp>
      <p:sp>
        <p:nvSpPr>
          <p:cNvPr id="49" name="Google Shape;49;p2"/>
          <p:cNvSpPr txBox="1">
            <a:spLocks noGrp="1"/>
          </p:cNvSpPr>
          <p:nvPr>
            <p:ph type="sldNum" idx="12"/>
          </p:nvPr>
        </p:nvSpPr>
        <p:spPr>
          <a:xfrm>
            <a:off x="9156600" y="6492960"/>
            <a:ext cx="2741400" cy="363240"/>
          </a:xfrm>
          <a:prstGeom prst="rect">
            <a:avLst/>
          </a:prstGeom>
          <a:noFill/>
          <a:ln>
            <a:noFill/>
          </a:ln>
        </p:spPr>
        <p:txBody>
          <a:bodyPr spcFirstLastPara="1" wrap="square" lIns="90000" tIns="45000" rIns="90000" bIns="45000" anchor="t" anchorCtr="0">
            <a:noAutofit/>
          </a:bodyPr>
          <a:lstStyle/>
          <a:p>
            <a:pPr marL="0" lvl="0" indent="0" algn="r" rtl="0">
              <a:lnSpc>
                <a:spcPct val="100000"/>
              </a:lnSpc>
              <a:spcBef>
                <a:spcPts val="0"/>
              </a:spcBef>
              <a:spcAft>
                <a:spcPts val="0"/>
              </a:spcAft>
              <a:buClr>
                <a:srgbClr val="00376F"/>
              </a:buClr>
              <a:buSzPts val="1200"/>
              <a:buFont typeface="Lato"/>
              <a:buNone/>
            </a:pPr>
            <a:fld id="{00000000-1234-1234-1234-123412341234}" type="slidenum">
              <a:rPr lang="en-US" sz="1200" b="1" u="none" strike="noStrike">
                <a:solidFill>
                  <a:srgbClr val="00376F"/>
                </a:solidFill>
                <a:latin typeface="Lato"/>
                <a:ea typeface="Lato"/>
                <a:cs typeface="Lato"/>
                <a:sym typeface="Lato"/>
              </a:rPr>
              <a:t>2</a:t>
            </a:fld>
            <a:endParaRPr/>
          </a:p>
        </p:txBody>
      </p:sp>
      <p:sp>
        <p:nvSpPr>
          <p:cNvPr id="50" name="Google Shape;50;p2"/>
          <p:cNvSpPr/>
          <p:nvPr/>
        </p:nvSpPr>
        <p:spPr>
          <a:xfrm>
            <a:off x="503325" y="3800550"/>
            <a:ext cx="4056900" cy="156930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000000"/>
              </a:buClr>
              <a:buSzPts val="2200"/>
              <a:buFont typeface="Arial"/>
              <a:buNone/>
            </a:pPr>
            <a:r>
              <a:rPr lang="en-US" sz="2200" b="1">
                <a:solidFill>
                  <a:srgbClr val="C00000"/>
                </a:solidFill>
                <a:latin typeface="Lato"/>
                <a:ea typeface="Lato"/>
                <a:cs typeface="Lato"/>
                <a:sym typeface="Lato"/>
              </a:rPr>
              <a:t>Nhóm 9:</a:t>
            </a:r>
            <a:endParaRPr sz="2200" b="1">
              <a:solidFill>
                <a:srgbClr val="C00000"/>
              </a:solidFill>
              <a:latin typeface="Lato"/>
              <a:ea typeface="Lato"/>
              <a:cs typeface="Lato"/>
              <a:sym typeface="Lato"/>
            </a:endParaRPr>
          </a:p>
          <a:p>
            <a:pPr marL="0" marR="0" lvl="0" indent="0" algn="l" rtl="0">
              <a:lnSpc>
                <a:spcPct val="90000"/>
              </a:lnSpc>
              <a:spcBef>
                <a:spcPts val="0"/>
              </a:spcBef>
              <a:spcAft>
                <a:spcPts val="0"/>
              </a:spcAft>
              <a:buClr>
                <a:srgbClr val="000000"/>
              </a:buClr>
              <a:buSzPts val="2200"/>
              <a:buFont typeface="Arial"/>
              <a:buNone/>
            </a:pPr>
            <a:r>
              <a:rPr lang="en-US" sz="2200" b="1">
                <a:solidFill>
                  <a:srgbClr val="C00000"/>
                </a:solidFill>
                <a:latin typeface="Lato"/>
                <a:ea typeface="Lato"/>
                <a:cs typeface="Lato"/>
                <a:sym typeface="Lato"/>
              </a:rPr>
              <a:t>Lê Đinh Thái Sơn - 20240831E</a:t>
            </a:r>
            <a:endParaRPr sz="2200" b="1">
              <a:solidFill>
                <a:srgbClr val="C00000"/>
              </a:solidFill>
              <a:latin typeface="Lato"/>
              <a:ea typeface="Lato"/>
              <a:cs typeface="Lato"/>
              <a:sym typeface="Lato"/>
            </a:endParaRPr>
          </a:p>
          <a:p>
            <a:pPr marL="0" marR="0" lvl="0" indent="0" algn="l" rtl="0">
              <a:lnSpc>
                <a:spcPct val="90000"/>
              </a:lnSpc>
              <a:spcBef>
                <a:spcPts val="0"/>
              </a:spcBef>
              <a:spcAft>
                <a:spcPts val="0"/>
              </a:spcAft>
              <a:buClr>
                <a:srgbClr val="000000"/>
              </a:buClr>
              <a:buSzPts val="2200"/>
              <a:buFont typeface="Arial"/>
              <a:buNone/>
            </a:pPr>
            <a:r>
              <a:rPr lang="en-US" sz="2200" b="1">
                <a:solidFill>
                  <a:srgbClr val="C00000"/>
                </a:solidFill>
                <a:latin typeface="Lato"/>
                <a:ea typeface="Lato"/>
                <a:cs typeface="Lato"/>
                <a:sym typeface="Lato"/>
              </a:rPr>
              <a:t>Lê Xuân Giao - 20210290</a:t>
            </a:r>
            <a:endParaRPr sz="2200" b="1">
              <a:solidFill>
                <a:srgbClr val="C00000"/>
              </a:solidFill>
              <a:latin typeface="Lato"/>
              <a:ea typeface="Lato"/>
              <a:cs typeface="Lato"/>
              <a:sym typeface="Lato"/>
            </a:endParaRPr>
          </a:p>
          <a:p>
            <a:pPr marL="0" marR="0" lvl="0" indent="0" algn="l" rtl="0">
              <a:lnSpc>
                <a:spcPct val="90000"/>
              </a:lnSpc>
              <a:spcBef>
                <a:spcPts val="0"/>
              </a:spcBef>
              <a:spcAft>
                <a:spcPts val="0"/>
              </a:spcAft>
              <a:buClr>
                <a:srgbClr val="000000"/>
              </a:buClr>
              <a:buSzPts val="2200"/>
              <a:buFont typeface="Arial"/>
              <a:buNone/>
            </a:pPr>
            <a:r>
              <a:rPr lang="en-US" sz="2200" b="1">
                <a:solidFill>
                  <a:srgbClr val="C00000"/>
                </a:solidFill>
                <a:latin typeface="Lato"/>
                <a:ea typeface="Lato"/>
                <a:cs typeface="Lato"/>
                <a:sym typeface="Lato"/>
              </a:rPr>
              <a:t>Hà Bùi Phúc - 20240834E</a:t>
            </a:r>
            <a:endParaRPr sz="2200" b="1">
              <a:solidFill>
                <a:srgbClr val="C00000"/>
              </a:solidFill>
              <a:latin typeface="Lato"/>
              <a:ea typeface="Lato"/>
              <a:cs typeface="Lato"/>
              <a:sym typeface="Lato"/>
            </a:endParaRPr>
          </a:p>
          <a:p>
            <a:pPr marL="0" marR="0" lvl="0" indent="0" algn="l" rtl="0">
              <a:lnSpc>
                <a:spcPct val="90000"/>
              </a:lnSpc>
              <a:spcBef>
                <a:spcPts val="0"/>
              </a:spcBef>
              <a:spcAft>
                <a:spcPts val="0"/>
              </a:spcAft>
              <a:buClr>
                <a:srgbClr val="000000"/>
              </a:buClr>
              <a:buSzPts val="2200"/>
              <a:buFont typeface="Arial"/>
              <a:buNone/>
            </a:pPr>
            <a:r>
              <a:rPr lang="en-US" sz="2200" b="1">
                <a:solidFill>
                  <a:srgbClr val="C00000"/>
                </a:solidFill>
                <a:latin typeface="Lato"/>
                <a:ea typeface="Lato"/>
                <a:cs typeface="Lato"/>
                <a:sym typeface="Lato"/>
              </a:rPr>
              <a:t>Trần Hồng Quân - 20240818E</a:t>
            </a:r>
            <a:endParaRPr sz="2200" b="1">
              <a:solidFill>
                <a:srgbClr val="C00000"/>
              </a:solidFill>
              <a:latin typeface="Lato"/>
              <a:ea typeface="Lato"/>
              <a:cs typeface="Lato"/>
              <a:sym typeface="Lato"/>
            </a:endParaRPr>
          </a:p>
          <a:p>
            <a:pPr marL="0" marR="0" lvl="0" indent="0" algn="l" rtl="0">
              <a:lnSpc>
                <a:spcPct val="90000"/>
              </a:lnSpc>
              <a:spcBef>
                <a:spcPts val="0"/>
              </a:spcBef>
              <a:spcAft>
                <a:spcPts val="0"/>
              </a:spcAft>
              <a:buClr>
                <a:srgbClr val="000000"/>
              </a:buClr>
              <a:buSzPts val="2200"/>
              <a:buFont typeface="Arial"/>
              <a:buNone/>
            </a:pPr>
            <a:endParaRPr sz="2200" b="1">
              <a:solidFill>
                <a:srgbClr val="C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g349c24fd6e6_0_6"/>
          <p:cNvSpPr txBox="1">
            <a:spLocks noGrp="1"/>
          </p:cNvSpPr>
          <p:nvPr>
            <p:ph type="sldNum" idx="12"/>
          </p:nvPr>
        </p:nvSpPr>
        <p:spPr>
          <a:xfrm>
            <a:off x="9156600" y="6492960"/>
            <a:ext cx="2741400" cy="363300"/>
          </a:xfrm>
          <a:prstGeom prst="rect">
            <a:avLst/>
          </a:prstGeom>
          <a:noFill/>
          <a:ln>
            <a:noFill/>
          </a:ln>
        </p:spPr>
        <p:txBody>
          <a:bodyPr spcFirstLastPara="1" wrap="square" lIns="90000" tIns="45000" rIns="90000" bIns="45000" anchor="t" anchorCtr="0">
            <a:noAutofit/>
          </a:bodyPr>
          <a:lstStyle/>
          <a:p>
            <a:pPr marL="0" lvl="0" indent="0" algn="r" rtl="0">
              <a:lnSpc>
                <a:spcPct val="100000"/>
              </a:lnSpc>
              <a:spcBef>
                <a:spcPts val="0"/>
              </a:spcBef>
              <a:spcAft>
                <a:spcPts val="0"/>
              </a:spcAft>
              <a:buClr>
                <a:srgbClr val="00376F"/>
              </a:buClr>
              <a:buSzPts val="1200"/>
              <a:buFont typeface="Lato"/>
              <a:buNone/>
            </a:pPr>
            <a:fld id="{00000000-1234-1234-1234-123412341234}" type="slidenum">
              <a:rPr lang="en-US" sz="1200" b="1" u="none" strike="noStrike">
                <a:solidFill>
                  <a:srgbClr val="00376F"/>
                </a:solidFill>
                <a:latin typeface="Lato"/>
                <a:ea typeface="Lato"/>
                <a:cs typeface="Lato"/>
                <a:sym typeface="Lato"/>
              </a:rPr>
              <a:t>3</a:t>
            </a:fld>
            <a:endParaRPr/>
          </a:p>
        </p:txBody>
      </p:sp>
      <p:sp>
        <p:nvSpPr>
          <p:cNvPr id="56" name="Google Shape;56;g349c24fd6e6_0_6"/>
          <p:cNvSpPr txBox="1"/>
          <p:nvPr/>
        </p:nvSpPr>
        <p:spPr>
          <a:xfrm>
            <a:off x="167775" y="73400"/>
            <a:ext cx="11975400" cy="4719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lt1"/>
              </a:buClr>
              <a:buSzPts val="1800"/>
              <a:buFont typeface="Arial"/>
              <a:buAutoNum type="romanUcPeriod"/>
            </a:pPr>
            <a:r>
              <a:rPr lang="en-US" sz="1800" b="1" i="0" u="none" strike="noStrike" cap="none">
                <a:solidFill>
                  <a:schemeClr val="lt1"/>
                </a:solidFill>
                <a:latin typeface="Arial"/>
                <a:ea typeface="Arial"/>
                <a:cs typeface="Arial"/>
                <a:sym typeface="Arial"/>
              </a:rPr>
              <a:t>Introduction</a:t>
            </a:r>
            <a:endParaRPr sz="1800" b="1" i="0" u="none" strike="noStrike" cap="none">
              <a:solidFill>
                <a:schemeClr val="lt1"/>
              </a:solidFill>
              <a:latin typeface="Arial"/>
              <a:ea typeface="Arial"/>
              <a:cs typeface="Arial"/>
              <a:sym typeface="Arial"/>
            </a:endParaRPr>
          </a:p>
        </p:txBody>
      </p:sp>
      <p:sp>
        <p:nvSpPr>
          <p:cNvPr id="57" name="Google Shape;57;g349c24fd6e6_0_6"/>
          <p:cNvSpPr txBox="1"/>
          <p:nvPr/>
        </p:nvSpPr>
        <p:spPr>
          <a:xfrm>
            <a:off x="733400" y="1053675"/>
            <a:ext cx="10423500" cy="3589800"/>
          </a:xfrm>
          <a:prstGeom prst="rect">
            <a:avLst/>
          </a:prstGeom>
          <a:noFill/>
          <a:ln>
            <a:noFill/>
          </a:ln>
        </p:spPr>
        <p:txBody>
          <a:bodyPr spcFirstLastPara="1" wrap="square" lIns="91425" tIns="91425" rIns="91425" bIns="91425" anchor="t" anchorCtr="0">
            <a:noAutofit/>
          </a:bodyPr>
          <a:lstStyle/>
          <a:p>
            <a:pPr marL="457200" marR="0" lvl="0" indent="-336550" algn="l" rtl="0">
              <a:lnSpc>
                <a:spcPct val="115000"/>
              </a:lnSpc>
              <a:spcBef>
                <a:spcPts val="0"/>
              </a:spcBef>
              <a:spcAft>
                <a:spcPts val="0"/>
              </a:spcAft>
              <a:buClr>
                <a:srgbClr val="000000"/>
              </a:buClr>
              <a:buSzPts val="1700"/>
              <a:buFont typeface="Arial"/>
              <a:buChar char="●"/>
            </a:pPr>
            <a:r>
              <a:rPr lang="en-US" sz="1950" b="1">
                <a:solidFill>
                  <a:srgbClr val="131314"/>
                </a:solidFill>
                <a:highlight>
                  <a:srgbClr val="FFFFFF"/>
                </a:highlight>
              </a:rPr>
              <a:t>Nhận dạng tiếng nói tự động </a:t>
            </a:r>
            <a:r>
              <a:rPr lang="en-US" sz="1950">
                <a:solidFill>
                  <a:srgbClr val="131314"/>
                </a:solidFill>
                <a:highlight>
                  <a:srgbClr val="FFFFFF"/>
                </a:highlight>
              </a:rPr>
              <a:t>(Automatic Speech Recognition – ASR) là bài toán xử lý ngôn ngữ tự nhiên nhằm chuyển đổi tín hiệu âm thanh thành chuỗi văn bản tương ứng. </a:t>
            </a:r>
            <a:endParaRPr sz="1950">
              <a:solidFill>
                <a:srgbClr val="131314"/>
              </a:solidFill>
              <a:highlight>
                <a:srgbClr val="FFFFFF"/>
              </a:highlight>
            </a:endParaRPr>
          </a:p>
          <a:p>
            <a:pPr marL="457200" marR="0" lvl="0" indent="0" algn="l" rtl="0">
              <a:lnSpc>
                <a:spcPct val="115000"/>
              </a:lnSpc>
              <a:spcBef>
                <a:spcPts val="0"/>
              </a:spcBef>
              <a:spcAft>
                <a:spcPts val="0"/>
              </a:spcAft>
              <a:buNone/>
            </a:pPr>
            <a:endParaRPr sz="1950">
              <a:solidFill>
                <a:srgbClr val="131314"/>
              </a:solidFill>
              <a:highlight>
                <a:srgbClr val="FFFFFF"/>
              </a:highlight>
            </a:endParaRPr>
          </a:p>
          <a:p>
            <a:pPr marL="457200" marR="0" lvl="0" indent="-336550" algn="l" rtl="0">
              <a:lnSpc>
                <a:spcPct val="115000"/>
              </a:lnSpc>
              <a:spcBef>
                <a:spcPts val="0"/>
              </a:spcBef>
              <a:spcAft>
                <a:spcPts val="0"/>
              </a:spcAft>
              <a:buClr>
                <a:srgbClr val="000000"/>
              </a:buClr>
              <a:buSzPts val="1700"/>
              <a:buFont typeface="Arial"/>
              <a:buChar char="●"/>
            </a:pPr>
            <a:r>
              <a:rPr lang="en-US" sz="1950">
                <a:solidFill>
                  <a:srgbClr val="131314"/>
                </a:solidFill>
                <a:highlight>
                  <a:srgbClr val="FFFFFF"/>
                </a:highlight>
              </a:rPr>
              <a:t>Tiếng Việt là ngôn ngữ đơn âm, có hệ thống thanh điệu phong phú (6 thanh), và có độ đa dạng cao về vùng miền trong cách phát âm. Ngoài ra, mỗi âm tiết có thể mang nhiều nghĩa khác nhau tùy vào dấu thanh, do đó mô hình ASR cần có khả năng phân biệt chính xác từng thanh điệu, âm vị, và ngữ cảnh để đảm bảo độ chính xác nhận dạng.</a:t>
            </a:r>
            <a:endParaRPr sz="1950" b="0" i="0" u="none" strike="noStrike" cap="none">
              <a:solidFill>
                <a:srgbClr val="131314"/>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650"/>
              <a:buFont typeface="Arial"/>
              <a:buNone/>
            </a:pPr>
            <a:endParaRPr sz="1950" b="0" i="0" u="none" strike="noStrike" cap="none">
              <a:solidFill>
                <a:srgbClr val="131314"/>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21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txBox="1">
            <a:spLocks noGrp="1"/>
          </p:cNvSpPr>
          <p:nvPr>
            <p:ph type="sldNum" idx="12"/>
          </p:nvPr>
        </p:nvSpPr>
        <p:spPr>
          <a:xfrm>
            <a:off x="9156600" y="6492960"/>
            <a:ext cx="2741400" cy="363240"/>
          </a:xfrm>
          <a:prstGeom prst="rect">
            <a:avLst/>
          </a:prstGeom>
          <a:noFill/>
          <a:ln>
            <a:noFill/>
          </a:ln>
        </p:spPr>
        <p:txBody>
          <a:bodyPr spcFirstLastPara="1" wrap="square" lIns="90000" tIns="45000" rIns="90000" bIns="45000" anchor="t" anchorCtr="0">
            <a:noAutofit/>
          </a:bodyPr>
          <a:lstStyle/>
          <a:p>
            <a:pPr marL="0" lvl="0" indent="0" algn="r" rtl="0">
              <a:lnSpc>
                <a:spcPct val="100000"/>
              </a:lnSpc>
              <a:spcBef>
                <a:spcPts val="0"/>
              </a:spcBef>
              <a:spcAft>
                <a:spcPts val="0"/>
              </a:spcAft>
              <a:buClr>
                <a:srgbClr val="00376F"/>
              </a:buClr>
              <a:buSzPts val="1200"/>
              <a:buFont typeface="Lato"/>
              <a:buNone/>
            </a:pPr>
            <a:fld id="{00000000-1234-1234-1234-123412341234}" type="slidenum">
              <a:rPr lang="en-US" sz="1200" b="1" u="none" strike="noStrike">
                <a:solidFill>
                  <a:srgbClr val="00376F"/>
                </a:solidFill>
                <a:latin typeface="Lato"/>
                <a:ea typeface="Lato"/>
                <a:cs typeface="Lato"/>
                <a:sym typeface="Lato"/>
              </a:rPr>
              <a:t>4</a:t>
            </a:fld>
            <a:endParaRPr/>
          </a:p>
        </p:txBody>
      </p:sp>
      <p:sp>
        <p:nvSpPr>
          <p:cNvPr id="63" name="Google Shape;63;p5"/>
          <p:cNvSpPr txBox="1"/>
          <p:nvPr/>
        </p:nvSpPr>
        <p:spPr>
          <a:xfrm>
            <a:off x="167775" y="73400"/>
            <a:ext cx="11975400" cy="4719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lt1"/>
              </a:buClr>
              <a:buSzPts val="1800"/>
              <a:buFont typeface="Arial"/>
              <a:buAutoNum type="romanUcPeriod"/>
            </a:pPr>
            <a:r>
              <a:rPr lang="en-US" sz="1800" b="1">
                <a:solidFill>
                  <a:schemeClr val="lt1"/>
                </a:solidFill>
              </a:rPr>
              <a:t>Introduction</a:t>
            </a:r>
            <a:endParaRPr sz="1800" b="1"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p:txBody>
      </p:sp>
      <p:sp>
        <p:nvSpPr>
          <p:cNvPr id="64" name="Google Shape;64;p5"/>
          <p:cNvSpPr txBox="1"/>
          <p:nvPr/>
        </p:nvSpPr>
        <p:spPr>
          <a:xfrm>
            <a:off x="845925" y="1027500"/>
            <a:ext cx="9953100" cy="48177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rgbClr val="000000"/>
              </a:buClr>
              <a:buSzPts val="1800"/>
              <a:buFont typeface="Arial"/>
              <a:buNone/>
            </a:pPr>
            <a:r>
              <a:rPr lang="en-US" sz="2000"/>
              <a:t>Mục tiêu của nhóm:</a:t>
            </a:r>
            <a:endParaRPr sz="2000" b="0" i="0" u="none" strike="noStrike" cap="none">
              <a:solidFill>
                <a:srgbClr val="000000"/>
              </a:solidFill>
              <a:latin typeface="Arial"/>
              <a:ea typeface="Arial"/>
              <a:cs typeface="Arial"/>
              <a:sym typeface="Arial"/>
            </a:endParaRPr>
          </a:p>
          <a:p>
            <a:pPr marL="457200" lvl="0" indent="-355600" algn="l" rtl="0">
              <a:lnSpc>
                <a:spcPct val="150000"/>
              </a:lnSpc>
              <a:spcBef>
                <a:spcPts val="1200"/>
              </a:spcBef>
              <a:spcAft>
                <a:spcPts val="0"/>
              </a:spcAft>
              <a:buSzPts val="2000"/>
              <a:buChar char="●"/>
            </a:pPr>
            <a:r>
              <a:rPr lang="en-US" sz="1600">
                <a:solidFill>
                  <a:schemeClr val="dk1"/>
                </a:solidFill>
              </a:rPr>
              <a:t>Đánh giá khả năng nhận dạng tiếng Việt của các mô hình ASR hiện đại, với tiêu chí chính là độ chính xác (chỉ số WER – Word Error Rate) trên dữ liệu kiểm thử.</a:t>
            </a:r>
            <a:endParaRPr sz="1600" b="1">
              <a:solidFill>
                <a:schemeClr val="dk1"/>
              </a:solidFill>
            </a:endParaRPr>
          </a:p>
          <a:p>
            <a:pPr marL="457200" lvl="0" indent="-355600" algn="l" rtl="0">
              <a:lnSpc>
                <a:spcPct val="150000"/>
              </a:lnSpc>
              <a:spcBef>
                <a:spcPts val="0"/>
              </a:spcBef>
              <a:spcAft>
                <a:spcPts val="0"/>
              </a:spcAft>
              <a:buSzPts val="2000"/>
              <a:buChar char="●"/>
            </a:pPr>
            <a:r>
              <a:rPr lang="en-US" sz="1600">
                <a:solidFill>
                  <a:schemeClr val="dk1"/>
                </a:solidFill>
              </a:rPr>
              <a:t>Nhằm nâng cao hiệu suất mà vẫn tiết kiệm tài nguyên huấn luyện, nhóm thực hiện tinh chỉnh mô hình Whisper-small bằng kỹ thuật LoRA </a:t>
            </a:r>
            <a:endParaRPr sz="1600" b="1">
              <a:solidFill>
                <a:schemeClr val="dk1"/>
              </a:solidFill>
            </a:endParaRPr>
          </a:p>
          <a:p>
            <a:pPr marL="457200" lvl="0" indent="-355600" algn="l" rtl="0">
              <a:lnSpc>
                <a:spcPct val="150000"/>
              </a:lnSpc>
              <a:spcBef>
                <a:spcPts val="0"/>
              </a:spcBef>
              <a:spcAft>
                <a:spcPts val="0"/>
              </a:spcAft>
              <a:buSzPts val="2000"/>
              <a:buChar char="●"/>
            </a:pPr>
            <a:r>
              <a:rPr lang="en-US" sz="1600">
                <a:solidFill>
                  <a:schemeClr val="dk1"/>
                </a:solidFill>
              </a:rPr>
              <a:t>Chúng em sử dụng mô hình PhoWhisper-small – một mô hình Whisper đã được tinh chỉnh sẵn cho tiếng Việt – để làm điểm so sánh với mô hình fine-tuned của nhóm.</a:t>
            </a:r>
            <a:endParaRPr sz="1600" b="1">
              <a:solidFill>
                <a:schemeClr val="dk1"/>
              </a:solidFill>
            </a:endParaRPr>
          </a:p>
          <a:p>
            <a:pPr marL="457200" lvl="0" indent="-355600" algn="l" rtl="0">
              <a:lnSpc>
                <a:spcPct val="150000"/>
              </a:lnSpc>
              <a:spcBef>
                <a:spcPts val="0"/>
              </a:spcBef>
              <a:spcAft>
                <a:spcPts val="0"/>
              </a:spcAft>
              <a:buSzPts val="2000"/>
              <a:buChar char="●"/>
            </a:pPr>
            <a:r>
              <a:rPr lang="en-US" sz="1600">
                <a:solidFill>
                  <a:schemeClr val="dk1"/>
                </a:solidFill>
              </a:rPr>
              <a:t>Bên cạnh đánh giá định lượng, nhóm xem xét các yếu tố có thể ảnh hưởng đến hiệu quả nhận dạng tiếng nói như: sự không đồng nhất về miền dữ liệu (domain mismatch), nhiễu âm, và độ nhạy của tiếng Việt đối với sai sót âm tiết hoặc thanh điệu.</a:t>
            </a:r>
            <a:endParaRPr sz="2000" b="1"/>
          </a:p>
          <a:p>
            <a:pPr marL="0" marR="0" lvl="0" indent="0" algn="l" rtl="0">
              <a:lnSpc>
                <a:spcPct val="100000"/>
              </a:lnSpc>
              <a:spcBef>
                <a:spcPts val="120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g34ab898eaa0_0_3"/>
          <p:cNvSpPr txBox="1">
            <a:spLocks noGrp="1"/>
          </p:cNvSpPr>
          <p:nvPr>
            <p:ph type="sldNum" idx="12"/>
          </p:nvPr>
        </p:nvSpPr>
        <p:spPr>
          <a:xfrm>
            <a:off x="9156600" y="6492960"/>
            <a:ext cx="2741400" cy="363300"/>
          </a:xfrm>
          <a:prstGeom prst="rect">
            <a:avLst/>
          </a:prstGeom>
          <a:noFill/>
          <a:ln>
            <a:noFill/>
          </a:ln>
        </p:spPr>
        <p:txBody>
          <a:bodyPr spcFirstLastPara="1" wrap="square" lIns="90000" tIns="45000" rIns="90000" bIns="45000" anchor="t" anchorCtr="0">
            <a:noAutofit/>
          </a:bodyPr>
          <a:lstStyle/>
          <a:p>
            <a:pPr marL="0" lvl="0" indent="0" algn="r" rtl="0">
              <a:lnSpc>
                <a:spcPct val="100000"/>
              </a:lnSpc>
              <a:spcBef>
                <a:spcPts val="0"/>
              </a:spcBef>
              <a:spcAft>
                <a:spcPts val="0"/>
              </a:spcAft>
              <a:buClr>
                <a:srgbClr val="00376F"/>
              </a:buClr>
              <a:buSzPts val="1200"/>
              <a:buFont typeface="Lato"/>
              <a:buNone/>
            </a:pPr>
            <a:fld id="{00000000-1234-1234-1234-123412341234}" type="slidenum">
              <a:rPr lang="en-US" sz="1200" b="1" u="none" strike="noStrike">
                <a:solidFill>
                  <a:srgbClr val="00376F"/>
                </a:solidFill>
                <a:latin typeface="Lato"/>
                <a:ea typeface="Lato"/>
                <a:cs typeface="Lato"/>
                <a:sym typeface="Lato"/>
              </a:rPr>
              <a:t>5</a:t>
            </a:fld>
            <a:endParaRPr/>
          </a:p>
        </p:txBody>
      </p:sp>
      <p:sp>
        <p:nvSpPr>
          <p:cNvPr id="70" name="Google Shape;70;g34ab898eaa0_0_3"/>
          <p:cNvSpPr txBox="1"/>
          <p:nvPr/>
        </p:nvSpPr>
        <p:spPr>
          <a:xfrm>
            <a:off x="167775" y="73400"/>
            <a:ext cx="11975400" cy="47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II.</a:t>
            </a:r>
            <a:r>
              <a:rPr lang="en-US" sz="1800" b="1">
                <a:solidFill>
                  <a:schemeClr val="lt1"/>
                </a:solidFill>
              </a:rPr>
              <a:t> Background</a:t>
            </a:r>
            <a:endParaRPr sz="1800" b="1" i="0" u="none" strike="noStrike" cap="none">
              <a:solidFill>
                <a:schemeClr val="lt1"/>
              </a:solidFill>
              <a:latin typeface="Arial"/>
              <a:ea typeface="Arial"/>
              <a:cs typeface="Arial"/>
              <a:sym typeface="Arial"/>
            </a:endParaRPr>
          </a:p>
        </p:txBody>
      </p:sp>
      <p:sp>
        <p:nvSpPr>
          <p:cNvPr id="71" name="Google Shape;71;g34ab898eaa0_0_3"/>
          <p:cNvSpPr txBox="1"/>
          <p:nvPr/>
        </p:nvSpPr>
        <p:spPr>
          <a:xfrm>
            <a:off x="592550" y="824900"/>
            <a:ext cx="11237100" cy="5034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800"/>
              </a:spcBef>
              <a:spcAft>
                <a:spcPts val="0"/>
              </a:spcAft>
              <a:buClr>
                <a:schemeClr val="dk1"/>
              </a:buClr>
              <a:buSzPts val="1100"/>
              <a:buFont typeface="Arial"/>
              <a:buNone/>
            </a:pPr>
            <a:r>
              <a:rPr lang="en-US" sz="1700" b="1">
                <a:solidFill>
                  <a:schemeClr val="dk1"/>
                </a:solidFill>
              </a:rPr>
              <a:t>1. Tổng quan pipeline của hệ thống ASR</a:t>
            </a:r>
            <a:endParaRPr sz="1700" b="1">
              <a:solidFill>
                <a:schemeClr val="dk1"/>
              </a:solidFill>
            </a:endParaRPr>
          </a:p>
          <a:p>
            <a:pPr marL="0" lvl="0" indent="0" algn="l" rtl="0">
              <a:lnSpc>
                <a:spcPct val="150000"/>
              </a:lnSpc>
              <a:spcBef>
                <a:spcPts val="1200"/>
              </a:spcBef>
              <a:spcAft>
                <a:spcPts val="0"/>
              </a:spcAft>
              <a:buClr>
                <a:schemeClr val="dk1"/>
              </a:buClr>
              <a:buSzPts val="1100"/>
              <a:buFont typeface="Arial"/>
              <a:buNone/>
            </a:pPr>
            <a:r>
              <a:rPr lang="en-US" sz="1700">
                <a:solidFill>
                  <a:schemeClr val="dk1"/>
                </a:solidFill>
              </a:rPr>
              <a:t>Hệ thống nhận dạng tiếng nói tự động (ASR) trong bài được xây dựng theo pipeline gồm bốn bước chính:</a:t>
            </a:r>
            <a:endParaRPr sz="1700">
              <a:solidFill>
                <a:schemeClr val="dk1"/>
              </a:solidFill>
            </a:endParaRPr>
          </a:p>
          <a:p>
            <a:pPr marL="457200" lvl="0" indent="-317500" algn="l" rtl="0">
              <a:lnSpc>
                <a:spcPct val="150000"/>
              </a:lnSpc>
              <a:spcBef>
                <a:spcPts val="1200"/>
              </a:spcBef>
              <a:spcAft>
                <a:spcPts val="0"/>
              </a:spcAft>
              <a:buClr>
                <a:schemeClr val="dk1"/>
              </a:buClr>
              <a:buSzPts val="1400"/>
              <a:buChar char="●"/>
            </a:pPr>
            <a:r>
              <a:rPr lang="en-US" sz="1700" b="1">
                <a:solidFill>
                  <a:schemeClr val="dk1"/>
                </a:solidFill>
              </a:rPr>
              <a:t>Tiền xử lý</a:t>
            </a:r>
            <a:r>
              <a:rPr lang="en-US" sz="1700">
                <a:solidFill>
                  <a:schemeClr val="dk1"/>
                </a:solidFill>
              </a:rPr>
              <a:t>: Dữ liệu âm thanh được chuẩn hóa về định dạng </a:t>
            </a:r>
            <a:r>
              <a:rPr lang="en-US" sz="1700">
                <a:solidFill>
                  <a:srgbClr val="188038"/>
                </a:solidFill>
                <a:latin typeface="Roboto Mono"/>
                <a:ea typeface="Roboto Mono"/>
                <a:cs typeface="Roboto Mono"/>
                <a:sym typeface="Roboto Mono"/>
              </a:rPr>
              <a:t>.wav</a:t>
            </a:r>
            <a:r>
              <a:rPr lang="en-US" sz="1700">
                <a:solidFill>
                  <a:schemeClr val="dk1"/>
                </a:solidFill>
              </a:rPr>
              <a:t>, mono channel, tần số lấy mẫu 16kHz. Các file wav được tiền xử lý trim silence, normalize volume, chuẩn hóa độ dài thành nhiều file nhỏ độ dài 5s.</a:t>
            </a:r>
            <a:endParaRPr sz="1700">
              <a:solidFill>
                <a:schemeClr val="dk1"/>
              </a:solidFill>
            </a:endParaRPr>
          </a:p>
          <a:p>
            <a:pPr marL="457200" lvl="0" indent="-317500" algn="l" rtl="0">
              <a:lnSpc>
                <a:spcPct val="150000"/>
              </a:lnSpc>
              <a:spcBef>
                <a:spcPts val="0"/>
              </a:spcBef>
              <a:spcAft>
                <a:spcPts val="0"/>
              </a:spcAft>
              <a:buClr>
                <a:schemeClr val="dk1"/>
              </a:buClr>
              <a:buSzPts val="1400"/>
              <a:buChar char="●"/>
            </a:pPr>
            <a:r>
              <a:rPr lang="en-US" sz="1700" b="1">
                <a:solidFill>
                  <a:schemeClr val="dk1"/>
                </a:solidFill>
              </a:rPr>
              <a:t>Trích xuất đặc trưng</a:t>
            </a:r>
            <a:r>
              <a:rPr lang="en-US" sz="1700">
                <a:solidFill>
                  <a:schemeClr val="dk1"/>
                </a:solidFill>
              </a:rPr>
              <a:t>: Đặc trưng âm thanh được trích xuất dưới dạng </a:t>
            </a:r>
            <a:r>
              <a:rPr lang="en-US" sz="1700" b="1">
                <a:solidFill>
                  <a:schemeClr val="dk1"/>
                </a:solidFill>
              </a:rPr>
              <a:t>log-Mel spectrogram</a:t>
            </a:r>
            <a:r>
              <a:rPr lang="en-US" sz="1700">
                <a:solidFill>
                  <a:schemeClr val="dk1"/>
                </a:solidFill>
              </a:rPr>
              <a:t>. Quá trình này được thực hiện tự động bởi kiến trúc mô hình Whisper trong thư viện Hugging Face Transformers.</a:t>
            </a:r>
            <a:endParaRPr sz="1700">
              <a:solidFill>
                <a:schemeClr val="dk1"/>
              </a:solidFill>
            </a:endParaRPr>
          </a:p>
          <a:p>
            <a:pPr marL="457200" lvl="0" indent="-317500" algn="l" rtl="0">
              <a:lnSpc>
                <a:spcPct val="150000"/>
              </a:lnSpc>
              <a:spcBef>
                <a:spcPts val="0"/>
              </a:spcBef>
              <a:spcAft>
                <a:spcPts val="0"/>
              </a:spcAft>
              <a:buClr>
                <a:schemeClr val="dk1"/>
              </a:buClr>
              <a:buSzPts val="1400"/>
              <a:buChar char="●"/>
            </a:pPr>
            <a:r>
              <a:rPr lang="en-US" sz="1700" b="1">
                <a:solidFill>
                  <a:schemeClr val="dk1"/>
                </a:solidFill>
              </a:rPr>
              <a:t>Sử dụng Mô hình để thực hiện ASR </a:t>
            </a:r>
            <a:endParaRPr sz="1700">
              <a:solidFill>
                <a:schemeClr val="dk1"/>
              </a:solidFill>
            </a:endParaRPr>
          </a:p>
          <a:p>
            <a:pPr marL="457200" lvl="0" indent="-317500" algn="l" rtl="0">
              <a:lnSpc>
                <a:spcPct val="150000"/>
              </a:lnSpc>
              <a:spcBef>
                <a:spcPts val="0"/>
              </a:spcBef>
              <a:spcAft>
                <a:spcPts val="0"/>
              </a:spcAft>
              <a:buClr>
                <a:schemeClr val="dk1"/>
              </a:buClr>
              <a:buSzPts val="1400"/>
              <a:buChar char="●"/>
            </a:pPr>
            <a:r>
              <a:rPr lang="en-US" sz="1700" b="1">
                <a:solidFill>
                  <a:schemeClr val="dk1"/>
                </a:solidFill>
              </a:rPr>
              <a:t>Giải mã</a:t>
            </a:r>
            <a:r>
              <a:rPr lang="en-US" sz="1700">
                <a:solidFill>
                  <a:schemeClr val="dk1"/>
                </a:solidFill>
              </a:rPr>
              <a:t>: Văn bản được tạo ra từ đầu ra của mô hình bằng </a:t>
            </a:r>
            <a:r>
              <a:rPr lang="en-US" sz="1700" b="1">
                <a:solidFill>
                  <a:schemeClr val="dk1"/>
                </a:solidFill>
              </a:rPr>
              <a:t>kỹ thuật giải mã tích hợp sẵn trong pipeline của thư viện Hugging Face Transformers</a:t>
            </a:r>
            <a:r>
              <a:rPr lang="en-US" sz="1700">
                <a:solidFill>
                  <a:schemeClr val="dk1"/>
                </a:solidFill>
              </a:rPr>
              <a:t>.</a:t>
            </a:r>
            <a:endParaRPr sz="1700">
              <a:solidFill>
                <a:schemeClr val="dk1"/>
              </a:solidFill>
            </a:endParaRPr>
          </a:p>
          <a:p>
            <a:pPr marL="0" marR="0" lvl="0" indent="0" algn="l" rtl="0">
              <a:lnSpc>
                <a:spcPct val="115000"/>
              </a:lnSpc>
              <a:spcBef>
                <a:spcPts val="1200"/>
              </a:spcBef>
              <a:spcAft>
                <a:spcPts val="1200"/>
              </a:spcAft>
              <a:buClr>
                <a:srgbClr val="000000"/>
              </a:buClr>
              <a:buSzPts val="1800"/>
              <a:buFont typeface="Arial"/>
              <a:buNone/>
            </a:pPr>
            <a:endParaRPr sz="18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g34ab898eaa0_0_13"/>
          <p:cNvSpPr txBox="1">
            <a:spLocks noGrp="1"/>
          </p:cNvSpPr>
          <p:nvPr>
            <p:ph type="sldNum" idx="12"/>
          </p:nvPr>
        </p:nvSpPr>
        <p:spPr>
          <a:xfrm>
            <a:off x="9156600" y="6492960"/>
            <a:ext cx="2741400" cy="363300"/>
          </a:xfrm>
          <a:prstGeom prst="rect">
            <a:avLst/>
          </a:prstGeom>
          <a:noFill/>
          <a:ln>
            <a:noFill/>
          </a:ln>
        </p:spPr>
        <p:txBody>
          <a:bodyPr spcFirstLastPara="1" wrap="square" lIns="90000" tIns="45000" rIns="90000" bIns="45000" anchor="t" anchorCtr="0">
            <a:noAutofit/>
          </a:bodyPr>
          <a:lstStyle/>
          <a:p>
            <a:pPr marL="0" lvl="0" indent="0" algn="r" rtl="0">
              <a:lnSpc>
                <a:spcPct val="100000"/>
              </a:lnSpc>
              <a:spcBef>
                <a:spcPts val="0"/>
              </a:spcBef>
              <a:spcAft>
                <a:spcPts val="0"/>
              </a:spcAft>
              <a:buClr>
                <a:srgbClr val="00376F"/>
              </a:buClr>
              <a:buSzPts val="1200"/>
              <a:buFont typeface="Lato"/>
              <a:buNone/>
            </a:pPr>
            <a:fld id="{00000000-1234-1234-1234-123412341234}" type="slidenum">
              <a:rPr lang="en-US" sz="1200" b="1" u="none" strike="noStrike">
                <a:solidFill>
                  <a:srgbClr val="00376F"/>
                </a:solidFill>
                <a:latin typeface="Lato"/>
                <a:ea typeface="Lato"/>
                <a:cs typeface="Lato"/>
                <a:sym typeface="Lato"/>
              </a:rPr>
              <a:t>6</a:t>
            </a:fld>
            <a:endParaRPr/>
          </a:p>
        </p:txBody>
      </p:sp>
      <p:sp>
        <p:nvSpPr>
          <p:cNvPr id="77" name="Google Shape;77;g34ab898eaa0_0_13"/>
          <p:cNvSpPr txBox="1"/>
          <p:nvPr/>
        </p:nvSpPr>
        <p:spPr>
          <a:xfrm>
            <a:off x="167775" y="73400"/>
            <a:ext cx="11975400" cy="47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II.</a:t>
            </a:r>
            <a:r>
              <a:rPr lang="en-US" sz="1800" b="1">
                <a:solidFill>
                  <a:schemeClr val="lt1"/>
                </a:solidFill>
              </a:rPr>
              <a:t> Background</a:t>
            </a:r>
            <a:endParaRPr sz="1800" b="1"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p:txBody>
      </p:sp>
      <p:sp>
        <p:nvSpPr>
          <p:cNvPr id="78" name="Google Shape;78;g34ab898eaa0_0_13"/>
          <p:cNvSpPr txBox="1"/>
          <p:nvPr/>
        </p:nvSpPr>
        <p:spPr>
          <a:xfrm>
            <a:off x="951150" y="1050950"/>
            <a:ext cx="9953100" cy="4618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US" sz="1700" b="1">
                <a:solidFill>
                  <a:schemeClr val="dk1"/>
                </a:solidFill>
              </a:rPr>
              <a:t>2. Mô hình sử dụng trong hệ thống</a:t>
            </a:r>
            <a:endParaRPr sz="1700" b="1">
              <a:solidFill>
                <a:schemeClr val="dk1"/>
              </a:solidFill>
            </a:endParaRPr>
          </a:p>
          <a:p>
            <a:pPr marL="457200" lvl="0" indent="-317500" algn="l" rtl="0">
              <a:lnSpc>
                <a:spcPct val="150000"/>
              </a:lnSpc>
              <a:spcBef>
                <a:spcPts val="1200"/>
              </a:spcBef>
              <a:spcAft>
                <a:spcPts val="0"/>
              </a:spcAft>
              <a:buClr>
                <a:schemeClr val="dk1"/>
              </a:buClr>
              <a:buSzPts val="1400"/>
              <a:buChar char="●"/>
            </a:pPr>
            <a:r>
              <a:rPr lang="en-US" sz="1700" b="1">
                <a:solidFill>
                  <a:schemeClr val="dk1"/>
                </a:solidFill>
              </a:rPr>
              <a:t>Whisper-small</a:t>
            </a:r>
            <a:r>
              <a:rPr lang="en-US" sz="1700">
                <a:solidFill>
                  <a:schemeClr val="dk1"/>
                </a:solidFill>
              </a:rPr>
              <a:t>: Là mô hình encoder-decoder dựa trên kiến trúc Transformer, do OpenAI huấn luyện trên tập dữ liệu lớn, đa ngôn ngữ và đa nhiệm. Trong bài này, mô hình này tiếp tục được </a:t>
            </a:r>
            <a:r>
              <a:rPr lang="en-US" sz="1700" b="1">
                <a:solidFill>
                  <a:schemeClr val="dk1"/>
                </a:solidFill>
              </a:rPr>
              <a:t>fine-tune thêm trên tập dữ liệu VLSP 2020</a:t>
            </a:r>
            <a:r>
              <a:rPr lang="en-US" sz="1700">
                <a:solidFill>
                  <a:schemeClr val="dk1"/>
                </a:solidFill>
              </a:rPr>
              <a:t> trong 4 epoch để đánh giá khả năng cải thiện hiệu suất nhận dạng.</a:t>
            </a:r>
            <a:endParaRPr sz="1700">
              <a:solidFill>
                <a:schemeClr val="dk1"/>
              </a:solidFill>
            </a:endParaRPr>
          </a:p>
          <a:p>
            <a:pPr marL="457200" lvl="0" indent="-317500" algn="l" rtl="0">
              <a:lnSpc>
                <a:spcPct val="150000"/>
              </a:lnSpc>
              <a:spcBef>
                <a:spcPts val="0"/>
              </a:spcBef>
              <a:spcAft>
                <a:spcPts val="0"/>
              </a:spcAft>
              <a:buClr>
                <a:schemeClr val="dk1"/>
              </a:buClr>
              <a:buSzPts val="1400"/>
              <a:buChar char="●"/>
            </a:pPr>
            <a:r>
              <a:rPr lang="en-US" sz="1700" b="1">
                <a:solidFill>
                  <a:schemeClr val="dk1"/>
                </a:solidFill>
              </a:rPr>
              <a:t>PhoWhisper-small</a:t>
            </a:r>
            <a:r>
              <a:rPr lang="en-US" sz="1700">
                <a:solidFill>
                  <a:schemeClr val="dk1"/>
                </a:solidFill>
              </a:rPr>
              <a:t>: Là phiên bản mô hình Whisper được tinh chỉnh sẵn (pretrained fine-tuned) cho tiếng Việt do nhóm VINAI phát hành. Mô hình này đóng vai trò tham chiếu để so sánh hiệu quả với mô hình đã được fine-tune.</a:t>
            </a:r>
            <a:endParaRPr sz="1700">
              <a:solidFill>
                <a:schemeClr val="dk1"/>
              </a:solidFill>
            </a:endParaRPr>
          </a:p>
          <a:p>
            <a:pPr marL="457200" lvl="0" indent="-317500" algn="l" rtl="0">
              <a:lnSpc>
                <a:spcPct val="150000"/>
              </a:lnSpc>
              <a:spcBef>
                <a:spcPts val="0"/>
              </a:spcBef>
              <a:spcAft>
                <a:spcPts val="0"/>
              </a:spcAft>
              <a:buClr>
                <a:schemeClr val="dk1"/>
              </a:buClr>
              <a:buSzPts val="1400"/>
              <a:buChar char="●"/>
            </a:pPr>
            <a:r>
              <a:rPr lang="en-US" sz="1700" b="1">
                <a:solidFill>
                  <a:schemeClr val="dk1"/>
                </a:solidFill>
              </a:rPr>
              <a:t>Đánh giá mô hình</a:t>
            </a:r>
            <a:r>
              <a:rPr lang="en-US" sz="1700">
                <a:solidFill>
                  <a:schemeClr val="dk1"/>
                </a:solidFill>
              </a:rPr>
              <a:t>: Cả hai mô hình đều được tích hợp và đánh giá bằng cách sử dụng độ đo WER. </a:t>
            </a:r>
            <a:endParaRPr sz="21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1800"/>
              <a:buFont typeface="Arial"/>
              <a:buNone/>
            </a:pPr>
            <a:endParaRPr sz="19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g34f7414a852_0_4"/>
          <p:cNvSpPr txBox="1">
            <a:spLocks noGrp="1"/>
          </p:cNvSpPr>
          <p:nvPr>
            <p:ph type="sldNum" idx="12"/>
          </p:nvPr>
        </p:nvSpPr>
        <p:spPr>
          <a:xfrm>
            <a:off x="9156600" y="6492960"/>
            <a:ext cx="2741400" cy="363300"/>
          </a:xfrm>
          <a:prstGeom prst="rect">
            <a:avLst/>
          </a:prstGeom>
          <a:noFill/>
          <a:ln>
            <a:noFill/>
          </a:ln>
        </p:spPr>
        <p:txBody>
          <a:bodyPr spcFirstLastPara="1" wrap="square" lIns="90000" tIns="45000" rIns="90000" bIns="45000" anchor="t" anchorCtr="0">
            <a:noAutofit/>
          </a:bodyPr>
          <a:lstStyle/>
          <a:p>
            <a:pPr marL="0" lvl="0" indent="0" algn="r" rtl="0">
              <a:lnSpc>
                <a:spcPct val="100000"/>
              </a:lnSpc>
              <a:spcBef>
                <a:spcPts val="0"/>
              </a:spcBef>
              <a:spcAft>
                <a:spcPts val="0"/>
              </a:spcAft>
              <a:buClr>
                <a:srgbClr val="00376F"/>
              </a:buClr>
              <a:buSzPts val="1200"/>
              <a:buFont typeface="Lato"/>
              <a:buNone/>
            </a:pPr>
            <a:fld id="{00000000-1234-1234-1234-123412341234}" type="slidenum">
              <a:rPr lang="en-US" sz="1200" b="1" u="none" strike="noStrike">
                <a:solidFill>
                  <a:srgbClr val="00376F"/>
                </a:solidFill>
                <a:latin typeface="Lato"/>
                <a:ea typeface="Lato"/>
                <a:cs typeface="Lato"/>
                <a:sym typeface="Lato"/>
              </a:rPr>
              <a:t>7</a:t>
            </a:fld>
            <a:endParaRPr/>
          </a:p>
        </p:txBody>
      </p:sp>
      <p:sp>
        <p:nvSpPr>
          <p:cNvPr id="84" name="Google Shape;84;g34f7414a852_0_4"/>
          <p:cNvSpPr txBox="1"/>
          <p:nvPr/>
        </p:nvSpPr>
        <p:spPr>
          <a:xfrm>
            <a:off x="167775" y="73400"/>
            <a:ext cx="11975400" cy="47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III. Dataset</a:t>
            </a:r>
            <a:endParaRPr sz="1800" b="1" i="0" u="none" strike="noStrike" cap="none">
              <a:solidFill>
                <a:schemeClr val="lt1"/>
              </a:solidFill>
              <a:latin typeface="Arial"/>
              <a:ea typeface="Arial"/>
              <a:cs typeface="Arial"/>
              <a:sym typeface="Arial"/>
            </a:endParaRPr>
          </a:p>
        </p:txBody>
      </p:sp>
      <p:sp>
        <p:nvSpPr>
          <p:cNvPr id="85" name="Google Shape;85;g34f7414a852_0_4"/>
          <p:cNvSpPr txBox="1"/>
          <p:nvPr/>
        </p:nvSpPr>
        <p:spPr>
          <a:xfrm>
            <a:off x="469875" y="1645463"/>
            <a:ext cx="11371200" cy="2662800"/>
          </a:xfrm>
          <a:prstGeom prst="rect">
            <a:avLst/>
          </a:prstGeom>
          <a:noFill/>
          <a:ln>
            <a:noFill/>
          </a:ln>
        </p:spPr>
        <p:txBody>
          <a:bodyPr spcFirstLastPara="1" wrap="square" lIns="91425" tIns="91425" rIns="91425" bIns="91425" anchor="t" anchorCtr="0">
            <a:spAutoFit/>
          </a:bodyPr>
          <a:lstStyle/>
          <a:p>
            <a:pPr marL="457200" marR="0" lvl="0" indent="-374650" algn="l" rtl="0">
              <a:lnSpc>
                <a:spcPct val="100000"/>
              </a:lnSpc>
              <a:spcBef>
                <a:spcPts val="0"/>
              </a:spcBef>
              <a:spcAft>
                <a:spcPts val="0"/>
              </a:spcAft>
              <a:buClr>
                <a:schemeClr val="dk1"/>
              </a:buClr>
              <a:buSzPts val="2300"/>
              <a:buChar char="●"/>
            </a:pPr>
            <a:r>
              <a:rPr lang="en-US" sz="2300">
                <a:solidFill>
                  <a:schemeClr val="dk1"/>
                </a:solidFill>
              </a:rPr>
              <a:t>Finetune: </a:t>
            </a:r>
            <a:endParaRPr sz="2300">
              <a:solidFill>
                <a:schemeClr val="dk1"/>
              </a:solidFill>
            </a:endParaRPr>
          </a:p>
          <a:p>
            <a:pPr marL="457200" marR="0" lvl="0" indent="-374650" algn="l" rtl="0">
              <a:lnSpc>
                <a:spcPct val="100000"/>
              </a:lnSpc>
              <a:spcBef>
                <a:spcPts val="0"/>
              </a:spcBef>
              <a:spcAft>
                <a:spcPts val="0"/>
              </a:spcAft>
              <a:buClr>
                <a:schemeClr val="dk1"/>
              </a:buClr>
              <a:buSzPts val="2300"/>
              <a:buFont typeface="Arial"/>
              <a:buChar char="-"/>
            </a:pPr>
            <a:r>
              <a:rPr lang="en-US" sz="2300">
                <a:solidFill>
                  <a:schemeClr val="dk1"/>
                </a:solidFill>
              </a:rPr>
              <a:t>Tập train: VLSP 2020 (chỉ mục 30001 đến 45000)</a:t>
            </a:r>
            <a:endParaRPr sz="2300">
              <a:solidFill>
                <a:schemeClr val="dk1"/>
              </a:solidFill>
            </a:endParaRPr>
          </a:p>
          <a:p>
            <a:pPr marL="457200" marR="0" lvl="0" indent="-374650" algn="l" rtl="0">
              <a:lnSpc>
                <a:spcPct val="100000"/>
              </a:lnSpc>
              <a:spcBef>
                <a:spcPts val="0"/>
              </a:spcBef>
              <a:spcAft>
                <a:spcPts val="0"/>
              </a:spcAft>
              <a:buClr>
                <a:schemeClr val="dk1"/>
              </a:buClr>
              <a:buSzPts val="2300"/>
              <a:buFont typeface="Arial"/>
              <a:buChar char="-"/>
            </a:pPr>
            <a:r>
              <a:rPr lang="en-US" sz="2300">
                <a:solidFill>
                  <a:schemeClr val="dk1"/>
                </a:solidFill>
              </a:rPr>
              <a:t>Tập validate: VIVOS</a:t>
            </a:r>
            <a:endParaRPr sz="2300">
              <a:solidFill>
                <a:schemeClr val="dk1"/>
              </a:solidFill>
            </a:endParaRPr>
          </a:p>
          <a:p>
            <a:pPr marL="0" marR="0" lvl="0" indent="0" algn="l" rtl="0">
              <a:lnSpc>
                <a:spcPct val="100000"/>
              </a:lnSpc>
              <a:spcBef>
                <a:spcPts val="0"/>
              </a:spcBef>
              <a:spcAft>
                <a:spcPts val="0"/>
              </a:spcAft>
              <a:buNone/>
            </a:pPr>
            <a:endParaRPr sz="2300">
              <a:solidFill>
                <a:schemeClr val="dk1"/>
              </a:solidFill>
            </a:endParaRPr>
          </a:p>
          <a:p>
            <a:pPr marL="457200" lvl="0" indent="-374650" algn="l" rtl="0">
              <a:spcBef>
                <a:spcPts val="0"/>
              </a:spcBef>
              <a:spcAft>
                <a:spcPts val="0"/>
              </a:spcAft>
              <a:buClr>
                <a:schemeClr val="dk1"/>
              </a:buClr>
              <a:buSzPts val="2300"/>
              <a:buChar char="●"/>
            </a:pPr>
            <a:r>
              <a:rPr lang="en-US" sz="2300">
                <a:solidFill>
                  <a:schemeClr val="dk1"/>
                </a:solidFill>
              </a:rPr>
              <a:t>Test: </a:t>
            </a:r>
            <a:endParaRPr sz="2300">
              <a:solidFill>
                <a:schemeClr val="dk1"/>
              </a:solidFill>
            </a:endParaRPr>
          </a:p>
          <a:p>
            <a:pPr marL="457200" lvl="0" indent="-374650" algn="l" rtl="0">
              <a:spcBef>
                <a:spcPts val="0"/>
              </a:spcBef>
              <a:spcAft>
                <a:spcPts val="0"/>
              </a:spcAft>
              <a:buClr>
                <a:schemeClr val="dk1"/>
              </a:buClr>
              <a:buSzPts val="2300"/>
              <a:buChar char="-"/>
            </a:pPr>
            <a:r>
              <a:rPr lang="en-US" sz="2300">
                <a:solidFill>
                  <a:schemeClr val="dk1"/>
                </a:solidFill>
              </a:rPr>
              <a:t>Public test: 760 file wav</a:t>
            </a:r>
            <a:endParaRPr sz="2300">
              <a:solidFill>
                <a:schemeClr val="dk1"/>
              </a:solidFill>
            </a:endParaRPr>
          </a:p>
          <a:p>
            <a:pPr marL="457200" lvl="0" indent="-374650" algn="l" rtl="0">
              <a:spcBef>
                <a:spcPts val="0"/>
              </a:spcBef>
              <a:spcAft>
                <a:spcPts val="0"/>
              </a:spcAft>
              <a:buClr>
                <a:schemeClr val="dk1"/>
              </a:buClr>
              <a:buSzPts val="2300"/>
              <a:buChar char="-"/>
            </a:pPr>
            <a:r>
              <a:rPr lang="en-US" sz="2300">
                <a:solidFill>
                  <a:schemeClr val="dk1"/>
                </a:solidFill>
              </a:rPr>
              <a:t>Private test: 4268 file</a:t>
            </a:r>
            <a:endParaRPr sz="2300">
              <a:solidFill>
                <a:schemeClr val="dk1"/>
              </a:solidFill>
            </a:endParaRPr>
          </a:p>
        </p:txBody>
      </p:sp>
      <p:sp>
        <p:nvSpPr>
          <p:cNvPr id="86" name="Google Shape;86;g34f7414a852_0_4"/>
          <p:cNvSpPr txBox="1"/>
          <p:nvPr/>
        </p:nvSpPr>
        <p:spPr>
          <a:xfrm>
            <a:off x="167775" y="958825"/>
            <a:ext cx="62841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35a291b2747_0_8"/>
          <p:cNvSpPr txBox="1">
            <a:spLocks noGrp="1"/>
          </p:cNvSpPr>
          <p:nvPr>
            <p:ph type="sldNum" idx="12"/>
          </p:nvPr>
        </p:nvSpPr>
        <p:spPr>
          <a:xfrm>
            <a:off x="9156600" y="6492960"/>
            <a:ext cx="2741400" cy="363300"/>
          </a:xfrm>
          <a:prstGeom prst="rect">
            <a:avLst/>
          </a:prstGeom>
          <a:noFill/>
          <a:ln>
            <a:noFill/>
          </a:ln>
        </p:spPr>
        <p:txBody>
          <a:bodyPr spcFirstLastPara="1" wrap="square" lIns="90000" tIns="45000" rIns="90000" bIns="45000" anchor="t" anchorCtr="0">
            <a:noAutofit/>
          </a:bodyPr>
          <a:lstStyle/>
          <a:p>
            <a:pPr marL="0" lvl="0" indent="0" algn="r" rtl="0">
              <a:lnSpc>
                <a:spcPct val="100000"/>
              </a:lnSpc>
              <a:spcBef>
                <a:spcPts val="0"/>
              </a:spcBef>
              <a:spcAft>
                <a:spcPts val="0"/>
              </a:spcAft>
              <a:buClr>
                <a:srgbClr val="00376F"/>
              </a:buClr>
              <a:buSzPts val="1200"/>
              <a:buFont typeface="Lato"/>
              <a:buNone/>
            </a:pPr>
            <a:fld id="{00000000-1234-1234-1234-123412341234}" type="slidenum">
              <a:rPr lang="en-US" sz="1200" b="1" u="none" strike="noStrike">
                <a:solidFill>
                  <a:srgbClr val="00376F"/>
                </a:solidFill>
                <a:latin typeface="Lato"/>
                <a:ea typeface="Lato"/>
                <a:cs typeface="Lato"/>
                <a:sym typeface="Lato"/>
              </a:rPr>
              <a:t>8</a:t>
            </a:fld>
            <a:endParaRPr/>
          </a:p>
        </p:txBody>
      </p:sp>
      <p:sp>
        <p:nvSpPr>
          <p:cNvPr id="92" name="Google Shape;92;g35a291b2747_0_8"/>
          <p:cNvSpPr txBox="1"/>
          <p:nvPr/>
        </p:nvSpPr>
        <p:spPr>
          <a:xfrm>
            <a:off x="167775" y="73400"/>
            <a:ext cx="11975400" cy="47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III. Dataset</a:t>
            </a:r>
            <a:endParaRPr sz="1800" b="1" i="0" u="none" strike="noStrike" cap="none">
              <a:solidFill>
                <a:schemeClr val="lt1"/>
              </a:solidFill>
              <a:latin typeface="Arial"/>
              <a:ea typeface="Arial"/>
              <a:cs typeface="Arial"/>
              <a:sym typeface="Arial"/>
            </a:endParaRPr>
          </a:p>
        </p:txBody>
      </p:sp>
      <p:sp>
        <p:nvSpPr>
          <p:cNvPr id="93" name="Google Shape;93;g35a291b2747_0_8"/>
          <p:cNvSpPr txBox="1"/>
          <p:nvPr/>
        </p:nvSpPr>
        <p:spPr>
          <a:xfrm>
            <a:off x="469875" y="1645463"/>
            <a:ext cx="113712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300">
              <a:solidFill>
                <a:schemeClr val="dk1"/>
              </a:solidFill>
            </a:endParaRPr>
          </a:p>
        </p:txBody>
      </p:sp>
      <p:sp>
        <p:nvSpPr>
          <p:cNvPr id="94" name="Google Shape;94;g35a291b2747_0_8"/>
          <p:cNvSpPr txBox="1"/>
          <p:nvPr/>
        </p:nvSpPr>
        <p:spPr>
          <a:xfrm>
            <a:off x="1548825" y="1773275"/>
            <a:ext cx="62841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Arial"/>
              <a:ea typeface="Arial"/>
              <a:cs typeface="Arial"/>
              <a:sym typeface="Arial"/>
            </a:endParaRPr>
          </a:p>
        </p:txBody>
      </p:sp>
      <p:pic>
        <p:nvPicPr>
          <p:cNvPr id="95" name="Google Shape;95;g35a291b2747_0_8"/>
          <p:cNvPicPr preferRelativeResize="0"/>
          <p:nvPr/>
        </p:nvPicPr>
        <p:blipFill>
          <a:blip r:embed="rId3">
            <a:alphaModFix/>
          </a:blip>
          <a:stretch>
            <a:fillRect/>
          </a:stretch>
        </p:blipFill>
        <p:spPr>
          <a:xfrm>
            <a:off x="6725100" y="2328500"/>
            <a:ext cx="5267325" cy="2381250"/>
          </a:xfrm>
          <a:prstGeom prst="rect">
            <a:avLst/>
          </a:prstGeom>
          <a:noFill/>
          <a:ln>
            <a:noFill/>
          </a:ln>
        </p:spPr>
      </p:pic>
      <p:sp>
        <p:nvSpPr>
          <p:cNvPr id="96" name="Google Shape;96;g35a291b2747_0_8"/>
          <p:cNvSpPr txBox="1"/>
          <p:nvPr/>
        </p:nvSpPr>
        <p:spPr>
          <a:xfrm>
            <a:off x="103625" y="1288675"/>
            <a:ext cx="6792300" cy="4830300"/>
          </a:xfrm>
          <a:prstGeom prst="rect">
            <a:avLst/>
          </a:prstGeom>
          <a:noFill/>
          <a:ln>
            <a:noFill/>
          </a:ln>
        </p:spPr>
        <p:txBody>
          <a:bodyPr spcFirstLastPara="1" wrap="square" lIns="91425" tIns="91425" rIns="91425" bIns="91425" anchor="ctr" anchorCtr="0">
            <a:noAutofit/>
          </a:bodyPr>
          <a:lstStyle/>
          <a:p>
            <a:pPr marL="0" lvl="0" indent="12700" algn="l" rtl="0">
              <a:lnSpc>
                <a:spcPct val="115000"/>
              </a:lnSpc>
              <a:spcBef>
                <a:spcPts val="1400"/>
              </a:spcBef>
              <a:spcAft>
                <a:spcPts val="0"/>
              </a:spcAft>
              <a:buNone/>
            </a:pPr>
            <a:r>
              <a:rPr lang="en-US" b="1"/>
              <a:t>Biểu đồ phân bố thời lượng (</a:t>
            </a:r>
            <a:r>
              <a:rPr lang="en-US" b="1">
                <a:solidFill>
                  <a:srgbClr val="188038"/>
                </a:solidFill>
                <a:latin typeface="Roboto Mono"/>
                <a:ea typeface="Roboto Mono"/>
                <a:cs typeface="Roboto Mono"/>
                <a:sym typeface="Roboto Mono"/>
              </a:rPr>
              <a:t>duration_sec</a:t>
            </a:r>
            <a:r>
              <a:rPr lang="en-US" b="1"/>
              <a:t>)</a:t>
            </a:r>
            <a:endParaRPr b="1"/>
          </a:p>
          <a:p>
            <a:pPr marL="0" lvl="0" indent="12700" algn="l" rtl="0">
              <a:lnSpc>
                <a:spcPct val="150000"/>
              </a:lnSpc>
              <a:spcBef>
                <a:spcPts val="1200"/>
              </a:spcBef>
              <a:spcAft>
                <a:spcPts val="0"/>
              </a:spcAft>
              <a:buNone/>
            </a:pPr>
            <a:r>
              <a:rPr lang="en-US" b="1"/>
              <a:t>Quan sát:</a:t>
            </a:r>
            <a:endParaRPr b="1"/>
          </a:p>
          <a:p>
            <a:pPr marL="685800" lvl="0" indent="0" algn="l" rtl="0">
              <a:lnSpc>
                <a:spcPct val="150000"/>
              </a:lnSpc>
              <a:spcBef>
                <a:spcPts val="1200"/>
              </a:spcBef>
              <a:spcAft>
                <a:spcPts val="0"/>
              </a:spcAft>
              <a:buNone/>
            </a:pPr>
            <a:r>
              <a:rPr lang="en-US" sz="1000"/>
              <a:t>·</a:t>
            </a:r>
            <a:r>
              <a:rPr lang="en-US" sz="700">
                <a:latin typeface="Times New Roman"/>
                <a:ea typeface="Times New Roman"/>
                <a:cs typeface="Times New Roman"/>
                <a:sym typeface="Times New Roman"/>
              </a:rPr>
              <a:t>        </a:t>
            </a:r>
            <a:r>
              <a:rPr lang="en-US"/>
              <a:t>Tập public (màu xanh) có thời lượng chủ yếu nằm trong khoảng </a:t>
            </a:r>
            <a:r>
              <a:rPr lang="en-US" b="1"/>
              <a:t>2–5 giây</a:t>
            </a:r>
            <a:r>
              <a:rPr lang="en-US"/>
              <a:t>, với mật độ cao nhất khoảng 3–4 giây.</a:t>
            </a:r>
            <a:endParaRPr/>
          </a:p>
          <a:p>
            <a:pPr marL="685800" lvl="0" indent="0" algn="l" rtl="0">
              <a:lnSpc>
                <a:spcPct val="150000"/>
              </a:lnSpc>
              <a:spcBef>
                <a:spcPts val="1200"/>
              </a:spcBef>
              <a:spcAft>
                <a:spcPts val="0"/>
              </a:spcAft>
              <a:buNone/>
            </a:pPr>
            <a:r>
              <a:rPr lang="en-US" sz="1000"/>
              <a:t>·</a:t>
            </a:r>
            <a:r>
              <a:rPr lang="en-US" sz="700">
                <a:latin typeface="Times New Roman"/>
                <a:ea typeface="Times New Roman"/>
                <a:cs typeface="Times New Roman"/>
                <a:sym typeface="Times New Roman"/>
              </a:rPr>
              <a:t>        </a:t>
            </a:r>
            <a:r>
              <a:rPr lang="en-US"/>
              <a:t>Tập private (màu cam) có phân bố rộng hơn và nghiêng về phía thời lượng dài hơn, với </a:t>
            </a:r>
            <a:r>
              <a:rPr lang="en-US" b="1"/>
              <a:t>đỉnh phân bố lớn nhất gần 3 giây</a:t>
            </a:r>
            <a:r>
              <a:rPr lang="en-US"/>
              <a:t>, và có nhiều mẫu kéo dài đến hơn 15 giây.</a:t>
            </a:r>
            <a:endParaRPr/>
          </a:p>
          <a:p>
            <a:pPr marL="457200" lvl="0" indent="0" algn="l" rtl="0">
              <a:lnSpc>
                <a:spcPct val="150000"/>
              </a:lnSpc>
              <a:spcBef>
                <a:spcPts val="1200"/>
              </a:spcBef>
              <a:spcAft>
                <a:spcPts val="0"/>
              </a:spcAft>
              <a:buNone/>
            </a:pPr>
            <a:r>
              <a:rPr lang="en-US" b="1"/>
              <a:t>Ý nghĩa:</a:t>
            </a:r>
            <a:endParaRPr b="1"/>
          </a:p>
          <a:p>
            <a:pPr marL="914400" lvl="0" indent="0" algn="l" rtl="0">
              <a:lnSpc>
                <a:spcPct val="150000"/>
              </a:lnSpc>
              <a:spcBef>
                <a:spcPts val="1200"/>
              </a:spcBef>
              <a:spcAft>
                <a:spcPts val="0"/>
              </a:spcAft>
              <a:buNone/>
            </a:pPr>
            <a:r>
              <a:rPr lang="en-US" sz="1000"/>
              <a:t>·</a:t>
            </a:r>
            <a:r>
              <a:rPr lang="en-US" sz="700">
                <a:latin typeface="Times New Roman"/>
                <a:ea typeface="Times New Roman"/>
                <a:cs typeface="Times New Roman"/>
                <a:sym typeface="Times New Roman"/>
              </a:rPr>
              <a:t>        </a:t>
            </a:r>
            <a:r>
              <a:rPr lang="en-US"/>
              <a:t>Tập private chứa nhiều đoạn âm thanh dài hơn, điều này có thể ảnh hưởng đến độ chính xác của mô hình nếu mô hình chưa được huấn luyện tốt với đoạn dài.</a:t>
            </a:r>
            <a:endParaRPr/>
          </a:p>
          <a:p>
            <a:pPr marL="914400" lvl="0" indent="0" algn="l" rtl="0">
              <a:lnSpc>
                <a:spcPct val="150000"/>
              </a:lnSpc>
              <a:spcBef>
                <a:spcPts val="1200"/>
              </a:spcBef>
              <a:spcAft>
                <a:spcPts val="1200"/>
              </a:spcAft>
              <a:buNone/>
            </a:pPr>
            <a:r>
              <a:rPr lang="en-US" sz="1000"/>
              <a:t>·</a:t>
            </a:r>
            <a:r>
              <a:rPr lang="en-US" sz="700">
                <a:latin typeface="Times New Roman"/>
                <a:ea typeface="Times New Roman"/>
                <a:cs typeface="Times New Roman"/>
                <a:sym typeface="Times New Roman"/>
              </a:rPr>
              <a:t>        </a:t>
            </a:r>
            <a:r>
              <a:rPr lang="en-US"/>
              <a:t>Tính đa dạng về thời lượng trong tập private cũng có thể là nguyên nhân gây khó khăn cho các mô hình.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35a291b2747_0_27"/>
          <p:cNvSpPr txBox="1">
            <a:spLocks noGrp="1"/>
          </p:cNvSpPr>
          <p:nvPr>
            <p:ph type="sldNum" idx="12"/>
          </p:nvPr>
        </p:nvSpPr>
        <p:spPr>
          <a:xfrm>
            <a:off x="9156600" y="6492960"/>
            <a:ext cx="2741400" cy="363300"/>
          </a:xfrm>
          <a:prstGeom prst="rect">
            <a:avLst/>
          </a:prstGeom>
          <a:noFill/>
          <a:ln>
            <a:noFill/>
          </a:ln>
        </p:spPr>
        <p:txBody>
          <a:bodyPr spcFirstLastPara="1" wrap="square" lIns="90000" tIns="45000" rIns="90000" bIns="45000" anchor="t" anchorCtr="0">
            <a:noAutofit/>
          </a:bodyPr>
          <a:lstStyle/>
          <a:p>
            <a:pPr marL="0" lvl="0" indent="0" algn="r" rtl="0">
              <a:lnSpc>
                <a:spcPct val="100000"/>
              </a:lnSpc>
              <a:spcBef>
                <a:spcPts val="0"/>
              </a:spcBef>
              <a:spcAft>
                <a:spcPts val="0"/>
              </a:spcAft>
              <a:buClr>
                <a:srgbClr val="00376F"/>
              </a:buClr>
              <a:buSzPts val="1200"/>
              <a:buFont typeface="Lato"/>
              <a:buNone/>
            </a:pPr>
            <a:fld id="{00000000-1234-1234-1234-123412341234}" type="slidenum">
              <a:rPr lang="en-US" sz="1200" b="1" u="none" strike="noStrike">
                <a:solidFill>
                  <a:srgbClr val="00376F"/>
                </a:solidFill>
                <a:latin typeface="Lato"/>
                <a:ea typeface="Lato"/>
                <a:cs typeface="Lato"/>
                <a:sym typeface="Lato"/>
              </a:rPr>
              <a:t>9</a:t>
            </a:fld>
            <a:endParaRPr/>
          </a:p>
        </p:txBody>
      </p:sp>
      <p:sp>
        <p:nvSpPr>
          <p:cNvPr id="102" name="Google Shape;102;g35a291b2747_0_27"/>
          <p:cNvSpPr txBox="1"/>
          <p:nvPr/>
        </p:nvSpPr>
        <p:spPr>
          <a:xfrm>
            <a:off x="167775" y="73400"/>
            <a:ext cx="11975400" cy="47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Arial"/>
                <a:ea typeface="Arial"/>
                <a:cs typeface="Arial"/>
                <a:sym typeface="Arial"/>
              </a:rPr>
              <a:t>III. Dataset</a:t>
            </a:r>
            <a:endParaRPr sz="1800" b="1" i="0" u="none" strike="noStrike" cap="none">
              <a:solidFill>
                <a:schemeClr val="lt1"/>
              </a:solidFill>
              <a:latin typeface="Arial"/>
              <a:ea typeface="Arial"/>
              <a:cs typeface="Arial"/>
              <a:sym typeface="Arial"/>
            </a:endParaRPr>
          </a:p>
        </p:txBody>
      </p:sp>
      <p:sp>
        <p:nvSpPr>
          <p:cNvPr id="103" name="Google Shape;103;g35a291b2747_0_27"/>
          <p:cNvSpPr txBox="1"/>
          <p:nvPr/>
        </p:nvSpPr>
        <p:spPr>
          <a:xfrm>
            <a:off x="469875" y="1645463"/>
            <a:ext cx="113712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300">
              <a:solidFill>
                <a:schemeClr val="dk1"/>
              </a:solidFill>
            </a:endParaRPr>
          </a:p>
        </p:txBody>
      </p:sp>
      <p:sp>
        <p:nvSpPr>
          <p:cNvPr id="104" name="Google Shape;104;g35a291b2747_0_27"/>
          <p:cNvSpPr txBox="1"/>
          <p:nvPr/>
        </p:nvSpPr>
        <p:spPr>
          <a:xfrm>
            <a:off x="1548825" y="1773275"/>
            <a:ext cx="62841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Arial"/>
              <a:ea typeface="Arial"/>
              <a:cs typeface="Arial"/>
              <a:sym typeface="Arial"/>
            </a:endParaRPr>
          </a:p>
        </p:txBody>
      </p:sp>
      <p:sp>
        <p:nvSpPr>
          <p:cNvPr id="105" name="Google Shape;105;g35a291b2747_0_27"/>
          <p:cNvSpPr txBox="1"/>
          <p:nvPr/>
        </p:nvSpPr>
        <p:spPr>
          <a:xfrm>
            <a:off x="103625" y="1288675"/>
            <a:ext cx="6792300" cy="4830300"/>
          </a:xfrm>
          <a:prstGeom prst="rect">
            <a:avLst/>
          </a:prstGeom>
          <a:noFill/>
          <a:ln>
            <a:noFill/>
          </a:ln>
        </p:spPr>
        <p:txBody>
          <a:bodyPr spcFirstLastPara="1" wrap="square" lIns="91425" tIns="91425" rIns="91425" bIns="91425" anchor="ctr" anchorCtr="0">
            <a:noAutofit/>
          </a:bodyPr>
          <a:lstStyle/>
          <a:p>
            <a:pPr marL="0" lvl="0" indent="12700" algn="l" rtl="0">
              <a:lnSpc>
                <a:spcPct val="115000"/>
              </a:lnSpc>
              <a:spcBef>
                <a:spcPts val="1400"/>
              </a:spcBef>
              <a:spcAft>
                <a:spcPts val="0"/>
              </a:spcAft>
              <a:buNone/>
            </a:pPr>
            <a:r>
              <a:rPr lang="en-US" b="1">
                <a:solidFill>
                  <a:schemeClr val="dk1"/>
                </a:solidFill>
              </a:rPr>
              <a:t>Biểu đồ phân bố năng lượng âm (</a:t>
            </a:r>
            <a:r>
              <a:rPr lang="en-US" b="1">
                <a:solidFill>
                  <a:srgbClr val="188038"/>
                </a:solidFill>
                <a:latin typeface="Roboto Mono"/>
                <a:ea typeface="Roboto Mono"/>
                <a:cs typeface="Roboto Mono"/>
                <a:sym typeface="Roboto Mono"/>
              </a:rPr>
              <a:t>rms_energy</a:t>
            </a:r>
            <a:r>
              <a:rPr lang="en-US" b="1">
                <a:solidFill>
                  <a:schemeClr val="dk1"/>
                </a:solidFill>
              </a:rPr>
              <a:t>)</a:t>
            </a:r>
            <a:endParaRPr b="1"/>
          </a:p>
          <a:p>
            <a:pPr marL="0" lvl="0" indent="12700" algn="l" rtl="0">
              <a:lnSpc>
                <a:spcPct val="150000"/>
              </a:lnSpc>
              <a:spcBef>
                <a:spcPts val="1200"/>
              </a:spcBef>
              <a:spcAft>
                <a:spcPts val="0"/>
              </a:spcAft>
              <a:buClr>
                <a:schemeClr val="dk1"/>
              </a:buClr>
              <a:buSzPts val="1100"/>
              <a:buFont typeface="Arial"/>
              <a:buNone/>
            </a:pPr>
            <a:r>
              <a:rPr lang="en-US" b="1">
                <a:solidFill>
                  <a:schemeClr val="dk1"/>
                </a:solidFill>
              </a:rPr>
              <a:t>Quan sát:</a:t>
            </a:r>
            <a:endParaRPr b="1">
              <a:solidFill>
                <a:schemeClr val="dk1"/>
              </a:solidFill>
            </a:endParaRPr>
          </a:p>
          <a:p>
            <a:pPr marL="685800" lvl="0" indent="0" algn="l" rtl="0">
              <a:lnSpc>
                <a:spcPct val="150000"/>
              </a:lnSpc>
              <a:spcBef>
                <a:spcPts val="1200"/>
              </a:spcBef>
              <a:spcAft>
                <a:spcPts val="0"/>
              </a:spcAft>
              <a:buClr>
                <a:schemeClr val="dk1"/>
              </a:buClr>
              <a:buSzPts val="1100"/>
              <a:buFont typeface="Arial"/>
              <a:buNone/>
            </a:pPr>
            <a:r>
              <a:rPr lang="en-US" sz="1000">
                <a:solidFill>
                  <a:schemeClr val="dk1"/>
                </a:solidFill>
              </a:rPr>
              <a:t>·</a:t>
            </a:r>
            <a:r>
              <a:rPr lang="en-US" sz="700">
                <a:solidFill>
                  <a:schemeClr val="dk1"/>
                </a:solidFill>
                <a:latin typeface="Times New Roman"/>
                <a:ea typeface="Times New Roman"/>
                <a:cs typeface="Times New Roman"/>
                <a:sym typeface="Times New Roman"/>
              </a:rPr>
              <a:t>        </a:t>
            </a:r>
            <a:r>
              <a:rPr lang="en-US">
                <a:solidFill>
                  <a:schemeClr val="dk1"/>
                </a:solidFill>
              </a:rPr>
              <a:t>Tập public có năng lượng âm RMS tập trung chặt trong khoảng 0.03–0.06, với giá trị đỉnh quanh </a:t>
            </a:r>
            <a:r>
              <a:rPr lang="en-US" b="1">
                <a:solidFill>
                  <a:schemeClr val="dk1"/>
                </a:solidFill>
              </a:rPr>
              <a:t>0.04</a:t>
            </a:r>
            <a:r>
              <a:rPr lang="en-US">
                <a:solidFill>
                  <a:schemeClr val="dk1"/>
                </a:solidFill>
              </a:rPr>
              <a:t>.</a:t>
            </a:r>
            <a:endParaRPr>
              <a:solidFill>
                <a:schemeClr val="dk1"/>
              </a:solidFill>
            </a:endParaRPr>
          </a:p>
          <a:p>
            <a:pPr marL="685800" lvl="0" indent="0" algn="l" rtl="0">
              <a:lnSpc>
                <a:spcPct val="150000"/>
              </a:lnSpc>
              <a:spcBef>
                <a:spcPts val="1200"/>
              </a:spcBef>
              <a:spcAft>
                <a:spcPts val="0"/>
              </a:spcAft>
              <a:buClr>
                <a:schemeClr val="dk1"/>
              </a:buClr>
              <a:buSzPts val="1100"/>
              <a:buFont typeface="Arial"/>
              <a:buNone/>
            </a:pPr>
            <a:r>
              <a:rPr lang="en-US" sz="1000">
                <a:solidFill>
                  <a:schemeClr val="dk1"/>
                </a:solidFill>
              </a:rPr>
              <a:t>·</a:t>
            </a:r>
            <a:r>
              <a:rPr lang="en-US" sz="700">
                <a:solidFill>
                  <a:schemeClr val="dk1"/>
                </a:solidFill>
                <a:latin typeface="Times New Roman"/>
                <a:ea typeface="Times New Roman"/>
                <a:cs typeface="Times New Roman"/>
                <a:sym typeface="Times New Roman"/>
              </a:rPr>
              <a:t>        </a:t>
            </a:r>
            <a:r>
              <a:rPr lang="en-US">
                <a:solidFill>
                  <a:schemeClr val="dk1"/>
                </a:solidFill>
              </a:rPr>
              <a:t>Tập private có mức năng lượng RMS </a:t>
            </a:r>
            <a:r>
              <a:rPr lang="en-US" b="1">
                <a:solidFill>
                  <a:schemeClr val="dk1"/>
                </a:solidFill>
              </a:rPr>
              <a:t>cao hơn đáng kể</a:t>
            </a:r>
            <a:r>
              <a:rPr lang="en-US">
                <a:solidFill>
                  <a:schemeClr val="dk1"/>
                </a:solidFill>
              </a:rPr>
              <a:t>, với đỉnh khoảng </a:t>
            </a:r>
            <a:r>
              <a:rPr lang="en-US" b="1">
                <a:solidFill>
                  <a:schemeClr val="dk1"/>
                </a:solidFill>
              </a:rPr>
              <a:t>0.09</a:t>
            </a:r>
            <a:r>
              <a:rPr lang="en-US">
                <a:solidFill>
                  <a:schemeClr val="dk1"/>
                </a:solidFill>
              </a:rPr>
              <a:t>, và phân bố trải rộng hơn đến 0.3–0.4.</a:t>
            </a:r>
            <a:endParaRPr>
              <a:solidFill>
                <a:schemeClr val="dk1"/>
              </a:solidFill>
            </a:endParaRPr>
          </a:p>
          <a:p>
            <a:pPr marL="0" lvl="0" indent="12700" algn="l" rtl="0">
              <a:lnSpc>
                <a:spcPct val="150000"/>
              </a:lnSpc>
              <a:spcBef>
                <a:spcPts val="1200"/>
              </a:spcBef>
              <a:spcAft>
                <a:spcPts val="0"/>
              </a:spcAft>
              <a:buClr>
                <a:schemeClr val="dk1"/>
              </a:buClr>
              <a:buSzPts val="1100"/>
              <a:buFont typeface="Arial"/>
              <a:buNone/>
            </a:pPr>
            <a:r>
              <a:rPr lang="en-US" b="1">
                <a:solidFill>
                  <a:schemeClr val="dk1"/>
                </a:solidFill>
              </a:rPr>
              <a:t>Ý nghĩa:</a:t>
            </a:r>
            <a:endParaRPr b="1">
              <a:solidFill>
                <a:schemeClr val="dk1"/>
              </a:solidFill>
            </a:endParaRPr>
          </a:p>
          <a:p>
            <a:pPr marL="685800" lvl="0" indent="0" algn="l" rtl="0">
              <a:lnSpc>
                <a:spcPct val="150000"/>
              </a:lnSpc>
              <a:spcBef>
                <a:spcPts val="1200"/>
              </a:spcBef>
              <a:spcAft>
                <a:spcPts val="0"/>
              </a:spcAft>
              <a:buClr>
                <a:schemeClr val="dk1"/>
              </a:buClr>
              <a:buSzPts val="1100"/>
              <a:buFont typeface="Arial"/>
              <a:buNone/>
            </a:pPr>
            <a:r>
              <a:rPr lang="en-US" sz="1000">
                <a:solidFill>
                  <a:schemeClr val="dk1"/>
                </a:solidFill>
              </a:rPr>
              <a:t>·</a:t>
            </a:r>
            <a:r>
              <a:rPr lang="en-US" sz="700">
                <a:solidFill>
                  <a:schemeClr val="dk1"/>
                </a:solidFill>
                <a:latin typeface="Times New Roman"/>
                <a:ea typeface="Times New Roman"/>
                <a:cs typeface="Times New Roman"/>
                <a:sym typeface="Times New Roman"/>
              </a:rPr>
              <a:t>        </a:t>
            </a:r>
            <a:r>
              <a:rPr lang="en-US">
                <a:solidFill>
                  <a:schemeClr val="dk1"/>
                </a:solidFill>
              </a:rPr>
              <a:t>Năng lượng RMS cao hơn cho thấy tập private có </a:t>
            </a:r>
            <a:r>
              <a:rPr lang="en-US" b="1">
                <a:solidFill>
                  <a:schemeClr val="dk1"/>
                </a:solidFill>
              </a:rPr>
              <a:t>âm lượng lớn hơn hoặc nhiễu nhiều hơn</a:t>
            </a:r>
            <a:r>
              <a:rPr lang="en-US">
                <a:solidFill>
                  <a:schemeClr val="dk1"/>
                </a:solidFill>
              </a:rPr>
              <a:t>, ảnh hưởng đến khả năng nhận dạng nếu mô hình không được huấn luyện với các điều kiện âm thanh tương tự.</a:t>
            </a:r>
            <a:endParaRPr>
              <a:solidFill>
                <a:schemeClr val="dk1"/>
              </a:solidFill>
            </a:endParaRPr>
          </a:p>
          <a:p>
            <a:pPr marL="685800" lvl="0" indent="0" algn="l" rtl="0">
              <a:lnSpc>
                <a:spcPct val="150000"/>
              </a:lnSpc>
              <a:spcBef>
                <a:spcPts val="1200"/>
              </a:spcBef>
              <a:spcAft>
                <a:spcPts val="0"/>
              </a:spcAft>
              <a:buClr>
                <a:schemeClr val="dk1"/>
              </a:buClr>
              <a:buSzPts val="1100"/>
              <a:buFont typeface="Arial"/>
              <a:buNone/>
            </a:pPr>
            <a:r>
              <a:rPr lang="en-US" sz="1000">
                <a:solidFill>
                  <a:schemeClr val="dk1"/>
                </a:solidFill>
              </a:rPr>
              <a:t>·</a:t>
            </a:r>
            <a:r>
              <a:rPr lang="en-US" sz="700">
                <a:solidFill>
                  <a:schemeClr val="dk1"/>
                </a:solidFill>
                <a:latin typeface="Times New Roman"/>
                <a:ea typeface="Times New Roman"/>
                <a:cs typeface="Times New Roman"/>
                <a:sym typeface="Times New Roman"/>
              </a:rPr>
              <a:t>        </a:t>
            </a:r>
            <a:r>
              <a:rPr lang="en-US">
                <a:solidFill>
                  <a:schemeClr val="dk1"/>
                </a:solidFill>
              </a:rPr>
              <a:t>Đây là một nguyên nhân tiềm năng gây ra lỗi trong quá trình nhận dạng của PhoWhisper-small, vốn đã fine-tuned với dữ liệu sạch hơn (VLSP 2020).</a:t>
            </a:r>
            <a:endParaRPr>
              <a:solidFill>
                <a:schemeClr val="dk1"/>
              </a:solidFill>
            </a:endParaRPr>
          </a:p>
          <a:p>
            <a:pPr marL="0" lvl="0" indent="12700" algn="l" rtl="0">
              <a:lnSpc>
                <a:spcPct val="150000"/>
              </a:lnSpc>
              <a:spcBef>
                <a:spcPts val="1200"/>
              </a:spcBef>
              <a:spcAft>
                <a:spcPts val="1200"/>
              </a:spcAft>
              <a:buNone/>
            </a:pPr>
            <a:endParaRPr b="1"/>
          </a:p>
        </p:txBody>
      </p:sp>
      <p:pic>
        <p:nvPicPr>
          <p:cNvPr id="106" name="Google Shape;106;g35a291b2747_0_27"/>
          <p:cNvPicPr preferRelativeResize="0"/>
          <p:nvPr/>
        </p:nvPicPr>
        <p:blipFill>
          <a:blip r:embed="rId3">
            <a:alphaModFix/>
          </a:blip>
          <a:stretch>
            <a:fillRect/>
          </a:stretch>
        </p:blipFill>
        <p:spPr>
          <a:xfrm>
            <a:off x="7048325" y="2456175"/>
            <a:ext cx="4991275" cy="23460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1838</Words>
  <Application>Microsoft Office PowerPoint</Application>
  <PresentationFormat>Widescreen</PresentationFormat>
  <Paragraphs>125</Paragraphs>
  <Slides>17</Slides>
  <Notes>17</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17</vt:i4>
      </vt:variant>
    </vt:vector>
  </HeadingPairs>
  <TitlesOfParts>
    <vt:vector size="25" baseType="lpstr">
      <vt:lpstr>Roboto Mono</vt:lpstr>
      <vt:lpstr>Arial</vt:lpstr>
      <vt:lpstr>Times New Roman</vt:lpstr>
      <vt:lpstr>Lato</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Phong TT &amp; QTTH</dc:creator>
  <cp:lastModifiedBy>Son Thai</cp:lastModifiedBy>
  <cp:revision>1</cp:revision>
  <dcterms:created xsi:type="dcterms:W3CDTF">2021-05-28T04:32:29Z</dcterms:created>
  <dcterms:modified xsi:type="dcterms:W3CDTF">2025-05-18T14:11:44Z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Màn hình rộng</vt:lpwstr>
  </property>
  <property fmtid="{D5CDD505-2E9C-101B-9397-08002B2CF9AE}" pid="3" name="Slides">
    <vt:i4>13</vt:i4>
  </property>
</Properties>
</file>