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303" r:id="rId6"/>
    <p:sldId id="304" r:id="rId7"/>
    <p:sldId id="305" r:id="rId8"/>
    <p:sldId id="307" r:id="rId9"/>
    <p:sldId id="308" r:id="rId10"/>
    <p:sldId id="306" r:id="rId11"/>
    <p:sldId id="310" r:id="rId12"/>
    <p:sldId id="309" r:id="rId13"/>
    <p:sldId id="299" r:id="rId1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89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1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17.01.2017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17.01.2017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7003188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879418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–</a:t>
            </a:r>
            <a:r>
              <a:rPr lang="de-DE" sz="1000" baseline="0" dirty="0">
                <a:solidFill>
                  <a:srgbClr val="697D91"/>
                </a:solidFill>
                <a:latin typeface="Lucida Sans" pitchFamily="34" charset="0"/>
              </a:rPr>
              <a:t> Medizininformatik – Data Science – Jonas Mosimann, Kevin </a:t>
            </a:r>
            <a:r>
              <a:rPr lang="de-DE" sz="1000" baseline="0" dirty="0" err="1">
                <a:solidFill>
                  <a:srgbClr val="697D91"/>
                </a:solidFill>
                <a:latin typeface="Lucida Sans" pitchFamily="34" charset="0"/>
              </a:rPr>
              <a:t>Tippenhauer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Data Science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Project: Sentiment 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2006" y="3307633"/>
            <a:ext cx="6513884" cy="805526"/>
          </a:xfrm>
        </p:spPr>
        <p:txBody>
          <a:bodyPr/>
          <a:lstStyle/>
          <a:p>
            <a:r>
              <a:rPr lang="de-CH" b="1" dirty="0"/>
              <a:t>18.01.2017, Jonas Mosimann &amp; Kevin </a:t>
            </a:r>
            <a:r>
              <a:rPr lang="de-CH" b="1" dirty="0" err="1"/>
              <a:t>Tippenhauer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3606" y="6090902"/>
            <a:ext cx="6790384" cy="258474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 Interesse!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800" dirty="0"/>
              <a:t>Auftrag</a:t>
            </a:r>
          </a:p>
          <a:p>
            <a:r>
              <a:rPr lang="de-CH" sz="2800" dirty="0" err="1"/>
              <a:t>Tokenizers</a:t>
            </a:r>
            <a:endParaRPr lang="de-CH" sz="2800" dirty="0"/>
          </a:p>
          <a:p>
            <a:r>
              <a:rPr lang="de-CH" sz="2800" dirty="0"/>
              <a:t>Features</a:t>
            </a:r>
          </a:p>
          <a:p>
            <a:r>
              <a:rPr lang="de-CH" sz="2800" dirty="0" err="1"/>
              <a:t>Analyzers</a:t>
            </a:r>
            <a:endParaRPr lang="de-CH" sz="2800" dirty="0"/>
          </a:p>
          <a:p>
            <a:r>
              <a:rPr lang="de-CH" sz="2800" dirty="0"/>
              <a:t>Resultate</a:t>
            </a:r>
          </a:p>
          <a:p>
            <a:r>
              <a:rPr lang="de-CH" sz="2800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3901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Sentimentale Klassifikation von Film-Reviews</a:t>
            </a:r>
          </a:p>
          <a:p>
            <a:endParaRPr lang="de-CH" sz="2400" dirty="0"/>
          </a:p>
          <a:p>
            <a:r>
              <a:rPr lang="de-CH" sz="2400" dirty="0"/>
              <a:t>Baseline</a:t>
            </a:r>
          </a:p>
          <a:p>
            <a:pPr lvl="1"/>
            <a:r>
              <a:rPr lang="de-CH" sz="2400" dirty="0"/>
              <a:t>1000 positive Reviews</a:t>
            </a:r>
          </a:p>
          <a:p>
            <a:pPr lvl="1"/>
            <a:r>
              <a:rPr lang="de-CH" sz="2400" dirty="0"/>
              <a:t>1000 negative Reviews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Auftrag</a:t>
            </a:r>
          </a:p>
        </p:txBody>
      </p:sp>
    </p:spTree>
    <p:extLst>
      <p:ext uri="{BB962C8B-B14F-4D97-AF65-F5344CB8AC3E}">
        <p14:creationId xmlns:p14="http://schemas.microsoft.com/office/powerpoint/2010/main" val="444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err="1"/>
              <a:t>TokenizerME</a:t>
            </a:r>
            <a:endParaRPr lang="de-CH" sz="2400" dirty="0"/>
          </a:p>
          <a:p>
            <a:pPr lvl="1"/>
            <a:r>
              <a:rPr lang="de-CH" sz="2400" dirty="0" err="1" smtClean="0"/>
              <a:t>OpenNLP</a:t>
            </a:r>
            <a:r>
              <a:rPr lang="de-CH" sz="2400" dirty="0" smtClean="0"/>
              <a:t> </a:t>
            </a:r>
            <a:r>
              <a:rPr lang="de-CH" sz="2400" dirty="0" err="1" smtClean="0"/>
              <a:t>Tokenizer</a:t>
            </a:r>
            <a:r>
              <a:rPr lang="de-CH" sz="2400" dirty="0" smtClean="0"/>
              <a:t> angelernt mit </a:t>
            </a:r>
            <a:r>
              <a:rPr lang="de-CH" sz="2400" dirty="0" err="1" smtClean="0"/>
              <a:t>OpenNLP</a:t>
            </a:r>
            <a:r>
              <a:rPr lang="de-CH" sz="2400" dirty="0" smtClean="0"/>
              <a:t> Model (en-</a:t>
            </a:r>
            <a:r>
              <a:rPr lang="de-CH" sz="2400" dirty="0" err="1" smtClean="0"/>
              <a:t>token.bin</a:t>
            </a:r>
            <a:r>
              <a:rPr lang="de-CH" sz="2400" dirty="0" smtClean="0"/>
              <a:t>)</a:t>
            </a:r>
            <a:endParaRPr lang="de-CH" sz="2400" dirty="0"/>
          </a:p>
          <a:p>
            <a:r>
              <a:rPr lang="de-CH" sz="2400" dirty="0" err="1"/>
              <a:t>SimpleTokenizer</a:t>
            </a:r>
            <a:endParaRPr lang="de-CH" sz="2400" dirty="0"/>
          </a:p>
          <a:p>
            <a:pPr lvl="1"/>
            <a:r>
              <a:rPr lang="de-CH" sz="2400" dirty="0" smtClean="0"/>
              <a:t>Simpler </a:t>
            </a:r>
            <a:r>
              <a:rPr lang="de-CH" sz="2400" dirty="0" err="1" smtClean="0"/>
              <a:t>OpenNLP</a:t>
            </a:r>
            <a:r>
              <a:rPr lang="de-CH" sz="2400" dirty="0" smtClean="0"/>
              <a:t> </a:t>
            </a:r>
            <a:r>
              <a:rPr lang="de-CH" sz="2400" dirty="0" err="1" smtClean="0"/>
              <a:t>Tokenizer</a:t>
            </a:r>
            <a:r>
              <a:rPr lang="de-CH" sz="2400" dirty="0" smtClean="0"/>
              <a:t> (benutzt </a:t>
            </a:r>
            <a:r>
              <a:rPr lang="de-CH" sz="2400" dirty="0" err="1" smtClean="0"/>
              <a:t>Character</a:t>
            </a:r>
            <a:r>
              <a:rPr lang="de-CH" sz="2400" dirty="0" smtClean="0"/>
              <a:t> Klassen)</a:t>
            </a:r>
            <a:endParaRPr lang="de-CH" sz="2400" dirty="0"/>
          </a:p>
          <a:p>
            <a:r>
              <a:rPr lang="de-CH" sz="2400" dirty="0" err="1"/>
              <a:t>WhitespaceTokenizer</a:t>
            </a:r>
            <a:endParaRPr lang="de-CH" sz="2400" dirty="0"/>
          </a:p>
          <a:p>
            <a:pPr lvl="1"/>
            <a:r>
              <a:rPr lang="de-CH" sz="2400" dirty="0" err="1" smtClean="0"/>
              <a:t>OpenNLP</a:t>
            </a:r>
            <a:r>
              <a:rPr lang="de-CH" sz="2400" dirty="0" smtClean="0"/>
              <a:t> </a:t>
            </a:r>
            <a:r>
              <a:rPr lang="de-CH" sz="2400" dirty="0" err="1" smtClean="0"/>
              <a:t>Tokenizer</a:t>
            </a:r>
            <a:r>
              <a:rPr lang="de-CH" sz="2400" dirty="0" smtClean="0"/>
              <a:t> mit (benutzt </a:t>
            </a:r>
            <a:r>
              <a:rPr lang="de-CH" sz="2400" dirty="0" err="1" smtClean="0"/>
              <a:t>Whitespaces</a:t>
            </a:r>
            <a:r>
              <a:rPr lang="de-CH" sz="2400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Tokenizers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92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err="1"/>
              <a:t>StopWords</a:t>
            </a:r>
            <a:endParaRPr lang="de-CH" sz="2400" dirty="0"/>
          </a:p>
          <a:p>
            <a:pPr lvl="1"/>
            <a:r>
              <a:rPr lang="de-CH" sz="2400" dirty="0" smtClean="0"/>
              <a:t>Entfernt </a:t>
            </a:r>
            <a:r>
              <a:rPr lang="de-CH" sz="2400" dirty="0" err="1" smtClean="0"/>
              <a:t>StopWords</a:t>
            </a:r>
            <a:r>
              <a:rPr lang="de-CH" sz="2400" dirty="0" smtClean="0"/>
              <a:t> anhand der </a:t>
            </a:r>
            <a:r>
              <a:rPr lang="de-CH" sz="2400" dirty="0" err="1" smtClean="0"/>
              <a:t>OpenNLP</a:t>
            </a:r>
            <a:r>
              <a:rPr lang="de-CH" sz="2400" dirty="0" smtClean="0"/>
              <a:t>- Liste</a:t>
            </a:r>
            <a:endParaRPr lang="de-CH" sz="2400" dirty="0"/>
          </a:p>
          <a:p>
            <a:r>
              <a:rPr lang="de-CH" sz="2400" dirty="0" err="1" smtClean="0"/>
              <a:t>SpecialCharacters</a:t>
            </a:r>
            <a:endParaRPr lang="de-CH" sz="2400" dirty="0"/>
          </a:p>
          <a:p>
            <a:pPr lvl="1"/>
            <a:r>
              <a:rPr lang="de-CH" sz="2400" dirty="0" smtClean="0"/>
              <a:t>Entfernt unerwünschte Sonderzeichen etc.</a:t>
            </a:r>
            <a:endParaRPr lang="de-CH" sz="2400" dirty="0"/>
          </a:p>
          <a:p>
            <a:r>
              <a:rPr lang="de-CH" sz="2400" dirty="0" err="1"/>
              <a:t>Negotiation</a:t>
            </a:r>
            <a:endParaRPr lang="de-CH" sz="2400" dirty="0"/>
          </a:p>
          <a:p>
            <a:pPr lvl="1"/>
            <a:r>
              <a:rPr lang="de-CH" sz="2400" dirty="0" smtClean="0"/>
              <a:t>Ersetzt «not», «</a:t>
            </a:r>
            <a:r>
              <a:rPr lang="de-CH" sz="2400" dirty="0" err="1" smtClean="0"/>
              <a:t>n’t</a:t>
            </a:r>
            <a:r>
              <a:rPr lang="de-CH" sz="2400" dirty="0" smtClean="0"/>
              <a:t>» usw. mit NOT_ bis zur nächsten Punktion.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001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 err="1" smtClean="0"/>
              <a:t>WordCount</a:t>
            </a:r>
            <a:endParaRPr lang="de-CH" sz="2400" dirty="0"/>
          </a:p>
          <a:p>
            <a:pPr lvl="1"/>
            <a:r>
              <a:rPr lang="de-CH" sz="2400" dirty="0" smtClean="0"/>
              <a:t>Zählt die Anzahl negativer und positiver Wörter anhand generierter Listen aus den Trainingsdaten.</a:t>
            </a:r>
            <a:endParaRPr lang="de-CH" sz="2400" dirty="0"/>
          </a:p>
          <a:p>
            <a:r>
              <a:rPr lang="de-CH" sz="2400" dirty="0" err="1"/>
              <a:t>WeightedWordCount</a:t>
            </a:r>
            <a:endParaRPr lang="de-CH" sz="2400" dirty="0"/>
          </a:p>
          <a:p>
            <a:pPr lvl="1"/>
            <a:r>
              <a:rPr lang="de-CH" sz="2400" dirty="0" smtClean="0"/>
              <a:t>Gewichtet die gefundenen Wörter zusätzlich nach ihrer Häufigkeit.</a:t>
            </a:r>
            <a:endParaRPr lang="de-CH" sz="2400" dirty="0"/>
          </a:p>
          <a:p>
            <a:r>
              <a:rPr lang="de-CH" sz="2400" dirty="0" err="1" smtClean="0"/>
              <a:t>NaiveBayes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Analyzers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419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Beispiel-Output aus Java Programm: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7" y="1953645"/>
            <a:ext cx="8803204" cy="20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6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45031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Analyzer: </a:t>
            </a:r>
            <a:r>
              <a:rPr lang="de-CH" sz="1600" dirty="0" err="1">
                <a:latin typeface="Consolas" panose="020B0609020204030204" pitchFamily="49" charset="0"/>
              </a:rPr>
              <a:t>WordCountSentimentAnalyzer</a:t>
            </a: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TokenizerME-SpecialCharsFeatureStopWordFeatureNegationFeature2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0.6481936recall: 0.67164063accuracy: 0.65334475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SimpleTokenizer-SpecialCharsFeatureStopWordFeatureNegationFeature2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0.6479753recall: 0.68300784accuracy: 0.6554443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WhitespaceTokenizer-SpecialCharsFeatureStopWordFeatureNegationFeature2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0.65663123recall: 0.69159186accuracy: 0.6649951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------------------------------------------------------------------------</a:t>
            </a: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Analyzer: </a:t>
            </a:r>
            <a:r>
              <a:rPr lang="de-CH" sz="1600" dirty="0" err="1">
                <a:latin typeface="Consolas" panose="020B0609020204030204" pitchFamily="49" charset="0"/>
              </a:rPr>
              <a:t>WeightedWordCountSentimentAnalyzer</a:t>
            </a:r>
            <a:endParaRPr lang="de-CH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TokenizerME-SpecialCharsFeatureStopWordFeatureNegationFeature2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0.71774113recall: 0.7782047accuracy: 0.7359408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SimpleTokenizer-SpecialCharsFeatureStopWordFeatureNegationFeature2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0.60886437recall: 0.9609014accuracy: 0.6714995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WhitespaceTokenizer-SpecialCharsFeatureStopWordFeatureNegationFeature2</a:t>
            </a:r>
          </a:p>
          <a:p>
            <a:pPr marL="0" indent="0">
              <a:buNone/>
            </a:pPr>
            <a:r>
              <a:rPr lang="de-CH" sz="1600" dirty="0" smtClean="0">
                <a:latin typeface="Consolas" panose="020B0609020204030204" pitchFamily="49" charset="0"/>
              </a:rPr>
              <a:t>	</a:t>
            </a:r>
            <a:r>
              <a:rPr lang="de-CH" sz="1600" dirty="0" err="1" smtClean="0">
                <a:latin typeface="Consolas" panose="020B0609020204030204" pitchFamily="49" charset="0"/>
              </a:rPr>
              <a:t>precision</a:t>
            </a:r>
            <a:r>
              <a:rPr lang="de-CH" sz="1600" dirty="0">
                <a:latin typeface="Consolas" panose="020B0609020204030204" pitchFamily="49" charset="0"/>
              </a:rPr>
              <a:t>: 0.6300851recall: 0.9509195accuracy: 0.69581056</a:t>
            </a:r>
            <a:endParaRPr lang="de-CH" sz="16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</p:spTree>
    <p:extLst>
      <p:ext uri="{BB962C8B-B14F-4D97-AF65-F5344CB8AC3E}">
        <p14:creationId xmlns:p14="http://schemas.microsoft.com/office/powerpoint/2010/main" val="124768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Spannendes Thema</a:t>
            </a:r>
          </a:p>
          <a:p>
            <a:r>
              <a:rPr lang="de-CH" sz="2400" dirty="0"/>
              <a:t>Nicht einfach!</a:t>
            </a:r>
          </a:p>
          <a:p>
            <a:r>
              <a:rPr lang="de-CH" sz="2400" dirty="0" smtClean="0"/>
              <a:t>Schwer zu debuggen</a:t>
            </a:r>
          </a:p>
          <a:p>
            <a:r>
              <a:rPr lang="de-CH" sz="2400" dirty="0" smtClean="0"/>
              <a:t>Hat Spass gemacht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01889340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145</Words>
  <Application>Microsoft Office PowerPoint</Application>
  <PresentationFormat>Bildschirmpräsentation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Consolas</vt:lpstr>
      <vt:lpstr>Lucida Grande</vt:lpstr>
      <vt:lpstr>Lucida Sans</vt:lpstr>
      <vt:lpstr>Lucida Sans Unicode</vt:lpstr>
      <vt:lpstr>BFH_PPT_Vorlage</vt:lpstr>
      <vt:lpstr>Data Science Project: Sentiment Analysis</vt:lpstr>
      <vt:lpstr>Inhalt</vt:lpstr>
      <vt:lpstr>Auftrag</vt:lpstr>
      <vt:lpstr>Tokenizers</vt:lpstr>
      <vt:lpstr>Features</vt:lpstr>
      <vt:lpstr>Analyzers</vt:lpstr>
      <vt:lpstr>Resultate</vt:lpstr>
      <vt:lpstr>Resultate</vt:lpstr>
      <vt:lpstr>Fazit</vt:lpstr>
      <vt:lpstr>Vielen Dank für Ihr Interesse!   Fragen?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Kevin Tippenhauer</cp:lastModifiedBy>
  <cp:revision>62</cp:revision>
  <cp:lastPrinted>2013-06-13T15:31:11Z</cp:lastPrinted>
  <dcterms:created xsi:type="dcterms:W3CDTF">2013-06-07T09:55:15Z</dcterms:created>
  <dcterms:modified xsi:type="dcterms:W3CDTF">2017-01-17T21:44:11Z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