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750" r:id="rId2"/>
    <p:sldMasterId id="214748376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9" r:id="rId13"/>
    <p:sldId id="265" r:id="rId14"/>
    <p:sldId id="266" r:id="rId15"/>
    <p:sldId id="267" r:id="rId16"/>
    <p:sldId id="268"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37" autoAdjust="0"/>
  </p:normalViewPr>
  <p:slideViewPr>
    <p:cSldViewPr snapToGrid="0">
      <p:cViewPr varScale="1">
        <p:scale>
          <a:sx n="69" d="100"/>
          <a:sy n="69" d="100"/>
        </p:scale>
        <p:origin x="-182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22159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ederalreserve.gov/bankinforeg/ccar-and-stress-testing-as-complementary-supervisory-tools.htm#fn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9472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Apart from qualitative result, the Fed also runs stress test to do quantitative assessment. For each company, CCAR lists detailed data on how its capital plan performed during stress tests. Here is the result of Deutsche Bank Trust Corporation under adverse scenario and the table at the bottom shows the  required minimum capital ratio based on Basel Three. Here is a more intuitive view of these numbers. As we can see, all values of Deutsche Bank Trust Corporation beat the minimum requirement. In fact, this year, all companies passed the quantitative assessment. For the companies, they need to pass both qualitative and quantitative assessment to execute their capital plans. </a:t>
            </a:r>
          </a:p>
        </p:txBody>
      </p:sp>
    </p:spTree>
    <p:extLst>
      <p:ext uri="{BB962C8B-B14F-4D97-AF65-F5344CB8AC3E}">
        <p14:creationId xmlns:p14="http://schemas.microsoft.com/office/powerpoint/2010/main" val="420023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And for the public, for us, here is some information we can learn from CCAR. First of all, the report gives us a general idea how these companies would react in an adverse scenario or severely adverse scenario. Whether they could maintain their capital at a safe level during crisis. </a:t>
            </a:r>
          </a:p>
          <a:p>
            <a:pPr rtl="0">
              <a:spcBef>
                <a:spcPts val="0"/>
              </a:spcBef>
              <a:buNone/>
            </a:pPr>
            <a:endParaRPr/>
          </a:p>
          <a:p>
            <a:pPr rtl="0">
              <a:spcBef>
                <a:spcPts val="0"/>
              </a:spcBef>
              <a:buNone/>
            </a:pPr>
            <a:r>
              <a:rPr lang="en"/>
              <a:t>Another thing we can learn from CCAR is no amount of capital can make up for deficient processes. Large capital amount can bring some benefits but can not help the company avoid certain problems. </a:t>
            </a:r>
            <a:r>
              <a:rPr lang="en">
                <a:solidFill>
                  <a:schemeClr val="dk1"/>
                </a:solidFill>
              </a:rPr>
              <a:t>In objecting to the capital plans, the Fed cited foundational risk management issues such as risk identification and modeling quality. So, risk management is crucial. </a:t>
            </a:r>
          </a:p>
          <a:p>
            <a:pPr rtl="0">
              <a:spcBef>
                <a:spcPts val="0"/>
              </a:spcBef>
              <a:buNone/>
            </a:pPr>
            <a:endParaRPr/>
          </a:p>
          <a:p>
            <a:pPr rtl="0">
              <a:spcBef>
                <a:spcPts val="0"/>
              </a:spcBef>
              <a:buNone/>
            </a:pPr>
            <a:r>
              <a:rPr lang="en">
                <a:solidFill>
                  <a:schemeClr val="dk1"/>
                </a:solidFill>
              </a:rPr>
              <a:t>Also, three of the largest US BHCs, Goldman Sachs, JPMorgan, Morgan Stanley, adjusted their planned capital distributions downward after submission. (**) They did this after receiving DFAST results which indicated their initial plans distributed too much capital. DFAST results were released between the submission time and results release time of CCAR. The use of this “mulligan” is increasingly being taken as an attempt to pay out more to shareholders. However, the Fed may dislike this development because this is considered as a sign of weak capital planning capabilities. </a:t>
            </a:r>
          </a:p>
          <a:p>
            <a:pPr rtl="0">
              <a:spcBef>
                <a:spcPts val="0"/>
              </a:spcBef>
              <a:buNone/>
            </a:pPr>
            <a:endParaRPr>
              <a:solidFill>
                <a:schemeClr val="dk1"/>
              </a:solidFill>
            </a:endParaRPr>
          </a:p>
          <a:p>
            <a:pPr>
              <a:spcBef>
                <a:spcPts val="0"/>
              </a:spcBef>
              <a:buNone/>
            </a:pPr>
            <a:r>
              <a:rPr lang="en">
                <a:solidFill>
                  <a:schemeClr val="dk1"/>
                </a:solidFill>
              </a:rPr>
              <a:t>The last thing I want to mention is this year’s CCAR has a new expectation for the required banks to prove, rather than simply describe, the comprehensiveness of their risk identification process and its linkage to capital planning and scenario generation. Given the experienced challenges in doing so this year, this area is expected to be an important focus for CCAR next year.</a:t>
            </a:r>
          </a:p>
        </p:txBody>
      </p:sp>
    </p:spTree>
    <p:extLst>
      <p:ext uri="{BB962C8B-B14F-4D97-AF65-F5344CB8AC3E}">
        <p14:creationId xmlns:p14="http://schemas.microsoft.com/office/powerpoint/2010/main" val="15135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6621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About the connection between CCAR and other regulations, the quantitative part of CCAR and DFAST are similar, but they use different method to evaluate BHCs. And CCAR also has qualitative assessment, which makes it more than a stress test. Basel Three gives the requirements of minimum capital ratios for stress test. </a:t>
            </a:r>
          </a:p>
        </p:txBody>
      </p:sp>
    </p:spTree>
    <p:extLst>
      <p:ext uri="{BB962C8B-B14F-4D97-AF65-F5344CB8AC3E}">
        <p14:creationId xmlns:p14="http://schemas.microsoft.com/office/powerpoint/2010/main" val="90845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3978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The genesis of current supervisory stress test and CCAR is SCAP dates back to early 2009 </a:t>
            </a:r>
          </a:p>
          <a:p>
            <a:pPr lvl="0" rtl="0">
              <a:spcBef>
                <a:spcPts val="0"/>
              </a:spcBef>
              <a:buNone/>
            </a:pPr>
            <a:r>
              <a:rPr lang="en" sz="950">
                <a:solidFill>
                  <a:schemeClr val="dk1"/>
                </a:solidFill>
              </a:rPr>
              <a:t>when supervisors conducted simultaneous stress tests of the 19 largest U.S. BHCs  in the midst of the financial crisis</a:t>
            </a:r>
          </a:p>
          <a:p>
            <a:pPr lvl="0" rtl="0">
              <a:spcBef>
                <a:spcPts val="0"/>
              </a:spcBef>
              <a:buNone/>
            </a:pPr>
            <a:r>
              <a:rPr lang="en" sz="950">
                <a:solidFill>
                  <a:schemeClr val="dk1"/>
                </a:solidFill>
              </a:rPr>
              <a:t>SCAP assessed potential losses and capital shortfalls at the 19 large BHCs. It used a wide range of inputs, including the BHCs' own estimates, supervisory model outputs, data collected from banks, and supervisory judgment to produce estimates of losses, revenues, and capital levels</a:t>
            </a:r>
          </a:p>
          <a:p>
            <a:pPr lvl="0" rtl="0">
              <a:spcBef>
                <a:spcPts val="0"/>
              </a:spcBef>
              <a:buNone/>
            </a:pPr>
            <a:endParaRPr sz="950">
              <a:solidFill>
                <a:schemeClr val="dk1"/>
              </a:solidFill>
            </a:endParaRPr>
          </a:p>
          <a:p>
            <a:pPr lvl="0" rtl="0">
              <a:spcBef>
                <a:spcPts val="0"/>
              </a:spcBef>
              <a:buNone/>
            </a:pPr>
            <a:r>
              <a:rPr lang="en">
                <a:solidFill>
                  <a:srgbClr val="C55A11"/>
                </a:solidFill>
                <a:latin typeface="Times New Roman"/>
                <a:ea typeface="Times New Roman"/>
                <a:cs typeface="Times New Roman"/>
                <a:sym typeface="Times New Roman"/>
              </a:rPr>
              <a:t>The financial crisis of 2007-09 highlighted a number of deficiencies in risk measurement and management practices of large financial institutions. </a:t>
            </a:r>
            <a:r>
              <a:rPr lang="en" sz="950">
                <a:solidFill>
                  <a:schemeClr val="dk1"/>
                </a:solidFill>
              </a:rPr>
              <a:t>Building on the lessons learned from the SCAP, the Federal Reserve initiated CCAR in late 2010 to assess the capital adequacy and the internal capital planning processes of large, complex BHC</a:t>
            </a:r>
          </a:p>
          <a:p>
            <a:pPr lvl="0" rtl="0">
              <a:spcBef>
                <a:spcPts val="0"/>
              </a:spcBef>
              <a:buNone/>
            </a:pPr>
            <a:r>
              <a:rPr lang="en" sz="950">
                <a:solidFill>
                  <a:schemeClr val="dk1"/>
                </a:solidFill>
              </a:rPr>
              <a:t>Initially, the CCAR program covered the same 19 BHCs that participated in the SCAP.</a:t>
            </a:r>
            <a:r>
              <a:rPr lang="en" sz="950" u="sng" baseline="30000">
                <a:solidFill>
                  <a:srgbClr val="666600"/>
                </a:solidFill>
                <a:hlinkClick r:id="rId3"/>
              </a:rPr>
              <a:t>7</a:t>
            </a:r>
            <a:r>
              <a:rPr lang="en" sz="950">
                <a:solidFill>
                  <a:schemeClr val="dk1"/>
                </a:solidFill>
              </a:rPr>
              <a:t> In November 2011, the Board of Governors issued a rule that requires all U.S. BHCs with total consolidated assets of $50 billion or more to submit annual capital plans to the Federal Reserve.</a:t>
            </a:r>
            <a:r>
              <a:rPr lang="en">
                <a:solidFill>
                  <a:srgbClr val="C55A11"/>
                </a:solidFill>
                <a:latin typeface="Times New Roman"/>
                <a:ea typeface="Times New Roman"/>
                <a:cs typeface="Times New Roman"/>
                <a:sym typeface="Times New Roman"/>
              </a:rPr>
              <a:t>The capital plan describes the processes used by these BHCs to ensure that they have sufficient capital to continue to serve as a credit intermediaries and to provide key financial services even under very adverse economic and financial market conditions</a:t>
            </a:r>
          </a:p>
          <a:p>
            <a:pPr lvl="0" rtl="0">
              <a:spcBef>
                <a:spcPts val="0"/>
              </a:spcBef>
              <a:buNone/>
            </a:pPr>
            <a:endParaRPr sz="1200">
              <a:solidFill>
                <a:srgbClr val="C55A1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787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latin typeface="Times New Roman"/>
                <a:ea typeface="Times New Roman"/>
                <a:cs typeface="Times New Roman"/>
                <a:sym typeface="Times New Roman"/>
              </a:rPr>
              <a:t>First, it helps Federal Reserve to regulate and supervise the financial institutions</a:t>
            </a:r>
          </a:p>
          <a:p>
            <a:pPr lvl="0" rtl="0">
              <a:spcBef>
                <a:spcPts val="0"/>
              </a:spcBef>
              <a:buNone/>
            </a:pPr>
            <a:r>
              <a:rPr lang="en">
                <a:solidFill>
                  <a:schemeClr val="dk1"/>
                </a:solidFill>
                <a:latin typeface="Times New Roman"/>
                <a:ea typeface="Times New Roman"/>
                <a:cs typeface="Times New Roman"/>
                <a:sym typeface="Times New Roman"/>
              </a:rPr>
              <a:t>And second, CCAR  helps the firms ensure their robustness to a range of unexpected stress events. it  </a:t>
            </a:r>
            <a:r>
              <a:rPr lang="en" sz="1050">
                <a:solidFill>
                  <a:srgbClr val="C55A11"/>
                </a:solidFill>
                <a:latin typeface="Georgia"/>
                <a:ea typeface="Georgia"/>
                <a:cs typeface="Georgia"/>
                <a:sym typeface="Georgia"/>
              </a:rPr>
              <a:t>insight into each BHC’s capital adequacy process and capital position under stressful conditions, and to ensure that the BHC’s plans for distributing capital back to its shareholders  and share repurchases are consistent with the firm’s continued financial health under those conditions</a:t>
            </a:r>
          </a:p>
          <a:p>
            <a:pPr lvl="0" rtl="0">
              <a:spcBef>
                <a:spcPts val="0"/>
              </a:spcBef>
              <a:buNone/>
            </a:pPr>
            <a:r>
              <a:rPr lang="en">
                <a:solidFill>
                  <a:schemeClr val="dk1"/>
                </a:solidFill>
                <a:latin typeface="Times New Roman"/>
                <a:ea typeface="Times New Roman"/>
                <a:cs typeface="Times New Roman"/>
                <a:sym typeface="Times New Roman"/>
              </a:rPr>
              <a:t>CCAR also allows the Federal Reserve to expand upon its firm-specific supervisory practices by undertaking a simultaneous, horizontal assessment (of capital adequacy and capital planning processes at the largest U.S. BHCs. )</a:t>
            </a:r>
          </a:p>
          <a:p>
            <a:pPr lvl="0" rtl="0">
              <a:spcBef>
                <a:spcPts val="0"/>
              </a:spcBef>
              <a:buClr>
                <a:schemeClr val="dk1"/>
              </a:buClr>
              <a:buSzPct val="100000"/>
              <a:buFont typeface="Arial"/>
              <a:buNone/>
            </a:pPr>
            <a:r>
              <a:rPr lang="en">
                <a:solidFill>
                  <a:schemeClr val="dk1"/>
                </a:solidFill>
                <a:latin typeface="Times New Roman"/>
                <a:ea typeface="Times New Roman"/>
                <a:cs typeface="Times New Roman"/>
                <a:sym typeface="Times New Roman"/>
              </a:rPr>
              <a:t>Information gathered through the CCAR assessment also serves as a key input into evaluations of a BHC’s capitalization and overall financial condition.</a:t>
            </a:r>
          </a:p>
          <a:p>
            <a:pPr>
              <a:spcBef>
                <a:spcPts val="0"/>
              </a:spcBef>
              <a:buNone/>
            </a:pPr>
            <a:endParaRPr/>
          </a:p>
        </p:txBody>
      </p:sp>
    </p:spTree>
    <p:extLst>
      <p:ext uri="{BB962C8B-B14F-4D97-AF65-F5344CB8AC3E}">
        <p14:creationId xmlns:p14="http://schemas.microsoft.com/office/powerpoint/2010/main" val="162836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At the October of each year, the Feds will issue instruction for BHCs to do capital reviews of the upcoming 9 quarters. The reviews requires BHCs to submit their capital plan and supporting documents through a secured system. The due date is Jan 5th. The results are then published by March</a:t>
            </a:r>
          </a:p>
          <a:p>
            <a:pPr rtl="0">
              <a:spcBef>
                <a:spcPts val="0"/>
              </a:spcBef>
              <a:buNone/>
            </a:pPr>
            <a:endParaRPr/>
          </a:p>
          <a:p>
            <a:pPr rtl="0">
              <a:spcBef>
                <a:spcPts val="0"/>
              </a:spcBef>
              <a:buNone/>
            </a:pPr>
            <a:endParaRPr/>
          </a:p>
          <a:p>
            <a:pPr rtl="0">
              <a:spcBef>
                <a:spcPts val="0"/>
              </a:spcBef>
              <a:buNone/>
            </a:pPr>
            <a:r>
              <a:rPr lang="en"/>
              <a:t>#planned capital actions: dividend, share repurchase</a:t>
            </a:r>
          </a:p>
          <a:p>
            <a:pPr rtl="0">
              <a:spcBef>
                <a:spcPts val="0"/>
              </a:spcBef>
              <a:buNone/>
            </a:pPr>
            <a:endParaRPr/>
          </a:p>
          <a:p>
            <a:pPr rtl="0">
              <a:spcBef>
                <a:spcPts val="0"/>
              </a:spcBef>
              <a:buNone/>
            </a:pPr>
            <a:r>
              <a:rPr lang="en"/>
              <a:t>#capital planning:  </a:t>
            </a:r>
            <a:r>
              <a:rPr lang="en" sz="1000">
                <a:solidFill>
                  <a:schemeClr val="dk1"/>
                </a:solidFill>
                <a:latin typeface="Verdana"/>
                <a:ea typeface="Verdana"/>
                <a:cs typeface="Verdana"/>
                <a:sym typeface="Verdana"/>
              </a:rPr>
              <a:t>The process of budgeting resources for the future of an organization's long term plans. Capital planning for a business would include budgeting for new and replacement machinery, research and development and the production of new products</a:t>
            </a:r>
          </a:p>
          <a:p>
            <a:pPr rtl="0">
              <a:spcBef>
                <a:spcPts val="0"/>
              </a:spcBef>
              <a:buNone/>
            </a:pPr>
            <a:endParaRPr/>
          </a:p>
          <a:p>
            <a:pPr>
              <a:spcBef>
                <a:spcPts val="0"/>
              </a:spcBef>
              <a:buNone/>
            </a:pPr>
            <a:r>
              <a:rPr lang="en"/>
              <a:t>#capital policy:</a:t>
            </a:r>
            <a:r>
              <a:rPr lang="en" sz="950">
                <a:solidFill>
                  <a:schemeClr val="dk1"/>
                </a:solidFill>
              </a:rPr>
              <a:t>a capital policy is the principles and guidelines used by a BHC for capital planning, capital issuance, and usage and distributions. It should be a distinct, comprehensive written document that addresses the major components of the BHC's capital planning processes and links to and is supported by other policies (risk-management, stress testing, model governance, audit, and others).</a:t>
            </a:r>
          </a:p>
        </p:txBody>
      </p:sp>
    </p:spTree>
    <p:extLst>
      <p:ext uri="{BB962C8B-B14F-4D97-AF65-F5344CB8AC3E}">
        <p14:creationId xmlns:p14="http://schemas.microsoft.com/office/powerpoint/2010/main" val="3747619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6720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4366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#Capital Adequacy Process: </a:t>
            </a:r>
            <a:r>
              <a:rPr lang="en" sz="950">
                <a:solidFill>
                  <a:schemeClr val="dk1"/>
                </a:solidFill>
              </a:rPr>
              <a:t> institution's internal process for assessing its capital adequacy.  Sound foundational risk management. Effective loss-estimation methodologies.Solid resource-estimation methodologies . Sufcient capital adequacy impact assessment. Comprehensive capital policy and capital planning . Robust internal control. Effective governance</a:t>
            </a:r>
          </a:p>
          <a:p>
            <a:pPr>
              <a:spcBef>
                <a:spcPts val="0"/>
              </a:spcBef>
              <a:buNone/>
            </a:pPr>
            <a:endParaRPr/>
          </a:p>
        </p:txBody>
      </p:sp>
    </p:spTree>
    <p:extLst>
      <p:ext uri="{BB962C8B-B14F-4D97-AF65-F5344CB8AC3E}">
        <p14:creationId xmlns:p14="http://schemas.microsoft.com/office/powerpoint/2010/main" val="339325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In CCAR, the qualitative results were given by a group of experts. There are three types. Non-objection, which means capital plans of these companies are good and they can execute their plans. In this year, 28 companies out of 31 got non-objection result. On the opposite, Deutsche Bank Trust Corporation and Santander Holdings were unlucky. They got objection results. </a:t>
            </a:r>
            <a:r>
              <a:rPr lang="en">
                <a:solidFill>
                  <a:schemeClr val="dk1"/>
                </a:solidFill>
              </a:rPr>
              <a:t>This means they need to modify their capital plans and may only make capital distributions that are expressly permitted by the Federal Reserve until their new capital plans meet Fed’s requirement. </a:t>
            </a:r>
            <a:r>
              <a:rPr lang="en"/>
              <a:t>The reason for objections were given in the report. For example, for Deutsche Bank Trust Corporation, the Federal Reserve said they identified numerous and significant deficiencies across Deutsche Bank Trust Corporation’s risk-identification, measurement, and aggregation processes; approaches to loss and revenue projection; and internal controls. Based on these reasons, the Fed gave them an objection. Note there is also a conditional non-objection, Bank of America Corporation. This one looks a little bit vague. This was because its capital plan had some deficiencies but they were not serious enough to undermine the quantitative results. For conditional non-objection companies, they can use their new plans to do capital distribution, but they have to resubmit a new plan by September, if their new plan does not satisfactorily address the identified weaknesses by that time, they will still get an objection and have some restrictions on capital distribution. </a:t>
            </a:r>
          </a:p>
        </p:txBody>
      </p:sp>
    </p:spTree>
    <p:extLst>
      <p:ext uri="{BB962C8B-B14F-4D97-AF65-F5344CB8AC3E}">
        <p14:creationId xmlns:p14="http://schemas.microsoft.com/office/powerpoint/2010/main" val="2529983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Apart from qualitative result, the Fed also runs stress test to do quantitative assessment. For each company, CCAR lists detailed data on how its capital plan performed during stress tests. Here is the result of Deutsche Bank Trust Corporation under adverse scenario and the table at the bottom shows the  required minimum capital ratio based on Basel Three. Here is a more intuitive view of these numbers. As we can see, all values of Deutsche Bank Trust Corporation beat the minimum requirement. In fact, this year, all companies passed the quantitative assessment. For the companies, they need to pass both qualitative and quantitative assessment to execute their capital plans. </a:t>
            </a:r>
          </a:p>
        </p:txBody>
      </p:sp>
    </p:spTree>
    <p:extLst>
      <p:ext uri="{BB962C8B-B14F-4D97-AF65-F5344CB8AC3E}">
        <p14:creationId xmlns:p14="http://schemas.microsoft.com/office/powerpoint/2010/main" val="175560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55740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14735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537758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593366"/>
            <a:ext cx="8520599" cy="7635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536633"/>
            <a:ext cx="8520599" cy="4555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1185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88873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518534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923901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9003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457749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4212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93941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56949588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8925753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781678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7277709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52051200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593366"/>
            <a:ext cx="8520599" cy="7635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536633"/>
            <a:ext cx="8520599" cy="4555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120641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790713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3E28D29-1ECB-41DF-951B-2A23F95AD026}"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9294540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6770200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8262420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204619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868277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1777778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0790841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34522259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24447286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98381770"/>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5327052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78405182"/>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72736679"/>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79904677"/>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274408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8782046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63493590"/>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847789034"/>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593366"/>
            <a:ext cx="8520599" cy="7635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0" y="1536633"/>
            <a:ext cx="8520599" cy="4555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86620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345212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170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96202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494177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120049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6DFF08F-DC6B-4601-B491-B0F83F6DD2DA}" type="datetimeFigureOut">
              <a:rPr lang="en-US" smtClean="0"/>
              <a:pPr/>
              <a:t>9/24/2015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9593348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6DFF08F-DC6B-4601-B491-B0F83F6DD2DA}" type="datetimeFigureOut">
              <a:rPr lang="en-US" smtClean="0"/>
              <a:pPr/>
              <a:t>9/24/2015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31151424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9/24/2015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77086987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hyperlink" Target="http://riskarticles.com/wp-content/uploads/2013/06/An-Introduction-to-CCAR.pdf" TargetMode="External"/><Relationship Id="rId7" Type="http://schemas.openxmlformats.org/officeDocument/2006/relationships/hyperlink" Target="http://www.federalreserve.gov/newsevents/press/bcreg/bcreg20111122d1.pdf" TargetMode="External"/><Relationship Id="rId2" Type="http://schemas.openxmlformats.org/officeDocument/2006/relationships/notesSlide" Target="../notesSlides/notesSlide14.xml"/><Relationship Id="rId1" Type="http://schemas.openxmlformats.org/officeDocument/2006/relationships/slideLayout" Target="../slideLayouts/slideLayout42.xml"/><Relationship Id="rId6" Type="http://schemas.openxmlformats.org/officeDocument/2006/relationships/hyperlink" Target="http://www.federalreserve.gov/newsevents/press/bcreg/bcreg20150311a1.pdf" TargetMode="External"/><Relationship Id="rId5" Type="http://schemas.openxmlformats.org/officeDocument/2006/relationships/hyperlink" Target="http://libertystreeteconomics.newyorkfed.org/2012/07/ccar-more-than-a-stress-test.html#.Vf_wJ7Fei-o" TargetMode="External"/><Relationship Id="rId4" Type="http://schemas.openxmlformats.org/officeDocument/2006/relationships/hyperlink" Target="http://corpgov.law.harvard.edu/2015/03/22/key-points-from-the-2015-comprehensive-capital-analysis-and-review-cc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1228648" y="2661444"/>
            <a:ext cx="6480641" cy="815852"/>
          </a:xfrm>
          <a:prstGeom prst="rect">
            <a:avLst/>
          </a:prstGeom>
        </p:spPr>
        <p:txBody>
          <a:bodyPr lIns="91425" tIns="91425" rIns="91425" bIns="91425" anchor="b" anchorCtr="0">
            <a:noAutofit/>
          </a:bodyPr>
          <a:lstStyle/>
          <a:p>
            <a:pPr algn="ctr" rtl="0">
              <a:spcBef>
                <a:spcPts val="0"/>
              </a:spcBef>
              <a:buNone/>
            </a:pPr>
            <a:endParaRPr sz="3000" dirty="0"/>
          </a:p>
          <a:p>
            <a:pPr algn="ctr">
              <a:spcBef>
                <a:spcPts val="0"/>
              </a:spcBef>
              <a:buNone/>
            </a:pPr>
            <a:r>
              <a:rPr lang="en" sz="3000" dirty="0"/>
              <a:t>Comprehensive Capital Analysis </a:t>
            </a:r>
            <a:r>
              <a:rPr lang="en" sz="3000" dirty="0" smtClean="0"/>
              <a:t/>
            </a:r>
            <a:br>
              <a:rPr lang="en" sz="3000" dirty="0" smtClean="0"/>
            </a:br>
            <a:r>
              <a:rPr lang="en" sz="3000" dirty="0" smtClean="0"/>
              <a:t>and Review (CCAR)</a:t>
            </a:r>
            <a:endParaRPr lang="en" sz="3000" dirty="0"/>
          </a:p>
        </p:txBody>
      </p:sp>
      <p:sp>
        <p:nvSpPr>
          <p:cNvPr id="51" name="Shape 51"/>
          <p:cNvSpPr txBox="1">
            <a:spLocks noGrp="1"/>
          </p:cNvSpPr>
          <p:nvPr>
            <p:ph type="subTitle" idx="1"/>
          </p:nvPr>
        </p:nvSpPr>
        <p:spPr>
          <a:xfrm>
            <a:off x="2253803" y="3928752"/>
            <a:ext cx="4430332" cy="398549"/>
          </a:xfrm>
          <a:prstGeom prst="rect">
            <a:avLst/>
          </a:prstGeom>
        </p:spPr>
        <p:txBody>
          <a:bodyPr lIns="91425" tIns="91425" rIns="91425" bIns="91425" anchor="t" anchorCtr="0">
            <a:noAutofit/>
          </a:bodyPr>
          <a:lstStyle/>
          <a:p>
            <a:pPr>
              <a:spcBef>
                <a:spcPts val="0"/>
              </a:spcBef>
              <a:buNone/>
            </a:pPr>
            <a:r>
              <a:rPr lang="en" sz="1600" dirty="0"/>
              <a:t>Quan Zhou, Xinru </a:t>
            </a:r>
            <a:r>
              <a:rPr lang="en" sz="1600" dirty="0" smtClean="0"/>
              <a:t>Wang, </a:t>
            </a:r>
            <a:r>
              <a:rPr lang="en" sz="1600" dirty="0"/>
              <a:t>Jiyuan Ding</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lIns="91425" tIns="91425" rIns="91425" bIns="91425" anchor="t" anchorCtr="0">
            <a:noAutofit/>
          </a:bodyPr>
          <a:lstStyle/>
          <a:p>
            <a:pPr algn="ctr">
              <a:spcBef>
                <a:spcPts val="0"/>
              </a:spcBef>
              <a:buNone/>
            </a:pPr>
            <a:r>
              <a:rPr lang="en" sz="3600" b="1" dirty="0"/>
              <a:t>Quantitative Results of CCAR</a:t>
            </a:r>
          </a:p>
        </p:txBody>
      </p:sp>
      <p:sp>
        <p:nvSpPr>
          <p:cNvPr id="100" name="Shape 100"/>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endParaRPr/>
          </a:p>
        </p:txBody>
      </p:sp>
      <p:pic>
        <p:nvPicPr>
          <p:cNvPr id="105" name="Shape 105"/>
          <p:cNvPicPr preferRelativeResize="0"/>
          <p:nvPr/>
        </p:nvPicPr>
        <p:blipFill>
          <a:blip r:embed="rId3">
            <a:alphaModFix/>
          </a:blip>
          <a:stretch>
            <a:fillRect/>
          </a:stretch>
        </p:blipFill>
        <p:spPr>
          <a:xfrm>
            <a:off x="0" y="1536633"/>
            <a:ext cx="9144001" cy="4803446"/>
          </a:xfrm>
          <a:prstGeom prst="rect">
            <a:avLst/>
          </a:prstGeom>
          <a:noFill/>
          <a:ln>
            <a:noFill/>
          </a:ln>
        </p:spPr>
      </p:pic>
    </p:spTree>
    <p:extLst>
      <p:ext uri="{BB962C8B-B14F-4D97-AF65-F5344CB8AC3E}">
        <p14:creationId xmlns:p14="http://schemas.microsoft.com/office/powerpoint/2010/main" val="223465959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699" y="1121400"/>
            <a:ext cx="8520599" cy="763500"/>
          </a:xfrm>
          <a:prstGeom prst="rect">
            <a:avLst/>
          </a:prstGeom>
        </p:spPr>
        <p:txBody>
          <a:bodyPr lIns="91425" tIns="91425" rIns="91425" bIns="91425" anchor="t" anchorCtr="0">
            <a:noAutofit/>
          </a:bodyPr>
          <a:lstStyle/>
          <a:p>
            <a:pPr>
              <a:spcBef>
                <a:spcPts val="0"/>
              </a:spcBef>
              <a:buNone/>
            </a:pPr>
            <a:r>
              <a:rPr lang="en" sz="3600" b="1" dirty="0"/>
              <a:t>What </a:t>
            </a:r>
            <a:r>
              <a:rPr lang="en" sz="3600" b="1" dirty="0" smtClean="0"/>
              <a:t>we can learn </a:t>
            </a:r>
            <a:r>
              <a:rPr lang="en" sz="3600" b="1" dirty="0"/>
              <a:t>from CCAR </a:t>
            </a:r>
          </a:p>
        </p:txBody>
      </p:sp>
      <p:sp>
        <p:nvSpPr>
          <p:cNvPr id="111" name="Shape 111"/>
          <p:cNvSpPr txBox="1">
            <a:spLocks noGrp="1"/>
          </p:cNvSpPr>
          <p:nvPr>
            <p:ph type="body" idx="1"/>
          </p:nvPr>
        </p:nvSpPr>
        <p:spPr>
          <a:xfrm>
            <a:off x="311699" y="1983346"/>
            <a:ext cx="8520599" cy="3131319"/>
          </a:xfrm>
          <a:prstGeom prst="rect">
            <a:avLst/>
          </a:prstGeom>
        </p:spPr>
        <p:txBody>
          <a:bodyPr lIns="91425" tIns="91425" rIns="91425" bIns="91425" anchor="t" anchorCtr="0">
            <a:noAutofit/>
          </a:bodyPr>
          <a:lstStyle/>
          <a:p>
            <a:pPr marL="571500" lvl="0" indent="-342900" rtl="0">
              <a:lnSpc>
                <a:spcPct val="150000"/>
              </a:lnSpc>
              <a:spcBef>
                <a:spcPts val="0"/>
              </a:spcBef>
              <a:buClr>
                <a:srgbClr val="666666"/>
              </a:buClr>
              <a:buSzPct val="100000"/>
              <a:buFont typeface="Arial" panose="020B0604020202020204" pitchFamily="34" charset="0"/>
              <a:buChar char="•"/>
            </a:pPr>
            <a:r>
              <a:rPr lang="en" dirty="0" smtClean="0"/>
              <a:t>A general </a:t>
            </a:r>
            <a:r>
              <a:rPr lang="en" dirty="0"/>
              <a:t>idea on how BHCs’ capital plans would </a:t>
            </a:r>
            <a:r>
              <a:rPr lang="en" dirty="0" smtClean="0"/>
              <a:t>perform </a:t>
            </a:r>
            <a:r>
              <a:rPr lang="en" dirty="0"/>
              <a:t>during crisis</a:t>
            </a:r>
          </a:p>
          <a:p>
            <a:pPr marL="571500" lvl="0" indent="-342900" rtl="0">
              <a:lnSpc>
                <a:spcPct val="150000"/>
              </a:lnSpc>
              <a:spcBef>
                <a:spcPts val="0"/>
              </a:spcBef>
              <a:buClr>
                <a:srgbClr val="666666"/>
              </a:buClr>
              <a:buSzPct val="100000"/>
              <a:buFont typeface="Arial" panose="020B0604020202020204" pitchFamily="34" charset="0"/>
              <a:buChar char="•"/>
            </a:pPr>
            <a:r>
              <a:rPr lang="en" dirty="0"/>
              <a:t>No amount of capital can make up for deficient processes</a:t>
            </a:r>
          </a:p>
          <a:p>
            <a:pPr marL="571500" lvl="0" indent="-342900" rtl="0">
              <a:lnSpc>
                <a:spcPct val="150000"/>
              </a:lnSpc>
              <a:spcBef>
                <a:spcPts val="0"/>
              </a:spcBef>
              <a:buClr>
                <a:srgbClr val="666666"/>
              </a:buClr>
              <a:buSzPct val="100000"/>
              <a:buFont typeface="Arial" panose="020B0604020202020204" pitchFamily="34" charset="0"/>
              <a:buChar char="•"/>
            </a:pPr>
            <a:r>
              <a:rPr lang="en" dirty="0"/>
              <a:t>Large banks see little downside to taking the “mulligan””</a:t>
            </a:r>
          </a:p>
          <a:p>
            <a:pPr marL="571500" lvl="0" indent="-342900" rtl="0">
              <a:lnSpc>
                <a:spcPct val="150000"/>
              </a:lnSpc>
              <a:spcBef>
                <a:spcPts val="0"/>
              </a:spcBef>
              <a:buClr>
                <a:srgbClr val="666666"/>
              </a:buClr>
              <a:buSzPct val="100000"/>
              <a:buFont typeface="Arial" panose="020B0604020202020204" pitchFamily="34" charset="0"/>
              <a:buChar char="•"/>
            </a:pPr>
            <a:r>
              <a:rPr lang="en" dirty="0"/>
              <a:t>Proving comprehensive risk identification will be one of the biggest challenges for CCAR 2016</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prstGeom prst="rect">
            <a:avLst/>
          </a:prstGeom>
        </p:spPr>
        <p:txBody>
          <a:bodyPr lIns="91425" tIns="91425" rIns="91425" bIns="91425" anchor="t" anchorCtr="0">
            <a:noAutofit/>
          </a:bodyPr>
          <a:lstStyle/>
          <a:p>
            <a:pPr>
              <a:spcBef>
                <a:spcPts val="0"/>
              </a:spcBef>
              <a:buNone/>
            </a:pPr>
            <a:endParaRPr/>
          </a:p>
        </p:txBody>
      </p:sp>
      <p:sp>
        <p:nvSpPr>
          <p:cNvPr id="117" name="Shape 117"/>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endParaRPr/>
          </a:p>
        </p:txBody>
      </p:sp>
      <p:pic>
        <p:nvPicPr>
          <p:cNvPr id="118" name="Shape 118"/>
          <p:cNvPicPr preferRelativeResize="0"/>
          <p:nvPr/>
        </p:nvPicPr>
        <p:blipFill>
          <a:blip r:embed="rId3">
            <a:alphaModFix/>
          </a:blip>
          <a:stretch>
            <a:fillRect/>
          </a:stretch>
        </p:blipFill>
        <p:spPr>
          <a:xfrm>
            <a:off x="195980" y="0"/>
            <a:ext cx="8752039" cy="6857999"/>
          </a:xfrm>
          <a:prstGeom prst="rect">
            <a:avLst/>
          </a:prstGeom>
          <a:noFill/>
          <a:ln>
            <a:noFill/>
          </a:ln>
        </p:spPr>
      </p:pic>
      <p:sp>
        <p:nvSpPr>
          <p:cNvPr id="119" name="Shape 119"/>
          <p:cNvSpPr/>
          <p:nvPr/>
        </p:nvSpPr>
        <p:spPr>
          <a:xfrm>
            <a:off x="311700" y="3583350"/>
            <a:ext cx="8613100" cy="174450"/>
          </a:xfrm>
          <a:prstGeom prst="flowChartProcess">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0" name="Shape 120"/>
          <p:cNvSpPr/>
          <p:nvPr/>
        </p:nvSpPr>
        <p:spPr>
          <a:xfrm>
            <a:off x="311700" y="4133600"/>
            <a:ext cx="8613100" cy="174450"/>
          </a:xfrm>
          <a:prstGeom prst="flowChartProcess">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21" name="Shape 121"/>
          <p:cNvSpPr/>
          <p:nvPr/>
        </p:nvSpPr>
        <p:spPr>
          <a:xfrm>
            <a:off x="311700" y="4683850"/>
            <a:ext cx="8613100" cy="174450"/>
          </a:xfrm>
          <a:prstGeom prst="flowChartProcess">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22" name="Shape 122"/>
          <p:cNvSpPr/>
          <p:nvPr/>
        </p:nvSpPr>
        <p:spPr>
          <a:xfrm>
            <a:off x="334925" y="5623300"/>
            <a:ext cx="8613100" cy="174450"/>
          </a:xfrm>
          <a:prstGeom prst="flowChartProcess">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 name="椭圆 1"/>
          <p:cNvSpPr/>
          <p:nvPr/>
        </p:nvSpPr>
        <p:spPr>
          <a:xfrm>
            <a:off x="5822304" y="3318841"/>
            <a:ext cx="1073020"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5.8</a:t>
            </a:r>
            <a:endParaRPr lang="en-US" sz="2400" dirty="0">
              <a:solidFill>
                <a:schemeClr val="bg1"/>
              </a:solidFill>
            </a:endParaRPr>
          </a:p>
        </p:txBody>
      </p:sp>
      <p:sp>
        <p:nvSpPr>
          <p:cNvPr id="10" name="椭圆 9"/>
          <p:cNvSpPr/>
          <p:nvPr/>
        </p:nvSpPr>
        <p:spPr>
          <a:xfrm>
            <a:off x="7539137" y="3344396"/>
            <a:ext cx="1073020"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6.4</a:t>
            </a:r>
            <a:endParaRPr lang="en-US" sz="2400" dirty="0">
              <a:solidFill>
                <a:schemeClr val="bg1"/>
              </a:solidFill>
            </a:endParaRPr>
          </a:p>
        </p:txBody>
      </p:sp>
      <p:sp>
        <p:nvSpPr>
          <p:cNvPr id="11" name="椭圆 10"/>
          <p:cNvSpPr/>
          <p:nvPr/>
        </p:nvSpPr>
        <p:spPr>
          <a:xfrm>
            <a:off x="7539137" y="3987183"/>
            <a:ext cx="1073020"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5.5</a:t>
            </a:r>
            <a:endParaRPr lang="en-US" sz="2400" dirty="0">
              <a:solidFill>
                <a:schemeClr val="bg1"/>
              </a:solidFill>
            </a:endParaRPr>
          </a:p>
        </p:txBody>
      </p:sp>
      <p:sp>
        <p:nvSpPr>
          <p:cNvPr id="12" name="椭圆 11"/>
          <p:cNvSpPr/>
          <p:nvPr/>
        </p:nvSpPr>
        <p:spPr>
          <a:xfrm>
            <a:off x="5822304" y="3967075"/>
            <a:ext cx="1073020"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5.0</a:t>
            </a:r>
            <a:endParaRPr lang="en-US" sz="2400" dirty="0">
              <a:solidFill>
                <a:schemeClr val="bg1"/>
              </a:solidFill>
            </a:endParaRPr>
          </a:p>
        </p:txBody>
      </p:sp>
      <p:sp>
        <p:nvSpPr>
          <p:cNvPr id="13" name="椭圆 12"/>
          <p:cNvSpPr/>
          <p:nvPr/>
        </p:nvSpPr>
        <p:spPr>
          <a:xfrm>
            <a:off x="5822304" y="4604551"/>
            <a:ext cx="1073020"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5.9</a:t>
            </a:r>
            <a:endParaRPr lang="en-US" sz="2400" dirty="0">
              <a:solidFill>
                <a:schemeClr val="bg1"/>
              </a:solidFill>
            </a:endParaRPr>
          </a:p>
        </p:txBody>
      </p:sp>
      <p:sp>
        <p:nvSpPr>
          <p:cNvPr id="14" name="椭圆 13"/>
          <p:cNvSpPr/>
          <p:nvPr/>
        </p:nvSpPr>
        <p:spPr>
          <a:xfrm>
            <a:off x="7539137" y="4624917"/>
            <a:ext cx="1073020"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5.9</a:t>
            </a:r>
            <a:endParaRPr lang="en-US" sz="2400" dirty="0">
              <a:solidFill>
                <a:schemeClr val="bg1"/>
              </a:solidFill>
            </a:endParaRPr>
          </a:p>
        </p:txBody>
      </p:sp>
      <p:sp>
        <p:nvSpPr>
          <p:cNvPr id="15" name="椭圆 14"/>
          <p:cNvSpPr/>
          <p:nvPr/>
        </p:nvSpPr>
        <p:spPr>
          <a:xfrm>
            <a:off x="1959431" y="3344396"/>
            <a:ext cx="1446242"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GS</a:t>
            </a:r>
            <a:endParaRPr lang="en-US" sz="2400" dirty="0">
              <a:solidFill>
                <a:schemeClr val="bg1"/>
              </a:solidFill>
            </a:endParaRPr>
          </a:p>
        </p:txBody>
      </p:sp>
      <p:sp>
        <p:nvSpPr>
          <p:cNvPr id="16" name="椭圆 15"/>
          <p:cNvSpPr/>
          <p:nvPr/>
        </p:nvSpPr>
        <p:spPr>
          <a:xfrm>
            <a:off x="1502231" y="3967074"/>
            <a:ext cx="2537924"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JPMorgan</a:t>
            </a:r>
            <a:endParaRPr lang="en-US" sz="2400" dirty="0">
              <a:solidFill>
                <a:schemeClr val="bg1"/>
              </a:solidFill>
            </a:endParaRPr>
          </a:p>
        </p:txBody>
      </p:sp>
      <p:sp>
        <p:nvSpPr>
          <p:cNvPr id="17" name="椭圆 16"/>
          <p:cNvSpPr/>
          <p:nvPr/>
        </p:nvSpPr>
        <p:spPr>
          <a:xfrm>
            <a:off x="1959431" y="4517326"/>
            <a:ext cx="1446242" cy="50749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MS</a:t>
            </a:r>
            <a:endParaRPr lang="en-US" sz="2400"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915336"/>
            <a:ext cx="8520599" cy="763500"/>
          </a:xfrm>
          <a:prstGeom prst="rect">
            <a:avLst/>
          </a:prstGeom>
        </p:spPr>
        <p:txBody>
          <a:bodyPr lIns="91425" tIns="91425" rIns="91425" bIns="91425" anchor="t" anchorCtr="0">
            <a:noAutofit/>
          </a:bodyPr>
          <a:lstStyle/>
          <a:p>
            <a:pPr>
              <a:spcBef>
                <a:spcPts val="0"/>
              </a:spcBef>
              <a:buNone/>
            </a:pPr>
            <a:r>
              <a:rPr lang="en" sz="3600" dirty="0"/>
              <a:t>CCAR and Other Regulations</a:t>
            </a:r>
          </a:p>
        </p:txBody>
      </p:sp>
      <p:sp>
        <p:nvSpPr>
          <p:cNvPr id="129" name="Shape 129"/>
          <p:cNvSpPr/>
          <p:nvPr/>
        </p:nvSpPr>
        <p:spPr>
          <a:xfrm>
            <a:off x="866275" y="2313470"/>
            <a:ext cx="2164499" cy="13170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indent="0" algn="ctr">
              <a:spcBef>
                <a:spcPts val="0"/>
              </a:spcBef>
              <a:buNone/>
            </a:pPr>
            <a:r>
              <a:rPr lang="en" sz="2400" b="1"/>
              <a:t>CCAR</a:t>
            </a:r>
          </a:p>
        </p:txBody>
      </p:sp>
      <p:sp>
        <p:nvSpPr>
          <p:cNvPr id="130" name="Shape 130"/>
          <p:cNvSpPr/>
          <p:nvPr/>
        </p:nvSpPr>
        <p:spPr>
          <a:xfrm>
            <a:off x="4592650" y="1858582"/>
            <a:ext cx="3595500" cy="15545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2400" b="1"/>
              <a:t>Dodd-Frank Act</a:t>
            </a:r>
          </a:p>
        </p:txBody>
      </p:sp>
      <p:sp>
        <p:nvSpPr>
          <p:cNvPr id="131" name="Shape 131"/>
          <p:cNvSpPr/>
          <p:nvPr/>
        </p:nvSpPr>
        <p:spPr>
          <a:xfrm>
            <a:off x="2678825" y="4892570"/>
            <a:ext cx="3420900" cy="143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2400" b="1" dirty="0"/>
              <a:t>Basel III</a:t>
            </a:r>
          </a:p>
        </p:txBody>
      </p:sp>
      <p:sp>
        <p:nvSpPr>
          <p:cNvPr id="132" name="Shape 132"/>
          <p:cNvSpPr/>
          <p:nvPr/>
        </p:nvSpPr>
        <p:spPr>
          <a:xfrm rot="1150875">
            <a:off x="3157155" y="3318180"/>
            <a:ext cx="2527411" cy="416128"/>
          </a:xfrm>
          <a:prstGeom prst="leftRightArrow">
            <a:avLst>
              <a:gd name="adj1" fmla="val 50000"/>
              <a:gd name="adj2" fmla="val 5000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3" name="Shape 133"/>
          <p:cNvSpPr/>
          <p:nvPr/>
        </p:nvSpPr>
        <p:spPr>
          <a:xfrm rot="-1897745">
            <a:off x="2589222" y="3634798"/>
            <a:ext cx="469663" cy="1294193"/>
          </a:xfrm>
          <a:prstGeom prst="upArrow">
            <a:avLst>
              <a:gd name="adj1" fmla="val 50000"/>
              <a:gd name="adj2" fmla="val 5000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 name="Shape 134"/>
          <p:cNvSpPr/>
          <p:nvPr/>
        </p:nvSpPr>
        <p:spPr>
          <a:xfrm rot="2146303">
            <a:off x="5521732" y="4529914"/>
            <a:ext cx="469586" cy="522212"/>
          </a:xfrm>
          <a:prstGeom prst="upArrow">
            <a:avLst>
              <a:gd name="adj1" fmla="val 50000"/>
              <a:gd name="adj2" fmla="val 50000"/>
            </a:avLst>
          </a:prstGeom>
          <a:solidFill>
            <a:srgbClr val="4A86E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 name="Shape 135"/>
          <p:cNvSpPr/>
          <p:nvPr/>
        </p:nvSpPr>
        <p:spPr>
          <a:xfrm>
            <a:off x="5810950" y="3559782"/>
            <a:ext cx="1755600" cy="11861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b="1"/>
              <a:t>DFAST</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876704"/>
            <a:ext cx="8520599" cy="763500"/>
          </a:xfrm>
          <a:prstGeom prst="rect">
            <a:avLst/>
          </a:prstGeom>
        </p:spPr>
        <p:txBody>
          <a:bodyPr lIns="91425" tIns="91425" rIns="91425" bIns="91425" anchor="t" anchorCtr="0">
            <a:noAutofit/>
          </a:bodyPr>
          <a:lstStyle/>
          <a:p>
            <a:pPr>
              <a:spcBef>
                <a:spcPts val="0"/>
              </a:spcBef>
              <a:buNone/>
            </a:pPr>
            <a:r>
              <a:rPr lang="en" sz="3600" dirty="0"/>
              <a:t>References</a:t>
            </a:r>
          </a:p>
        </p:txBody>
      </p:sp>
      <p:sp>
        <p:nvSpPr>
          <p:cNvPr id="141" name="Shape 141"/>
          <p:cNvSpPr txBox="1">
            <a:spLocks noGrp="1"/>
          </p:cNvSpPr>
          <p:nvPr>
            <p:ph type="body" idx="1"/>
          </p:nvPr>
        </p:nvSpPr>
        <p:spPr>
          <a:xfrm>
            <a:off x="311700" y="1472537"/>
            <a:ext cx="8520599" cy="4988999"/>
          </a:xfrm>
          <a:prstGeom prst="rect">
            <a:avLst/>
          </a:prstGeom>
        </p:spPr>
        <p:txBody>
          <a:bodyPr lIns="91425" tIns="91425" rIns="91425" bIns="91425" anchor="t" anchorCtr="0">
            <a:noAutofit/>
          </a:bodyPr>
          <a:lstStyle/>
          <a:p>
            <a:pPr marL="457200" lvl="0" indent="-330200" rtl="0">
              <a:spcBef>
                <a:spcPts val="0"/>
              </a:spcBef>
              <a:buSzPct val="100000"/>
              <a:buAutoNum type="arabicPeriod"/>
            </a:pPr>
            <a:r>
              <a:rPr lang="en" sz="1600" u="sng" dirty="0">
                <a:solidFill>
                  <a:schemeClr val="hlink"/>
                </a:solidFill>
              </a:rPr>
              <a:t>http://riskarticles.com/wp-content/uploads/2013/06/An-Introduction-to-CCAR.pdf</a:t>
            </a:r>
            <a:endParaRPr lang="en" sz="1600" u="sng" dirty="0">
              <a:solidFill>
                <a:schemeClr val="hlink"/>
              </a:solidFill>
              <a:hlinkClick r:id="rId3"/>
            </a:endParaRPr>
          </a:p>
          <a:p>
            <a:pPr marL="457200" lvl="0" indent="-330200" rtl="0">
              <a:spcBef>
                <a:spcPts val="0"/>
              </a:spcBef>
              <a:buSzPct val="100000"/>
              <a:buAutoNum type="arabicPeriod"/>
            </a:pPr>
            <a:r>
              <a:rPr lang="en" sz="1600" u="sng" dirty="0">
                <a:solidFill>
                  <a:schemeClr val="hlink"/>
                </a:solidFill>
                <a:hlinkClick r:id="rId4"/>
              </a:rPr>
              <a:t>http://</a:t>
            </a:r>
            <a:r>
              <a:rPr lang="en" sz="1600" u="sng" dirty="0" smtClean="0">
                <a:solidFill>
                  <a:schemeClr val="hlink"/>
                </a:solidFill>
                <a:hlinkClick r:id="rId4"/>
              </a:rPr>
              <a:t>corpgov.law.harvard.edu/2015/03/22/key-points-from-the-2015-comprehensive-capital-analysis-and-review-ccar/</a:t>
            </a:r>
            <a:endParaRPr lang="en" sz="1600" u="sng" dirty="0" smtClean="0">
              <a:solidFill>
                <a:schemeClr val="hlink"/>
              </a:solidFill>
            </a:endParaRPr>
          </a:p>
          <a:p>
            <a:pPr marL="457200" lvl="0" indent="-330200" rtl="0">
              <a:spcBef>
                <a:spcPts val="0"/>
              </a:spcBef>
              <a:buSzPct val="100000"/>
              <a:buAutoNum type="arabicPeriod"/>
            </a:pPr>
            <a:r>
              <a:rPr lang="en" sz="1600" u="sng" dirty="0" smtClean="0">
                <a:solidFill>
                  <a:schemeClr val="hlink"/>
                </a:solidFill>
                <a:hlinkClick r:id="rId5"/>
              </a:rPr>
              <a:t>http</a:t>
            </a:r>
            <a:r>
              <a:rPr lang="en" sz="1600" u="sng" dirty="0">
                <a:solidFill>
                  <a:schemeClr val="hlink"/>
                </a:solidFill>
                <a:hlinkClick r:id="rId5"/>
              </a:rPr>
              <a:t>://libertystreeteconomics.newyorkfed.org/2012/07/ccar-more-than-a-stress-test.html#.</a:t>
            </a:r>
            <a:r>
              <a:rPr lang="en" sz="1600" u="sng" dirty="0" smtClean="0">
                <a:solidFill>
                  <a:schemeClr val="hlink"/>
                </a:solidFill>
                <a:hlinkClick r:id="rId5"/>
              </a:rPr>
              <a:t>Vf_wJ7Fei-o</a:t>
            </a:r>
            <a:endParaRPr lang="en" sz="1600" dirty="0"/>
          </a:p>
          <a:p>
            <a:pPr marL="457200" lvl="0" indent="-330200" rtl="0">
              <a:spcBef>
                <a:spcPts val="0"/>
              </a:spcBef>
              <a:buSzPct val="100000"/>
              <a:buAutoNum type="arabicPeriod"/>
            </a:pPr>
            <a:r>
              <a:rPr lang="en" sz="1600" u="sng" dirty="0" smtClean="0">
                <a:solidFill>
                  <a:schemeClr val="hlink"/>
                </a:solidFill>
                <a:hlinkClick r:id="rId6"/>
              </a:rPr>
              <a:t>http</a:t>
            </a:r>
            <a:r>
              <a:rPr lang="en" sz="1600" u="sng" dirty="0">
                <a:solidFill>
                  <a:schemeClr val="hlink"/>
                </a:solidFill>
                <a:hlinkClick r:id="rId6"/>
              </a:rPr>
              <a:t>://</a:t>
            </a:r>
            <a:r>
              <a:rPr lang="en" sz="1600" u="sng" dirty="0" smtClean="0">
                <a:solidFill>
                  <a:schemeClr val="hlink"/>
                </a:solidFill>
                <a:hlinkClick r:id="rId6"/>
              </a:rPr>
              <a:t>www.federalreserve.gov/newsevents/press/bcreg/bcreg20150311a1.pdf</a:t>
            </a:r>
            <a:endParaRPr lang="en" sz="1600" u="sng" dirty="0" smtClean="0">
              <a:solidFill>
                <a:schemeClr val="hlink"/>
              </a:solidFill>
            </a:endParaRPr>
          </a:p>
          <a:p>
            <a:pPr marL="457200" lvl="0" indent="-330200" rtl="0">
              <a:spcBef>
                <a:spcPts val="0"/>
              </a:spcBef>
              <a:buSzPct val="100000"/>
              <a:buAutoNum type="arabicPeriod"/>
            </a:pPr>
            <a:r>
              <a:rPr lang="en" sz="1600" dirty="0" smtClean="0">
                <a:solidFill>
                  <a:schemeClr val="dk1"/>
                </a:solidFill>
              </a:rPr>
              <a:t> </a:t>
            </a:r>
            <a:r>
              <a:rPr lang="en" sz="1600" u="sng" dirty="0" smtClean="0">
                <a:solidFill>
                  <a:schemeClr val="hlink"/>
                </a:solidFill>
              </a:rPr>
              <a:t>https</a:t>
            </a:r>
            <a:r>
              <a:rPr lang="en" sz="1600" u="sng" dirty="0">
                <a:solidFill>
                  <a:schemeClr val="hlink"/>
                </a:solidFill>
              </a:rPr>
              <a:t>://www.federalregister.gov/articles/2014/10/27/2014-25170/capital-plan-and-stress-test-rules</a:t>
            </a:r>
            <a:r>
              <a:rPr lang="en" sz="1600" dirty="0">
                <a:solidFill>
                  <a:schemeClr val="dk1"/>
                </a:solidFill>
              </a:rPr>
              <a:t> </a:t>
            </a:r>
            <a:endParaRPr lang="en" sz="1600" dirty="0" smtClean="0">
              <a:solidFill>
                <a:schemeClr val="dk1"/>
              </a:solidFill>
            </a:endParaRPr>
          </a:p>
          <a:p>
            <a:pPr marL="457200" lvl="0" indent="-330200" rtl="0">
              <a:spcBef>
                <a:spcPts val="0"/>
              </a:spcBef>
              <a:buSzPct val="100000"/>
              <a:buAutoNum type="arabicPeriod"/>
            </a:pPr>
            <a:r>
              <a:rPr lang="en" sz="1600" u="sng" dirty="0" smtClean="0">
                <a:solidFill>
                  <a:schemeClr val="hlink"/>
                </a:solidFill>
              </a:rPr>
              <a:t>http</a:t>
            </a:r>
            <a:r>
              <a:rPr lang="en" sz="1600" u="sng" dirty="0">
                <a:solidFill>
                  <a:schemeClr val="hlink"/>
                </a:solidFill>
              </a:rPr>
              <a:t>://www.federalreserve.gov/bankinforeg/ccar-and-stress-testing-as-complementary-supervisory-tools.htm</a:t>
            </a:r>
            <a:r>
              <a:rPr lang="en" sz="1600" dirty="0">
                <a:solidFill>
                  <a:schemeClr val="dk1"/>
                </a:solidFill>
              </a:rPr>
              <a:t> </a:t>
            </a:r>
            <a:endParaRPr lang="en" sz="1600" dirty="0" smtClean="0">
              <a:solidFill>
                <a:schemeClr val="dk1"/>
              </a:solidFill>
            </a:endParaRPr>
          </a:p>
          <a:p>
            <a:pPr marL="457200" lvl="0" indent="-330200" rtl="0">
              <a:spcBef>
                <a:spcPts val="0"/>
              </a:spcBef>
              <a:buSzPct val="100000"/>
              <a:buAutoNum type="arabicPeriod"/>
            </a:pPr>
            <a:r>
              <a:rPr lang="en" sz="1600" u="sng" dirty="0" smtClean="0">
                <a:solidFill>
                  <a:schemeClr val="hlink"/>
                </a:solidFill>
                <a:hlinkClick r:id="rId7"/>
              </a:rPr>
              <a:t>http</a:t>
            </a:r>
            <a:r>
              <a:rPr lang="en" sz="1600" u="sng" dirty="0">
                <a:solidFill>
                  <a:schemeClr val="hlink"/>
                </a:solidFill>
                <a:hlinkClick r:id="rId7"/>
              </a:rPr>
              <a:t>://</a:t>
            </a:r>
            <a:r>
              <a:rPr lang="en" sz="1600" u="sng" dirty="0" smtClean="0">
                <a:solidFill>
                  <a:schemeClr val="hlink"/>
                </a:solidFill>
                <a:hlinkClick r:id="rId7"/>
              </a:rPr>
              <a:t>www.federalreserve.gov/newsevents/press/bcreg/bcreg20111122d1.pdf</a:t>
            </a:r>
            <a:endParaRPr lang="en" sz="1600" u="sng" dirty="0" smtClean="0">
              <a:solidFill>
                <a:schemeClr val="hlink"/>
              </a:solidFill>
            </a:endParaRPr>
          </a:p>
          <a:p>
            <a:pPr marL="457200" lvl="0" indent="-330200" rtl="0">
              <a:spcBef>
                <a:spcPts val="0"/>
              </a:spcBef>
              <a:buSzPct val="100000"/>
              <a:buAutoNum type="arabicPeriod"/>
            </a:pPr>
            <a:r>
              <a:rPr lang="en" sz="1600" dirty="0" smtClean="0"/>
              <a:t> </a:t>
            </a:r>
            <a:r>
              <a:rPr lang="en" sz="1600" u="sng" dirty="0" smtClean="0">
                <a:solidFill>
                  <a:schemeClr val="hlink"/>
                </a:solidFill>
              </a:rPr>
              <a:t>http</a:t>
            </a:r>
            <a:r>
              <a:rPr lang="en" sz="1600" u="sng" dirty="0">
                <a:solidFill>
                  <a:schemeClr val="hlink"/>
                </a:solidFill>
              </a:rPr>
              <a:t>://</a:t>
            </a:r>
            <a:r>
              <a:rPr lang="en" sz="1600" u="sng" dirty="0" smtClean="0">
                <a:solidFill>
                  <a:schemeClr val="hlink"/>
                </a:solidFill>
              </a:rPr>
              <a:t>www.federalreserve.gov/bankinforeg/bcreg20130819a1.pdf</a:t>
            </a:r>
            <a:endParaRPr lang="en" sz="1600" dirty="0"/>
          </a:p>
          <a:p>
            <a:pPr marL="457200" lvl="0" indent="-330200" rtl="0">
              <a:spcBef>
                <a:spcPts val="0"/>
              </a:spcBef>
              <a:buSzPct val="100000"/>
              <a:buAutoNum type="arabicPeriod"/>
            </a:pPr>
            <a:r>
              <a:rPr lang="en" sz="1600" u="sng" dirty="0">
                <a:solidFill>
                  <a:schemeClr val="hlink"/>
                </a:solidFill>
              </a:rPr>
              <a:t>http://</a:t>
            </a:r>
            <a:r>
              <a:rPr lang="en" sz="1600" u="sng" dirty="0" smtClean="0">
                <a:solidFill>
                  <a:schemeClr val="hlink"/>
                </a:solidFill>
              </a:rPr>
              <a:t>blog.usbasel3.com/wp-content/uploads/2015/03/52433154v3-2015-DFAST-and-CCAR-Results-DPW-Visuals-2015.03.12.pdf</a:t>
            </a:r>
            <a:endParaRPr lang="en" sz="1600" dirty="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917008" y="1153363"/>
            <a:ext cx="6823196" cy="572699"/>
          </a:xfrm>
          <a:prstGeom prst="rect">
            <a:avLst/>
          </a:prstGeom>
        </p:spPr>
        <p:txBody>
          <a:bodyPr lIns="91425" tIns="91425" rIns="91425" bIns="91425" anchor="t" anchorCtr="0">
            <a:noAutofit/>
          </a:bodyPr>
          <a:lstStyle/>
          <a:p>
            <a:pPr lvl="0" rtl="0">
              <a:spcBef>
                <a:spcPts val="0"/>
              </a:spcBef>
              <a:buNone/>
            </a:pPr>
            <a:r>
              <a:rPr lang="en" sz="3600" dirty="0"/>
              <a:t>What is CCAR</a:t>
            </a:r>
            <a:r>
              <a:rPr lang="en" sz="3600" dirty="0" smtClean="0"/>
              <a:t>?</a:t>
            </a:r>
            <a:endParaRPr lang="en" sz="3600" dirty="0"/>
          </a:p>
        </p:txBody>
      </p:sp>
      <p:sp>
        <p:nvSpPr>
          <p:cNvPr id="57" name="Shape 57"/>
          <p:cNvSpPr txBox="1">
            <a:spLocks noGrp="1"/>
          </p:cNvSpPr>
          <p:nvPr>
            <p:ph type="body" idx="1"/>
          </p:nvPr>
        </p:nvSpPr>
        <p:spPr>
          <a:xfrm>
            <a:off x="386366" y="2104438"/>
            <a:ext cx="8397026" cy="3416400"/>
          </a:xfrm>
          <a:prstGeom prst="rect">
            <a:avLst/>
          </a:prstGeom>
        </p:spPr>
        <p:txBody>
          <a:bodyPr lIns="91425" tIns="91425" rIns="91425" bIns="91425" anchor="t" anchorCtr="0">
            <a:noAutofit/>
          </a:bodyPr>
          <a:lstStyle/>
          <a:p>
            <a:pPr marL="571500" lvl="0" indent="-342900" rtl="0">
              <a:lnSpc>
                <a:spcPct val="150000"/>
              </a:lnSpc>
              <a:spcBef>
                <a:spcPts val="0"/>
              </a:spcBef>
              <a:buFont typeface="Arial" panose="020B0604020202020204" pitchFamily="34" charset="0"/>
              <a:buChar char="•"/>
            </a:pPr>
            <a:r>
              <a:rPr lang="en" dirty="0"/>
              <a:t>SCAP(Supervisory Capital Assessment Program)</a:t>
            </a:r>
          </a:p>
          <a:p>
            <a:pPr marL="971550" lvl="1" indent="-285750" rtl="0">
              <a:lnSpc>
                <a:spcPct val="150000"/>
              </a:lnSpc>
              <a:spcBef>
                <a:spcPts val="0"/>
              </a:spcBef>
              <a:buSzPct val="100000"/>
              <a:buFont typeface="Arial" panose="020B0604020202020204" pitchFamily="34" charset="0"/>
              <a:buChar char="•"/>
            </a:pPr>
            <a:r>
              <a:rPr lang="en" sz="1800" dirty="0"/>
              <a:t>The beginning, early 2009</a:t>
            </a:r>
          </a:p>
          <a:p>
            <a:pPr marL="971550" lvl="1" indent="-285750" rtl="0">
              <a:lnSpc>
                <a:spcPct val="150000"/>
              </a:lnSpc>
              <a:spcBef>
                <a:spcPts val="0"/>
              </a:spcBef>
              <a:buSzPct val="100000"/>
              <a:buFont typeface="Arial" panose="020B0604020202020204" pitchFamily="34" charset="0"/>
              <a:buChar char="•"/>
            </a:pPr>
            <a:r>
              <a:rPr lang="en" sz="1800" dirty="0"/>
              <a:t>19 large BHCs</a:t>
            </a:r>
          </a:p>
          <a:p>
            <a:pPr marL="971550" lvl="1" indent="-285750" rtl="0">
              <a:lnSpc>
                <a:spcPct val="150000"/>
              </a:lnSpc>
              <a:spcBef>
                <a:spcPts val="0"/>
              </a:spcBef>
              <a:buSzPct val="100000"/>
              <a:buFont typeface="Arial" panose="020B0604020202020204" pitchFamily="34" charset="0"/>
              <a:buChar char="•"/>
            </a:pPr>
            <a:r>
              <a:rPr lang="en" sz="1800" dirty="0"/>
              <a:t>assessed potential losses and capital shortfalls</a:t>
            </a:r>
          </a:p>
          <a:p>
            <a:pPr marL="571500" lvl="0" indent="-342900" rtl="0">
              <a:lnSpc>
                <a:spcPct val="150000"/>
              </a:lnSpc>
              <a:spcBef>
                <a:spcPts val="0"/>
              </a:spcBef>
              <a:buFont typeface="Arial" panose="020B0604020202020204" pitchFamily="34" charset="0"/>
              <a:buChar char="•"/>
            </a:pPr>
            <a:r>
              <a:rPr lang="en" dirty="0"/>
              <a:t>CCAR (Comprehensive Capital Analysis and Review)</a:t>
            </a:r>
          </a:p>
          <a:p>
            <a:pPr marL="971550" lvl="1" indent="-285750" rtl="0">
              <a:lnSpc>
                <a:spcPct val="150000"/>
              </a:lnSpc>
              <a:spcBef>
                <a:spcPts val="0"/>
              </a:spcBef>
              <a:buSzPct val="100000"/>
              <a:buFont typeface="Arial" panose="020B0604020202020204" pitchFamily="34" charset="0"/>
              <a:buChar char="•"/>
            </a:pPr>
            <a:r>
              <a:rPr lang="en" sz="1800" dirty="0"/>
              <a:t>initiated in late 2010, covered same 19 BHCs</a:t>
            </a:r>
          </a:p>
          <a:p>
            <a:pPr marL="971550" lvl="1" indent="-285750" rtl="0">
              <a:lnSpc>
                <a:spcPct val="150000"/>
              </a:lnSpc>
              <a:spcBef>
                <a:spcPts val="0"/>
              </a:spcBef>
              <a:buSzPct val="100000"/>
              <a:buFont typeface="Arial" panose="020B0604020202020204" pitchFamily="34" charset="0"/>
              <a:buChar char="•"/>
            </a:pPr>
            <a:r>
              <a:rPr lang="en" sz="1800" dirty="0"/>
              <a:t>An intensive assessment of the capital adequacy</a:t>
            </a:r>
          </a:p>
          <a:p>
            <a:pPr marL="971550" lvl="1" indent="-285750" rtl="0">
              <a:lnSpc>
                <a:spcPct val="150000"/>
              </a:lnSpc>
              <a:spcBef>
                <a:spcPts val="0"/>
              </a:spcBef>
              <a:buSzPct val="100000"/>
              <a:buFont typeface="Arial" panose="020B0604020202020204" pitchFamily="34" charset="0"/>
              <a:buChar char="•"/>
            </a:pPr>
            <a:r>
              <a:rPr lang="en" sz="1800" dirty="0"/>
              <a:t>Federal Reserve supervises BHCs (bank holding companies)</a:t>
            </a:r>
          </a:p>
          <a:p>
            <a:pPr marL="971550" lvl="1" indent="-285750" rtl="0">
              <a:lnSpc>
                <a:spcPct val="150000"/>
              </a:lnSpc>
              <a:spcBef>
                <a:spcPts val="0"/>
              </a:spcBef>
              <a:buSzPct val="100000"/>
              <a:buFont typeface="Arial" panose="020B0604020202020204" pitchFamily="34" charset="0"/>
              <a:buChar char="•"/>
            </a:pPr>
            <a:r>
              <a:rPr lang="en" sz="1800" dirty="0"/>
              <a:t>November 2011, all BHCs with total assets more than $50 billion</a:t>
            </a:r>
          </a:p>
          <a:p>
            <a:pPr lvl="0" rtl="0">
              <a:spcBef>
                <a:spcPts val="0"/>
              </a:spcBef>
              <a:buNone/>
            </a:pPr>
            <a:endParaRPr dirty="0"/>
          </a:p>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917006" y="1146221"/>
            <a:ext cx="8520599" cy="571254"/>
          </a:xfrm>
          <a:prstGeom prst="rect">
            <a:avLst/>
          </a:prstGeom>
        </p:spPr>
        <p:txBody>
          <a:bodyPr lIns="91425" tIns="91425" rIns="91425" bIns="91425" anchor="t" anchorCtr="0">
            <a:noAutofit/>
          </a:bodyPr>
          <a:lstStyle/>
          <a:p>
            <a:pPr>
              <a:spcBef>
                <a:spcPts val="0"/>
              </a:spcBef>
              <a:buNone/>
            </a:pPr>
            <a:r>
              <a:rPr lang="en" sz="3600" dirty="0"/>
              <a:t>Functions of CCAR</a:t>
            </a:r>
          </a:p>
        </p:txBody>
      </p:sp>
      <p:sp>
        <p:nvSpPr>
          <p:cNvPr id="63" name="Shape 63"/>
          <p:cNvSpPr txBox="1">
            <a:spLocks noGrp="1"/>
          </p:cNvSpPr>
          <p:nvPr>
            <p:ph type="body" idx="1"/>
          </p:nvPr>
        </p:nvSpPr>
        <p:spPr>
          <a:xfrm>
            <a:off x="631065" y="2305318"/>
            <a:ext cx="7830355" cy="1712890"/>
          </a:xfrm>
          <a:prstGeom prst="rect">
            <a:avLst/>
          </a:prstGeom>
        </p:spPr>
        <p:txBody>
          <a:bodyPr lIns="91425" tIns="91425" rIns="91425" bIns="91425" anchor="t" anchorCtr="0">
            <a:noAutofit/>
          </a:bodyPr>
          <a:lstStyle/>
          <a:p>
            <a:pPr marL="571500" indent="-342900">
              <a:lnSpc>
                <a:spcPct val="150000"/>
              </a:lnSpc>
              <a:buFont typeface="Arial" panose="020B0604020202020204" pitchFamily="34" charset="0"/>
              <a:buChar char="•"/>
            </a:pPr>
            <a:r>
              <a:rPr lang="en" dirty="0"/>
              <a:t>help Federal Reserve to regulate and supervise </a:t>
            </a:r>
          </a:p>
          <a:p>
            <a:pPr marL="571500" indent="-342900">
              <a:lnSpc>
                <a:spcPct val="150000"/>
              </a:lnSpc>
              <a:buFont typeface="Arial" panose="020B0604020202020204" pitchFamily="34" charset="0"/>
              <a:buChar char="•"/>
            </a:pPr>
            <a:r>
              <a:rPr lang="en" dirty="0"/>
              <a:t>helps promote greater resiliency at the firms</a:t>
            </a:r>
          </a:p>
          <a:p>
            <a:pPr marL="571500" indent="-342900">
              <a:lnSpc>
                <a:spcPct val="150000"/>
              </a:lnSpc>
              <a:buFont typeface="Arial" panose="020B0604020202020204" pitchFamily="34" charset="0"/>
              <a:buChar char="•"/>
            </a:pPr>
            <a:r>
              <a:rPr lang="en" dirty="0"/>
              <a:t>allows Federal Reserve to expand upon its firm-specific supervisory practice</a:t>
            </a:r>
          </a:p>
          <a:p>
            <a:pPr marL="571500" indent="-342900">
              <a:lnSpc>
                <a:spcPct val="150000"/>
              </a:lnSpc>
              <a:buFont typeface="Arial" panose="020B0604020202020204" pitchFamily="34" charset="0"/>
              <a:buChar char="•"/>
            </a:pPr>
            <a:r>
              <a:rPr lang="en" dirty="0"/>
              <a:t>help evaluate BHC’s capitalization and overall financial condition</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736702" y="1088703"/>
            <a:ext cx="6913349" cy="811199"/>
          </a:xfrm>
          <a:prstGeom prst="rect">
            <a:avLst/>
          </a:prstGeom>
        </p:spPr>
        <p:txBody>
          <a:bodyPr lIns="91425" tIns="91425" rIns="91425" bIns="91425" anchor="b" anchorCtr="0">
            <a:noAutofit/>
          </a:bodyPr>
          <a:lstStyle/>
          <a:p>
            <a:pPr algn="ctr">
              <a:spcBef>
                <a:spcPts val="0"/>
              </a:spcBef>
              <a:buNone/>
            </a:pPr>
            <a:r>
              <a:rPr lang="en" sz="3000" dirty="0" smtClean="0"/>
              <a:t>Step </a:t>
            </a:r>
            <a:r>
              <a:rPr lang="en" sz="3000" dirty="0"/>
              <a:t>1: Submission of a capital plan</a:t>
            </a:r>
          </a:p>
        </p:txBody>
      </p:sp>
      <p:sp>
        <p:nvSpPr>
          <p:cNvPr id="5" name="Shape 69"/>
          <p:cNvSpPr txBox="1">
            <a:spLocks noGrp="1"/>
          </p:cNvSpPr>
          <p:nvPr>
            <p:ph type="subTitle" idx="1"/>
          </p:nvPr>
        </p:nvSpPr>
        <p:spPr>
          <a:xfrm>
            <a:off x="520370" y="1899902"/>
            <a:ext cx="8327416" cy="3856954"/>
          </a:xfrm>
          <a:prstGeom prst="rect">
            <a:avLst/>
          </a:prstGeom>
        </p:spPr>
        <p:txBody>
          <a:bodyPr lIns="91425" tIns="91425" rIns="91425" bIns="91425" anchor="t" anchorCtr="0">
            <a:noAutofit/>
          </a:bodyPr>
          <a:lstStyle/>
          <a:p>
            <a:pPr marL="1016000" marR="0" lvl="0" indent="-457200" algn="l" rtl="0">
              <a:spcBef>
                <a:spcPts val="0"/>
              </a:spcBef>
              <a:spcAft>
                <a:spcPts val="0"/>
              </a:spcAft>
              <a:buSzPct val="100000"/>
              <a:buFont typeface="Arial" panose="020B0604020202020204" pitchFamily="34" charset="0"/>
              <a:buChar char="•"/>
            </a:pPr>
            <a:r>
              <a:rPr lang="en" sz="2000" dirty="0">
                <a:solidFill>
                  <a:schemeClr val="tx1"/>
                </a:solidFill>
              </a:rPr>
              <a:t>An assessment of capital use/source over the planning horizon (9 quarters)</a:t>
            </a:r>
          </a:p>
          <a:p>
            <a:pPr marL="1473200" lvl="2" indent="-457200" algn="l" rtl="0">
              <a:spcBef>
                <a:spcPts val="0"/>
              </a:spcBef>
              <a:buSzPct val="100000"/>
              <a:buFont typeface="Arial" panose="020B0604020202020204" pitchFamily="34" charset="0"/>
              <a:buChar char="•"/>
            </a:pPr>
            <a:r>
              <a:rPr lang="en" sz="2000" dirty="0">
                <a:solidFill>
                  <a:schemeClr val="tx1"/>
                </a:solidFill>
              </a:rPr>
              <a:t>Projected revenue, losses, reserves, capital level, capital ratios</a:t>
            </a:r>
          </a:p>
          <a:p>
            <a:pPr marL="1473200" lvl="2" indent="-457200" algn="l" rtl="0">
              <a:spcBef>
                <a:spcPts val="0"/>
              </a:spcBef>
              <a:buSzPct val="100000"/>
              <a:buFont typeface="Arial" panose="020B0604020202020204" pitchFamily="34" charset="0"/>
              <a:buChar char="•"/>
            </a:pPr>
            <a:r>
              <a:rPr lang="en" sz="2000" dirty="0">
                <a:solidFill>
                  <a:schemeClr val="tx1"/>
                </a:solidFill>
              </a:rPr>
              <a:t>How companies will maintain regulatory ratios</a:t>
            </a:r>
          </a:p>
          <a:p>
            <a:pPr marL="1473200" lvl="2" indent="-457200" algn="l" rtl="0">
              <a:spcBef>
                <a:spcPts val="0"/>
              </a:spcBef>
              <a:buSzPct val="100000"/>
              <a:buFont typeface="Arial" panose="020B0604020202020204" pitchFamily="34" charset="0"/>
              <a:buChar char="•"/>
            </a:pPr>
            <a:r>
              <a:rPr lang="en" sz="2000" dirty="0">
                <a:solidFill>
                  <a:schemeClr val="tx1"/>
                </a:solidFill>
              </a:rPr>
              <a:t>Stress test results</a:t>
            </a:r>
          </a:p>
          <a:p>
            <a:pPr marL="1473200" lvl="2" indent="-457200" algn="l" rtl="0">
              <a:spcBef>
                <a:spcPts val="0"/>
              </a:spcBef>
              <a:buSzPct val="100000"/>
              <a:buFont typeface="Arial" panose="020B0604020202020204" pitchFamily="34" charset="0"/>
              <a:buChar char="•"/>
            </a:pPr>
            <a:r>
              <a:rPr lang="en" sz="2000" dirty="0">
                <a:solidFill>
                  <a:schemeClr val="tx1"/>
                </a:solidFill>
              </a:rPr>
              <a:t>Planned capital </a:t>
            </a:r>
            <a:r>
              <a:rPr lang="en" sz="2000" dirty="0" smtClean="0">
                <a:solidFill>
                  <a:schemeClr val="tx1"/>
                </a:solidFill>
              </a:rPr>
              <a:t>actions</a:t>
            </a:r>
          </a:p>
          <a:p>
            <a:pPr marL="1016000" lvl="1" indent="-457200" algn="l">
              <a:spcBef>
                <a:spcPts val="0"/>
              </a:spcBef>
              <a:buSzPct val="100000"/>
              <a:buFont typeface="Arial" panose="020B0604020202020204" pitchFamily="34" charset="0"/>
              <a:buChar char="•"/>
            </a:pPr>
            <a:r>
              <a:rPr lang="en" sz="2400" dirty="0" smtClean="0">
                <a:solidFill>
                  <a:schemeClr val="tx1"/>
                </a:solidFill>
              </a:rPr>
              <a:t>A </a:t>
            </a:r>
            <a:r>
              <a:rPr lang="en" sz="2400" dirty="0">
                <a:solidFill>
                  <a:schemeClr val="tx1"/>
                </a:solidFill>
              </a:rPr>
              <a:t>description of the Capital Adequacy Process (CAP)</a:t>
            </a:r>
          </a:p>
          <a:p>
            <a:pPr marL="1016000" lvl="1" indent="-457200" algn="l" rtl="0">
              <a:spcBef>
                <a:spcPts val="0"/>
              </a:spcBef>
              <a:buSzPct val="100000"/>
              <a:buFont typeface="Arial" panose="020B0604020202020204" pitchFamily="34" charset="0"/>
              <a:buChar char="•"/>
            </a:pPr>
            <a:r>
              <a:rPr lang="en" sz="2000" dirty="0">
                <a:solidFill>
                  <a:schemeClr val="tx1"/>
                </a:solidFill>
              </a:rPr>
              <a:t>The BHC’s capital policy</a:t>
            </a:r>
          </a:p>
          <a:p>
            <a:pPr marL="1016000" lvl="1" indent="-457200" algn="l" rtl="0">
              <a:spcBef>
                <a:spcPts val="0"/>
              </a:spcBef>
              <a:buSzPct val="100000"/>
              <a:buFont typeface="Arial" panose="020B0604020202020204" pitchFamily="34" charset="0"/>
              <a:buChar char="•"/>
            </a:pPr>
            <a:r>
              <a:rPr lang="en" sz="2000" dirty="0">
                <a:solidFill>
                  <a:schemeClr val="tx1"/>
                </a:solidFill>
              </a:rPr>
              <a:t>Discussion of baseline changes to business plan</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1111506" y="631065"/>
            <a:ext cx="3593207" cy="554871"/>
          </a:xfrm>
          <a:prstGeom prst="rect">
            <a:avLst/>
          </a:prstGeom>
        </p:spPr>
        <p:txBody>
          <a:bodyPr lIns="91425" tIns="91425" rIns="91425" bIns="91425" anchor="b" anchorCtr="0">
            <a:noAutofit/>
          </a:bodyPr>
          <a:lstStyle/>
          <a:p>
            <a:pPr algn="ctr">
              <a:spcBef>
                <a:spcPts val="0"/>
              </a:spcBef>
              <a:buNone/>
            </a:pPr>
            <a:r>
              <a:rPr lang="en" sz="3000" dirty="0"/>
              <a:t>What to </a:t>
            </a:r>
            <a:r>
              <a:rPr lang="en" sz="3000" dirty="0" smtClean="0"/>
              <a:t>submit</a:t>
            </a:r>
            <a:endParaRPr lang="en" sz="3000" dirty="0"/>
          </a:p>
        </p:txBody>
      </p:sp>
      <p:pic>
        <p:nvPicPr>
          <p:cNvPr id="75" name="Shape 75"/>
          <p:cNvPicPr preferRelativeResize="0"/>
          <p:nvPr/>
        </p:nvPicPr>
        <p:blipFill>
          <a:blip r:embed="rId3">
            <a:alphaModFix/>
          </a:blip>
          <a:stretch>
            <a:fillRect/>
          </a:stretch>
        </p:blipFill>
        <p:spPr>
          <a:xfrm>
            <a:off x="1111506" y="1250331"/>
            <a:ext cx="7049775" cy="54228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772733" y="1078115"/>
            <a:ext cx="5702734" cy="583258"/>
          </a:xfrm>
          <a:prstGeom prst="rect">
            <a:avLst/>
          </a:prstGeom>
        </p:spPr>
        <p:txBody>
          <a:bodyPr lIns="91425" tIns="91425" rIns="91425" bIns="91425" anchor="b" anchorCtr="0">
            <a:noAutofit/>
          </a:bodyPr>
          <a:lstStyle/>
          <a:p>
            <a:pPr algn="ctr">
              <a:spcBef>
                <a:spcPts val="0"/>
              </a:spcBef>
              <a:buNone/>
            </a:pPr>
            <a:r>
              <a:rPr lang="en" sz="3600" dirty="0"/>
              <a:t>What’s in the stress </a:t>
            </a:r>
            <a:r>
              <a:rPr lang="en" sz="3600" dirty="0" smtClean="0"/>
              <a:t>tests</a:t>
            </a:r>
            <a:endParaRPr lang="en" sz="3600" dirty="0"/>
          </a:p>
        </p:txBody>
      </p:sp>
      <p:sp>
        <p:nvSpPr>
          <p:cNvPr id="81" name="Shape 81"/>
          <p:cNvSpPr txBox="1">
            <a:spLocks noGrp="1"/>
          </p:cNvSpPr>
          <p:nvPr>
            <p:ph type="subTitle" idx="1"/>
          </p:nvPr>
        </p:nvSpPr>
        <p:spPr>
          <a:xfrm>
            <a:off x="772733" y="1931829"/>
            <a:ext cx="7608806" cy="3772754"/>
          </a:xfrm>
          <a:prstGeom prst="rect">
            <a:avLst/>
          </a:prstGeom>
        </p:spPr>
        <p:txBody>
          <a:bodyPr lIns="91425" tIns="91425" rIns="91425" bIns="91425" anchor="t" anchorCtr="0">
            <a:noAutofit/>
          </a:bodyPr>
          <a:lstStyle/>
          <a:p>
            <a:pPr marL="571500" lvl="0" indent="-342900" algn="l" rtl="0">
              <a:lnSpc>
                <a:spcPct val="150000"/>
              </a:lnSpc>
              <a:spcBef>
                <a:spcPts val="0"/>
              </a:spcBef>
              <a:buFont typeface="Arial" panose="020B0604020202020204" pitchFamily="34" charset="0"/>
              <a:buChar char="•"/>
            </a:pPr>
            <a:r>
              <a:rPr lang="en" dirty="0">
                <a:solidFill>
                  <a:schemeClr val="tx1"/>
                </a:solidFill>
              </a:rPr>
              <a:t>Three supervisory stress test scenarios</a:t>
            </a:r>
          </a:p>
          <a:p>
            <a:pPr marL="971550" lvl="1" indent="-285750" algn="l" rtl="0">
              <a:lnSpc>
                <a:spcPct val="150000"/>
              </a:lnSpc>
              <a:spcBef>
                <a:spcPts val="0"/>
              </a:spcBef>
              <a:buFont typeface="Arial" panose="020B0604020202020204" pitchFamily="34" charset="0"/>
              <a:buChar char="•"/>
            </a:pPr>
            <a:r>
              <a:rPr lang="en" dirty="0">
                <a:solidFill>
                  <a:schemeClr val="tx1"/>
                </a:solidFill>
              </a:rPr>
              <a:t>Baseline</a:t>
            </a:r>
          </a:p>
          <a:p>
            <a:pPr marL="971550" lvl="1" indent="-285750" algn="l" rtl="0">
              <a:lnSpc>
                <a:spcPct val="150000"/>
              </a:lnSpc>
              <a:spcBef>
                <a:spcPts val="0"/>
              </a:spcBef>
              <a:buFont typeface="Arial" panose="020B0604020202020204" pitchFamily="34" charset="0"/>
              <a:buChar char="•"/>
            </a:pPr>
            <a:r>
              <a:rPr lang="en" dirty="0">
                <a:solidFill>
                  <a:schemeClr val="tx1"/>
                </a:solidFill>
              </a:rPr>
              <a:t>Adverse</a:t>
            </a:r>
          </a:p>
          <a:p>
            <a:pPr marL="1428750" lvl="2" indent="-285750" algn="l" rtl="0">
              <a:lnSpc>
                <a:spcPct val="150000"/>
              </a:lnSpc>
              <a:spcBef>
                <a:spcPts val="0"/>
              </a:spcBef>
              <a:buFont typeface="Arial" panose="020B0604020202020204" pitchFamily="34" charset="0"/>
              <a:buChar char="•"/>
            </a:pPr>
            <a:r>
              <a:rPr lang="en" dirty="0">
                <a:solidFill>
                  <a:schemeClr val="tx1"/>
                </a:solidFill>
              </a:rPr>
              <a:t>Global market shock</a:t>
            </a:r>
          </a:p>
          <a:p>
            <a:pPr marL="1428750" lvl="2" indent="-285750" algn="l" rtl="0">
              <a:lnSpc>
                <a:spcPct val="150000"/>
              </a:lnSpc>
              <a:spcBef>
                <a:spcPts val="0"/>
              </a:spcBef>
              <a:buFont typeface="Arial" panose="020B0604020202020204" pitchFamily="34" charset="0"/>
              <a:buChar char="•"/>
            </a:pPr>
            <a:r>
              <a:rPr lang="en" dirty="0">
                <a:solidFill>
                  <a:schemeClr val="tx1"/>
                </a:solidFill>
              </a:rPr>
              <a:t>Counterparty default scenario</a:t>
            </a:r>
          </a:p>
          <a:p>
            <a:pPr marL="971550" lvl="1" indent="-285750" algn="l" rtl="0">
              <a:lnSpc>
                <a:spcPct val="150000"/>
              </a:lnSpc>
              <a:spcBef>
                <a:spcPts val="0"/>
              </a:spcBef>
              <a:buFont typeface="Arial" panose="020B0604020202020204" pitchFamily="34" charset="0"/>
              <a:buChar char="•"/>
            </a:pPr>
            <a:r>
              <a:rPr lang="en" dirty="0">
                <a:solidFill>
                  <a:schemeClr val="tx1"/>
                </a:solidFill>
              </a:rPr>
              <a:t>Severely Adverse</a:t>
            </a:r>
          </a:p>
          <a:p>
            <a:pPr marL="571500" lvl="0" indent="-342900" algn="l" rtl="0">
              <a:lnSpc>
                <a:spcPct val="150000"/>
              </a:lnSpc>
              <a:spcBef>
                <a:spcPts val="0"/>
              </a:spcBef>
              <a:buFont typeface="Arial" panose="020B0604020202020204" pitchFamily="34" charset="0"/>
              <a:buChar char="•"/>
            </a:pPr>
            <a:r>
              <a:rPr lang="en" dirty="0" smtClean="0">
                <a:solidFill>
                  <a:schemeClr val="tx1"/>
                </a:solidFill>
              </a:rPr>
              <a:t>At least one BHC stress scenario</a:t>
            </a:r>
            <a:endParaRPr lang="en" dirty="0">
              <a:solidFill>
                <a:schemeClr val="tx1"/>
              </a:solidFill>
            </a:endParaRPr>
          </a:p>
          <a:p>
            <a:pPr marL="971550" lvl="1" indent="-285750" algn="l" rtl="0">
              <a:lnSpc>
                <a:spcPct val="150000"/>
              </a:lnSpc>
              <a:spcBef>
                <a:spcPts val="0"/>
              </a:spcBef>
              <a:buFont typeface="Arial" panose="020B0604020202020204" pitchFamily="34" charset="0"/>
              <a:buChar char="•"/>
            </a:pPr>
            <a:r>
              <a:rPr lang="en" dirty="0">
                <a:solidFill>
                  <a:schemeClr val="tx1"/>
                </a:solidFill>
              </a:rPr>
              <a:t>Baseline</a:t>
            </a:r>
          </a:p>
          <a:p>
            <a:pPr marL="971550" lvl="1" indent="-285750" algn="l" rtl="0">
              <a:lnSpc>
                <a:spcPct val="150000"/>
              </a:lnSpc>
              <a:spcBef>
                <a:spcPts val="0"/>
              </a:spcBef>
              <a:buFont typeface="Arial" panose="020B0604020202020204" pitchFamily="34" charset="0"/>
              <a:buChar char="•"/>
            </a:pPr>
            <a:r>
              <a:rPr lang="en" dirty="0">
                <a:solidFill>
                  <a:schemeClr val="tx1"/>
                </a:solidFill>
              </a:rPr>
              <a:t>Adverse</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994279" y="1159099"/>
            <a:ext cx="4711062" cy="578403"/>
          </a:xfrm>
          <a:prstGeom prst="rect">
            <a:avLst/>
          </a:prstGeom>
        </p:spPr>
        <p:txBody>
          <a:bodyPr lIns="91425" tIns="91425" rIns="91425" bIns="91425" anchor="b" anchorCtr="0">
            <a:noAutofit/>
          </a:bodyPr>
          <a:lstStyle/>
          <a:p>
            <a:pPr>
              <a:spcBef>
                <a:spcPts val="0"/>
              </a:spcBef>
              <a:buNone/>
            </a:pPr>
            <a:r>
              <a:rPr lang="en" sz="3600" dirty="0" smtClean="0"/>
              <a:t>Step </a:t>
            </a:r>
            <a:r>
              <a:rPr lang="en" sz="3600" dirty="0"/>
              <a:t>2: full review</a:t>
            </a:r>
          </a:p>
        </p:txBody>
      </p:sp>
      <p:sp>
        <p:nvSpPr>
          <p:cNvPr id="87" name="Shape 87"/>
          <p:cNvSpPr txBox="1">
            <a:spLocks noGrp="1"/>
          </p:cNvSpPr>
          <p:nvPr>
            <p:ph type="subTitle" idx="1"/>
          </p:nvPr>
        </p:nvSpPr>
        <p:spPr>
          <a:xfrm>
            <a:off x="775339" y="2245637"/>
            <a:ext cx="7686082" cy="1699199"/>
          </a:xfrm>
          <a:prstGeom prst="rect">
            <a:avLst/>
          </a:prstGeom>
        </p:spPr>
        <p:txBody>
          <a:bodyPr lIns="91425" tIns="91425" rIns="91425" bIns="91425" anchor="t" anchorCtr="0">
            <a:noAutofit/>
          </a:bodyPr>
          <a:lstStyle/>
          <a:p>
            <a:pPr marL="457200" marR="0" lvl="0" indent="-355600" algn="l" rtl="0">
              <a:lnSpc>
                <a:spcPct val="150000"/>
              </a:lnSpc>
              <a:spcBef>
                <a:spcPts val="0"/>
              </a:spcBef>
              <a:spcAft>
                <a:spcPts val="0"/>
              </a:spcAft>
              <a:buSzPct val="100000"/>
              <a:buAutoNum type="arabicPeriod"/>
            </a:pPr>
            <a:r>
              <a:rPr lang="en" sz="2000" dirty="0">
                <a:solidFill>
                  <a:schemeClr val="tx1"/>
                </a:solidFill>
              </a:rPr>
              <a:t>Qualitative review of planning process by the Feds. </a:t>
            </a:r>
          </a:p>
          <a:p>
            <a:pPr marL="914400" marR="0" lvl="1" indent="-355600" algn="l" rtl="0">
              <a:lnSpc>
                <a:spcPct val="150000"/>
              </a:lnSpc>
              <a:spcBef>
                <a:spcPts val="0"/>
              </a:spcBef>
              <a:spcAft>
                <a:spcPts val="0"/>
              </a:spcAft>
              <a:buSzPct val="100000"/>
              <a:buAutoNum type="alphaLcPeriod"/>
            </a:pPr>
            <a:r>
              <a:rPr lang="en" sz="2000" dirty="0">
                <a:solidFill>
                  <a:schemeClr val="tx1"/>
                </a:solidFill>
              </a:rPr>
              <a:t>Involves a large number of experts.</a:t>
            </a:r>
          </a:p>
          <a:p>
            <a:pPr marL="457200" marR="0" lvl="0" indent="-355600" algn="l" rtl="0">
              <a:lnSpc>
                <a:spcPct val="150000"/>
              </a:lnSpc>
              <a:spcBef>
                <a:spcPts val="0"/>
              </a:spcBef>
              <a:spcAft>
                <a:spcPts val="0"/>
              </a:spcAft>
              <a:buSzPct val="100000"/>
              <a:buAutoNum type="arabicPeriod"/>
            </a:pPr>
            <a:r>
              <a:rPr lang="en" sz="2000" dirty="0">
                <a:solidFill>
                  <a:schemeClr val="tx1"/>
                </a:solidFill>
              </a:rPr>
              <a:t>Quantitative review of capital adequacy.</a:t>
            </a:r>
          </a:p>
          <a:p>
            <a:pPr marL="914400" marR="0" lvl="1" indent="-355600" algn="l" rtl="0">
              <a:lnSpc>
                <a:spcPct val="150000"/>
              </a:lnSpc>
              <a:spcBef>
                <a:spcPts val="0"/>
              </a:spcBef>
              <a:spcAft>
                <a:spcPts val="0"/>
              </a:spcAft>
              <a:buSzPct val="100000"/>
              <a:buAutoNum type="alphaLcPeriod"/>
            </a:pPr>
            <a:r>
              <a:rPr lang="en" sz="2000" dirty="0">
                <a:solidFill>
                  <a:schemeClr val="tx1"/>
                </a:solidFill>
              </a:rPr>
              <a:t>Stress test run by the Feds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656823" y="891129"/>
            <a:ext cx="6344070" cy="763500"/>
          </a:xfrm>
          <a:prstGeom prst="rect">
            <a:avLst/>
          </a:prstGeom>
        </p:spPr>
        <p:txBody>
          <a:bodyPr lIns="91425" tIns="91425" rIns="91425" bIns="91425" anchor="t" anchorCtr="0">
            <a:noAutofit/>
          </a:bodyPr>
          <a:lstStyle/>
          <a:p>
            <a:pPr algn="ctr">
              <a:spcBef>
                <a:spcPts val="0"/>
              </a:spcBef>
              <a:buNone/>
            </a:pPr>
            <a:r>
              <a:rPr lang="en" sz="3600" b="1" dirty="0"/>
              <a:t>Qualitative Results of CCAR</a:t>
            </a:r>
          </a:p>
        </p:txBody>
      </p:sp>
      <p:sp>
        <p:nvSpPr>
          <p:cNvPr id="93" name="Shape 93"/>
          <p:cNvSpPr txBox="1">
            <a:spLocks noGrp="1"/>
          </p:cNvSpPr>
          <p:nvPr>
            <p:ph type="body" idx="1"/>
          </p:nvPr>
        </p:nvSpPr>
        <p:spPr>
          <a:xfrm>
            <a:off x="-165255" y="1821520"/>
            <a:ext cx="5858956" cy="4555199"/>
          </a:xfrm>
          <a:prstGeom prst="rect">
            <a:avLst/>
          </a:prstGeom>
        </p:spPr>
        <p:txBody>
          <a:bodyPr lIns="91425" tIns="91425" rIns="91425" bIns="91425" anchor="t" anchorCtr="0">
            <a:noAutofit/>
          </a:bodyPr>
          <a:lstStyle/>
          <a:p>
            <a:pPr lvl="0" indent="457200" rtl="0">
              <a:spcBef>
                <a:spcPts val="0"/>
              </a:spcBef>
              <a:buNone/>
            </a:pPr>
            <a:r>
              <a:rPr lang="en" sz="2400" b="1" dirty="0"/>
              <a:t>CCAR 2015</a:t>
            </a:r>
          </a:p>
          <a:p>
            <a:pPr marL="1028700" lvl="0" indent="-342900" rtl="0">
              <a:spcBef>
                <a:spcPts val="0"/>
              </a:spcBef>
              <a:buSzPct val="100000"/>
              <a:buFont typeface="Arial" panose="020B0604020202020204" pitchFamily="34" charset="0"/>
              <a:buChar char="•"/>
            </a:pPr>
            <a:r>
              <a:rPr lang="en" sz="2400" dirty="0"/>
              <a:t>Non-objection</a:t>
            </a:r>
          </a:p>
          <a:p>
            <a:pPr marL="1485900" lvl="1" indent="-342900" rtl="0">
              <a:spcBef>
                <a:spcPts val="0"/>
              </a:spcBef>
              <a:buSzPct val="100000"/>
              <a:buFont typeface="Arial" panose="020B0604020202020204" pitchFamily="34" charset="0"/>
              <a:buChar char="•"/>
            </a:pPr>
            <a:r>
              <a:rPr lang="en" sz="2000" dirty="0"/>
              <a:t>28 companies</a:t>
            </a:r>
          </a:p>
          <a:p>
            <a:pPr marL="1028700" lvl="0" indent="-342900" rtl="0">
              <a:spcBef>
                <a:spcPts val="0"/>
              </a:spcBef>
              <a:buSzPct val="100000"/>
              <a:buFont typeface="Arial" panose="020B0604020202020204" pitchFamily="34" charset="0"/>
              <a:buChar char="•"/>
            </a:pPr>
            <a:r>
              <a:rPr lang="en" sz="2400" dirty="0"/>
              <a:t>Objection</a:t>
            </a:r>
          </a:p>
          <a:p>
            <a:pPr marL="1485900" lvl="1" indent="-342900" rtl="0">
              <a:spcBef>
                <a:spcPts val="0"/>
              </a:spcBef>
              <a:buSzPct val="100000"/>
              <a:buFont typeface="Arial" panose="020B0604020202020204" pitchFamily="34" charset="0"/>
              <a:buChar char="•"/>
            </a:pPr>
            <a:r>
              <a:rPr lang="en" sz="2000" dirty="0"/>
              <a:t>2 companies</a:t>
            </a:r>
          </a:p>
          <a:p>
            <a:pPr marL="1485900" lvl="1" indent="-342900" rtl="0">
              <a:spcBef>
                <a:spcPts val="0"/>
              </a:spcBef>
              <a:buSzPct val="100000"/>
              <a:buFont typeface="Arial" panose="020B0604020202020204" pitchFamily="34" charset="0"/>
              <a:buChar char="•"/>
            </a:pPr>
            <a:r>
              <a:rPr lang="en" sz="2000" dirty="0"/>
              <a:t>Deutsche Bank Trust Corporation</a:t>
            </a:r>
          </a:p>
          <a:p>
            <a:pPr marL="1485900" lvl="1" indent="-342900" rtl="0">
              <a:spcBef>
                <a:spcPts val="0"/>
              </a:spcBef>
              <a:buSzPct val="100000"/>
              <a:buFont typeface="Arial" panose="020B0604020202020204" pitchFamily="34" charset="0"/>
              <a:buChar char="•"/>
            </a:pPr>
            <a:r>
              <a:rPr lang="en" sz="2000" dirty="0"/>
              <a:t>Santander Holdings USA, Inc. </a:t>
            </a:r>
          </a:p>
          <a:p>
            <a:pPr marL="1028700" lvl="0" indent="-342900" rtl="0">
              <a:spcBef>
                <a:spcPts val="0"/>
              </a:spcBef>
              <a:buSzPct val="100000"/>
              <a:buFont typeface="Arial" panose="020B0604020202020204" pitchFamily="34" charset="0"/>
              <a:buChar char="•"/>
            </a:pPr>
            <a:r>
              <a:rPr lang="en" sz="2400" dirty="0"/>
              <a:t>Conditional non-objection</a:t>
            </a:r>
          </a:p>
          <a:p>
            <a:pPr marL="1485900" lvl="1" indent="-342900" rtl="0">
              <a:spcBef>
                <a:spcPts val="0"/>
              </a:spcBef>
              <a:buSzPct val="100000"/>
              <a:buFont typeface="Arial" panose="020B0604020202020204" pitchFamily="34" charset="0"/>
              <a:buChar char="•"/>
            </a:pPr>
            <a:r>
              <a:rPr lang="en" sz="2000" dirty="0"/>
              <a:t>1 company</a:t>
            </a:r>
          </a:p>
          <a:p>
            <a:pPr marL="1485900" lvl="1" indent="-342900" rtl="0">
              <a:spcBef>
                <a:spcPts val="0"/>
              </a:spcBef>
              <a:buSzPct val="100000"/>
              <a:buFont typeface="Arial" panose="020B0604020202020204" pitchFamily="34" charset="0"/>
              <a:buChar char="•"/>
            </a:pPr>
            <a:r>
              <a:rPr lang="en" sz="2000" dirty="0"/>
              <a:t>Bank of America Corporation</a:t>
            </a:r>
          </a:p>
        </p:txBody>
      </p:sp>
      <p:pic>
        <p:nvPicPr>
          <p:cNvPr id="94" name="Shape 94"/>
          <p:cNvPicPr preferRelativeResize="0"/>
          <p:nvPr/>
        </p:nvPicPr>
        <p:blipFill>
          <a:blip r:embed="rId3">
            <a:alphaModFix/>
          </a:blip>
          <a:stretch>
            <a:fillRect/>
          </a:stretch>
        </p:blipFill>
        <p:spPr>
          <a:xfrm>
            <a:off x="5548732" y="1654629"/>
            <a:ext cx="3453600" cy="5049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lIns="91425" tIns="91425" rIns="91425" bIns="91425" anchor="t" anchorCtr="0">
            <a:noAutofit/>
          </a:bodyPr>
          <a:lstStyle/>
          <a:p>
            <a:pPr algn="ctr">
              <a:spcBef>
                <a:spcPts val="0"/>
              </a:spcBef>
              <a:buNone/>
            </a:pPr>
            <a:r>
              <a:rPr lang="en" sz="3600" b="1" dirty="0"/>
              <a:t>Quantitative Results of CCAR</a:t>
            </a:r>
          </a:p>
        </p:txBody>
      </p:sp>
      <p:sp>
        <p:nvSpPr>
          <p:cNvPr id="100" name="Shape 100"/>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endParaRPr/>
          </a:p>
        </p:txBody>
      </p:sp>
      <p:pic>
        <p:nvPicPr>
          <p:cNvPr id="101" name="Shape 101"/>
          <p:cNvPicPr preferRelativeResize="0"/>
          <p:nvPr/>
        </p:nvPicPr>
        <p:blipFill>
          <a:blip r:embed="rId3">
            <a:alphaModFix/>
          </a:blip>
          <a:stretch>
            <a:fillRect/>
          </a:stretch>
        </p:blipFill>
        <p:spPr>
          <a:xfrm>
            <a:off x="0" y="1536631"/>
            <a:ext cx="9143999" cy="2345886"/>
          </a:xfrm>
          <a:prstGeom prst="rect">
            <a:avLst/>
          </a:prstGeom>
          <a:noFill/>
          <a:ln>
            <a:noFill/>
          </a:ln>
        </p:spPr>
      </p:pic>
      <p:pic>
        <p:nvPicPr>
          <p:cNvPr id="102" name="Shape 102"/>
          <p:cNvPicPr preferRelativeResize="0"/>
          <p:nvPr/>
        </p:nvPicPr>
        <p:blipFill>
          <a:blip r:embed="rId4">
            <a:alphaModFix/>
          </a:blip>
          <a:stretch>
            <a:fillRect/>
          </a:stretch>
        </p:blipFill>
        <p:spPr>
          <a:xfrm>
            <a:off x="0" y="4442377"/>
            <a:ext cx="9143999" cy="1851844"/>
          </a:xfrm>
          <a:prstGeom prst="rect">
            <a:avLst/>
          </a:prstGeom>
          <a:noFill/>
          <a:ln>
            <a:noFill/>
          </a:ln>
        </p:spPr>
      </p:pic>
      <p:sp>
        <p:nvSpPr>
          <p:cNvPr id="103" name="Shape 103"/>
          <p:cNvSpPr txBox="1"/>
          <p:nvPr/>
        </p:nvSpPr>
        <p:spPr>
          <a:xfrm>
            <a:off x="10500" y="1092850"/>
            <a:ext cx="9122999" cy="1064399"/>
          </a:xfrm>
          <a:prstGeom prst="rect">
            <a:avLst/>
          </a:prstGeom>
          <a:noFill/>
          <a:ln>
            <a:noFill/>
          </a:ln>
        </p:spPr>
        <p:txBody>
          <a:bodyPr lIns="91425" tIns="91425" rIns="91425" bIns="91425" anchor="t" anchorCtr="0">
            <a:noAutofit/>
          </a:bodyPr>
          <a:lstStyle/>
          <a:p>
            <a:pPr>
              <a:spcBef>
                <a:spcPts val="0"/>
              </a:spcBef>
              <a:buNone/>
            </a:pPr>
            <a:r>
              <a:rPr lang="en" sz="2400" dirty="0">
                <a:solidFill>
                  <a:schemeClr val="tx1"/>
                </a:solidFill>
              </a:rPr>
              <a:t>Adverse Scenario (Severely adverse scenario)</a:t>
            </a:r>
          </a:p>
        </p:txBody>
      </p:sp>
      <p:sp>
        <p:nvSpPr>
          <p:cNvPr id="104" name="Shape 104"/>
          <p:cNvSpPr txBox="1"/>
          <p:nvPr/>
        </p:nvSpPr>
        <p:spPr>
          <a:xfrm>
            <a:off x="10500" y="3978300"/>
            <a:ext cx="9122999" cy="1064399"/>
          </a:xfrm>
          <a:prstGeom prst="rect">
            <a:avLst/>
          </a:prstGeom>
          <a:noFill/>
          <a:ln>
            <a:noFill/>
          </a:ln>
        </p:spPr>
        <p:txBody>
          <a:bodyPr lIns="91425" tIns="91425" rIns="91425" bIns="91425" anchor="t" anchorCtr="0">
            <a:noAutofit/>
          </a:bodyPr>
          <a:lstStyle/>
          <a:p>
            <a:pPr lvl="0" rtl="0">
              <a:spcBef>
                <a:spcPts val="0"/>
              </a:spcBef>
              <a:buNone/>
            </a:pPr>
            <a:r>
              <a:rPr lang="en" sz="2400" dirty="0">
                <a:solidFill>
                  <a:schemeClr val="tx1"/>
                </a:solidFill>
              </a:rPr>
              <a:t>Requirements(based on Basel III)</a:t>
            </a:r>
          </a:p>
        </p:txBody>
      </p:sp>
    </p:spTree>
  </p:cSld>
  <p:clrMapOvr>
    <a:masterClrMapping/>
  </p:clrMapOvr>
  <p:transition spd="slow">
    <p:cut/>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I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34</TotalTime>
  <Words>1841</Words>
  <Application>Microsoft Office PowerPoint</Application>
  <PresentationFormat>全屏显示(4:3)</PresentationFormat>
  <Paragraphs>117</Paragraphs>
  <Slides>14</Slides>
  <Notes>14</Notes>
  <HiddenSlides>0</HiddenSlides>
  <MMClips>0</MMClips>
  <ScaleCrop>false</ScaleCrop>
  <HeadingPairs>
    <vt:vector size="4" baseType="variant">
      <vt:variant>
        <vt:lpstr>主题</vt:lpstr>
      </vt:variant>
      <vt:variant>
        <vt:i4>3</vt:i4>
      </vt:variant>
      <vt:variant>
        <vt:lpstr>幻灯片标题</vt:lpstr>
      </vt:variant>
      <vt:variant>
        <vt:i4>14</vt:i4>
      </vt:variant>
    </vt:vector>
  </HeadingPairs>
  <TitlesOfParts>
    <vt:vector size="17" baseType="lpstr">
      <vt:lpstr>HDOfficeLightV0</vt:lpstr>
      <vt:lpstr>1_HDOfficeLightV0</vt:lpstr>
      <vt:lpstr>Ion</vt:lpstr>
      <vt:lpstr> Comprehensive Capital Analysis  and Review (CCAR)</vt:lpstr>
      <vt:lpstr>What is CCAR?</vt:lpstr>
      <vt:lpstr>Functions of CCAR</vt:lpstr>
      <vt:lpstr>Step 1: Submission of a capital plan</vt:lpstr>
      <vt:lpstr>What to submit</vt:lpstr>
      <vt:lpstr>What’s in the stress tests</vt:lpstr>
      <vt:lpstr>Step 2: full review</vt:lpstr>
      <vt:lpstr>Qualitative Results of CCAR</vt:lpstr>
      <vt:lpstr>Quantitative Results of CCAR</vt:lpstr>
      <vt:lpstr>Quantitative Results of CCAR</vt:lpstr>
      <vt:lpstr>What we can learn from CCAR </vt:lpstr>
      <vt:lpstr>PowerPoint 演示文稿</vt:lpstr>
      <vt:lpstr>CCAR and Other Regulations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Comprehensive Capital Analysis and Review</dc:title>
  <cp:lastModifiedBy>Quan</cp:lastModifiedBy>
  <cp:revision>11</cp:revision>
  <dcterms:modified xsi:type="dcterms:W3CDTF">2015-09-24T16:53:14Z</dcterms:modified>
</cp:coreProperties>
</file>