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87" r:id="rId5"/>
    <p:sldId id="263" r:id="rId6"/>
    <p:sldId id="285" r:id="rId7"/>
    <p:sldId id="280" r:id="rId8"/>
    <p:sldId id="271" r:id="rId9"/>
    <p:sldId id="290" r:id="rId10"/>
    <p:sldId id="266" r:id="rId11"/>
    <p:sldId id="277" r:id="rId12"/>
    <p:sldId id="293" r:id="rId13"/>
    <p:sldId id="292" r:id="rId14"/>
    <p:sldId id="294" r:id="rId15"/>
    <p:sldId id="279" r:id="rId16"/>
    <p:sldId id="276" r:id="rId17"/>
    <p:sldId id="281" r:id="rId18"/>
    <p:sldId id="282" r:id="rId19"/>
    <p:sldId id="29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E9D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80995"/>
  </p:normalViewPr>
  <p:slideViewPr>
    <p:cSldViewPr snapToGrid="0">
      <p:cViewPr>
        <p:scale>
          <a:sx n="75" d="100"/>
          <a:sy n="75" d="100"/>
        </p:scale>
        <p:origin x="-186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aofengze\Desktop\Workbook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Quan\Desktop\Presentation\Workbook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Influencer</a:t>
            </a:r>
            <a:r>
              <a:rPr lang="en-US" sz="2800" b="1" baseline="0" dirty="0"/>
              <a:t> vs R squared</a:t>
            </a:r>
            <a:endParaRPr lang="en-US" sz="2800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Sheet1!$B$1:$B$20</c:f>
              <c:numCache>
                <c:formatCode>General</c:formatCode>
                <c:ptCount val="20"/>
                <c:pt idx="0">
                  <c:v>0.72150000000000003</c:v>
                </c:pt>
                <c:pt idx="1">
                  <c:v>0.7</c:v>
                </c:pt>
                <c:pt idx="2">
                  <c:v>0.9768</c:v>
                </c:pt>
                <c:pt idx="3">
                  <c:v>3.1570000000000001E-3</c:v>
                </c:pt>
                <c:pt idx="4">
                  <c:v>0.61019999999999996</c:v>
                </c:pt>
                <c:pt idx="5">
                  <c:v>0.85870000000000002</c:v>
                </c:pt>
                <c:pt idx="6">
                  <c:v>0.72209999999999996</c:v>
                </c:pt>
                <c:pt idx="7">
                  <c:v>0.87509999999999999</c:v>
                </c:pt>
                <c:pt idx="8">
                  <c:v>0.45379999999999998</c:v>
                </c:pt>
                <c:pt idx="9">
                  <c:v>0.68159999999999998</c:v>
                </c:pt>
                <c:pt idx="10">
                  <c:v>0.92689999999999995</c:v>
                </c:pt>
                <c:pt idx="11">
                  <c:v>0.96609999999999996</c:v>
                </c:pt>
                <c:pt idx="12">
                  <c:v>0.83360000000000001</c:v>
                </c:pt>
                <c:pt idx="13">
                  <c:v>0.70940000000000003</c:v>
                </c:pt>
                <c:pt idx="14">
                  <c:v>0.65239999999999998</c:v>
                </c:pt>
                <c:pt idx="15">
                  <c:v>0.99990000000000001</c:v>
                </c:pt>
                <c:pt idx="16">
                  <c:v>0</c:v>
                </c:pt>
                <c:pt idx="17">
                  <c:v>0.75329999999999997</c:v>
                </c:pt>
                <c:pt idx="18">
                  <c:v>0.86660000000000004</c:v>
                </c:pt>
                <c:pt idx="19">
                  <c:v>0.72150000000000003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24448"/>
        <c:axId val="76808192"/>
      </c:barChart>
      <c:catAx>
        <c:axId val="4682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08192"/>
        <c:crosses val="autoZero"/>
        <c:auto val="1"/>
        <c:lblAlgn val="ctr"/>
        <c:lblOffset val="100"/>
        <c:noMultiLvlLbl val="0"/>
      </c:catAx>
      <c:valAx>
        <c:axId val="76808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2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Influencer</a:t>
            </a:r>
            <a:r>
              <a:rPr lang="en-US" sz="2800" baseline="0" dirty="0"/>
              <a:t> vs MSE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Sheet1!$A$1:$A$20</c:f>
              <c:numCache>
                <c:formatCode>General</c:formatCode>
                <c:ptCount val="20"/>
                <c:pt idx="0">
                  <c:v>4.0899999999999999E-2</c:v>
                </c:pt>
                <c:pt idx="1">
                  <c:v>9.2230129999999994E-2</c:v>
                </c:pt>
                <c:pt idx="2">
                  <c:v>4.4704090000000002E-2</c:v>
                </c:pt>
                <c:pt idx="3">
                  <c:v>2.9250100000000001E-2</c:v>
                </c:pt>
                <c:pt idx="4">
                  <c:v>7.8783149999999996E-2</c:v>
                </c:pt>
                <c:pt idx="5">
                  <c:v>5.8203989999999997E-2</c:v>
                </c:pt>
                <c:pt idx="6">
                  <c:v>2.6000829999999999E-2</c:v>
                </c:pt>
                <c:pt idx="7">
                  <c:v>4.8604010000000003E-2</c:v>
                </c:pt>
                <c:pt idx="8">
                  <c:v>8.6178500000000005E-2</c:v>
                </c:pt>
                <c:pt idx="9">
                  <c:v>4.0500969999999997E-2</c:v>
                </c:pt>
                <c:pt idx="10">
                  <c:v>3.3644760000000003E-2</c:v>
                </c:pt>
                <c:pt idx="11">
                  <c:v>5.068868E-2</c:v>
                </c:pt>
                <c:pt idx="12">
                  <c:v>2.6904569999999999E-2</c:v>
                </c:pt>
                <c:pt idx="13">
                  <c:v>2.6804209999999998E-2</c:v>
                </c:pt>
                <c:pt idx="14">
                  <c:v>4.2121939999999997E-2</c:v>
                </c:pt>
                <c:pt idx="15">
                  <c:v>2.5626739999999999E-2</c:v>
                </c:pt>
                <c:pt idx="16">
                  <c:v>2.0009559999999999E-2</c:v>
                </c:pt>
                <c:pt idx="17">
                  <c:v>3.0195880000000001E-2</c:v>
                </c:pt>
                <c:pt idx="18">
                  <c:v>1.6522071599999999</c:v>
                </c:pt>
                <c:pt idx="1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88352"/>
        <c:axId val="76810496"/>
      </c:barChart>
      <c:catAx>
        <c:axId val="4758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10496"/>
        <c:crosses val="autoZero"/>
        <c:auto val="1"/>
        <c:lblAlgn val="ctr"/>
        <c:lblOffset val="100"/>
        <c:noMultiLvlLbl val="0"/>
      </c:catAx>
      <c:valAx>
        <c:axId val="7681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B7786-7CEC-44B8-ACFE-8F75C9B4C6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031C-0DBA-494C-B1DC-D9D84DB72A71}">
      <dgm:prSet phldrT="[文本]"/>
      <dgm:spPr/>
      <dgm:t>
        <a:bodyPr/>
        <a:lstStyle/>
        <a:p>
          <a:r>
            <a:rPr lang="en-US" dirty="0" smtClean="0"/>
            <a:t>New</a:t>
          </a:r>
        </a:p>
        <a:p>
          <a:r>
            <a:rPr lang="en-US" dirty="0" smtClean="0"/>
            <a:t> Tweet</a:t>
          </a:r>
          <a:endParaRPr lang="en-US" dirty="0"/>
        </a:p>
      </dgm:t>
    </dgm:pt>
    <dgm:pt modelId="{D612E352-36A1-4BC4-B77D-91EBD479AB04}" type="parTrans" cxnId="{B118955E-66DF-491B-AA92-92AF7987091E}">
      <dgm:prSet/>
      <dgm:spPr/>
      <dgm:t>
        <a:bodyPr/>
        <a:lstStyle/>
        <a:p>
          <a:endParaRPr lang="en-US"/>
        </a:p>
      </dgm:t>
    </dgm:pt>
    <dgm:pt modelId="{A0797215-3D68-44EA-833B-7816F7B604E4}" type="sibTrans" cxnId="{B118955E-66DF-491B-AA92-92AF7987091E}">
      <dgm:prSet/>
      <dgm:spPr/>
      <dgm:t>
        <a:bodyPr/>
        <a:lstStyle/>
        <a:p>
          <a:endParaRPr lang="en-US"/>
        </a:p>
      </dgm:t>
    </dgm:pt>
    <dgm:pt modelId="{B8FCD330-2869-45D2-AFA4-79F91FA959E7}">
      <dgm:prSet phldrT="[文本]"/>
      <dgm:spPr/>
      <dgm:t>
        <a:bodyPr/>
        <a:lstStyle/>
        <a:p>
          <a:r>
            <a:rPr lang="en-US" dirty="0" smtClean="0"/>
            <a:t>Influencer 1</a:t>
          </a:r>
          <a:endParaRPr lang="en-US" dirty="0"/>
        </a:p>
      </dgm:t>
    </dgm:pt>
    <dgm:pt modelId="{0ED6E1DA-BEBF-40B7-94DC-F7CBD9B0A781}" type="parTrans" cxnId="{55AFD10A-4E48-4149-83AF-3EA6F18CC23F}">
      <dgm:prSet/>
      <dgm:spPr/>
      <dgm:t>
        <a:bodyPr/>
        <a:lstStyle/>
        <a:p>
          <a:endParaRPr lang="en-US"/>
        </a:p>
      </dgm:t>
    </dgm:pt>
    <dgm:pt modelId="{16AC67EF-F4AC-416B-AAEE-B3643696B3E9}" type="sibTrans" cxnId="{55AFD10A-4E48-4149-83AF-3EA6F18CC23F}">
      <dgm:prSet/>
      <dgm:spPr/>
      <dgm:t>
        <a:bodyPr/>
        <a:lstStyle/>
        <a:p>
          <a:endParaRPr lang="en-US"/>
        </a:p>
      </dgm:t>
    </dgm:pt>
    <dgm:pt modelId="{FBE45A0F-1617-46C0-ABFE-385C8C36D7C2}">
      <dgm:prSet phldrT="[文本]"/>
      <dgm:spPr/>
      <dgm:t>
        <a:bodyPr/>
        <a:lstStyle/>
        <a:p>
          <a:r>
            <a:rPr lang="en-US" dirty="0" smtClean="0"/>
            <a:t>Influencer 2</a:t>
          </a:r>
          <a:endParaRPr lang="en-US" dirty="0"/>
        </a:p>
      </dgm:t>
    </dgm:pt>
    <dgm:pt modelId="{FDE392B5-B6E6-403A-8059-9E5DB192AC57}" type="parTrans" cxnId="{4E1E4374-0DBA-4663-990A-6C973E87AC91}">
      <dgm:prSet/>
      <dgm:spPr/>
      <dgm:t>
        <a:bodyPr/>
        <a:lstStyle/>
        <a:p>
          <a:endParaRPr lang="en-US"/>
        </a:p>
      </dgm:t>
    </dgm:pt>
    <dgm:pt modelId="{0FAD242A-5748-4FC5-A314-47C08E4D51BE}" type="sibTrans" cxnId="{4E1E4374-0DBA-4663-990A-6C973E87AC91}">
      <dgm:prSet/>
      <dgm:spPr/>
      <dgm:t>
        <a:bodyPr/>
        <a:lstStyle/>
        <a:p>
          <a:endParaRPr lang="en-US"/>
        </a:p>
      </dgm:t>
    </dgm:pt>
    <dgm:pt modelId="{53ACBF0A-69B7-4851-BFDE-CFD5A0278811}">
      <dgm:prSet phldrT="[文本]"/>
      <dgm:spPr/>
      <dgm:t>
        <a:bodyPr/>
        <a:lstStyle/>
        <a:p>
          <a:r>
            <a:rPr lang="en-US" dirty="0" smtClean="0"/>
            <a:t>Influencer 3</a:t>
          </a:r>
          <a:endParaRPr lang="en-US" dirty="0"/>
        </a:p>
      </dgm:t>
    </dgm:pt>
    <dgm:pt modelId="{26FA84E6-C5AE-4C43-BFBF-3682AE647B94}" type="parTrans" cxnId="{F74C6C8C-1100-4327-94DC-9F7340B2A924}">
      <dgm:prSet/>
      <dgm:spPr/>
      <dgm:t>
        <a:bodyPr/>
        <a:lstStyle/>
        <a:p>
          <a:endParaRPr lang="en-US"/>
        </a:p>
      </dgm:t>
    </dgm:pt>
    <dgm:pt modelId="{767091D6-E9A5-4CC7-92EC-18BA3D96693E}" type="sibTrans" cxnId="{F74C6C8C-1100-4327-94DC-9F7340B2A924}">
      <dgm:prSet/>
      <dgm:spPr/>
      <dgm:t>
        <a:bodyPr/>
        <a:lstStyle/>
        <a:p>
          <a:endParaRPr lang="en-US"/>
        </a:p>
      </dgm:t>
    </dgm:pt>
    <dgm:pt modelId="{E781F90F-2030-4093-9FB5-32DBDD3F5A23}">
      <dgm:prSet phldrT="[文本]"/>
      <dgm:spPr/>
      <dgm:t>
        <a:bodyPr/>
        <a:lstStyle/>
        <a:p>
          <a:r>
            <a:rPr lang="en-US" dirty="0" smtClean="0"/>
            <a:t># Retweets?</a:t>
          </a:r>
          <a:endParaRPr lang="en-US" dirty="0"/>
        </a:p>
      </dgm:t>
    </dgm:pt>
    <dgm:pt modelId="{F19A6C93-6215-4D49-887A-B302AC304C34}" type="parTrans" cxnId="{1CD59DCC-A3FA-48AD-A49F-98735972F90F}">
      <dgm:prSet/>
      <dgm:spPr/>
      <dgm:t>
        <a:bodyPr/>
        <a:lstStyle/>
        <a:p>
          <a:endParaRPr lang="en-US"/>
        </a:p>
      </dgm:t>
    </dgm:pt>
    <dgm:pt modelId="{0ADC5FBC-39F8-4403-92F0-A6AB991885FC}" type="sibTrans" cxnId="{1CD59DCC-A3FA-48AD-A49F-98735972F90F}">
      <dgm:prSet/>
      <dgm:spPr/>
      <dgm:t>
        <a:bodyPr/>
        <a:lstStyle/>
        <a:p>
          <a:endParaRPr lang="en-US"/>
        </a:p>
      </dgm:t>
    </dgm:pt>
    <dgm:pt modelId="{E9780E18-8118-4521-A6D0-A65B517AF81C}">
      <dgm:prSet phldrT="[文本]"/>
      <dgm:spPr/>
      <dgm:t>
        <a:bodyPr/>
        <a:lstStyle/>
        <a:p>
          <a:r>
            <a:rPr lang="en-US" dirty="0" smtClean="0"/>
            <a:t># Retweets?</a:t>
          </a:r>
          <a:endParaRPr lang="en-US" dirty="0"/>
        </a:p>
      </dgm:t>
    </dgm:pt>
    <dgm:pt modelId="{FF4A1164-42F9-49B1-AD68-FE6386099671}" type="parTrans" cxnId="{A0D44D58-7157-420A-87B2-B19141C79954}">
      <dgm:prSet/>
      <dgm:spPr/>
      <dgm:t>
        <a:bodyPr/>
        <a:lstStyle/>
        <a:p>
          <a:endParaRPr lang="en-US"/>
        </a:p>
      </dgm:t>
    </dgm:pt>
    <dgm:pt modelId="{7BCAD1B9-94D8-4C15-876E-9D4FA058F49C}" type="sibTrans" cxnId="{A0D44D58-7157-420A-87B2-B19141C79954}">
      <dgm:prSet/>
      <dgm:spPr/>
      <dgm:t>
        <a:bodyPr/>
        <a:lstStyle/>
        <a:p>
          <a:endParaRPr lang="en-US"/>
        </a:p>
      </dgm:t>
    </dgm:pt>
    <dgm:pt modelId="{D10A3DDB-58AF-4CB9-9A83-29E4FDE588A1}">
      <dgm:prSet phldrT="[文本]"/>
      <dgm:spPr/>
      <dgm:t>
        <a:bodyPr/>
        <a:lstStyle/>
        <a:p>
          <a:r>
            <a:rPr lang="en-US" dirty="0" smtClean="0"/>
            <a:t># Retweets?</a:t>
          </a:r>
          <a:endParaRPr lang="en-US" dirty="0"/>
        </a:p>
      </dgm:t>
    </dgm:pt>
    <dgm:pt modelId="{5119B4C5-59ED-434D-B760-670E05932D67}" type="parTrans" cxnId="{2CBE77AF-0464-4327-8773-60F8DB9B33AF}">
      <dgm:prSet/>
      <dgm:spPr/>
      <dgm:t>
        <a:bodyPr/>
        <a:lstStyle/>
        <a:p>
          <a:endParaRPr lang="en-US"/>
        </a:p>
      </dgm:t>
    </dgm:pt>
    <dgm:pt modelId="{8F53DECB-5F8E-4628-9998-191EC2071A51}" type="sibTrans" cxnId="{2CBE77AF-0464-4327-8773-60F8DB9B33AF}">
      <dgm:prSet/>
      <dgm:spPr/>
      <dgm:t>
        <a:bodyPr/>
        <a:lstStyle/>
        <a:p>
          <a:endParaRPr lang="en-US"/>
        </a:p>
      </dgm:t>
    </dgm:pt>
    <dgm:pt modelId="{0A48851B-1E02-47D7-8B70-D16122A97399}" type="pres">
      <dgm:prSet presAssocID="{B54B7786-7CEC-44B8-ACFE-8F75C9B4C6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3183F-A32D-4869-BE98-315C81B5A737}" type="pres">
      <dgm:prSet presAssocID="{2A65031C-0DBA-494C-B1DC-D9D84DB72A71}" presName="root1" presStyleCnt="0"/>
      <dgm:spPr/>
    </dgm:pt>
    <dgm:pt modelId="{C55C86DB-D473-4111-BC34-70888DBB897A}" type="pres">
      <dgm:prSet presAssocID="{2A65031C-0DBA-494C-B1DC-D9D84DB72A71}" presName="LevelOneTextNode" presStyleLbl="node0" presStyleIdx="0" presStyleCnt="1" custAng="5400000" custScaleY="37824" custLinFactNeighborX="-39078" custLinFactNeighborY="-2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B3FBF-04A7-43BD-B96F-5EBED7EC511C}" type="pres">
      <dgm:prSet presAssocID="{2A65031C-0DBA-494C-B1DC-D9D84DB72A71}" presName="level2hierChild" presStyleCnt="0"/>
      <dgm:spPr/>
    </dgm:pt>
    <dgm:pt modelId="{1B74EBBA-39F0-41B0-9115-E8FECAB7F592}" type="pres">
      <dgm:prSet presAssocID="{0ED6E1DA-BEBF-40B7-94DC-F7CBD9B0A78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BEE6583-E80C-4781-8FB7-1F05A0296B33}" type="pres">
      <dgm:prSet presAssocID="{0ED6E1DA-BEBF-40B7-94DC-F7CBD9B0A78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CD41840-955A-4679-9593-E24FF92C29F4}" type="pres">
      <dgm:prSet presAssocID="{B8FCD330-2869-45D2-AFA4-79F91FA959E7}" presName="root2" presStyleCnt="0"/>
      <dgm:spPr/>
    </dgm:pt>
    <dgm:pt modelId="{3A7B0C61-7550-414A-9FE3-3D7C9BBD55F4}" type="pres">
      <dgm:prSet presAssocID="{B8FCD330-2869-45D2-AFA4-79F91FA959E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0EB1F0-B2D1-46DB-82BD-9A595D6F96F5}" type="pres">
      <dgm:prSet presAssocID="{B8FCD330-2869-45D2-AFA4-79F91FA959E7}" presName="level3hierChild" presStyleCnt="0"/>
      <dgm:spPr/>
    </dgm:pt>
    <dgm:pt modelId="{7CA545FB-6BC3-4991-BB62-760A6D9E59A3}" type="pres">
      <dgm:prSet presAssocID="{FF4A1164-42F9-49B1-AD68-FE638609967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9545BAE-4353-483C-8FE9-57017E057E58}" type="pres">
      <dgm:prSet presAssocID="{FF4A1164-42F9-49B1-AD68-FE638609967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1787718C-865D-452F-ACCB-9335FA5D7C39}" type="pres">
      <dgm:prSet presAssocID="{E9780E18-8118-4521-A6D0-A65B517AF81C}" presName="root2" presStyleCnt="0"/>
      <dgm:spPr/>
    </dgm:pt>
    <dgm:pt modelId="{C59F17A8-5DC2-46A7-A02D-2BF498241BB1}" type="pres">
      <dgm:prSet presAssocID="{E9780E18-8118-4521-A6D0-A65B517AF81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A4A0D-8A67-4D66-97E1-CBEC9EE493F1}" type="pres">
      <dgm:prSet presAssocID="{E9780E18-8118-4521-A6D0-A65B517AF81C}" presName="level3hierChild" presStyleCnt="0"/>
      <dgm:spPr/>
    </dgm:pt>
    <dgm:pt modelId="{E7BB5715-A08E-4B61-BC02-2678FF7AF680}" type="pres">
      <dgm:prSet presAssocID="{FDE392B5-B6E6-403A-8059-9E5DB192AC5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99599DD0-54D6-423B-99AA-7BC9CF44BB03}" type="pres">
      <dgm:prSet presAssocID="{FDE392B5-B6E6-403A-8059-9E5DB192AC5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54C969DB-04F7-4F04-9718-90BAA2FFD0AD}" type="pres">
      <dgm:prSet presAssocID="{FBE45A0F-1617-46C0-ABFE-385C8C36D7C2}" presName="root2" presStyleCnt="0"/>
      <dgm:spPr/>
    </dgm:pt>
    <dgm:pt modelId="{CDE49892-0437-49DC-84CE-D862ECF1D8FE}" type="pres">
      <dgm:prSet presAssocID="{FBE45A0F-1617-46C0-ABFE-385C8C36D7C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B56B3-0F6A-48E9-936F-3F5D125AAD85}" type="pres">
      <dgm:prSet presAssocID="{FBE45A0F-1617-46C0-ABFE-385C8C36D7C2}" presName="level3hierChild" presStyleCnt="0"/>
      <dgm:spPr/>
    </dgm:pt>
    <dgm:pt modelId="{70BB2A67-91AA-4910-A6FA-D29B0AFB86C9}" type="pres">
      <dgm:prSet presAssocID="{5119B4C5-59ED-434D-B760-670E05932D67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C6F48F6-E952-41F2-BBBD-2464A7CDB09F}" type="pres">
      <dgm:prSet presAssocID="{5119B4C5-59ED-434D-B760-670E05932D67}" presName="connTx" presStyleLbl="parChTrans1D3" presStyleIdx="1" presStyleCnt="3"/>
      <dgm:spPr/>
      <dgm:t>
        <a:bodyPr/>
        <a:lstStyle/>
        <a:p>
          <a:endParaRPr lang="en-US"/>
        </a:p>
      </dgm:t>
    </dgm:pt>
    <dgm:pt modelId="{A5F0516E-A5C7-4201-A064-AE4506AC67D0}" type="pres">
      <dgm:prSet presAssocID="{D10A3DDB-58AF-4CB9-9A83-29E4FDE588A1}" presName="root2" presStyleCnt="0"/>
      <dgm:spPr/>
    </dgm:pt>
    <dgm:pt modelId="{69AF6F78-FE3E-4FA1-B2D8-9C0353774A05}" type="pres">
      <dgm:prSet presAssocID="{D10A3DDB-58AF-4CB9-9A83-29E4FDE588A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32211B-C024-4CA5-ACC5-C23723288693}" type="pres">
      <dgm:prSet presAssocID="{D10A3DDB-58AF-4CB9-9A83-29E4FDE588A1}" presName="level3hierChild" presStyleCnt="0"/>
      <dgm:spPr/>
    </dgm:pt>
    <dgm:pt modelId="{FACA1ADE-105C-4A61-A957-353FE2615A68}" type="pres">
      <dgm:prSet presAssocID="{26FA84E6-C5AE-4C43-BFBF-3682AE647B94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5B76A07-C11A-45FB-8280-CC53B513A5F6}" type="pres">
      <dgm:prSet presAssocID="{26FA84E6-C5AE-4C43-BFBF-3682AE647B9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4709497-BC9C-4B95-BB69-57318F5F75DD}" type="pres">
      <dgm:prSet presAssocID="{53ACBF0A-69B7-4851-BFDE-CFD5A0278811}" presName="root2" presStyleCnt="0"/>
      <dgm:spPr/>
    </dgm:pt>
    <dgm:pt modelId="{3540290A-9EB0-4A66-9541-31238B155A34}" type="pres">
      <dgm:prSet presAssocID="{53ACBF0A-69B7-4851-BFDE-CFD5A027881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ECDFFF-C1F9-4D40-9700-2749B37DF003}" type="pres">
      <dgm:prSet presAssocID="{53ACBF0A-69B7-4851-BFDE-CFD5A0278811}" presName="level3hierChild" presStyleCnt="0"/>
      <dgm:spPr/>
    </dgm:pt>
    <dgm:pt modelId="{0A1D0FF6-1E80-483B-8BEB-D47CB7D97A07}" type="pres">
      <dgm:prSet presAssocID="{F19A6C93-6215-4D49-887A-B302AC304C34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AFD1EF5-9A70-4CF7-B4F2-DB3A53671F52}" type="pres">
      <dgm:prSet presAssocID="{F19A6C93-6215-4D49-887A-B302AC304C34}" presName="connTx" presStyleLbl="parChTrans1D3" presStyleIdx="2" presStyleCnt="3"/>
      <dgm:spPr/>
      <dgm:t>
        <a:bodyPr/>
        <a:lstStyle/>
        <a:p>
          <a:endParaRPr lang="en-US"/>
        </a:p>
      </dgm:t>
    </dgm:pt>
    <dgm:pt modelId="{D185421C-D3DD-482C-8DBF-CA13A10E3591}" type="pres">
      <dgm:prSet presAssocID="{E781F90F-2030-4093-9FB5-32DBDD3F5A23}" presName="root2" presStyleCnt="0"/>
      <dgm:spPr/>
    </dgm:pt>
    <dgm:pt modelId="{DF0D21BA-382C-4F53-9BFC-638FFF9C4FBD}" type="pres">
      <dgm:prSet presAssocID="{E781F90F-2030-4093-9FB5-32DBDD3F5A23}" presName="LevelTwoTextNode" presStyleLbl="node3" presStyleIdx="2" presStyleCnt="3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A9913-9AE1-43B8-8280-2BBD91AC549D}" type="pres">
      <dgm:prSet presAssocID="{E781F90F-2030-4093-9FB5-32DBDD3F5A23}" presName="level3hierChild" presStyleCnt="0"/>
      <dgm:spPr/>
    </dgm:pt>
  </dgm:ptLst>
  <dgm:cxnLst>
    <dgm:cxn modelId="{9DCD1C9D-8CF5-4998-9B65-09F1DDA86E58}" type="presOf" srcId="{E781F90F-2030-4093-9FB5-32DBDD3F5A23}" destId="{DF0D21BA-382C-4F53-9BFC-638FFF9C4FBD}" srcOrd="0" destOrd="0" presId="urn:microsoft.com/office/officeart/2008/layout/HorizontalMultiLevelHierarchy"/>
    <dgm:cxn modelId="{879BC9FA-26BA-4326-A4BA-5F2A67C46488}" type="presOf" srcId="{0ED6E1DA-BEBF-40B7-94DC-F7CBD9B0A781}" destId="{8BEE6583-E80C-4781-8FB7-1F05A0296B33}" srcOrd="1" destOrd="0" presId="urn:microsoft.com/office/officeart/2008/layout/HorizontalMultiLevelHierarchy"/>
    <dgm:cxn modelId="{DD2B2ECF-51F6-4270-ACDF-7F19113A70B0}" type="presOf" srcId="{FF4A1164-42F9-49B1-AD68-FE6386099671}" destId="{C9545BAE-4353-483C-8FE9-57017E057E58}" srcOrd="1" destOrd="0" presId="urn:microsoft.com/office/officeart/2008/layout/HorizontalMultiLevelHierarchy"/>
    <dgm:cxn modelId="{B118955E-66DF-491B-AA92-92AF7987091E}" srcId="{B54B7786-7CEC-44B8-ACFE-8F75C9B4C620}" destId="{2A65031C-0DBA-494C-B1DC-D9D84DB72A71}" srcOrd="0" destOrd="0" parTransId="{D612E352-36A1-4BC4-B77D-91EBD479AB04}" sibTransId="{A0797215-3D68-44EA-833B-7816F7B604E4}"/>
    <dgm:cxn modelId="{4E1E4374-0DBA-4663-990A-6C973E87AC91}" srcId="{2A65031C-0DBA-494C-B1DC-D9D84DB72A71}" destId="{FBE45A0F-1617-46C0-ABFE-385C8C36D7C2}" srcOrd="1" destOrd="0" parTransId="{FDE392B5-B6E6-403A-8059-9E5DB192AC57}" sibTransId="{0FAD242A-5748-4FC5-A314-47C08E4D51BE}"/>
    <dgm:cxn modelId="{1D0F01EA-B0CE-4307-9B7F-1AB13F9B89C3}" type="presOf" srcId="{FDE392B5-B6E6-403A-8059-9E5DB192AC57}" destId="{E7BB5715-A08E-4B61-BC02-2678FF7AF680}" srcOrd="0" destOrd="0" presId="urn:microsoft.com/office/officeart/2008/layout/HorizontalMultiLevelHierarchy"/>
    <dgm:cxn modelId="{04AFE4B4-E978-4EB6-A4DA-EC16CF899505}" type="presOf" srcId="{FDE392B5-B6E6-403A-8059-9E5DB192AC57}" destId="{99599DD0-54D6-423B-99AA-7BC9CF44BB03}" srcOrd="1" destOrd="0" presId="urn:microsoft.com/office/officeart/2008/layout/HorizontalMultiLevelHierarchy"/>
    <dgm:cxn modelId="{D530C3E0-1D4C-4640-8916-FB913334E438}" type="presOf" srcId="{5119B4C5-59ED-434D-B760-670E05932D67}" destId="{8C6F48F6-E952-41F2-BBBD-2464A7CDB09F}" srcOrd="1" destOrd="0" presId="urn:microsoft.com/office/officeart/2008/layout/HorizontalMultiLevelHierarchy"/>
    <dgm:cxn modelId="{F74C6C8C-1100-4327-94DC-9F7340B2A924}" srcId="{2A65031C-0DBA-494C-B1DC-D9D84DB72A71}" destId="{53ACBF0A-69B7-4851-BFDE-CFD5A0278811}" srcOrd="2" destOrd="0" parTransId="{26FA84E6-C5AE-4C43-BFBF-3682AE647B94}" sibTransId="{767091D6-E9A5-4CC7-92EC-18BA3D96693E}"/>
    <dgm:cxn modelId="{E6B85A13-2221-4303-A348-1016595C12F9}" type="presOf" srcId="{F19A6C93-6215-4D49-887A-B302AC304C34}" destId="{0A1D0FF6-1E80-483B-8BEB-D47CB7D97A07}" srcOrd="0" destOrd="0" presId="urn:microsoft.com/office/officeart/2008/layout/HorizontalMultiLevelHierarchy"/>
    <dgm:cxn modelId="{E8C7B3DF-3E4A-4B9D-9ABC-2FFE35B6B744}" type="presOf" srcId="{0ED6E1DA-BEBF-40B7-94DC-F7CBD9B0A781}" destId="{1B74EBBA-39F0-41B0-9115-E8FECAB7F592}" srcOrd="0" destOrd="0" presId="urn:microsoft.com/office/officeart/2008/layout/HorizontalMultiLevelHierarchy"/>
    <dgm:cxn modelId="{2CBE77AF-0464-4327-8773-60F8DB9B33AF}" srcId="{FBE45A0F-1617-46C0-ABFE-385C8C36D7C2}" destId="{D10A3DDB-58AF-4CB9-9A83-29E4FDE588A1}" srcOrd="0" destOrd="0" parTransId="{5119B4C5-59ED-434D-B760-670E05932D67}" sibTransId="{8F53DECB-5F8E-4628-9998-191EC2071A51}"/>
    <dgm:cxn modelId="{A0D44D58-7157-420A-87B2-B19141C79954}" srcId="{B8FCD330-2869-45D2-AFA4-79F91FA959E7}" destId="{E9780E18-8118-4521-A6D0-A65B517AF81C}" srcOrd="0" destOrd="0" parTransId="{FF4A1164-42F9-49B1-AD68-FE6386099671}" sibTransId="{7BCAD1B9-94D8-4C15-876E-9D4FA058F49C}"/>
    <dgm:cxn modelId="{55AFD10A-4E48-4149-83AF-3EA6F18CC23F}" srcId="{2A65031C-0DBA-494C-B1DC-D9D84DB72A71}" destId="{B8FCD330-2869-45D2-AFA4-79F91FA959E7}" srcOrd="0" destOrd="0" parTransId="{0ED6E1DA-BEBF-40B7-94DC-F7CBD9B0A781}" sibTransId="{16AC67EF-F4AC-416B-AAEE-B3643696B3E9}"/>
    <dgm:cxn modelId="{55E94716-9347-4FBE-86EC-505E2E8556E7}" type="presOf" srcId="{2A65031C-0DBA-494C-B1DC-D9D84DB72A71}" destId="{C55C86DB-D473-4111-BC34-70888DBB897A}" srcOrd="0" destOrd="0" presId="urn:microsoft.com/office/officeart/2008/layout/HorizontalMultiLevelHierarchy"/>
    <dgm:cxn modelId="{22CFE401-0A98-4351-8327-CB12E088FC26}" type="presOf" srcId="{FBE45A0F-1617-46C0-ABFE-385C8C36D7C2}" destId="{CDE49892-0437-49DC-84CE-D862ECF1D8FE}" srcOrd="0" destOrd="0" presId="urn:microsoft.com/office/officeart/2008/layout/HorizontalMultiLevelHierarchy"/>
    <dgm:cxn modelId="{AF28506F-BCB2-4719-BDB9-2FE1CDAC148D}" type="presOf" srcId="{D10A3DDB-58AF-4CB9-9A83-29E4FDE588A1}" destId="{69AF6F78-FE3E-4FA1-B2D8-9C0353774A05}" srcOrd="0" destOrd="0" presId="urn:microsoft.com/office/officeart/2008/layout/HorizontalMultiLevelHierarchy"/>
    <dgm:cxn modelId="{79EF6A25-7D71-466F-8D3D-296EABFB6F03}" type="presOf" srcId="{53ACBF0A-69B7-4851-BFDE-CFD5A0278811}" destId="{3540290A-9EB0-4A66-9541-31238B155A34}" srcOrd="0" destOrd="0" presId="urn:microsoft.com/office/officeart/2008/layout/HorizontalMultiLevelHierarchy"/>
    <dgm:cxn modelId="{947EED89-190C-47E5-9400-DC3C57065CF4}" type="presOf" srcId="{F19A6C93-6215-4D49-887A-B302AC304C34}" destId="{AAFD1EF5-9A70-4CF7-B4F2-DB3A53671F52}" srcOrd="1" destOrd="0" presId="urn:microsoft.com/office/officeart/2008/layout/HorizontalMultiLevelHierarchy"/>
    <dgm:cxn modelId="{8CFA906F-CE4A-47B0-9440-197CF7F04041}" type="presOf" srcId="{26FA84E6-C5AE-4C43-BFBF-3682AE647B94}" destId="{B5B76A07-C11A-45FB-8280-CC53B513A5F6}" srcOrd="1" destOrd="0" presId="urn:microsoft.com/office/officeart/2008/layout/HorizontalMultiLevelHierarchy"/>
    <dgm:cxn modelId="{454CD127-B843-4C1D-BF4A-A2CE838BCB82}" type="presOf" srcId="{E9780E18-8118-4521-A6D0-A65B517AF81C}" destId="{C59F17A8-5DC2-46A7-A02D-2BF498241BB1}" srcOrd="0" destOrd="0" presId="urn:microsoft.com/office/officeart/2008/layout/HorizontalMultiLevelHierarchy"/>
    <dgm:cxn modelId="{9C6C23B3-E87A-4934-8BF4-8247A3CC43F8}" type="presOf" srcId="{5119B4C5-59ED-434D-B760-670E05932D67}" destId="{70BB2A67-91AA-4910-A6FA-D29B0AFB86C9}" srcOrd="0" destOrd="0" presId="urn:microsoft.com/office/officeart/2008/layout/HorizontalMultiLevelHierarchy"/>
    <dgm:cxn modelId="{1CD59DCC-A3FA-48AD-A49F-98735972F90F}" srcId="{53ACBF0A-69B7-4851-BFDE-CFD5A0278811}" destId="{E781F90F-2030-4093-9FB5-32DBDD3F5A23}" srcOrd="0" destOrd="0" parTransId="{F19A6C93-6215-4D49-887A-B302AC304C34}" sibTransId="{0ADC5FBC-39F8-4403-92F0-A6AB991885FC}"/>
    <dgm:cxn modelId="{B244BEB1-41EE-489E-B115-47C901D93E0B}" type="presOf" srcId="{B54B7786-7CEC-44B8-ACFE-8F75C9B4C620}" destId="{0A48851B-1E02-47D7-8B70-D16122A97399}" srcOrd="0" destOrd="0" presId="urn:microsoft.com/office/officeart/2008/layout/HorizontalMultiLevelHierarchy"/>
    <dgm:cxn modelId="{EBCA2899-8063-4FC8-BF70-3AE0DAFC6D06}" type="presOf" srcId="{26FA84E6-C5AE-4C43-BFBF-3682AE647B94}" destId="{FACA1ADE-105C-4A61-A957-353FE2615A68}" srcOrd="0" destOrd="0" presId="urn:microsoft.com/office/officeart/2008/layout/HorizontalMultiLevelHierarchy"/>
    <dgm:cxn modelId="{E492A1D3-0A84-4AAE-A57E-68D54DDA3C47}" type="presOf" srcId="{B8FCD330-2869-45D2-AFA4-79F91FA959E7}" destId="{3A7B0C61-7550-414A-9FE3-3D7C9BBD55F4}" srcOrd="0" destOrd="0" presId="urn:microsoft.com/office/officeart/2008/layout/HorizontalMultiLevelHierarchy"/>
    <dgm:cxn modelId="{0F15D8D3-8274-464B-8EFC-BEB6C49D82F6}" type="presOf" srcId="{FF4A1164-42F9-49B1-AD68-FE6386099671}" destId="{7CA545FB-6BC3-4991-BB62-760A6D9E59A3}" srcOrd="0" destOrd="0" presId="urn:microsoft.com/office/officeart/2008/layout/HorizontalMultiLevelHierarchy"/>
    <dgm:cxn modelId="{3FEB9530-7210-48BF-B0D2-212F0CABCF78}" type="presParOf" srcId="{0A48851B-1E02-47D7-8B70-D16122A97399}" destId="{12C3183F-A32D-4869-BE98-315C81B5A737}" srcOrd="0" destOrd="0" presId="urn:microsoft.com/office/officeart/2008/layout/HorizontalMultiLevelHierarchy"/>
    <dgm:cxn modelId="{835F8862-E0C7-497A-B11C-A07116E09D5E}" type="presParOf" srcId="{12C3183F-A32D-4869-BE98-315C81B5A737}" destId="{C55C86DB-D473-4111-BC34-70888DBB897A}" srcOrd="0" destOrd="0" presId="urn:microsoft.com/office/officeart/2008/layout/HorizontalMultiLevelHierarchy"/>
    <dgm:cxn modelId="{8892A006-79FF-42E7-9F45-17768969F0D8}" type="presParOf" srcId="{12C3183F-A32D-4869-BE98-315C81B5A737}" destId="{FF0B3FBF-04A7-43BD-B96F-5EBED7EC511C}" srcOrd="1" destOrd="0" presId="urn:microsoft.com/office/officeart/2008/layout/HorizontalMultiLevelHierarchy"/>
    <dgm:cxn modelId="{726F647E-BB35-4D42-ABEB-8492068B41B2}" type="presParOf" srcId="{FF0B3FBF-04A7-43BD-B96F-5EBED7EC511C}" destId="{1B74EBBA-39F0-41B0-9115-E8FECAB7F592}" srcOrd="0" destOrd="0" presId="urn:microsoft.com/office/officeart/2008/layout/HorizontalMultiLevelHierarchy"/>
    <dgm:cxn modelId="{A8B503C2-B7D2-4C72-B4A4-7EF76769F0B8}" type="presParOf" srcId="{1B74EBBA-39F0-41B0-9115-E8FECAB7F592}" destId="{8BEE6583-E80C-4781-8FB7-1F05A0296B33}" srcOrd="0" destOrd="0" presId="urn:microsoft.com/office/officeart/2008/layout/HorizontalMultiLevelHierarchy"/>
    <dgm:cxn modelId="{7F79D643-F3ED-406C-B841-FC44AEC2854D}" type="presParOf" srcId="{FF0B3FBF-04A7-43BD-B96F-5EBED7EC511C}" destId="{FCD41840-955A-4679-9593-E24FF92C29F4}" srcOrd="1" destOrd="0" presId="urn:microsoft.com/office/officeart/2008/layout/HorizontalMultiLevelHierarchy"/>
    <dgm:cxn modelId="{635536C9-9C36-45FC-9E1F-799E331C0EFC}" type="presParOf" srcId="{FCD41840-955A-4679-9593-E24FF92C29F4}" destId="{3A7B0C61-7550-414A-9FE3-3D7C9BBD55F4}" srcOrd="0" destOrd="0" presId="urn:microsoft.com/office/officeart/2008/layout/HorizontalMultiLevelHierarchy"/>
    <dgm:cxn modelId="{55D35920-AF31-47B7-B242-22DF36D3C144}" type="presParOf" srcId="{FCD41840-955A-4679-9593-E24FF92C29F4}" destId="{670EB1F0-B2D1-46DB-82BD-9A595D6F96F5}" srcOrd="1" destOrd="0" presId="urn:microsoft.com/office/officeart/2008/layout/HorizontalMultiLevelHierarchy"/>
    <dgm:cxn modelId="{7D6BAAF7-874C-41A5-9523-B6E4324447C6}" type="presParOf" srcId="{670EB1F0-B2D1-46DB-82BD-9A595D6F96F5}" destId="{7CA545FB-6BC3-4991-BB62-760A6D9E59A3}" srcOrd="0" destOrd="0" presId="urn:microsoft.com/office/officeart/2008/layout/HorizontalMultiLevelHierarchy"/>
    <dgm:cxn modelId="{253B5299-98B8-4CB4-BDE7-4A26F8DFA4A5}" type="presParOf" srcId="{7CA545FB-6BC3-4991-BB62-760A6D9E59A3}" destId="{C9545BAE-4353-483C-8FE9-57017E057E58}" srcOrd="0" destOrd="0" presId="urn:microsoft.com/office/officeart/2008/layout/HorizontalMultiLevelHierarchy"/>
    <dgm:cxn modelId="{146B9F8A-A891-4CD7-B256-18FC9E22CE50}" type="presParOf" srcId="{670EB1F0-B2D1-46DB-82BD-9A595D6F96F5}" destId="{1787718C-865D-452F-ACCB-9335FA5D7C39}" srcOrd="1" destOrd="0" presId="urn:microsoft.com/office/officeart/2008/layout/HorizontalMultiLevelHierarchy"/>
    <dgm:cxn modelId="{C434DD12-3E6B-41A9-A6B0-EF176295BF45}" type="presParOf" srcId="{1787718C-865D-452F-ACCB-9335FA5D7C39}" destId="{C59F17A8-5DC2-46A7-A02D-2BF498241BB1}" srcOrd="0" destOrd="0" presId="urn:microsoft.com/office/officeart/2008/layout/HorizontalMultiLevelHierarchy"/>
    <dgm:cxn modelId="{78208CC5-C52E-4CC4-9F75-C6C7C7EBA008}" type="presParOf" srcId="{1787718C-865D-452F-ACCB-9335FA5D7C39}" destId="{FD3A4A0D-8A67-4D66-97E1-CBEC9EE493F1}" srcOrd="1" destOrd="0" presId="urn:microsoft.com/office/officeart/2008/layout/HorizontalMultiLevelHierarchy"/>
    <dgm:cxn modelId="{F964C157-EA5F-4EAC-8961-93123D8BF4B8}" type="presParOf" srcId="{FF0B3FBF-04A7-43BD-B96F-5EBED7EC511C}" destId="{E7BB5715-A08E-4B61-BC02-2678FF7AF680}" srcOrd="2" destOrd="0" presId="urn:microsoft.com/office/officeart/2008/layout/HorizontalMultiLevelHierarchy"/>
    <dgm:cxn modelId="{D02DB674-D194-4500-A88B-EF86E044571B}" type="presParOf" srcId="{E7BB5715-A08E-4B61-BC02-2678FF7AF680}" destId="{99599DD0-54D6-423B-99AA-7BC9CF44BB03}" srcOrd="0" destOrd="0" presId="urn:microsoft.com/office/officeart/2008/layout/HorizontalMultiLevelHierarchy"/>
    <dgm:cxn modelId="{DE741EC7-A80A-4052-8C32-131D23B04A3D}" type="presParOf" srcId="{FF0B3FBF-04A7-43BD-B96F-5EBED7EC511C}" destId="{54C969DB-04F7-4F04-9718-90BAA2FFD0AD}" srcOrd="3" destOrd="0" presId="urn:microsoft.com/office/officeart/2008/layout/HorizontalMultiLevelHierarchy"/>
    <dgm:cxn modelId="{3BEE3339-4A82-4805-8D46-0ECC2612E4B5}" type="presParOf" srcId="{54C969DB-04F7-4F04-9718-90BAA2FFD0AD}" destId="{CDE49892-0437-49DC-84CE-D862ECF1D8FE}" srcOrd="0" destOrd="0" presId="urn:microsoft.com/office/officeart/2008/layout/HorizontalMultiLevelHierarchy"/>
    <dgm:cxn modelId="{9E20547C-1DC1-43A4-B40C-52DBA6FD97F5}" type="presParOf" srcId="{54C969DB-04F7-4F04-9718-90BAA2FFD0AD}" destId="{634B56B3-0F6A-48E9-936F-3F5D125AAD85}" srcOrd="1" destOrd="0" presId="urn:microsoft.com/office/officeart/2008/layout/HorizontalMultiLevelHierarchy"/>
    <dgm:cxn modelId="{F9D3F734-2A17-485D-8D67-3B13E430373D}" type="presParOf" srcId="{634B56B3-0F6A-48E9-936F-3F5D125AAD85}" destId="{70BB2A67-91AA-4910-A6FA-D29B0AFB86C9}" srcOrd="0" destOrd="0" presId="urn:microsoft.com/office/officeart/2008/layout/HorizontalMultiLevelHierarchy"/>
    <dgm:cxn modelId="{4FD9648F-EA65-4D77-8871-A29ADBE30656}" type="presParOf" srcId="{70BB2A67-91AA-4910-A6FA-D29B0AFB86C9}" destId="{8C6F48F6-E952-41F2-BBBD-2464A7CDB09F}" srcOrd="0" destOrd="0" presId="urn:microsoft.com/office/officeart/2008/layout/HorizontalMultiLevelHierarchy"/>
    <dgm:cxn modelId="{829ED74E-650D-44E1-A541-9CDCBBEBB228}" type="presParOf" srcId="{634B56B3-0F6A-48E9-936F-3F5D125AAD85}" destId="{A5F0516E-A5C7-4201-A064-AE4506AC67D0}" srcOrd="1" destOrd="0" presId="urn:microsoft.com/office/officeart/2008/layout/HorizontalMultiLevelHierarchy"/>
    <dgm:cxn modelId="{B81E917F-F7FB-4FB8-84EC-47E1E29EF9C7}" type="presParOf" srcId="{A5F0516E-A5C7-4201-A064-AE4506AC67D0}" destId="{69AF6F78-FE3E-4FA1-B2D8-9C0353774A05}" srcOrd="0" destOrd="0" presId="urn:microsoft.com/office/officeart/2008/layout/HorizontalMultiLevelHierarchy"/>
    <dgm:cxn modelId="{9D32A5AB-960A-4255-AF42-DF0B5A019DE7}" type="presParOf" srcId="{A5F0516E-A5C7-4201-A064-AE4506AC67D0}" destId="{DD32211B-C024-4CA5-ACC5-C23723288693}" srcOrd="1" destOrd="0" presId="urn:microsoft.com/office/officeart/2008/layout/HorizontalMultiLevelHierarchy"/>
    <dgm:cxn modelId="{AA7208E0-D67F-4F3A-8C32-94278BF26F3D}" type="presParOf" srcId="{FF0B3FBF-04A7-43BD-B96F-5EBED7EC511C}" destId="{FACA1ADE-105C-4A61-A957-353FE2615A68}" srcOrd="4" destOrd="0" presId="urn:microsoft.com/office/officeart/2008/layout/HorizontalMultiLevelHierarchy"/>
    <dgm:cxn modelId="{374D5A88-7D72-47ED-BFE4-E813D5E6CAD5}" type="presParOf" srcId="{FACA1ADE-105C-4A61-A957-353FE2615A68}" destId="{B5B76A07-C11A-45FB-8280-CC53B513A5F6}" srcOrd="0" destOrd="0" presId="urn:microsoft.com/office/officeart/2008/layout/HorizontalMultiLevelHierarchy"/>
    <dgm:cxn modelId="{1B63A9E0-E03E-4A0E-8E74-457FB99AFEB2}" type="presParOf" srcId="{FF0B3FBF-04A7-43BD-B96F-5EBED7EC511C}" destId="{A4709497-BC9C-4B95-BB69-57318F5F75DD}" srcOrd="5" destOrd="0" presId="urn:microsoft.com/office/officeart/2008/layout/HorizontalMultiLevelHierarchy"/>
    <dgm:cxn modelId="{1CF189E6-75A5-4ECD-A1F5-0E6A71B1FEAF}" type="presParOf" srcId="{A4709497-BC9C-4B95-BB69-57318F5F75DD}" destId="{3540290A-9EB0-4A66-9541-31238B155A34}" srcOrd="0" destOrd="0" presId="urn:microsoft.com/office/officeart/2008/layout/HorizontalMultiLevelHierarchy"/>
    <dgm:cxn modelId="{50373BE1-8104-43AE-AF08-A5AD5C644F02}" type="presParOf" srcId="{A4709497-BC9C-4B95-BB69-57318F5F75DD}" destId="{46ECDFFF-C1F9-4D40-9700-2749B37DF003}" srcOrd="1" destOrd="0" presId="urn:microsoft.com/office/officeart/2008/layout/HorizontalMultiLevelHierarchy"/>
    <dgm:cxn modelId="{01D10E69-D4B0-428C-AB61-CAEC5C26B31E}" type="presParOf" srcId="{46ECDFFF-C1F9-4D40-9700-2749B37DF003}" destId="{0A1D0FF6-1E80-483B-8BEB-D47CB7D97A07}" srcOrd="0" destOrd="0" presId="urn:microsoft.com/office/officeart/2008/layout/HorizontalMultiLevelHierarchy"/>
    <dgm:cxn modelId="{DD7F3081-6562-4759-9D49-52C260931DB2}" type="presParOf" srcId="{0A1D0FF6-1E80-483B-8BEB-D47CB7D97A07}" destId="{AAFD1EF5-9A70-4CF7-B4F2-DB3A53671F52}" srcOrd="0" destOrd="0" presId="urn:microsoft.com/office/officeart/2008/layout/HorizontalMultiLevelHierarchy"/>
    <dgm:cxn modelId="{BBBE5739-D1AD-4FE7-92CF-FC6343DE13D0}" type="presParOf" srcId="{46ECDFFF-C1F9-4D40-9700-2749B37DF003}" destId="{D185421C-D3DD-482C-8DBF-CA13A10E3591}" srcOrd="1" destOrd="0" presId="urn:microsoft.com/office/officeart/2008/layout/HorizontalMultiLevelHierarchy"/>
    <dgm:cxn modelId="{C5A81ECB-61EF-494A-B32D-C9CFACC78687}" type="presParOf" srcId="{D185421C-D3DD-482C-8DBF-CA13A10E3591}" destId="{DF0D21BA-382C-4F53-9BFC-638FFF9C4FBD}" srcOrd="0" destOrd="0" presId="urn:microsoft.com/office/officeart/2008/layout/HorizontalMultiLevelHierarchy"/>
    <dgm:cxn modelId="{08B6CFE7-E1E4-40F1-8DAF-BE7015787E30}" type="presParOf" srcId="{D185421C-D3DD-482C-8DBF-CA13A10E3591}" destId="{F76A9913-9AE1-43B8-8280-2BBD91AC54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0FF6-1E80-483B-8BEB-D47CB7D97A07}">
      <dsp:nvSpPr>
        <dsp:cNvPr id="0" name=""/>
        <dsp:cNvSpPr/>
      </dsp:nvSpPr>
      <dsp:spPr>
        <a:xfrm>
          <a:off x="4081267" y="2790380"/>
          <a:ext cx="479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31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8939" y="2824117"/>
        <a:ext cx="23965" cy="23965"/>
      </dsp:txXfrm>
    </dsp:sp>
    <dsp:sp modelId="{FACA1ADE-105C-4A61-A957-353FE2615A68}">
      <dsp:nvSpPr>
        <dsp:cNvPr id="0" name=""/>
        <dsp:cNvSpPr/>
      </dsp:nvSpPr>
      <dsp:spPr>
        <a:xfrm>
          <a:off x="1092600" y="1912627"/>
          <a:ext cx="592113" cy="92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056" y="0"/>
              </a:lnTo>
              <a:lnTo>
                <a:pt x="296056" y="923472"/>
              </a:lnTo>
              <a:lnTo>
                <a:pt x="592113" y="923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61232" y="2346939"/>
        <a:ext cx="54849" cy="54849"/>
      </dsp:txXfrm>
    </dsp:sp>
    <dsp:sp modelId="{70BB2A67-91AA-4910-A6FA-D29B0AFB86C9}">
      <dsp:nvSpPr>
        <dsp:cNvPr id="0" name=""/>
        <dsp:cNvSpPr/>
      </dsp:nvSpPr>
      <dsp:spPr>
        <a:xfrm>
          <a:off x="4081267" y="1877060"/>
          <a:ext cx="479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31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8939" y="1910797"/>
        <a:ext cx="23965" cy="23965"/>
      </dsp:txXfrm>
    </dsp:sp>
    <dsp:sp modelId="{E7BB5715-A08E-4B61-BC02-2678FF7AF680}">
      <dsp:nvSpPr>
        <dsp:cNvPr id="0" name=""/>
        <dsp:cNvSpPr/>
      </dsp:nvSpPr>
      <dsp:spPr>
        <a:xfrm>
          <a:off x="1092600" y="1866907"/>
          <a:ext cx="592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056" y="45720"/>
              </a:lnTo>
              <a:lnTo>
                <a:pt x="296056" y="55872"/>
              </a:lnTo>
              <a:lnTo>
                <a:pt x="592113" y="558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73852" y="1897822"/>
        <a:ext cx="29610" cy="29610"/>
      </dsp:txXfrm>
    </dsp:sp>
    <dsp:sp modelId="{7CA545FB-6BC3-4991-BB62-760A6D9E59A3}">
      <dsp:nvSpPr>
        <dsp:cNvPr id="0" name=""/>
        <dsp:cNvSpPr/>
      </dsp:nvSpPr>
      <dsp:spPr>
        <a:xfrm>
          <a:off x="4081267" y="963739"/>
          <a:ext cx="479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31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08939" y="997476"/>
        <a:ext cx="23965" cy="23965"/>
      </dsp:txXfrm>
    </dsp:sp>
    <dsp:sp modelId="{1B74EBBA-39F0-41B0-9115-E8FECAB7F592}">
      <dsp:nvSpPr>
        <dsp:cNvPr id="0" name=""/>
        <dsp:cNvSpPr/>
      </dsp:nvSpPr>
      <dsp:spPr>
        <a:xfrm>
          <a:off x="1092600" y="1009459"/>
          <a:ext cx="592113" cy="903168"/>
        </a:xfrm>
        <a:custGeom>
          <a:avLst/>
          <a:gdLst/>
          <a:ahLst/>
          <a:cxnLst/>
          <a:rect l="0" t="0" r="0" b="0"/>
          <a:pathLst>
            <a:path>
              <a:moveTo>
                <a:pt x="0" y="903168"/>
              </a:moveTo>
              <a:lnTo>
                <a:pt x="296056" y="903168"/>
              </a:lnTo>
              <a:lnTo>
                <a:pt x="296056" y="0"/>
              </a:lnTo>
              <a:lnTo>
                <a:pt x="592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61658" y="1434044"/>
        <a:ext cx="53997" cy="53997"/>
      </dsp:txXfrm>
    </dsp:sp>
    <dsp:sp modelId="{C55C86DB-D473-4111-BC34-70888DBB897A}">
      <dsp:nvSpPr>
        <dsp:cNvPr id="0" name=""/>
        <dsp:cNvSpPr/>
      </dsp:nvSpPr>
      <dsp:spPr>
        <a:xfrm>
          <a:off x="0" y="1547299"/>
          <a:ext cx="1454544" cy="730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New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Tweet</a:t>
          </a:r>
          <a:endParaRPr lang="en-US" sz="2100" kern="1200" dirty="0"/>
        </a:p>
      </dsp:txBody>
      <dsp:txXfrm>
        <a:off x="0" y="1547299"/>
        <a:ext cx="1454544" cy="730656"/>
      </dsp:txXfrm>
    </dsp:sp>
    <dsp:sp modelId="{3A7B0C61-7550-414A-9FE3-3D7C9BBD55F4}">
      <dsp:nvSpPr>
        <dsp:cNvPr id="0" name=""/>
        <dsp:cNvSpPr/>
      </dsp:nvSpPr>
      <dsp:spPr>
        <a:xfrm>
          <a:off x="1684714" y="644131"/>
          <a:ext cx="2396552" cy="730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Influencer 1</a:t>
          </a:r>
          <a:endParaRPr lang="en-US" sz="2100" kern="1200" dirty="0"/>
        </a:p>
      </dsp:txBody>
      <dsp:txXfrm>
        <a:off x="1684714" y="644131"/>
        <a:ext cx="2396552" cy="730656"/>
      </dsp:txXfrm>
    </dsp:sp>
    <dsp:sp modelId="{C59F17A8-5DC2-46A7-A02D-2BF498241BB1}">
      <dsp:nvSpPr>
        <dsp:cNvPr id="0" name=""/>
        <dsp:cNvSpPr/>
      </dsp:nvSpPr>
      <dsp:spPr>
        <a:xfrm>
          <a:off x="4560577" y="644131"/>
          <a:ext cx="2396552" cy="730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# Retweets?</a:t>
          </a:r>
          <a:endParaRPr lang="en-US" sz="2100" kern="1200" dirty="0"/>
        </a:p>
      </dsp:txBody>
      <dsp:txXfrm>
        <a:off x="4560577" y="644131"/>
        <a:ext cx="2396552" cy="730656"/>
      </dsp:txXfrm>
    </dsp:sp>
    <dsp:sp modelId="{CDE49892-0437-49DC-84CE-D862ECF1D8FE}">
      <dsp:nvSpPr>
        <dsp:cNvPr id="0" name=""/>
        <dsp:cNvSpPr/>
      </dsp:nvSpPr>
      <dsp:spPr>
        <a:xfrm>
          <a:off x="1684714" y="1557451"/>
          <a:ext cx="2396552" cy="730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Influencer 2</a:t>
          </a:r>
          <a:endParaRPr lang="en-US" sz="2100" kern="1200" dirty="0"/>
        </a:p>
      </dsp:txBody>
      <dsp:txXfrm>
        <a:off x="1684714" y="1557451"/>
        <a:ext cx="2396552" cy="730656"/>
      </dsp:txXfrm>
    </dsp:sp>
    <dsp:sp modelId="{69AF6F78-FE3E-4FA1-B2D8-9C0353774A05}">
      <dsp:nvSpPr>
        <dsp:cNvPr id="0" name=""/>
        <dsp:cNvSpPr/>
      </dsp:nvSpPr>
      <dsp:spPr>
        <a:xfrm>
          <a:off x="4560577" y="1557451"/>
          <a:ext cx="2396552" cy="730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# Retweets?</a:t>
          </a:r>
          <a:endParaRPr lang="en-US" sz="2100" kern="1200" dirty="0"/>
        </a:p>
      </dsp:txBody>
      <dsp:txXfrm>
        <a:off x="4560577" y="1557451"/>
        <a:ext cx="2396552" cy="730656"/>
      </dsp:txXfrm>
    </dsp:sp>
    <dsp:sp modelId="{3540290A-9EB0-4A66-9541-31238B155A34}">
      <dsp:nvSpPr>
        <dsp:cNvPr id="0" name=""/>
        <dsp:cNvSpPr/>
      </dsp:nvSpPr>
      <dsp:spPr>
        <a:xfrm>
          <a:off x="1684714" y="2470772"/>
          <a:ext cx="2396552" cy="730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Influencer 3</a:t>
          </a:r>
          <a:endParaRPr lang="en-US" sz="2100" kern="1200" dirty="0"/>
        </a:p>
      </dsp:txBody>
      <dsp:txXfrm>
        <a:off x="1684714" y="2470772"/>
        <a:ext cx="2396552" cy="730656"/>
      </dsp:txXfrm>
    </dsp:sp>
    <dsp:sp modelId="{DF0D21BA-382C-4F53-9BFC-638FFF9C4FBD}">
      <dsp:nvSpPr>
        <dsp:cNvPr id="0" name=""/>
        <dsp:cNvSpPr/>
      </dsp:nvSpPr>
      <dsp:spPr>
        <a:xfrm>
          <a:off x="4560577" y="2470772"/>
          <a:ext cx="2396552" cy="730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# Retweets?</a:t>
          </a:r>
          <a:endParaRPr lang="en-US" sz="2100" kern="1200" dirty="0"/>
        </a:p>
      </dsp:txBody>
      <dsp:txXfrm>
        <a:off x="4560577" y="2470772"/>
        <a:ext cx="2396552" cy="730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1. If an influencer has had many retweets in the past, then we can assume that his future tweets </a:t>
            </a:r>
            <a:r>
              <a:rPr lang="en-US" altLang="zh-CN" dirty="0" err="1"/>
              <a:t>wil</a:t>
            </a:r>
            <a:r>
              <a:rPr lang="en-US" altLang="zh-CN" dirty="0"/>
              <a:t> have more retweets.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2. According to [3], users who focus their tweets on a single topic are more likely to gain more influence.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3. The tweets of someone with more active followers are more likely to be retweeted.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4. The influencer should be influential in the tweet’s field.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5. Tweets with different type of media will have different level of popularity.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6. The time between the last retweet and the original tweet. It measures how long a tweet is in circulation.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7. The average time between the original tweet and each of its retweets. This measures how quickly it spreads.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8. More capital letters might suggest that the message the user is trying to convey is more exciting or more important.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9. A user who frequently posts popular topics may be more influential.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10. A user who uses simpler or shorter words are more likely to be more influential.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1. If an influencer has had many retweets in the past, then we can assume that his future tweets </a:t>
            </a:r>
            <a:r>
              <a:rPr lang="en-US" altLang="zh-CN" dirty="0" err="1"/>
              <a:t>wil</a:t>
            </a:r>
            <a:r>
              <a:rPr lang="en-US" altLang="zh-CN" dirty="0"/>
              <a:t> have more retweets.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2. According to [3], users who focus their tweets on a single topic are more likely to gain more influence.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3. The tweets of someone with more active followers are more likely to be retweeted.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4. The influencer should be influential in the tweet’s field.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5. Tweets with different type of media will have different level of popularity.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6. The time between the last retweet and the original tweet. It measures how long a tweet is in circulation.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7. The average time between the original tweet and each of its retweets. This measures how quickly it spreads.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8. More capital letters might suggest that the message the user is trying to convey is more exciting or more important.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9. A user who frequently posts popular topics may be more influential.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10. A user who uses simpler or shorter words are more likely to be more influential.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Here we are using an example to explain the construction of our model.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Each user will have its own model.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Here we present a hypothetical user with 1000 tweets, labeled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through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1000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These tweets are ordered based on their time stamps.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Our response variable Y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will be the number of retweets of each tweet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explanatory variable X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will be a vector of the data relating to tweets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N-100 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through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N-1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 example, the Y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is the number of retweets of T100. X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500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is the data about tweets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400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through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499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Because our data consists of running averages, we will start with Y100 to avoid volatility in the running averages.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 each user, the first 10% of tweets will make up our first data point. The last data point for model construction will use the first 90% of tweets.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 our example here, that means our data consists of X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 X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900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Using this data we will perform a linear regression to create the user’s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6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Here we are using an example to explain the construction of our model.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Each user will have its own model.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Here we present a hypothetical user with 1000 tweets, labeled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through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1000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These tweets are ordered based on their time stamps.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Our response variable Y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will be the number of retweets of each tweet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explanatory variable X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will be a vector of the data relating to tweets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N-100 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through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N-1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 example, the Y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is the number of retweets of T100. X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500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is the data about tweets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400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through T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499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Because our data consists of running averages, we will start with Y100 to avoid volatility in the running averages.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 each user, the first 10% of tweets will make up our first data point. The last data point for model construction will use the first 90% of tweets.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 our example here, that means our data consists of X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 X</a:t>
            </a:r>
            <a:r>
              <a:rPr lang="en-US" altLang="zh-CN" sz="2000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900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Using this data we will perform a linear regression to create the user’s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6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Once we have constructed a linear model for each user, we can use the last 10% of tweets for each user to test the models.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Continuing our previous example, we would use the X</a:t>
            </a:r>
            <a:r>
              <a:rPr lang="en-US" altLang="zh-CN" sz="2000" baseline="-25000" dirty="0" smtClean="0">
                <a:latin typeface="+mn-lt"/>
                <a:ea typeface="Calibri"/>
                <a:cs typeface="Calibri"/>
                <a:sym typeface="Calibri"/>
              </a:rPr>
              <a:t>901</a:t>
            </a:r>
            <a:r>
              <a:rPr lang="zh-CN" altLang="en-US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through X</a:t>
            </a:r>
            <a:r>
              <a:rPr lang="en-US" altLang="zh-CN" sz="2000" baseline="-25000" dirty="0" smtClean="0">
                <a:latin typeface="+mn-lt"/>
                <a:ea typeface="Calibri"/>
                <a:cs typeface="Calibri"/>
                <a:sym typeface="Calibri"/>
              </a:rPr>
              <a:t>1000 </a:t>
            </a: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to create predicted values for</a:t>
            </a:r>
            <a:r>
              <a:rPr lang="en-US" altLang="zh-CN" sz="2000" baseline="-25000" dirty="0" smtClean="0">
                <a:latin typeface="+mn-lt"/>
                <a:ea typeface="Calibri"/>
                <a:cs typeface="Calibri"/>
                <a:sym typeface="Calibri"/>
              </a:rPr>
              <a:t>901</a:t>
            </a:r>
            <a:r>
              <a:rPr lang="zh-CN" altLang="en-US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through </a:t>
            </a:r>
            <a:r>
              <a:rPr lang="en-US" altLang="zh-CN" sz="2000" baseline="-25000" dirty="0" smtClean="0">
                <a:latin typeface="+mn-lt"/>
                <a:ea typeface="Calibri"/>
                <a:cs typeface="Calibri"/>
                <a:sym typeface="Calibri"/>
              </a:rPr>
              <a:t>1000 </a:t>
            </a: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. We then use our predicted and actual response values to calculate the mean square error.</a:t>
            </a:r>
          </a:p>
          <a:p>
            <a:pPr marL="228600" indent="-50800">
              <a:spcBef>
                <a:spcPts val="1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Train the model based on T1-T900</a:t>
            </a:r>
            <a:endParaRPr lang="en-US" sz="1200" dirty="0" smtClean="0"/>
          </a:p>
          <a:p>
            <a:pPr marL="228600" indent="-50800">
              <a:spcBef>
                <a:spcPts val="1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  <a:p>
            <a:pPr marL="228600" indent="-50800">
              <a:spcBef>
                <a:spcPts val="1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  <a:p>
            <a:pPr marL="228600" indent="-50800">
              <a:spcBef>
                <a:spcPts val="1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  <a:p>
            <a:pPr marL="228600" indent="-50800">
              <a:spcBef>
                <a:spcPts val="1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Test the model’s predictive value on T901-T1000</a:t>
            </a:r>
            <a:endParaRPr lang="en-US" sz="12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altLang="zh-CN" dirty="0" smtClean="0">
              <a:latin typeface="+mn-lt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485232" y="1540497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812258" y="-1064600"/>
            <a:ext cx="3713082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485232" y="1540497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300287" y="0"/>
            <a:ext cx="68437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485232" y="1540497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485232" y="1540497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812258" y="-1064600"/>
            <a:ext cx="3713082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1128713" y="1643063"/>
            <a:ext cx="6858000" cy="3571875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643063" y="1643063"/>
            <a:ext cx="6858000" cy="3571875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857375" y="1643063"/>
            <a:ext cx="6858000" cy="3571875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485232" y="1540497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812258" y="-1064600"/>
            <a:ext cx="3713082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9144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24" y="2521042"/>
            <a:ext cx="2383427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820243" y="3740751"/>
            <a:ext cx="325967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fcao33@gatech.edu" TargetMode="External"/><Relationship Id="rId2" Type="http://schemas.openxmlformats.org/officeDocument/2006/relationships/hyperlink" Target="mailto:qai7@gatech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qzhou90@gatech.edu" TargetMode="External"/><Relationship Id="rId4" Type="http://schemas.openxmlformats.org/officeDocument/2006/relationships/hyperlink" Target="mailto:mhardisty@gatech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4577" y="2194549"/>
            <a:ext cx="361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err="1">
                <a:solidFill>
                  <a:schemeClr val="bg1"/>
                </a:solidFill>
              </a:rPr>
              <a:t>Tweety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19577" y="2446565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31" y="1970314"/>
            <a:ext cx="4042583" cy="34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"/>
            <a:ext cx="9144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837454" y="141564"/>
            <a:ext cx="543816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783">
              <a:lnSpc>
                <a:spcPct val="130000"/>
              </a:lnSpc>
            </a:pPr>
            <a:endParaRPr lang="en-US" altLang="zh-CN" sz="2800" kern="0" dirty="0">
              <a:solidFill>
                <a:schemeClr val="bg1"/>
              </a:solidFill>
              <a:ea typeface="微软雅黑" panose="020B0503020204020204" pitchFamily="34" charset="-122"/>
              <a:sym typeface="Comic Sans MS"/>
            </a:endParaRPr>
          </a:p>
          <a:p>
            <a:pPr lvl="0" algn="ctr" defTabSz="685783">
              <a:lnSpc>
                <a:spcPct val="130000"/>
              </a:lnSpc>
            </a:pPr>
            <a:r>
              <a:rPr lang="en-US" altLang="zh-CN" sz="2800" b="1" dirty="0" smtClean="0">
                <a:ea typeface="Comic Sans MS"/>
                <a:cs typeface="Comic Sans MS"/>
                <a:sym typeface="Comic Sans MS"/>
              </a:rPr>
              <a:t>Data Structure for One Influencer</a:t>
            </a:r>
          </a:p>
          <a:p>
            <a:pPr defTabSz="685783">
              <a:lnSpc>
                <a:spcPct val="130000"/>
              </a:lnSpc>
            </a:pPr>
            <a:endParaRPr lang="zh-CN" altLang="en-US" sz="1400" kern="0" dirty="0" smtClean="0">
              <a:solidFill>
                <a:schemeClr val="bg1"/>
              </a:solidFill>
            </a:endParaRPr>
          </a:p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615" y="1"/>
            <a:ext cx="51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cxnSp>
        <p:nvCxnSpPr>
          <p:cNvPr id="17" name="Shape 111"/>
          <p:cNvCxnSpPr/>
          <p:nvPr/>
        </p:nvCxnSpPr>
        <p:spPr>
          <a:xfrm flipH="1">
            <a:off x="1596399" y="2971800"/>
            <a:ext cx="18554" cy="292825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 rot="10800000">
            <a:off x="914124" y="3298903"/>
            <a:ext cx="615553" cy="1513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 smtClean="0"/>
              <a:t>TIME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93283" y="2095234"/>
            <a:ext cx="63948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r>
              <a:rPr lang="en-US" sz="2400" dirty="0" smtClean="0"/>
              <a:t>Message                         Influencer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Factors                             </a:t>
            </a:r>
            <a:r>
              <a:rPr lang="en-US" sz="2400" dirty="0" err="1" smtClean="0"/>
              <a:t>Factors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</a:t>
            </a:r>
            <a:r>
              <a:rPr lang="en-US" sz="2400" baseline="-25000" dirty="0"/>
              <a:t>0</a:t>
            </a:r>
            <a:r>
              <a:rPr lang="en-US" sz="2400" dirty="0" smtClean="0"/>
              <a:t>               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                                    N/A</a:t>
            </a:r>
          </a:p>
          <a:p>
            <a:r>
              <a:rPr lang="en-US" sz="2400" dirty="0" smtClean="0"/>
              <a:t>…                 …                                       …</a:t>
            </a:r>
          </a:p>
          <a:p>
            <a:r>
              <a:rPr lang="en-US" sz="2400" dirty="0" smtClean="0"/>
              <a:t>T</a:t>
            </a:r>
            <a:r>
              <a:rPr lang="en-US" sz="2400" baseline="-25000" dirty="0" smtClean="0"/>
              <a:t>100   </a:t>
            </a:r>
            <a:r>
              <a:rPr lang="en-US" sz="2400" dirty="0" smtClean="0"/>
              <a:t>           X</a:t>
            </a:r>
            <a:r>
              <a:rPr lang="en-US" sz="2400" baseline="-25000" dirty="0" smtClean="0"/>
              <a:t>100</a:t>
            </a:r>
            <a:r>
              <a:rPr lang="en-US" sz="2400" dirty="0" smtClean="0"/>
              <a:t>                         </a:t>
            </a:r>
            <a:r>
              <a:rPr lang="en-US" sz="2400" dirty="0" err="1" smtClean="0"/>
              <a:t>m_sum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~ X</a:t>
            </a:r>
            <a:r>
              <a:rPr lang="en-US" sz="2400" baseline="-25000" dirty="0" smtClean="0"/>
              <a:t>99</a:t>
            </a:r>
            <a:r>
              <a:rPr lang="en-US" sz="2400" dirty="0" smtClean="0"/>
              <a:t>) </a:t>
            </a:r>
            <a:endParaRPr lang="en-US" sz="2400" baseline="-25000" dirty="0" smtClean="0"/>
          </a:p>
          <a:p>
            <a:r>
              <a:rPr lang="en-US" sz="2400" dirty="0" smtClean="0"/>
              <a:t>…                 …                                       …       </a:t>
            </a:r>
            <a:endParaRPr lang="en-US" sz="2400" baseline="-25000" dirty="0"/>
          </a:p>
          <a:p>
            <a:r>
              <a:rPr lang="en-US" sz="2400" dirty="0" smtClean="0"/>
              <a:t>T</a:t>
            </a:r>
            <a:r>
              <a:rPr lang="en-US" sz="2400" baseline="-25000" dirty="0" smtClean="0"/>
              <a:t>900         </a:t>
            </a:r>
            <a:r>
              <a:rPr lang="en-US" sz="2400" dirty="0" smtClean="0"/>
              <a:t>       X</a:t>
            </a:r>
            <a:r>
              <a:rPr lang="en-US" sz="2400" baseline="-25000" dirty="0" smtClean="0"/>
              <a:t>900                                   </a:t>
            </a:r>
            <a:r>
              <a:rPr lang="en-US" sz="2400" dirty="0" err="1" smtClean="0"/>
              <a:t>m_sum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800</a:t>
            </a:r>
            <a:r>
              <a:rPr lang="en-US" sz="2400" dirty="0" smtClean="0"/>
              <a:t> </a:t>
            </a:r>
            <a:r>
              <a:rPr lang="en-US" sz="2400" dirty="0"/>
              <a:t>~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899</a:t>
            </a:r>
            <a:r>
              <a:rPr lang="en-US" sz="2400" dirty="0" smtClean="0"/>
              <a:t>) </a:t>
            </a:r>
            <a:endParaRPr lang="en-US" sz="2400" baseline="-25000" dirty="0"/>
          </a:p>
          <a:p>
            <a:r>
              <a:rPr lang="en-US" sz="2400" dirty="0" smtClean="0"/>
              <a:t>…                 …                                       …</a:t>
            </a:r>
            <a:endParaRPr lang="en-US" sz="2400" baseline="-25000" dirty="0" smtClean="0"/>
          </a:p>
          <a:p>
            <a:r>
              <a:rPr lang="en-US" sz="2400" dirty="0" smtClean="0"/>
              <a:t>T</a:t>
            </a:r>
            <a:r>
              <a:rPr lang="en-US" sz="2400" baseline="-25000" dirty="0" smtClean="0"/>
              <a:t>1000               </a:t>
            </a:r>
            <a:r>
              <a:rPr lang="en-US" sz="2400" dirty="0" smtClean="0"/>
              <a:t>  X</a:t>
            </a:r>
            <a:r>
              <a:rPr lang="en-US" sz="2400" baseline="-25000" dirty="0" smtClean="0"/>
              <a:t>1000</a:t>
            </a:r>
            <a:r>
              <a:rPr lang="en-US" sz="2400" dirty="0" smtClean="0"/>
              <a:t>                      </a:t>
            </a:r>
            <a:r>
              <a:rPr lang="en-US" sz="2400" dirty="0" err="1" smtClean="0"/>
              <a:t>m_sum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901</a:t>
            </a:r>
            <a:r>
              <a:rPr lang="en-US" sz="2400" dirty="0" smtClean="0"/>
              <a:t> </a:t>
            </a:r>
            <a:r>
              <a:rPr lang="en-US" sz="2400" dirty="0"/>
              <a:t>~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1000</a:t>
            </a:r>
            <a:r>
              <a:rPr lang="en-US" sz="2400" dirty="0" smtClean="0"/>
              <a:t>) 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6399" y="1510459"/>
            <a:ext cx="698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Assume</a:t>
            </a:r>
            <a:r>
              <a:rPr lang="en-US" sz="3200" b="1" dirty="0" smtClean="0"/>
              <a:t> </a:t>
            </a:r>
            <a:r>
              <a:rPr lang="en-US" sz="2400" b="1" dirty="0" smtClean="0"/>
              <a:t>an influencer has posted 1001 tweets.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289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1950" y="1828800"/>
            <a:ext cx="3343275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97429" y="1828800"/>
            <a:ext cx="2974521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73629" y="1924050"/>
            <a:ext cx="2784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4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7358" y="1962150"/>
            <a:ext cx="2578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Validation and Results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77357" y="3045543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28" y="3463041"/>
            <a:ext cx="1412918" cy="11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" y="3810"/>
            <a:ext cx="9144000" cy="685419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3475" y="3811"/>
            <a:ext cx="51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9119" y="2400302"/>
            <a:ext cx="2578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9119" y="2838881"/>
            <a:ext cx="2578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484127" y="3264314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73620" y="1405894"/>
            <a:ext cx="6270182" cy="447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590547" indent="-4572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The predicted value</a:t>
            </a:r>
            <a:endParaRPr lang="en-US" sz="2800" dirty="0"/>
          </a:p>
          <a:p>
            <a:pPr marL="590547" indent="-4572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The true value  </a:t>
            </a:r>
            <a:endParaRPr lang="en-US" sz="2800" dirty="0"/>
          </a:p>
          <a:p>
            <a:pPr marL="590547" indent="-4572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Calculate the mean square errors (MSE) to evaluate the model 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lh5.googleusercontent.com/BjwXBScxaBHqGHyHgd9j4xUzK8zBPkXQgJCPbWABgK54IcZ6BW-SU7ncWf3M2YyA_IxrB5wZNqnFRynOdZVwJrhLs1s9yMfpdpy4jx2gDGIEl-KV6rWox4zioAve921c07O2s-1Kg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53" y="3264318"/>
            <a:ext cx="1147547" cy="44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75" y="3865780"/>
            <a:ext cx="1166444" cy="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7267" y="5445761"/>
            <a:ext cx="2911852" cy="127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6" y="1896987"/>
            <a:ext cx="727375" cy="744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09" y="1767841"/>
            <a:ext cx="5812306" cy="11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480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2"/>
          <p:cNvGraphicFramePr/>
          <p:nvPr>
            <p:extLst>
              <p:ext uri="{D42A27DB-BD31-4B8C-83A1-F6EECF244321}">
                <p14:modId xmlns:p14="http://schemas.microsoft.com/office/powerpoint/2010/main" val="151061884"/>
              </p:ext>
            </p:extLst>
          </p:nvPr>
        </p:nvGraphicFramePr>
        <p:xfrm>
          <a:off x="579120" y="609600"/>
          <a:ext cx="7995920" cy="52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2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681420"/>
              </p:ext>
            </p:extLst>
          </p:nvPr>
        </p:nvGraphicFramePr>
        <p:xfrm>
          <a:off x="548640" y="650240"/>
          <a:ext cx="8006080" cy="526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35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357313" y="1695450"/>
            <a:ext cx="28575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100263" y="1409700"/>
            <a:ext cx="28575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3328987" y="499873"/>
            <a:ext cx="4300538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3443287" y="633223"/>
            <a:ext cx="4300538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69572" y="2237101"/>
            <a:ext cx="2802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5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46985" y="2906822"/>
            <a:ext cx="2507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Summary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332685" y="3678567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43707" y="2059317"/>
            <a:ext cx="2974521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97" y="4057386"/>
            <a:ext cx="1412918" cy="11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67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256" y="244021"/>
            <a:ext cx="4197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err="1">
                <a:solidFill>
                  <a:schemeClr val="bg1"/>
                </a:solidFill>
              </a:rPr>
              <a:t>Tweety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61056" y="244020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962102" y="399984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1"/>
          <p:cNvSpPr txBox="1"/>
          <p:nvPr/>
        </p:nvSpPr>
        <p:spPr>
          <a:xfrm>
            <a:off x="1626490" y="2830820"/>
            <a:ext cx="7193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文本框 22"/>
          <p:cNvSpPr txBox="1"/>
          <p:nvPr/>
        </p:nvSpPr>
        <p:spPr>
          <a:xfrm>
            <a:off x="3396850" y="2830820"/>
            <a:ext cx="7193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文本框 23"/>
          <p:cNvSpPr txBox="1"/>
          <p:nvPr/>
        </p:nvSpPr>
        <p:spPr>
          <a:xfrm>
            <a:off x="5187620" y="2830820"/>
            <a:ext cx="7193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6784418" y="2830820"/>
            <a:ext cx="7193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236879" y="2231177"/>
            <a:ext cx="1714500" cy="4309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3"/>
          <p:cNvSpPr/>
          <p:nvPr/>
        </p:nvSpPr>
        <p:spPr>
          <a:xfrm>
            <a:off x="2951379" y="2231178"/>
            <a:ext cx="1714500" cy="4309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4"/>
          <p:cNvSpPr/>
          <p:nvPr/>
        </p:nvSpPr>
        <p:spPr>
          <a:xfrm>
            <a:off x="4665879" y="2231177"/>
            <a:ext cx="1714500" cy="4309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5"/>
          <p:cNvSpPr/>
          <p:nvPr/>
        </p:nvSpPr>
        <p:spPr>
          <a:xfrm>
            <a:off x="6380379" y="2231177"/>
            <a:ext cx="1714500" cy="4309472"/>
          </a:xfrm>
          <a:prstGeom prst="rect">
            <a:avLst/>
          </a:prstGeom>
          <a:solidFill>
            <a:srgbClr val="677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lh5.googleusercontent.com/B5dJlqkMRPDUUvRCNP1DQK65X2UPU1gSz2t5EBcMDomrw3elcrXMwiwEmoIWsLce6UvwwgGcxsjC4qLkjdYTTDSEHXJJWyIA2wErwyfVyF6FVoKqBOvo-O6VAxEGxEKiuNTzU-VcZj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82" r="31147" b="20452"/>
          <a:stretch/>
        </p:blipFill>
        <p:spPr bwMode="auto">
          <a:xfrm>
            <a:off x="1528187" y="3084174"/>
            <a:ext cx="1008934" cy="109728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lh4.googleusercontent.com/D7bShAkYg9wGub8CrOud2Edh3PP2ZZH-CTAZaKtWpF8yVgsqU-7QkXm3JYabdRkN2rnNmnNZcZIYpvSVMO3xHaxk-_YGIV0w7zm2BR6MbvdPq7_Dn5UDJUSc1h7XZHUcG0CcDNB7vy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38" y="3084174"/>
            <a:ext cx="1061718" cy="109728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lh6.googleusercontent.com/y6DzwhOYwzKtQNjj8dMuGSscrORiqVbnYO4ZnclVAftoMapoYi5BNrdNLk_UAUVUwiVtov2wLZLcpYBe-F0K6Hp8AcJRDnrihuf8WXeQ7-wtmxjLSHVfWzchHzCdd8XCTLR7J2sxQ3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26" y="3084174"/>
            <a:ext cx="1089826" cy="109728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lh3.googleusercontent.com/jkbY6C9hfAkV3RYN76rmaGCJjndnA6Gl57TyvJ39OnZsJ23K0AoYENPUc6Yi4D1hFAVUPVrpmxUsSJj5iRmOpLY7W-MIy6or53317gYrwhymZv0-rReNJNzUa3_aBQ9TYtLvJNjEoK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51" y="3084174"/>
            <a:ext cx="1062053" cy="109728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459408" y="2426400"/>
            <a:ext cx="126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</a:rPr>
              <a:t>Qiqi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 Ai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92875" y="2458500"/>
            <a:ext cx="163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Fengze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Cao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44783" y="2273833"/>
            <a:ext cx="135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Michael Hardisty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6794" y="2411584"/>
            <a:ext cx="158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Quan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Zhou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5891" y="4538309"/>
            <a:ext cx="1313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Leader</a:t>
            </a: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First Year</a:t>
            </a: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14443" y="4537279"/>
            <a:ext cx="1631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Leader BFF</a:t>
            </a: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First Year</a:t>
            </a: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7594" y="4538310"/>
            <a:ext cx="1356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Boss</a:t>
            </a: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First Year</a:t>
            </a: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QCF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5396" y="4425796"/>
            <a:ext cx="14607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Coding </a:t>
            </a:r>
          </a:p>
          <a:p>
            <a:pPr algn="ctr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Monkey</a:t>
            </a:r>
          </a:p>
          <a:p>
            <a:pPr algn="ctr"/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First Year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QCF</a:t>
            </a:r>
          </a:p>
        </p:txBody>
      </p:sp>
      <p:pic>
        <p:nvPicPr>
          <p:cNvPr id="2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20" y="590469"/>
            <a:ext cx="1412918" cy="11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343025" y="1790700"/>
            <a:ext cx="2600325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7388" y="1619250"/>
            <a:ext cx="28575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00550" y="2114550"/>
            <a:ext cx="2085975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57712" y="1419225"/>
            <a:ext cx="3128963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58687" y="2092766"/>
            <a:ext cx="2956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6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7048" y="2511360"/>
            <a:ext cx="2578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Reference: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47047" y="3266569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69574" y="1997010"/>
            <a:ext cx="2974521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734" y="3707160"/>
            <a:ext cx="1412918" cy="11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16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0142" y="1"/>
            <a:ext cx="51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6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9117" y="2057401"/>
            <a:ext cx="2578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9117" y="2642175"/>
            <a:ext cx="257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484126" y="3209419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87043" y="311240"/>
            <a:ext cx="5629275" cy="5539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/>
              <a:t>Reference:</a:t>
            </a:r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ct val="100000"/>
              <a:buAutoNum type="arabicPeriod"/>
            </a:pPr>
            <a:r>
              <a:rPr lang="en-US" altLang="zh-CN" dirty="0" err="1">
                <a:solidFill>
                  <a:schemeClr val="dk1"/>
                </a:solidFill>
              </a:rPr>
              <a:t>Rosenman</a:t>
            </a:r>
            <a:r>
              <a:rPr lang="en-US" altLang="zh-CN" dirty="0">
                <a:solidFill>
                  <a:schemeClr val="dk1"/>
                </a:solidFill>
              </a:rPr>
              <a:t>, Evan TR. “Retweets—but not just retweets: Quantifying and predicting influence on twitter. Diss. Bachelor’s thesis, applied mathematics.” Harvard College, Cambridge, 2012.</a:t>
            </a:r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ct val="100000"/>
              <a:buAutoNum type="arabicPeriod"/>
            </a:pPr>
            <a:r>
              <a:rPr lang="en-US" altLang="zh-CN" dirty="0">
                <a:solidFill>
                  <a:schemeClr val="dk1"/>
                </a:solidFill>
              </a:rPr>
              <a:t>Willis, Alistair, Ali Fisher, and Ilia Lvov. "Mapping networks of influence: Tracking Twitter conversations through time and space." Participations: Journal of Audience &amp; Reception Studies 12.1 (2015): 494-530.</a:t>
            </a:r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ct val="100000"/>
              <a:buAutoNum type="arabicPeriod"/>
            </a:pPr>
            <a:r>
              <a:rPr lang="en-US" altLang="zh-CN" dirty="0">
                <a:solidFill>
                  <a:schemeClr val="dk1"/>
                </a:solidFill>
              </a:rPr>
              <a:t>Cha, </a:t>
            </a:r>
            <a:r>
              <a:rPr lang="en-US" altLang="zh-CN" dirty="0" err="1">
                <a:solidFill>
                  <a:schemeClr val="dk1"/>
                </a:solidFill>
              </a:rPr>
              <a:t>Meeyoung</a:t>
            </a:r>
            <a:r>
              <a:rPr lang="en-US" altLang="zh-CN" dirty="0">
                <a:solidFill>
                  <a:schemeClr val="dk1"/>
                </a:solidFill>
              </a:rPr>
              <a:t>, et al. "Measuring User Influence in Twitter: The Million Follower Fallacy." </a:t>
            </a:r>
            <a:r>
              <a:rPr lang="en-US" altLang="zh-CN" i="1" dirty="0">
                <a:solidFill>
                  <a:schemeClr val="dk1"/>
                </a:solidFill>
              </a:rPr>
              <a:t>ICWSM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10.10-17 (2010): 30</a:t>
            </a:r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ct val="100000"/>
              <a:buAutoNum type="arabicPeriod"/>
            </a:pPr>
            <a:r>
              <a:rPr lang="en-US" altLang="zh-CN" dirty="0" err="1">
                <a:solidFill>
                  <a:schemeClr val="dk1"/>
                </a:solidFill>
              </a:rPr>
              <a:t>Bakshy</a:t>
            </a:r>
            <a:r>
              <a:rPr lang="en-US" altLang="zh-CN" dirty="0">
                <a:solidFill>
                  <a:schemeClr val="dk1"/>
                </a:solidFill>
              </a:rPr>
              <a:t>, </a:t>
            </a:r>
            <a:r>
              <a:rPr lang="en-US" altLang="zh-CN" dirty="0" err="1">
                <a:solidFill>
                  <a:schemeClr val="dk1"/>
                </a:solidFill>
              </a:rPr>
              <a:t>Eytan</a:t>
            </a:r>
            <a:r>
              <a:rPr lang="en-US" altLang="zh-CN" dirty="0">
                <a:solidFill>
                  <a:schemeClr val="dk1"/>
                </a:solidFill>
              </a:rPr>
              <a:t>, et al. "Everyone's an influencer: quantifying influence on twitter." Proceedings of the fourth ACM international conference on Web search and data mining. ACM, 2011</a:t>
            </a:r>
            <a:r>
              <a:rPr lang="en-US" altLang="zh-CN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15000"/>
              </a:lnSpc>
              <a:buClr>
                <a:schemeClr val="dk1"/>
              </a:buClr>
              <a:buSzPct val="100000"/>
              <a:buAutoNum type="arabicPeriod"/>
            </a:pPr>
            <a:r>
              <a:rPr lang="en-US" altLang="zh-CN" dirty="0" smtClean="0">
                <a:solidFill>
                  <a:schemeClr val="dk1"/>
                </a:solidFill>
              </a:rPr>
              <a:t>Logo. Twitter, Inc.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352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0142" y="1"/>
            <a:ext cx="51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7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9117" y="2057401"/>
            <a:ext cx="2578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9117" y="2642175"/>
            <a:ext cx="257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484126" y="3209419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76883" y="687794"/>
            <a:ext cx="562927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 smtClean="0"/>
              <a:t>Contact Information</a:t>
            </a:r>
          </a:p>
          <a:p>
            <a:pPr lvl="0"/>
            <a:endParaRPr lang="en-US" altLang="zh-CN" sz="2400" b="1" dirty="0"/>
          </a:p>
          <a:p>
            <a:pPr lvl="0"/>
            <a:r>
              <a:rPr lang="en-US" altLang="zh-CN" sz="2400" dirty="0" err="1" smtClean="0"/>
              <a:t>Qiqi</a:t>
            </a:r>
            <a:r>
              <a:rPr lang="en-US" altLang="zh-CN" sz="2400" dirty="0" smtClean="0"/>
              <a:t> Ai. </a:t>
            </a:r>
            <a:r>
              <a:rPr lang="en-US" sz="2400" dirty="0" smtClean="0">
                <a:hlinkClick r:id="rId2"/>
              </a:rPr>
              <a:t>qai7@gatech.edu</a:t>
            </a:r>
            <a:r>
              <a:rPr lang="en-US" sz="2400" dirty="0" smtClean="0"/>
              <a:t>   </a:t>
            </a:r>
          </a:p>
          <a:p>
            <a:pPr lvl="0"/>
            <a:endParaRPr lang="en-US" altLang="zh-CN" sz="2400" dirty="0"/>
          </a:p>
          <a:p>
            <a:pPr lvl="0"/>
            <a:r>
              <a:rPr lang="en-US" altLang="zh-CN" sz="2400" dirty="0" err="1" smtClean="0"/>
              <a:t>Fengze</a:t>
            </a:r>
            <a:r>
              <a:rPr lang="en-US" altLang="zh-CN" sz="2400" dirty="0" smtClean="0"/>
              <a:t> Cao. </a:t>
            </a:r>
            <a:r>
              <a:rPr lang="en-US" sz="2400" dirty="0" smtClean="0">
                <a:hlinkClick r:id="rId3"/>
              </a:rPr>
              <a:t>fcao33@gatech.edu</a:t>
            </a:r>
            <a:endParaRPr lang="en-US" sz="2400" dirty="0" smtClean="0"/>
          </a:p>
          <a:p>
            <a:pPr lvl="0"/>
            <a:endParaRPr lang="en-US" altLang="zh-CN" sz="2400" dirty="0"/>
          </a:p>
          <a:p>
            <a:pPr lvl="0"/>
            <a:r>
              <a:rPr lang="en-US" altLang="zh-CN" sz="2400" dirty="0" smtClean="0"/>
              <a:t>Michael </a:t>
            </a:r>
            <a:r>
              <a:rPr lang="en-US" altLang="zh-CN" sz="2400" dirty="0" err="1" smtClean="0"/>
              <a:t>Hardisty</a:t>
            </a:r>
            <a:r>
              <a:rPr lang="en-US" altLang="zh-CN" sz="2400" dirty="0" smtClean="0"/>
              <a:t>. </a:t>
            </a:r>
            <a:r>
              <a:rPr lang="en-US" sz="2400" dirty="0" smtClean="0">
                <a:hlinkClick r:id="rId4"/>
              </a:rPr>
              <a:t>mhardisty@gatech.edu</a:t>
            </a:r>
            <a:endParaRPr lang="en-US" sz="2400" dirty="0" smtClean="0"/>
          </a:p>
          <a:p>
            <a:pPr lvl="0"/>
            <a:endParaRPr lang="en-US" altLang="zh-CN" sz="2400" dirty="0"/>
          </a:p>
          <a:p>
            <a:pPr lvl="0"/>
            <a:r>
              <a:rPr lang="en-US" altLang="zh-CN" sz="2400" dirty="0" err="1" smtClean="0"/>
              <a:t>Quan</a:t>
            </a:r>
            <a:r>
              <a:rPr lang="en-US" altLang="zh-CN" sz="2400" dirty="0" smtClean="0"/>
              <a:t> Zhou.  </a:t>
            </a:r>
            <a:r>
              <a:rPr lang="en-US" sz="2400" dirty="0" smtClean="0">
                <a:hlinkClick r:id="rId5"/>
              </a:rPr>
              <a:t>qzhou90@gatech.edu</a:t>
            </a:r>
            <a:endParaRPr lang="en-US" sz="2400" dirty="0" smtClean="0"/>
          </a:p>
          <a:p>
            <a:pPr lvl="0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6094236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1950" y="1828800"/>
            <a:ext cx="3343275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99457" y="1828800"/>
            <a:ext cx="3072493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1857" y="1924050"/>
            <a:ext cx="28057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7358" y="1962151"/>
            <a:ext cx="2578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The </a:t>
            </a:r>
            <a:r>
              <a:rPr lang="en-US" altLang="zh-CN" sz="3200" dirty="0" smtClean="0">
                <a:solidFill>
                  <a:schemeClr val="bg1"/>
                </a:solidFill>
              </a:rPr>
              <a:t>Approach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77357" y="2558875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55" y="2876080"/>
            <a:ext cx="2124912" cy="17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300288" y="0"/>
            <a:ext cx="6843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流程图: 手动输入 12"/>
          <p:cNvSpPr/>
          <p:nvPr/>
        </p:nvSpPr>
        <p:spPr>
          <a:xfrm>
            <a:off x="0" y="0"/>
            <a:ext cx="2300288" cy="68580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4967" y="1335089"/>
            <a:ext cx="558501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Measure the Influence of a Twitter User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Choose an Influencer for our Message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14" name="文本框 14"/>
          <p:cNvSpPr txBox="1"/>
          <p:nvPr/>
        </p:nvSpPr>
        <p:spPr>
          <a:xfrm>
            <a:off x="219615" y="1"/>
            <a:ext cx="51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553999"/>
            <a:ext cx="300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 Objectives</a:t>
            </a:r>
          </a:p>
          <a:p>
            <a:endParaRPr lang="en-US" dirty="0"/>
          </a:p>
        </p:txBody>
      </p:sp>
      <p:pic>
        <p:nvPicPr>
          <p:cNvPr id="1027" name="Picture 3" descr="C:\Users\Quan\Desktop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3720421"/>
            <a:ext cx="4269510" cy="301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71120"/>
            <a:ext cx="9144001" cy="6858000"/>
            <a:chOff x="0" y="-71120"/>
            <a:chExt cx="12192000" cy="6858000"/>
          </a:xfrm>
        </p:grpSpPr>
        <p:sp>
          <p:nvSpPr>
            <p:cNvPr id="15" name="流程图: 手动输入 14"/>
            <p:cNvSpPr/>
            <p:nvPr/>
          </p:nvSpPr>
          <p:spPr>
            <a:xfrm>
              <a:off x="0" y="-71120"/>
              <a:ext cx="3067052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67050" y="-7112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655663" y="452104"/>
            <a:ext cx="4769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Two Approaches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496" y="1204776"/>
            <a:ext cx="55850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One model for all the influencers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 smtClean="0"/>
              <a:t>One model for each influencers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289453"/>
              </p:ext>
            </p:extLst>
          </p:nvPr>
        </p:nvGraphicFramePr>
        <p:xfrm>
          <a:off x="732950" y="2672080"/>
          <a:ext cx="7431878" cy="384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4"/>
          <p:cNvSpPr txBox="1"/>
          <p:nvPr/>
        </p:nvSpPr>
        <p:spPr>
          <a:xfrm>
            <a:off x="219615" y="1"/>
            <a:ext cx="51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741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357313" y="1695450"/>
            <a:ext cx="28575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100263" y="1409700"/>
            <a:ext cx="28575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3328987" y="499873"/>
            <a:ext cx="4300538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3443287" y="633223"/>
            <a:ext cx="4300538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01536" y="2199088"/>
            <a:ext cx="2813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6611" y="2119966"/>
            <a:ext cx="250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Assumptions and Factors Considered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332685" y="3678567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93019" y="2045589"/>
            <a:ext cx="2974521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97" y="4057386"/>
            <a:ext cx="1412918" cy="11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33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9144002" cy="6858000"/>
            <a:chOff x="0" y="0"/>
            <a:chExt cx="12192002" cy="6858000"/>
          </a:xfrm>
        </p:grpSpPr>
        <p:sp>
          <p:nvSpPr>
            <p:cNvPr id="4" name="矩形 3"/>
            <p:cNvSpPr/>
            <p:nvPr/>
          </p:nvSpPr>
          <p:spPr>
            <a:xfrm>
              <a:off x="3067051" y="0"/>
              <a:ext cx="912495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32950" y="1200329"/>
                <a:ext cx="7994489" cy="511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/>
                <a:endParaRPr lang="en-US" altLang="zh-CN" sz="2800" dirty="0" smtClean="0"/>
              </a:p>
              <a:p>
                <a:pPr marL="457200" lvl="0" indent="-228600">
                  <a:buAutoNum type="arabicPeriod"/>
                </a:pP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tweet’s content will affect </a:t>
                </a:r>
                <a:r>
                  <a:rPr lang="en-US" altLang="zh-CN" sz="2800" dirty="0" smtClean="0"/>
                  <a:t>its effectiveness</a:t>
                </a:r>
              </a:p>
              <a:p>
                <a:pPr marL="457200" lvl="0" indent="-228600">
                  <a:buAutoNum type="arabicPeriod"/>
                </a:pPr>
                <a:endParaRPr lang="en-US" altLang="zh-CN" sz="2800" dirty="0"/>
              </a:p>
              <a:p>
                <a:pPr marL="457200" lvl="0" indent="-228600">
                  <a:buAutoNum type="arabicPeriod"/>
                </a:pPr>
                <a:r>
                  <a:rPr lang="en-US" altLang="zh-CN" sz="2800" dirty="0" smtClean="0"/>
                  <a:t>Influencer’s reach changes over time</a:t>
                </a:r>
              </a:p>
              <a:p>
                <a:pPr marL="457200" lvl="0" indent="-228600">
                  <a:buAutoNum type="arabicPeriod"/>
                </a:pPr>
                <a:endParaRPr lang="en-US" altLang="zh-CN" sz="2800" dirty="0" smtClean="0"/>
              </a:p>
              <a:p>
                <a:pPr marL="457200" lvl="0" indent="-228600">
                  <a:buAutoNum type="arabicPeriod"/>
                </a:pPr>
                <a:r>
                  <a:rPr lang="en-US" altLang="zh-CN" sz="2800" dirty="0" smtClean="0"/>
                  <a:t>Linearity between factors and response variable</a:t>
                </a:r>
              </a:p>
              <a:p>
                <a:pPr marL="457200" lvl="0" indent="-228600">
                  <a:buAutoNum type="arabicPeriod"/>
                </a:pPr>
                <a:endParaRPr lang="en-US" altLang="zh-CN" sz="2800" dirty="0" smtClean="0"/>
              </a:p>
              <a:p>
                <a:pPr marL="457200" lvl="0" indent="-228600">
                  <a:buAutoNum type="arabicPeriod"/>
                </a:pPr>
                <a:r>
                  <a:rPr lang="en-US" altLang="zh-CN" sz="2800" dirty="0" smtClean="0"/>
                  <a:t>Influence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en-US" altLang="zh-CN" sz="2800" dirty="0" smtClean="0"/>
                  <a:t> #retweets</a:t>
                </a:r>
              </a:p>
              <a:p>
                <a:pPr marL="457200" lvl="0" indent="-228600">
                  <a:buAutoNum type="arabicPeriod"/>
                </a:pPr>
                <a:endParaRPr lang="en-US" altLang="zh-CN" sz="2800" dirty="0" smtClean="0"/>
              </a:p>
              <a:p>
                <a:pPr marL="228600" lvl="0"/>
                <a:endParaRPr lang="en-US" altLang="zh-CN" sz="2800" dirty="0"/>
              </a:p>
              <a:p>
                <a:pPr marL="457200" lvl="0" indent="-228600">
                  <a:buAutoNum type="arabicPeriod"/>
                </a:pPr>
                <a:endParaRPr lang="en-US" altLang="zh-CN" sz="2800" dirty="0"/>
              </a:p>
              <a:p>
                <a:pPr marL="0" marR="0" lvl="0" indent="0" defTabSz="685783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50" y="1200329"/>
                <a:ext cx="7994489" cy="51121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19615" y="1"/>
            <a:ext cx="51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0516" y="518885"/>
            <a:ext cx="237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Assumptions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68171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686778" y="361088"/>
            <a:ext cx="7010182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Message Factors</a:t>
            </a:r>
          </a:p>
          <a:p>
            <a:pPr marL="1200150" lvl="1" indent="-514350">
              <a:buAutoNum type="arabicPeriod"/>
            </a:pPr>
            <a:r>
              <a:rPr lang="en-US" altLang="zh-CN" sz="2800" dirty="0"/>
              <a:t>Number of Hashtags</a:t>
            </a:r>
          </a:p>
          <a:p>
            <a:pPr marL="1200150" lvl="1" indent="-514350">
              <a:buAutoNum type="arabicPeriod"/>
            </a:pPr>
            <a:r>
              <a:rPr lang="en-US" altLang="zh-CN" sz="2800" dirty="0"/>
              <a:t>Media</a:t>
            </a:r>
          </a:p>
          <a:p>
            <a:pPr marL="1200150" lvl="1" indent="-514350">
              <a:buAutoNum type="arabicPeriod"/>
            </a:pPr>
            <a:r>
              <a:rPr lang="en-US" altLang="zh-CN" sz="2800" dirty="0"/>
              <a:t>Fraction of Capital Letters</a:t>
            </a:r>
          </a:p>
          <a:p>
            <a:pPr marL="1200150" lvl="1" indent="-514350">
              <a:buAutoNum type="arabicPeriod"/>
            </a:pPr>
            <a:r>
              <a:rPr lang="en-US" altLang="zh-CN" sz="2800" dirty="0"/>
              <a:t>Fraction of Words Relating to Popular Topics</a:t>
            </a:r>
          </a:p>
          <a:p>
            <a:pPr marL="1200150" lvl="1" indent="-514350">
              <a:buAutoNum type="arabicPeriod"/>
            </a:pPr>
            <a:r>
              <a:rPr lang="en-US" altLang="zh-CN" sz="2800" dirty="0"/>
              <a:t>Average Word Length</a:t>
            </a:r>
          </a:p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Influencer </a:t>
            </a:r>
            <a:r>
              <a:rPr lang="en-US" altLang="zh-CN" sz="2800" b="1" dirty="0"/>
              <a:t>Factors</a:t>
            </a:r>
          </a:p>
          <a:p>
            <a:pPr marL="1200150" lvl="1" indent="-514350">
              <a:buAutoNum type="arabicPeriod"/>
            </a:pPr>
            <a:r>
              <a:rPr lang="en-US" altLang="zh-CN" sz="2800" dirty="0"/>
              <a:t>Moving </a:t>
            </a:r>
            <a:r>
              <a:rPr lang="en-US" altLang="zh-CN" sz="2800" dirty="0" smtClean="0"/>
              <a:t>Summation of #Retweets</a:t>
            </a:r>
            <a:endParaRPr lang="en-US" altLang="zh-CN" sz="2800" dirty="0"/>
          </a:p>
          <a:p>
            <a:pPr marL="1200150" lvl="1" indent="-514350">
              <a:buAutoNum type="arabicPeriod"/>
            </a:pPr>
            <a:r>
              <a:rPr lang="en-US" altLang="zh-CN" sz="2800" dirty="0" smtClean="0"/>
              <a:t>#Interactions (Retweets and mentions)</a:t>
            </a:r>
            <a:endParaRPr lang="en-US" altLang="zh-CN" sz="2800" dirty="0"/>
          </a:p>
          <a:p>
            <a:pPr marL="1200150" lvl="1" indent="-514350">
              <a:buAutoNum type="arabicPeriod"/>
            </a:pPr>
            <a:r>
              <a:rPr lang="en-US" altLang="zh-CN" sz="2800" dirty="0"/>
              <a:t>Duration</a:t>
            </a:r>
          </a:p>
          <a:p>
            <a:pPr marL="1200150" lvl="1" indent="-514350">
              <a:buAutoNum type="arabicPeriod"/>
            </a:pPr>
            <a:r>
              <a:rPr lang="en-US" altLang="zh-CN" sz="2800" dirty="0"/>
              <a:t>Average Retweet Time</a:t>
            </a:r>
          </a:p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615" y="1"/>
            <a:ext cx="51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pic>
        <p:nvPicPr>
          <p:cNvPr id="12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658" y="5645497"/>
            <a:ext cx="5039142" cy="76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07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343025" y="1790700"/>
            <a:ext cx="2600325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7388" y="1619250"/>
            <a:ext cx="28575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00550" y="2114550"/>
            <a:ext cx="2085975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57712" y="1419225"/>
            <a:ext cx="3128963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6400" y="2092766"/>
            <a:ext cx="2738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7048" y="2467536"/>
            <a:ext cx="2578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Model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47047" y="3266569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58358" y="1905000"/>
            <a:ext cx="2974521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16" y="3616260"/>
            <a:ext cx="1851523" cy="15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5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7417" y="7983"/>
            <a:ext cx="9144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19615" y="1"/>
            <a:ext cx="51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0314" y="1646644"/>
            <a:ext cx="7588772" cy="252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/>
            <a:r>
              <a:rPr lang="en-US" altLang="zh-CN" sz="2800" dirty="0" smtClean="0"/>
              <a:t>Twenty Regressions</a:t>
            </a:r>
          </a:p>
          <a:p>
            <a:pPr marL="228600" lvl="0"/>
            <a:endParaRPr lang="en-US" altLang="zh-CN" sz="2800" dirty="0"/>
          </a:p>
          <a:p>
            <a:pPr marL="228600" lvl="0"/>
            <a:endParaRPr lang="en-US" altLang="zh-CN" sz="2800" dirty="0" smtClean="0"/>
          </a:p>
          <a:p>
            <a:pPr marL="228600" lvl="0"/>
            <a:endParaRPr lang="en-US" altLang="zh-CN" sz="2800" dirty="0" smtClean="0"/>
          </a:p>
          <a:p>
            <a:pPr marL="457200" lvl="0" indent="-228600">
              <a:buAutoNum type="arabicPeriod"/>
            </a:pPr>
            <a:endParaRPr lang="en-US" altLang="zh-CN" sz="2800" dirty="0"/>
          </a:p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2727" y="2955564"/>
                <a:ext cx="71744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𝑦</m:t>
                      </m:r>
                      <m:r>
                        <a:rPr lang="en-US" sz="3600" b="0" i="1" smtClean="0">
                          <a:latin typeface="Cambria Math"/>
                        </a:rPr>
                        <m:t> ~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600" i="1">
                              <a:latin typeface="Cambria Math"/>
                            </a:rPr>
                            <m:t>+…+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36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27" y="2955564"/>
                <a:ext cx="717447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05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1305</Words>
  <Application>Microsoft Office PowerPoint</Application>
  <PresentationFormat>全屏显示(4:3)</PresentationFormat>
  <Paragraphs>197</Paragraphs>
  <Slides>19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Quan</cp:lastModifiedBy>
  <cp:revision>117</cp:revision>
  <dcterms:created xsi:type="dcterms:W3CDTF">2015-07-30T03:49:32Z</dcterms:created>
  <dcterms:modified xsi:type="dcterms:W3CDTF">2016-03-25T21:42:07Z</dcterms:modified>
</cp:coreProperties>
</file>