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7" r:id="rId3"/>
    <p:sldId id="284" r:id="rId4"/>
    <p:sldId id="258" r:id="rId5"/>
    <p:sldId id="259" r:id="rId6"/>
    <p:sldId id="263" r:id="rId7"/>
    <p:sldId id="266" r:id="rId8"/>
    <p:sldId id="271" r:id="rId9"/>
    <p:sldId id="283" r:id="rId10"/>
    <p:sldId id="277" r:id="rId11"/>
    <p:sldId id="278" r:id="rId12"/>
    <p:sldId id="279" r:id="rId13"/>
    <p:sldId id="280" r:id="rId14"/>
    <p:sldId id="281" r:id="rId15"/>
    <p:sldId id="282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 autoAdjust="0"/>
    <p:restoredTop sz="80995"/>
  </p:normalViewPr>
  <p:slideViewPr>
    <p:cSldViewPr snapToGrid="0">
      <p:cViewPr varScale="1">
        <p:scale>
          <a:sx n="77" d="100"/>
          <a:sy n="77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2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Here we are using an example to explain the construction of our model.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Each user will have its own model.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Here we present a hypothetical user with 1000 tweets, labeled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1000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These tweets are ordered based on their time stamps.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Our response variable Y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will be the number of retweets of each tweet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 explanatory variable X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will be a vector of the data relating to tweets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N-100 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N-1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example, the Y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is the number of retweets of T100. X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500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is the data about tweets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400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through T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499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Because our data consists of running averages, we will start with Y100 to avoid volatility in the running averages.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each user, the first 10% of tweets will make up our first data point. The last data point for model construction will use the first 90% of tweets.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 our example here, that means our data consists of X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100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 X</a:t>
            </a:r>
            <a:r>
              <a:rPr lang="en-US" altLang="zh-CN" sz="2000" baseline="-250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900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Using this data we will perform a linear regression to create the user’s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6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Once we have constructed a linear model for each user, we can use the last 10% of tweets for each user to test the models.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Continuing our previous example, we would use the X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901</a:t>
            </a:r>
            <a:r>
              <a:rPr lang="zh-CN" altLang="en-US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through X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1000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to create predicted values for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901</a:t>
            </a:r>
            <a:r>
              <a:rPr lang="zh-CN" altLang="en-US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through </a:t>
            </a:r>
            <a:r>
              <a:rPr lang="en-US" altLang="zh-CN" sz="2000" baseline="-25000" dirty="0" smtClean="0">
                <a:latin typeface="+mn-lt"/>
                <a:ea typeface="Calibri"/>
                <a:cs typeface="Calibri"/>
                <a:sym typeface="Calibri"/>
              </a:rPr>
              <a:t>1000 </a:t>
            </a:r>
            <a:r>
              <a:rPr lang="en-US" altLang="zh-CN" dirty="0" smtClean="0">
                <a:latin typeface="+mn-lt"/>
                <a:ea typeface="Calibri"/>
                <a:cs typeface="Calibri"/>
                <a:sym typeface="Calibri"/>
              </a:rPr>
              <a:t>. We then use our predicted and actual response values to calculate the mean square error.</a:t>
            </a:r>
          </a:p>
          <a:p>
            <a:pPr marL="228600" indent="-50800">
              <a:spcBef>
                <a:spcPts val="1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Train the model based on T1-T900</a:t>
            </a:r>
            <a:endParaRPr lang="en-US" sz="1200" dirty="0" smtClean="0"/>
          </a:p>
          <a:p>
            <a:pPr marL="228600" indent="-50800">
              <a:spcBef>
                <a:spcPts val="1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  <a:p>
            <a:pPr marL="228600" indent="-50800">
              <a:spcBef>
                <a:spcPts val="1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  <a:p>
            <a:pPr marL="228600" indent="-50800">
              <a:spcBef>
                <a:spcPts val="1000"/>
              </a:spcBef>
            </a:pPr>
            <a:endParaRPr lang="en-US" sz="1200" dirty="0" smtClean="0">
              <a:solidFill>
                <a:srgbClr val="000000"/>
              </a:solidFill>
              <a:latin typeface="Calibri" charset="0"/>
            </a:endParaRPr>
          </a:p>
          <a:p>
            <a:pPr marL="228600" indent="-50800">
              <a:spcBef>
                <a:spcPts val="10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alibri" charset="0"/>
              </a:rPr>
              <a:t>Test the model’s predictive value on T901-T1000</a:t>
            </a:r>
            <a:endParaRPr lang="en-US" sz="12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zh-CN" dirty="0" smtClean="0">
              <a:latin typeface="+mn-lt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Once we have constructed our model, we can input the data from the previous 10% of tweets to get a prediction of the number of retweets.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1. If an influencer has had many retweets in the past, then we can assume that his future tweets </a:t>
            </a:r>
            <a:r>
              <a:rPr lang="en-US" altLang="zh-CN" dirty="0" err="1" smtClean="0"/>
              <a:t>wil</a:t>
            </a:r>
            <a:r>
              <a:rPr lang="en-US" altLang="zh-CN" dirty="0" smtClean="0"/>
              <a:t> have more retweets.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2. According to [3], users who focus their tweets on a single topic are more likely to gain more influence.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3. The tweets of someone with more active followers are more likely to be retweeted.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4. The influencer should be influential in the tweet’s field.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5. Tweets with different type of media will have different level of popularity.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6. The time between the last retweet and the original tweet. It measures how long a tweet is in circulation.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7. The average time between the original tweet and each of its retweets. This measures how quickly it spreads.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8. More capital letters might suggest that the message the user is trying to convey is more exciting or more important.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9. A user who frequently posts popular topics may be more influential.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10. A user who uses simpler or shorter words are more likely to be more influential.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7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5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1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6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6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20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89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485230" y="1540499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8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3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485230" y="1540499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4803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485230" y="1540499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2300289" y="0"/>
            <a:ext cx="68437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485230" y="1540499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485230" y="1540499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1128713" y="1643065"/>
            <a:ext cx="6858000" cy="3571875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643063" y="1643065"/>
            <a:ext cx="6858000" cy="3571875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857375" y="1643065"/>
            <a:ext cx="6858000" cy="3571875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485230" y="1540499"/>
            <a:ext cx="1010775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812258" y="-1064600"/>
            <a:ext cx="3713082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9144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26" y="2521046"/>
            <a:ext cx="2383427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206794" y="3740753"/>
            <a:ext cx="2486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16/3/4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6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4577" y="2503163"/>
            <a:ext cx="361500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625" b="1" dirty="0" err="1">
                <a:solidFill>
                  <a:schemeClr val="bg1"/>
                </a:solidFill>
              </a:rPr>
              <a:t>Tweety</a:t>
            </a:r>
            <a:endParaRPr lang="zh-CN" altLang="en-US" sz="8625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19577" y="2692176"/>
            <a:ext cx="0" cy="134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1972" y="857250"/>
            <a:ext cx="68437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/>
        </p:nvGrpSpPr>
        <p:grpSpPr>
          <a:xfrm>
            <a:off x="1907382" y="1280713"/>
            <a:ext cx="959714" cy="1110887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029843" y="1370069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4</a:t>
            </a:r>
            <a:endParaRPr lang="zh-CN" altLang="en-US" sz="5400" b="1" dirty="0"/>
          </a:p>
        </p:txBody>
      </p:sp>
      <p:pic>
        <p:nvPicPr>
          <p:cNvPr id="14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84" y="2291110"/>
            <a:ext cx="2500593" cy="31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31"/>
          <p:cNvSpPr txBox="1"/>
          <p:nvPr/>
        </p:nvSpPr>
        <p:spPr>
          <a:xfrm>
            <a:off x="5050859" y="2548990"/>
            <a:ext cx="2235769" cy="42281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892" indent="-171446">
              <a:buChar char="●"/>
            </a:pPr>
            <a:r>
              <a:rPr lang="en-US" altLang="zh-CN" sz="1350"/>
              <a:t>The number of retweets </a:t>
            </a:r>
          </a:p>
        </p:txBody>
      </p:sp>
      <p:sp>
        <p:nvSpPr>
          <p:cNvPr id="16" name="Shape 131"/>
          <p:cNvSpPr txBox="1"/>
          <p:nvPr/>
        </p:nvSpPr>
        <p:spPr>
          <a:xfrm>
            <a:off x="5050859" y="3356863"/>
            <a:ext cx="2235769" cy="42281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892" indent="-171446">
              <a:buChar char="●"/>
            </a:pPr>
            <a:r>
              <a:rPr lang="en-US" altLang="zh-CN" sz="1350"/>
              <a:t>The number of retweets </a:t>
            </a:r>
          </a:p>
        </p:txBody>
      </p:sp>
      <p:sp>
        <p:nvSpPr>
          <p:cNvPr id="17" name="Shape 131"/>
          <p:cNvSpPr txBox="1"/>
          <p:nvPr/>
        </p:nvSpPr>
        <p:spPr>
          <a:xfrm>
            <a:off x="5025033" y="4146043"/>
            <a:ext cx="2235769" cy="42281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892" indent="-171446">
              <a:buChar char="●"/>
            </a:pPr>
            <a:r>
              <a:rPr lang="en-US" altLang="zh-CN" sz="1350"/>
              <a:t>The number of retweets </a:t>
            </a:r>
          </a:p>
        </p:txBody>
      </p:sp>
      <p:sp>
        <p:nvSpPr>
          <p:cNvPr id="18" name="Shape 131"/>
          <p:cNvSpPr txBox="1"/>
          <p:nvPr/>
        </p:nvSpPr>
        <p:spPr>
          <a:xfrm>
            <a:off x="4528431" y="4909333"/>
            <a:ext cx="2235769" cy="42281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342892" indent="-171446">
              <a:buChar char="●"/>
            </a:pPr>
            <a:r>
              <a:rPr lang="en-US" altLang="zh-CN" sz="1350" dirty="0"/>
              <a:t>The number of retweets </a:t>
            </a:r>
          </a:p>
        </p:txBody>
      </p:sp>
    </p:spTree>
    <p:extLst>
      <p:ext uri="{BB962C8B-B14F-4D97-AF65-F5344CB8AC3E}">
        <p14:creationId xmlns:p14="http://schemas.microsoft.com/office/powerpoint/2010/main" val="1789594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357313" y="2128840"/>
            <a:ext cx="2857500" cy="2557463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等腰三角形 1"/>
          <p:cNvSpPr/>
          <p:nvPr/>
        </p:nvSpPr>
        <p:spPr>
          <a:xfrm>
            <a:off x="2100263" y="1914528"/>
            <a:ext cx="2857500" cy="2557463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等腰三角形 3"/>
          <p:cNvSpPr/>
          <p:nvPr/>
        </p:nvSpPr>
        <p:spPr>
          <a:xfrm>
            <a:off x="3328989" y="1232158"/>
            <a:ext cx="4300538" cy="3848981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等腰三角形 4"/>
          <p:cNvSpPr/>
          <p:nvPr/>
        </p:nvSpPr>
        <p:spPr>
          <a:xfrm>
            <a:off x="3443289" y="1332169"/>
            <a:ext cx="4300538" cy="3848981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100263" y="2535077"/>
            <a:ext cx="21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5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6987" y="3037368"/>
            <a:ext cx="25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Factors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32686" y="3616175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67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16415" y="857252"/>
            <a:ext cx="1906595" cy="1072460"/>
          </a:xfrm>
          <a:prstGeom prst="triangl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77002" y="1757499"/>
            <a:ext cx="5438162" cy="385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indent="-171446">
              <a:buAutoNum type="arabicPeriod"/>
            </a:pPr>
            <a:r>
              <a:rPr lang="en-US" altLang="zh-CN" sz="2100" dirty="0"/>
              <a:t>Number of Retweets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Focus of topics (# tweets with hashtags/ # hashtags)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Number of active followers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Words in common with the new tweet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Number of photos, videos, and gifs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Average duration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Average retweet time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Fraction of capital letters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Popular topics</a:t>
            </a:r>
          </a:p>
          <a:p>
            <a:pPr marL="342892" indent="-171446">
              <a:buAutoNum type="arabicPeriod"/>
            </a:pPr>
            <a:r>
              <a:rPr lang="en-US" altLang="zh-CN" sz="2100" dirty="0"/>
              <a:t>Average number of words/tweet length</a:t>
            </a:r>
          </a:p>
          <a:p>
            <a:pPr defTabSz="514325">
              <a:lnSpc>
                <a:spcPct val="130000"/>
              </a:lnSpc>
              <a:defRPr/>
            </a:pPr>
            <a:endParaRPr lang="zh-CN" altLang="en-US" sz="1050" kern="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616" y="857251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2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414" y="5404764"/>
            <a:ext cx="3739388" cy="572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0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343026" y="2200276"/>
            <a:ext cx="2600325" cy="260032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椭圆 2"/>
          <p:cNvSpPr/>
          <p:nvPr/>
        </p:nvSpPr>
        <p:spPr>
          <a:xfrm>
            <a:off x="1957388" y="2071688"/>
            <a:ext cx="2857500" cy="28575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椭圆 3"/>
          <p:cNvSpPr/>
          <p:nvPr/>
        </p:nvSpPr>
        <p:spPr>
          <a:xfrm>
            <a:off x="4400551" y="2443163"/>
            <a:ext cx="2085975" cy="208597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椭圆 4"/>
          <p:cNvSpPr/>
          <p:nvPr/>
        </p:nvSpPr>
        <p:spPr>
          <a:xfrm>
            <a:off x="4557715" y="1921672"/>
            <a:ext cx="3128963" cy="3128963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243138" y="2426825"/>
            <a:ext cx="21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6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050" y="2740770"/>
            <a:ext cx="257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</a:rPr>
              <a:t>Reference:</a:t>
            </a:r>
          </a:p>
          <a:p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47047" y="3307177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1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0143" y="857251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6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9119" y="2400302"/>
            <a:ext cx="257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9119" y="2838881"/>
            <a:ext cx="2578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484127" y="3264314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87043" y="1090681"/>
            <a:ext cx="5629275" cy="377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Reference:</a:t>
            </a:r>
          </a:p>
          <a:p>
            <a:pPr marL="342892" indent="-257168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sz="1500" dirty="0" err="1">
                <a:solidFill>
                  <a:schemeClr val="dk1"/>
                </a:solidFill>
              </a:rPr>
              <a:t>Rosenman</a:t>
            </a:r>
            <a:r>
              <a:rPr lang="en-US" altLang="zh-CN" sz="1500" dirty="0">
                <a:solidFill>
                  <a:schemeClr val="dk1"/>
                </a:solidFill>
              </a:rPr>
              <a:t>, Evan TR. “Retweets—but not just retweets: Quantifying and predicting influence on twitter. Diss. Bachelor’s thesis, applied mathematics.” Harvard College, Cambridge, 2012.</a:t>
            </a:r>
          </a:p>
          <a:p>
            <a:pPr marL="342892" indent="-257168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sz="1500" dirty="0">
                <a:solidFill>
                  <a:schemeClr val="dk1"/>
                </a:solidFill>
              </a:rPr>
              <a:t>Willis, Alistair, Ali Fisher, and Ilia Lvov. "Mapping networks of influence: Tracking Twitter conversations through time and space." Participations: Journal of Audience &amp; Reception Studies 12.1 (2015): 494-530.</a:t>
            </a:r>
          </a:p>
          <a:p>
            <a:pPr marL="342892" indent="-257168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sz="1500" dirty="0">
                <a:solidFill>
                  <a:schemeClr val="dk1"/>
                </a:solidFill>
              </a:rPr>
              <a:t>Cha, </a:t>
            </a:r>
            <a:r>
              <a:rPr lang="en-US" altLang="zh-CN" sz="1500" dirty="0" err="1">
                <a:solidFill>
                  <a:schemeClr val="dk1"/>
                </a:solidFill>
              </a:rPr>
              <a:t>Meeyoung</a:t>
            </a:r>
            <a:r>
              <a:rPr lang="en-US" altLang="zh-CN" sz="1500" dirty="0">
                <a:solidFill>
                  <a:schemeClr val="dk1"/>
                </a:solidFill>
              </a:rPr>
              <a:t>, et al. "Measuring User Influence in Twitter: The Million Follower Fallacy." </a:t>
            </a:r>
            <a:r>
              <a:rPr lang="en-US" altLang="zh-CN" sz="1500" i="1" dirty="0">
                <a:solidFill>
                  <a:schemeClr val="dk1"/>
                </a:solidFill>
              </a:rPr>
              <a:t>ICWSM</a:t>
            </a:r>
            <a:r>
              <a:rPr lang="zh-CN" altLang="en-US" sz="1500" dirty="0">
                <a:solidFill>
                  <a:schemeClr val="dk1"/>
                </a:solidFill>
              </a:rPr>
              <a:t> </a:t>
            </a:r>
            <a:r>
              <a:rPr lang="en-US" altLang="zh-CN" sz="1500" dirty="0">
                <a:solidFill>
                  <a:schemeClr val="dk1"/>
                </a:solidFill>
              </a:rPr>
              <a:t>10.10-17 (2010): 30</a:t>
            </a:r>
          </a:p>
          <a:p>
            <a:pPr marL="342892" indent="-257168">
              <a:lnSpc>
                <a:spcPct val="115000"/>
              </a:lnSpc>
              <a:buClr>
                <a:schemeClr val="dk1"/>
              </a:buClr>
              <a:buSzPct val="100000"/>
              <a:buAutoNum type="arabicPeriod"/>
            </a:pPr>
            <a:r>
              <a:rPr lang="en-US" altLang="zh-CN" sz="1500" dirty="0" err="1">
                <a:solidFill>
                  <a:schemeClr val="dk1"/>
                </a:solidFill>
              </a:rPr>
              <a:t>Bakshy</a:t>
            </a:r>
            <a:r>
              <a:rPr lang="en-US" altLang="zh-CN" sz="1500" dirty="0">
                <a:solidFill>
                  <a:schemeClr val="dk1"/>
                </a:solidFill>
              </a:rPr>
              <a:t>, </a:t>
            </a:r>
            <a:r>
              <a:rPr lang="en-US" altLang="zh-CN" sz="1500" dirty="0" err="1">
                <a:solidFill>
                  <a:schemeClr val="dk1"/>
                </a:solidFill>
              </a:rPr>
              <a:t>Eytan</a:t>
            </a:r>
            <a:r>
              <a:rPr lang="en-US" altLang="zh-CN" sz="1500" dirty="0">
                <a:solidFill>
                  <a:schemeClr val="dk1"/>
                </a:solidFill>
              </a:rPr>
              <a:t>, et al. "Everyone's an influencer: quantifying influence on twitter." Proceedings of the fourth ACM international conference on Web search and data mining. ACM, 2011.</a:t>
            </a:r>
            <a:endParaRPr lang="zh-CN" altLang="en-US" sz="1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352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838" y="2420032"/>
            <a:ext cx="3586225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625" b="1" dirty="0" err="1">
                <a:solidFill>
                  <a:schemeClr val="bg1"/>
                </a:solidFill>
              </a:rPr>
              <a:t>Tweety</a:t>
            </a:r>
            <a:endParaRPr lang="zh-CN" altLang="en-US" sz="8625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219577" y="2692176"/>
            <a:ext cx="0" cy="134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59065" y="2733993"/>
            <a:ext cx="18004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五边形 6"/>
          <p:cNvSpPr/>
          <p:nvPr/>
        </p:nvSpPr>
        <p:spPr>
          <a:xfrm>
            <a:off x="5458895" y="2157416"/>
            <a:ext cx="3005226" cy="3127393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4182992" y="2159886"/>
            <a:ext cx="2498596" cy="3120199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375000" y="2157415"/>
            <a:ext cx="2547771" cy="3127390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922364" y="2157414"/>
            <a:ext cx="2180009" cy="3127390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06207" y="2262682"/>
            <a:ext cx="719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solidFill>
                  <a:schemeClr val="bg1"/>
                </a:solidFill>
              </a:rPr>
              <a:t>01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76567" y="2262682"/>
            <a:ext cx="719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solidFill>
                  <a:schemeClr val="bg1"/>
                </a:solidFill>
              </a:rPr>
              <a:t>02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67338" y="2262682"/>
            <a:ext cx="719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solidFill>
                  <a:schemeClr val="bg1"/>
                </a:solidFill>
              </a:rPr>
              <a:t>03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4136" y="2262682"/>
            <a:ext cx="719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solidFill>
                  <a:schemeClr val="bg1"/>
                </a:solidFill>
              </a:rPr>
              <a:t>04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74637" y="2945031"/>
            <a:ext cx="832127" cy="832127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7" name="椭圆 26"/>
          <p:cNvSpPr/>
          <p:nvPr/>
        </p:nvSpPr>
        <p:spPr>
          <a:xfrm>
            <a:off x="3279241" y="2945031"/>
            <a:ext cx="832127" cy="832127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b="1"/>
          </a:p>
        </p:txBody>
      </p:sp>
      <p:sp>
        <p:nvSpPr>
          <p:cNvPr id="28" name="椭圆 27"/>
          <p:cNvSpPr/>
          <p:nvPr/>
        </p:nvSpPr>
        <p:spPr>
          <a:xfrm>
            <a:off x="5010008" y="2942558"/>
            <a:ext cx="834597" cy="834597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b="1"/>
          </a:p>
        </p:txBody>
      </p:sp>
      <p:sp>
        <p:nvSpPr>
          <p:cNvPr id="29" name="椭圆 28"/>
          <p:cNvSpPr/>
          <p:nvPr/>
        </p:nvSpPr>
        <p:spPr>
          <a:xfrm>
            <a:off x="6833114" y="2942558"/>
            <a:ext cx="834597" cy="834597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b="1"/>
          </a:p>
        </p:txBody>
      </p:sp>
      <p:sp>
        <p:nvSpPr>
          <p:cNvPr id="30" name="文本框 29"/>
          <p:cNvSpPr txBox="1"/>
          <p:nvPr/>
        </p:nvSpPr>
        <p:spPr>
          <a:xfrm>
            <a:off x="1150146" y="3866189"/>
            <a:ext cx="1436048" cy="1329583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25675" y="3866189"/>
            <a:ext cx="1436048" cy="1329583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64648" y="3866189"/>
            <a:ext cx="1436048" cy="1329583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38548" y="3866189"/>
            <a:ext cx="1436048" cy="1329583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7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1951" y="2228851"/>
            <a:ext cx="3343275" cy="24288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1743076" y="2228851"/>
            <a:ext cx="2428875" cy="2428875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1885950" y="2300288"/>
            <a:ext cx="21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7360" y="2328865"/>
            <a:ext cx="25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Framework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77357" y="2776406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0290" y="934064"/>
            <a:ext cx="68437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/>
        </p:nvGrpSpPr>
        <p:grpSpPr>
          <a:xfrm>
            <a:off x="1907382" y="1280713"/>
            <a:ext cx="959714" cy="1110887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029843" y="1370069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1</a:t>
            </a:r>
            <a:endParaRPr lang="zh-CN" altLang="en-US" sz="5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828386" y="1171572"/>
            <a:ext cx="280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3359905" y="3783709"/>
            <a:ext cx="1025819" cy="1025819"/>
          </a:xfrm>
          <a:prstGeom prst="blockArc">
            <a:avLst>
              <a:gd name="adj1" fmla="val 14117055"/>
              <a:gd name="adj2" fmla="val 21368723"/>
              <a:gd name="adj3" fmla="val 69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3172507" y="3591550"/>
            <a:ext cx="1408478" cy="1408478"/>
          </a:xfrm>
          <a:prstGeom prst="blockArc">
            <a:avLst>
              <a:gd name="adj1" fmla="val 12956988"/>
              <a:gd name="adj2" fmla="val 21380772"/>
              <a:gd name="adj3" fmla="val 460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2990264" y="3413836"/>
            <a:ext cx="1765534" cy="1765534"/>
          </a:xfrm>
          <a:prstGeom prst="blockArc">
            <a:avLst>
              <a:gd name="adj1" fmla="val 16662247"/>
              <a:gd name="adj2" fmla="val 21383345"/>
              <a:gd name="adj3" fmla="val 40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093306" y="2740797"/>
            <a:ext cx="0" cy="9192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62" y="2507420"/>
            <a:ext cx="4791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357313" y="2128840"/>
            <a:ext cx="2857500" cy="2557463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等腰三角形 1"/>
          <p:cNvSpPr/>
          <p:nvPr/>
        </p:nvSpPr>
        <p:spPr>
          <a:xfrm>
            <a:off x="2100263" y="1914528"/>
            <a:ext cx="2857500" cy="2557463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等腰三角形 3"/>
          <p:cNvSpPr/>
          <p:nvPr/>
        </p:nvSpPr>
        <p:spPr>
          <a:xfrm>
            <a:off x="3328989" y="1232158"/>
            <a:ext cx="4300538" cy="3848981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等腰三角形 4"/>
          <p:cNvSpPr/>
          <p:nvPr/>
        </p:nvSpPr>
        <p:spPr>
          <a:xfrm>
            <a:off x="3443289" y="1332169"/>
            <a:ext cx="4300538" cy="3848981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100263" y="2535077"/>
            <a:ext cx="21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96968" y="2752689"/>
            <a:ext cx="2507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Model Construction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32686" y="3616175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16415" y="857252"/>
            <a:ext cx="1906595" cy="1072460"/>
          </a:xfrm>
          <a:prstGeom prst="triangl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77002" y="1757499"/>
            <a:ext cx="5438162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25">
              <a:lnSpc>
                <a:spcPct val="130000"/>
              </a:lnSpc>
            </a:pPr>
            <a:r>
              <a:rPr lang="zh-CN" altLang="en-US" sz="1050" kern="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顶部“开始”面板中可以对字体、</a:t>
            </a:r>
            <a:r>
              <a:rPr lang="zh-CN" altLang="en-US" sz="2100" kern="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字号、颜色、行距等进行修改</a:t>
            </a:r>
            <a:r>
              <a:rPr lang="en-US" altLang="zh-CN" sz="2100" kern="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   </a:t>
            </a:r>
            <a:r>
              <a:rPr lang="en-US" altLang="zh-CN" sz="2100" dirty="0">
                <a:latin typeface="Comic Sans MS"/>
                <a:ea typeface="Comic Sans MS"/>
                <a:cs typeface="Comic Sans MS"/>
                <a:sym typeface="Comic Sans MS"/>
              </a:rPr>
              <a:t>Each Influencer</a:t>
            </a:r>
          </a:p>
          <a:p>
            <a:pPr defTabSz="514325">
              <a:lnSpc>
                <a:spcPct val="130000"/>
              </a:lnSpc>
            </a:pPr>
            <a:endParaRPr lang="zh-CN" altLang="en-US" sz="1050" kern="0" dirty="0">
              <a:solidFill>
                <a:schemeClr val="bg1"/>
              </a:solidFill>
            </a:endParaRPr>
          </a:p>
          <a:p>
            <a:pPr defTabSz="514325">
              <a:lnSpc>
                <a:spcPct val="130000"/>
              </a:lnSpc>
              <a:defRPr/>
            </a:pPr>
            <a:endParaRPr lang="zh-CN" altLang="en-US" sz="1050" kern="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616" y="857251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6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540" y="2653057"/>
            <a:ext cx="4242074" cy="1963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11"/>
          <p:cNvCxnSpPr/>
          <p:nvPr/>
        </p:nvCxnSpPr>
        <p:spPr>
          <a:xfrm flipH="1">
            <a:off x="2305495" y="2653053"/>
            <a:ext cx="9899" cy="221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8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423" y="3429003"/>
            <a:ext cx="191999" cy="51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7892" y="4867056"/>
            <a:ext cx="1499667" cy="787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343026" y="2200276"/>
            <a:ext cx="2600325" cy="260032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椭圆 2"/>
          <p:cNvSpPr/>
          <p:nvPr/>
        </p:nvSpPr>
        <p:spPr>
          <a:xfrm>
            <a:off x="1957388" y="2071688"/>
            <a:ext cx="2857500" cy="28575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椭圆 3"/>
          <p:cNvSpPr/>
          <p:nvPr/>
        </p:nvSpPr>
        <p:spPr>
          <a:xfrm>
            <a:off x="4400551" y="2443163"/>
            <a:ext cx="2085975" cy="208597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椭圆 4"/>
          <p:cNvSpPr/>
          <p:nvPr/>
        </p:nvSpPr>
        <p:spPr>
          <a:xfrm>
            <a:off x="4557715" y="1921672"/>
            <a:ext cx="3128963" cy="3128963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243138" y="2426825"/>
            <a:ext cx="21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050" y="2707905"/>
            <a:ext cx="25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Model Testing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47047" y="3307177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0143" y="857251"/>
            <a:ext cx="51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9119" y="2400302"/>
            <a:ext cx="257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9119" y="2838881"/>
            <a:ext cx="2578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484127" y="3264314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73620" y="1405894"/>
            <a:ext cx="6270182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171446" indent="-38099"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The predicted value</a:t>
            </a:r>
            <a:endParaRPr lang="en-US" dirty="0"/>
          </a:p>
          <a:p>
            <a:pPr marL="171446" indent="-38099"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The true value  </a:t>
            </a:r>
            <a:endParaRPr lang="en-US" dirty="0"/>
          </a:p>
          <a:p>
            <a:pPr marL="171446" indent="-38099">
              <a:spcBef>
                <a:spcPts val="75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Calculate the mean square errors (MSE) to evaluate the model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lh5.googleusercontent.com/BjwXBScxaBHqGHyHgd9j4xUzK8zBPkXQgJCPbWABgK54IcZ6BW-SU7ncWf3M2YyA_IxrB5wZNqnFRynOdZVwJrhLs1s9yMfpdpy4jx2gDGIEl-KV6rWox4zioAve921c07O2s-1Kg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15" y="3264318"/>
            <a:ext cx="875724" cy="34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817" y="3683018"/>
            <a:ext cx="810169" cy="31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395" y="4480987"/>
            <a:ext cx="1971675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81" y="1978267"/>
            <a:ext cx="727375" cy="744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83" y="1885801"/>
            <a:ext cx="5214531" cy="10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23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1951" y="2228851"/>
            <a:ext cx="3343275" cy="24288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1743076" y="2228851"/>
            <a:ext cx="2428875" cy="2428875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1885950" y="2300288"/>
            <a:ext cx="217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4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7360" y="2328864"/>
            <a:ext cx="257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Choosing the influencer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77357" y="3141407"/>
            <a:ext cx="2475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914</Words>
  <Application>Microsoft Macintosh PowerPoint</Application>
  <PresentationFormat>On-screen Show (4:3)</PresentationFormat>
  <Paragraphs>102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Comic Sans MS</vt:lpstr>
      <vt:lpstr>宋体</vt:lpstr>
      <vt:lpstr>微软雅黑</vt:lpstr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Ai, Qiqi</cp:lastModifiedBy>
  <cp:revision>52</cp:revision>
  <dcterms:created xsi:type="dcterms:W3CDTF">2015-07-30T03:49:32Z</dcterms:created>
  <dcterms:modified xsi:type="dcterms:W3CDTF">2016-03-04T07:31:15Z</dcterms:modified>
</cp:coreProperties>
</file>