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68" r:id="rId4"/>
    <p:sldId id="259" r:id="rId5"/>
    <p:sldId id="270" r:id="rId6"/>
    <p:sldId id="262" r:id="rId7"/>
    <p:sldId id="263" r:id="rId8"/>
    <p:sldId id="260" r:id="rId9"/>
    <p:sldId id="265" r:id="rId10"/>
    <p:sldId id="266" r:id="rId11"/>
    <p:sldId id="267" r:id="rId12"/>
    <p:sldId id="264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13D1"/>
    <a:srgbClr val="B51984"/>
    <a:srgbClr val="4F23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>
      <p:cViewPr varScale="1">
        <p:scale>
          <a:sx n="77" d="100"/>
          <a:sy n="77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6B438-D609-4087-A392-0D2FBF230DA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38B46-8C01-41D2-A37C-0AA3B22A5E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BFE0-F533-45FE-9ACB-F0B71F5BFE8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7C7-19CC-434F-839F-EA3529DB64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BFE0-F533-45FE-9ACB-F0B71F5BFE8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7C7-19CC-434F-839F-EA3529DB64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BFE0-F533-45FE-9ACB-F0B71F5BFE8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7C7-19CC-434F-839F-EA3529DB64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7CBBFE0-F533-45FE-9ACB-F0B71F5BFE8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8AFF7C7-19CC-434F-839F-EA3529DB64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BFE0-F533-45FE-9ACB-F0B71F5BFE8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7C7-19CC-434F-839F-EA3529DB64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BFE0-F533-45FE-9ACB-F0B71F5BFE8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7C7-19CC-434F-839F-EA3529DB64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BFE0-F533-45FE-9ACB-F0B71F5BFE8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7C7-19CC-434F-839F-EA3529DB64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BFE0-F533-45FE-9ACB-F0B71F5BFE8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7C7-19CC-434F-839F-EA3529DB64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BFE0-F533-45FE-9ACB-F0B71F5BFE8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7C7-19CC-434F-839F-EA3529DB64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BFE0-F533-45FE-9ACB-F0B71F5BFE8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7C7-19CC-434F-839F-EA3529DB64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BFE0-F533-45FE-9ACB-F0B71F5BFE8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7C7-19CC-434F-839F-EA3529DB64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BFE0-F533-45FE-9ACB-F0B71F5BFE8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7C7-19CC-434F-839F-EA3529DB64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BFE0-F533-45FE-9ACB-F0B71F5BFE8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7C7-19CC-434F-839F-EA3529DB64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BFE0-F533-45FE-9ACB-F0B71F5BFE8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7C7-19CC-434F-839F-EA3529DB64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BFE0-F533-45FE-9ACB-F0B71F5BFE8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7C7-19CC-434F-839F-EA3529DB64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BFE0-F533-45FE-9ACB-F0B71F5BFE8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7C7-19CC-434F-839F-EA3529DB640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BFE0-F533-45FE-9ACB-F0B71F5BFE8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7C7-19CC-434F-839F-EA3529DB64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BFE0-F533-45FE-9ACB-F0B71F5BFE8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7C7-19CC-434F-839F-EA3529DB64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BFE0-F533-45FE-9ACB-F0B71F5BFE8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7C7-19CC-434F-839F-EA3529DB64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BFE0-F533-45FE-9ACB-F0B71F5BFE8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7C7-19CC-434F-839F-EA3529DB64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BFE0-F533-45FE-9ACB-F0B71F5BFE8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7C7-19CC-434F-839F-EA3529DB64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BFE0-F533-45FE-9ACB-F0B71F5BFE8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7C7-19CC-434F-839F-EA3529DB64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BFE0-F533-45FE-9ACB-F0B71F5BFE8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7C7-19CC-434F-839F-EA3529DB64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BFE0-F533-45FE-9ACB-F0B71F5BFE8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7C7-19CC-434F-839F-EA3529DB64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BFE0-F533-45FE-9ACB-F0B71F5BFE8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7C7-19CC-434F-839F-EA3529DB64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BFE0-F533-45FE-9ACB-F0B71F5BFE8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7C7-19CC-434F-839F-EA3529DB64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BFE0-F533-45FE-9ACB-F0B71F5BFE8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7C7-19CC-434F-839F-EA3529DB64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BFE0-F533-45FE-9ACB-F0B71F5BFE8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7C7-19CC-434F-839F-EA3529DB64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BBFE0-F533-45FE-9ACB-F0B71F5BFE8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FF7C7-19CC-434F-839F-EA3529DB64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BBFE0-F533-45FE-9ACB-F0B71F5BFE8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FF7C7-19CC-434F-839F-EA3529DB640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9836" y="1686668"/>
            <a:ext cx="9144000" cy="10952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FalL</a:t>
            </a:r>
            <a:r>
              <a:rPr lang="en-US" dirty="0"/>
              <a:t> Detection using floor sensor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9836" y="3166944"/>
            <a:ext cx="9144000" cy="1655762"/>
          </a:xfrm>
        </p:spPr>
        <p:txBody>
          <a:bodyPr/>
          <a:lstStyle/>
          <a:p>
            <a:pPr algn="ctr"/>
            <a:r>
              <a:rPr lang="en-US" dirty="0"/>
              <a:t>Quan Do</a:t>
            </a:r>
          </a:p>
          <a:p>
            <a:pPr algn="ctr"/>
            <a:r>
              <a:rPr lang="en-US" dirty="0" err="1"/>
              <a:t>Xiaowei</a:t>
            </a:r>
            <a:r>
              <a:rPr lang="en-US" dirty="0"/>
              <a:t> Yu</a:t>
            </a:r>
          </a:p>
          <a:p>
            <a:pPr algn="ctr"/>
            <a:r>
              <a:rPr lang="en-US" dirty="0"/>
              <a:t>Abul Hasan Sayeed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86836" y="1172987"/>
            <a:ext cx="656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Machine Learning Algorithm Training and Testing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9" y="2969082"/>
            <a:ext cx="5523389" cy="310690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48930" y="2488805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645826" y="2429770"/>
            <a:ext cx="282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Training / Testing Accuracy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972588" y="1794421"/>
            <a:ext cx="30874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Statistics</a:t>
            </a:r>
          </a:p>
          <a:p>
            <a:r>
              <a:rPr lang="en-US" altLang="zh-CN" dirty="0"/>
              <a:t>Walking: 358</a:t>
            </a:r>
          </a:p>
          <a:p>
            <a:r>
              <a:rPr lang="en-US" altLang="zh-CN" dirty="0"/>
              <a:t>Jumping: 357</a:t>
            </a:r>
          </a:p>
          <a:p>
            <a:r>
              <a:rPr lang="en-US" altLang="zh-CN" dirty="0"/>
              <a:t>Stand/Sit: 258</a:t>
            </a:r>
          </a:p>
          <a:p>
            <a:r>
              <a:rPr lang="en-US" altLang="zh-CN" dirty="0"/>
              <a:t>Fall: 57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461" y="2852315"/>
            <a:ext cx="4635433" cy="33404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13338" y="1727756"/>
            <a:ext cx="222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GUI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527243" y="1785001"/>
            <a:ext cx="222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Testing example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1B152B-6098-41AB-AA8D-83F9DF0E4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28" y="2154333"/>
            <a:ext cx="4917284" cy="40099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468C63-52A4-4248-B700-2FB3DF556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243" y="2133669"/>
            <a:ext cx="4917284" cy="40512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1050588" cy="3541714"/>
          </a:xfrm>
        </p:spPr>
        <p:txBody>
          <a:bodyPr/>
          <a:lstStyle/>
          <a:p>
            <a:r>
              <a:rPr lang="en-US" dirty="0"/>
              <a:t>It is feasible to use pressure sensors and MCU to implement a fall detection system.</a:t>
            </a:r>
          </a:p>
          <a:p>
            <a:r>
              <a:rPr lang="en-US" dirty="0"/>
              <a:t>Design the system properly and consider different conditions in advance.</a:t>
            </a:r>
          </a:p>
          <a:p>
            <a:r>
              <a:rPr lang="en-US" dirty="0"/>
              <a:t>Collect enough data for training the machine learning models.</a:t>
            </a:r>
          </a:p>
          <a:p>
            <a:r>
              <a:rPr lang="en-US" dirty="0"/>
              <a:t>Data preprocessing is more important than training the model.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6827-CF26-4790-BE00-06A73B0D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65667-4C6E-4879-9EC0-CFB889F4B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508499" cy="3541714"/>
          </a:xfrm>
        </p:spPr>
        <p:txBody>
          <a:bodyPr/>
          <a:lstStyle/>
          <a:p>
            <a:r>
              <a:rPr lang="en-US" dirty="0"/>
              <a:t>More than 32000 deaths from 36 million falls</a:t>
            </a:r>
          </a:p>
          <a:p>
            <a:r>
              <a:rPr lang="en-US" dirty="0"/>
              <a:t>Existing variations of fall detection</a:t>
            </a:r>
          </a:p>
          <a:p>
            <a:r>
              <a:rPr lang="en-US" dirty="0"/>
              <a:t>Inconvenience of wearable device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6BC26-982B-4127-84EC-D9A6F61FF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156" y="2192694"/>
            <a:ext cx="4917524" cy="371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5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 (software design)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5526176" y="1794465"/>
            <a:ext cx="1167914" cy="663756"/>
            <a:chOff x="1513741" y="3449699"/>
            <a:chExt cx="1167914" cy="663756"/>
          </a:xfrm>
        </p:grpSpPr>
        <p:sp>
          <p:nvSpPr>
            <p:cNvPr id="11" name="右箭头 10"/>
            <p:cNvSpPr/>
            <p:nvPr/>
          </p:nvSpPr>
          <p:spPr>
            <a:xfrm>
              <a:off x="1682260" y="3814517"/>
              <a:ext cx="750277" cy="2989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513741" y="3449699"/>
              <a:ext cx="1167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Data Flow</a:t>
              </a:r>
              <a:endParaRPr lang="zh-CN" altLang="en-US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98519" y="2461906"/>
            <a:ext cx="9935305" cy="870439"/>
            <a:chOff x="615461" y="2442155"/>
            <a:chExt cx="9935305" cy="870439"/>
          </a:xfrm>
        </p:grpSpPr>
        <p:sp>
          <p:nvSpPr>
            <p:cNvPr id="3" name="圆角矩形 2"/>
            <p:cNvSpPr/>
            <p:nvPr/>
          </p:nvSpPr>
          <p:spPr>
            <a:xfrm>
              <a:off x="615461" y="2589456"/>
              <a:ext cx="1943099" cy="580293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Pressure Sensors</a:t>
              </a:r>
              <a:endParaRPr lang="zh-CN" altLang="en-US" dirty="0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308837" y="2589456"/>
              <a:ext cx="1943099" cy="580293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MCU</a:t>
              </a:r>
              <a:endParaRPr lang="zh-CN" altLang="en-US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6002213" y="2589456"/>
              <a:ext cx="1943099" cy="580293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PC</a:t>
              </a:r>
              <a:endParaRPr lang="zh-CN" altLang="en-US" dirty="0"/>
            </a:p>
          </p:txBody>
        </p:sp>
        <p:sp>
          <p:nvSpPr>
            <p:cNvPr id="6" name="右箭头 5"/>
            <p:cNvSpPr/>
            <p:nvPr/>
          </p:nvSpPr>
          <p:spPr>
            <a:xfrm>
              <a:off x="2558560" y="2730132"/>
              <a:ext cx="750277" cy="2989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右箭头 7"/>
            <p:cNvSpPr/>
            <p:nvPr/>
          </p:nvSpPr>
          <p:spPr>
            <a:xfrm>
              <a:off x="5251936" y="2730132"/>
              <a:ext cx="750277" cy="2989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右箭头 8"/>
            <p:cNvSpPr/>
            <p:nvPr/>
          </p:nvSpPr>
          <p:spPr>
            <a:xfrm>
              <a:off x="7945312" y="2730132"/>
              <a:ext cx="750277" cy="2989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过程 13"/>
            <p:cNvSpPr/>
            <p:nvPr/>
          </p:nvSpPr>
          <p:spPr>
            <a:xfrm>
              <a:off x="8695589" y="2442155"/>
              <a:ext cx="1855177" cy="870439"/>
            </a:xfrm>
            <a:prstGeom prst="flowChartProcess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Predicted Results</a:t>
              </a:r>
              <a:endParaRPr lang="zh-CN" altLang="en-US" dirty="0"/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266" y="3570959"/>
            <a:ext cx="5969455" cy="3117811"/>
          </a:xfrm>
          <a:prstGeom prst="rect">
            <a:avLst/>
          </a:prstGeom>
        </p:spPr>
      </p:pic>
      <p:sp>
        <p:nvSpPr>
          <p:cNvPr id="21" name="椭圆 20"/>
          <p:cNvSpPr/>
          <p:nvPr/>
        </p:nvSpPr>
        <p:spPr>
          <a:xfrm>
            <a:off x="6069833" y="4932219"/>
            <a:ext cx="545334" cy="5312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973645" y="4681744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MCU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342500" y="3915794"/>
            <a:ext cx="1544200" cy="8848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239530" y="363491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526176" y="5393148"/>
            <a:ext cx="400989" cy="4064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082287" y="506320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Amplifier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494400" y="5477956"/>
            <a:ext cx="3326108" cy="1380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881684" y="5983312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Pressure Sensors (beneath)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2816-AB8D-4CF9-B0DB-E62EFABD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FD7B8-8769-40B9-ABF1-77D54855A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060212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•Using load cells (transducers)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•Using Wheatstone Bridge Principle</a:t>
            </a:r>
            <a:endParaRPr lang="en-US" dirty="0"/>
          </a:p>
          <a:p>
            <a:pPr lvl="1">
              <a:buNone/>
            </a:pPr>
            <a:r>
              <a:rPr lang="en-US" dirty="0">
                <a:ea typeface="+mn-lt"/>
                <a:cs typeface="+mn-lt"/>
              </a:rPr>
              <a:t>•Output signal is the voltage difference between R2 and R3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•Output signal is transmitted to MU 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160B75-9D01-4D01-8183-BEF7CF9FE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363" y="2024743"/>
            <a:ext cx="4720287" cy="376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83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049094" y="1591408"/>
            <a:ext cx="6349883" cy="5048984"/>
            <a:chOff x="2117110" y="474785"/>
            <a:chExt cx="7074759" cy="543584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111" y="977041"/>
              <a:ext cx="2714625" cy="2143125"/>
            </a:xfrm>
            <a:prstGeom prst="rect">
              <a:avLst/>
            </a:prstGeom>
          </p:spPr>
        </p:pic>
        <p:pic>
          <p:nvPicPr>
            <p:cNvPr id="1032" name="Picture 8" descr="Jumping Clipart PNG Images | Vector and PSD Files | Free Download on Pngtre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244" y="977040"/>
              <a:ext cx="27146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110" y="3796080"/>
              <a:ext cx="2714625" cy="2114550"/>
            </a:xfrm>
            <a:prstGeom prst="rect">
              <a:avLst/>
            </a:prstGeom>
          </p:spPr>
        </p:pic>
        <p:pic>
          <p:nvPicPr>
            <p:cNvPr id="1040" name="Picture 16" descr="Fox School Boy in Clothes Stands with Backpack Holding Book Cartoon Style  Stock Vector - Illustration of holding, backpack: 14995280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244" y="3767505"/>
              <a:ext cx="27146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文本框 8"/>
            <p:cNvSpPr txBox="1"/>
            <p:nvPr/>
          </p:nvSpPr>
          <p:spPr>
            <a:xfrm>
              <a:off x="2875085" y="474785"/>
              <a:ext cx="957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Walking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355931" y="474785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Jumping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899066" y="3398173"/>
              <a:ext cx="791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Falling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203757" y="3384023"/>
              <a:ext cx="1493450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Standing/Sit</a:t>
              </a:r>
              <a:endParaRPr lang="zh-CN" altLang="en-US" dirty="0"/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BEHAVIOR Categories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 (software design)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455512" y="2004647"/>
            <a:ext cx="1724879" cy="668216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Pressure Data</a:t>
            </a:r>
          </a:p>
          <a:p>
            <a:pPr algn="ctr"/>
            <a:r>
              <a:rPr lang="en-US" altLang="zh-CN" dirty="0"/>
              <a:t>(Raw Data)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4449672" y="2013439"/>
            <a:ext cx="1724879" cy="668216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Cleaning</a:t>
            </a:r>
          </a:p>
          <a:p>
            <a:pPr algn="ctr"/>
            <a:r>
              <a:rPr lang="en-US" altLang="zh-CN" dirty="0"/>
              <a:t>(Preprocessed)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7443832" y="2013439"/>
            <a:ext cx="2168006" cy="668216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Pre-trained Machine Learning Model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449672" y="3824650"/>
            <a:ext cx="1724879" cy="668216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Alert</a:t>
            </a:r>
          </a:p>
          <a:p>
            <a:pPr algn="ctr"/>
            <a:r>
              <a:rPr lang="en-US" altLang="zh-CN" dirty="0"/>
              <a:t>(Play Sound) </a:t>
            </a:r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3374079" y="2198078"/>
            <a:ext cx="750277" cy="298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6422837" y="2189286"/>
            <a:ext cx="750277" cy="298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5400000">
            <a:off x="8152697" y="2907324"/>
            <a:ext cx="750277" cy="298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决策 6"/>
          <p:cNvSpPr/>
          <p:nvPr/>
        </p:nvSpPr>
        <p:spPr>
          <a:xfrm>
            <a:off x="7359633" y="3492009"/>
            <a:ext cx="2336403" cy="133349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Fall </a:t>
            </a:r>
            <a:endParaRPr lang="zh-CN" altLang="en-US" dirty="0"/>
          </a:p>
        </p:txBody>
      </p:sp>
      <p:sp>
        <p:nvSpPr>
          <p:cNvPr id="23" name="右箭头 22"/>
          <p:cNvSpPr/>
          <p:nvPr/>
        </p:nvSpPr>
        <p:spPr>
          <a:xfrm rot="10800000">
            <a:off x="6422836" y="4036741"/>
            <a:ext cx="750277" cy="298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 rot="5400000">
            <a:off x="8152697" y="5111255"/>
            <a:ext cx="750277" cy="298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7665394" y="5805850"/>
            <a:ext cx="1724879" cy="668216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 Nothing 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88787" y="3443150"/>
            <a:ext cx="35608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Platform: Arduino</a:t>
            </a:r>
          </a:p>
          <a:p>
            <a:r>
              <a:rPr lang="en-US" altLang="zh-CN" dirty="0"/>
              <a:t>Coding: Python</a:t>
            </a:r>
          </a:p>
          <a:p>
            <a:r>
              <a:rPr lang="en-US" altLang="zh-CN" dirty="0"/>
              <a:t>IDE: Visual Studio Code</a:t>
            </a:r>
          </a:p>
          <a:p>
            <a:r>
              <a:rPr lang="en-US" altLang="zh-CN" dirty="0"/>
              <a:t>System: Windows 10</a:t>
            </a:r>
          </a:p>
          <a:p>
            <a:r>
              <a:rPr lang="en-US" altLang="zh-CN" dirty="0"/>
              <a:t>Graphic User Interface: </a:t>
            </a:r>
            <a:r>
              <a:rPr lang="en-US" altLang="zh-CN" dirty="0" err="1"/>
              <a:t>tkinter</a:t>
            </a:r>
            <a:endParaRPr lang="en-US" altLang="zh-CN" dirty="0"/>
          </a:p>
        </p:txBody>
      </p:sp>
      <p:sp>
        <p:nvSpPr>
          <p:cNvPr id="26" name="文本框 25"/>
          <p:cNvSpPr txBox="1"/>
          <p:nvPr/>
        </p:nvSpPr>
        <p:spPr>
          <a:xfrm>
            <a:off x="888787" y="5312913"/>
            <a:ext cx="5547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Machine Learning Algorithms: SVM, KNN, Random Forest</a:t>
            </a:r>
          </a:p>
          <a:p>
            <a:r>
              <a:rPr lang="en-US" altLang="zh-CN" dirty="0"/>
              <a:t>Prediction Performance Improvement Strategy:</a:t>
            </a:r>
          </a:p>
          <a:p>
            <a:r>
              <a:rPr lang="en-US" altLang="zh-CN" dirty="0"/>
              <a:t>                                           Ensemble Learning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855" y="2281754"/>
            <a:ext cx="7728742" cy="456100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39715" y="1912422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Raw Data from the Pressure Sensors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59" y="2354148"/>
            <a:ext cx="8353236" cy="443666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65659" y="1856286"/>
            <a:ext cx="656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Visualization of Different Behavior Patterns in Time Domain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659" y="2354148"/>
            <a:ext cx="4041610" cy="22266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65659" y="1856286"/>
            <a:ext cx="656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Visualization of Different Behavior Patterns in Frequency Domain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489" y="2225618"/>
            <a:ext cx="8673650" cy="4456536"/>
          </a:xfrm>
          <a:prstGeom prst="rect">
            <a:avLst/>
          </a:prstGeom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264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Tw Cen MT</vt:lpstr>
      <vt:lpstr>Office Theme</vt:lpstr>
      <vt:lpstr>Circuit</vt:lpstr>
      <vt:lpstr>FalL Detection using floor sensor</vt:lpstr>
      <vt:lpstr>Introduction</vt:lpstr>
      <vt:lpstr>System overview (software design)</vt:lpstr>
      <vt:lpstr>Hardware Design</vt:lpstr>
      <vt:lpstr>BEHAVIOR Categories</vt:lpstr>
      <vt:lpstr>System overview (software design)</vt:lpstr>
      <vt:lpstr>Evaluation</vt:lpstr>
      <vt:lpstr>Evaluation</vt:lpstr>
      <vt:lpstr>Evaluation</vt:lpstr>
      <vt:lpstr>Evaluation</vt:lpstr>
      <vt:lpstr>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hasan sayeed</dc:creator>
  <cp:lastModifiedBy>Xiaowei Yu</cp:lastModifiedBy>
  <cp:revision>170</cp:revision>
  <dcterms:created xsi:type="dcterms:W3CDTF">2021-10-22T03:51:00Z</dcterms:created>
  <dcterms:modified xsi:type="dcterms:W3CDTF">2021-12-07T20:12:16Z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0x010100F9A922FBFC2A2445A79BC7D64BC07056</vt:lpwstr>
  </property>
  <property fmtid="{D5CDD505-2E9C-101B-9397-08002B2CF9AE}" pid="3" name="KSOProductBuildVer">
    <vt:lpwstr>2052-11.1.0.10228</vt:lpwstr>
  </property>
</Properties>
</file>