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81" r:id="rId2"/>
    <p:sldId id="648" r:id="rId3"/>
    <p:sldId id="649" r:id="rId4"/>
    <p:sldId id="65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651" r:id="rId13"/>
    <p:sldId id="652" r:id="rId14"/>
    <p:sldId id="653" r:id="rId15"/>
    <p:sldId id="654" r:id="rId16"/>
    <p:sldId id="655" r:id="rId17"/>
    <p:sldId id="539" r:id="rId18"/>
    <p:sldId id="540" r:id="rId19"/>
    <p:sldId id="658" r:id="rId20"/>
    <p:sldId id="657" r:id="rId21"/>
    <p:sldId id="656" r:id="rId22"/>
    <p:sldId id="542" r:id="rId23"/>
    <p:sldId id="544" r:id="rId24"/>
    <p:sldId id="662" r:id="rId25"/>
    <p:sldId id="663" r:id="rId26"/>
    <p:sldId id="545" r:id="rId27"/>
    <p:sldId id="546" r:id="rId28"/>
    <p:sldId id="547" r:id="rId29"/>
    <p:sldId id="619" r:id="rId30"/>
    <p:sldId id="664" r:id="rId31"/>
    <p:sldId id="548" r:id="rId32"/>
    <p:sldId id="549" r:id="rId33"/>
    <p:sldId id="647" r:id="rId34"/>
    <p:sldId id="665" r:id="rId35"/>
    <p:sldId id="659" r:id="rId36"/>
    <p:sldId id="661" r:id="rId37"/>
    <p:sldId id="666" r:id="rId38"/>
    <p:sldId id="667" r:id="rId39"/>
    <p:sldId id="668" r:id="rId40"/>
    <p:sldId id="669" r:id="rId41"/>
    <p:sldId id="671" r:id="rId42"/>
    <p:sldId id="672" r:id="rId43"/>
    <p:sldId id="67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07/06/202121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1884784"/>
            <a:ext cx="11075437" cy="216998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Excel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thông báo lỗi trong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#DIV/0! Lỗi chia cho 0 </a:t>
            </a:r>
            <a:endParaRPr lang="en-US" b="1" dirty="0"/>
          </a:p>
          <a:p>
            <a:pPr lvl="1" algn="just"/>
            <a:r>
              <a:rPr lang="vi-VN" sz="2600" dirty="0"/>
              <a:t>Nhập vào công thức số chia là 0. </a:t>
            </a:r>
            <a:endParaRPr lang="en-US" sz="2600" dirty="0"/>
          </a:p>
          <a:p>
            <a:pPr lvl="2" algn="just">
              <a:buNone/>
            </a:pPr>
            <a:r>
              <a:rPr lang="vi-VN" sz="2600" dirty="0"/>
              <a:t>Ví dụ = MOD(10,0). </a:t>
            </a:r>
            <a:endParaRPr lang="en-US" sz="2600" dirty="0"/>
          </a:p>
          <a:p>
            <a:pPr lvl="1" algn="just"/>
            <a:r>
              <a:rPr lang="vi-VN" sz="2600" dirty="0"/>
              <a:t>Số chia trong công thức là một tham chiếu đến ô trống.</a:t>
            </a:r>
            <a:endParaRPr lang="en-US" sz="2600" dirty="0"/>
          </a:p>
          <a:p>
            <a:pPr algn="just"/>
            <a:r>
              <a:rPr lang="en-US" b="1" dirty="0"/>
              <a:t>#NAME! </a:t>
            </a:r>
            <a:r>
              <a:rPr lang="en-US" b="1" dirty="0" err="1"/>
              <a:t>Sai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endParaRPr lang="en-US" b="1" dirty="0"/>
          </a:p>
          <a:p>
            <a:pPr lvl="1" algn="just"/>
            <a:r>
              <a:rPr lang="en-US" sz="2600" dirty="0" err="1"/>
              <a:t>Nhập</a:t>
            </a:r>
            <a:r>
              <a:rPr lang="en-US" sz="2600" dirty="0"/>
              <a:t> </a:t>
            </a:r>
            <a:r>
              <a:rPr lang="en-US" sz="2600" dirty="0" err="1"/>
              <a:t>sai</a:t>
            </a:r>
            <a:r>
              <a:rPr lang="en-US" sz="2600" dirty="0"/>
              <a:t> </a:t>
            </a:r>
            <a:r>
              <a:rPr lang="en-US" sz="2600" dirty="0" err="1"/>
              <a:t>tên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hàm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.</a:t>
            </a:r>
          </a:p>
          <a:p>
            <a:pPr lvl="1"/>
            <a:r>
              <a:rPr lang="vi-VN" sz="2600" dirty="0"/>
              <a:t>Dùng những ký tự không được phép trong công</a:t>
            </a:r>
            <a:r>
              <a:rPr lang="en-US" sz="2600" dirty="0"/>
              <a:t> t</a:t>
            </a:r>
            <a:r>
              <a:rPr lang="vi-VN" sz="2600" dirty="0"/>
              <a:t>hức</a:t>
            </a:r>
            <a:r>
              <a:rPr lang="vi-VN" dirty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D23F-E6D0-4BF7-A732-CABE24B5FAEA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thông báo lỗi trong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#N/A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#REF! </a:t>
            </a:r>
            <a:r>
              <a:rPr lang="en-US" b="0" dirty="0" err="1"/>
              <a:t>Sai</a:t>
            </a:r>
            <a:r>
              <a:rPr lang="en-US" b="0" dirty="0"/>
              <a:t> </a:t>
            </a:r>
            <a:r>
              <a:rPr lang="en-US" b="0" dirty="0" err="1"/>
              <a:t>vùng</a:t>
            </a:r>
            <a:r>
              <a:rPr lang="en-US" b="0" dirty="0"/>
              <a:t> </a:t>
            </a:r>
            <a:r>
              <a:rPr lang="en-US" b="0" dirty="0" err="1"/>
              <a:t>tham</a:t>
            </a:r>
            <a:r>
              <a:rPr lang="en-US" b="0" dirty="0"/>
              <a:t> </a:t>
            </a:r>
            <a:r>
              <a:rPr lang="en-US" b="0" dirty="0" err="1"/>
              <a:t>chiếu</a:t>
            </a:r>
            <a:r>
              <a:rPr lang="en-US" b="0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#NUM! </a:t>
            </a:r>
            <a:r>
              <a:rPr lang="en-US" b="0" dirty="0" err="1"/>
              <a:t>Lỗi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</a:t>
            </a:r>
            <a:r>
              <a:rPr lang="en-US" b="0" dirty="0" err="1"/>
              <a:t>kiểu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</a:p>
          <a:p>
            <a:pPr>
              <a:spcBef>
                <a:spcPts val="1200"/>
              </a:spcBef>
            </a:pPr>
            <a:r>
              <a:rPr lang="vi-VN" dirty="0"/>
              <a:t>#NULL! </a:t>
            </a:r>
            <a:r>
              <a:rPr lang="vi-VN" b="0" dirty="0"/>
              <a:t>Lỗi dữ liệu rỗng </a:t>
            </a:r>
            <a:endParaRPr lang="en-US" b="0" dirty="0"/>
          </a:p>
          <a:p>
            <a:pPr lvl="1">
              <a:spcBef>
                <a:spcPts val="1200"/>
              </a:spcBef>
            </a:pPr>
            <a:r>
              <a:rPr lang="vi-VN" dirty="0"/>
              <a:t>Dùng một dãy toán tử không phù hợp 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vi-VN" dirty="0"/>
              <a:t>Dùng một mảng không có phân cách.</a:t>
            </a:r>
            <a:endParaRPr lang="en-US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vi-VN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A1FA-89F8-4EE8-9FF3-A2E38F862966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2286-F36E-4560-853A-B935CE02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02FA-131A-434E-833E-567D07EE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vi-VN" b="1" dirty="0">
                <a:solidFill>
                  <a:srgbClr val="FF0000"/>
                </a:solidFill>
              </a:rPr>
              <a:t>àm </a:t>
            </a:r>
            <a:r>
              <a:rPr lang="vi-VN" dirty="0"/>
              <a:t>là một công thức được xác định trước để thực hiện các phép tính sử dụng các giá trị cụ thể theo một thứ tự cụ thể.</a:t>
            </a:r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Excel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tab </a:t>
            </a:r>
            <a:r>
              <a:rPr lang="en-US" b="1" dirty="0"/>
              <a:t>Formulars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244D-3DD4-4420-B725-CE7DC106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A70E-9CB4-4CAC-8974-CC12261E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7B02-66DF-4F71-A376-FCEF1899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Screenshot of Excel 2013">
            <a:extLst>
              <a:ext uri="{FF2B5EF4-FFF2-40B4-BE49-F238E27FC236}">
                <a16:creationId xmlns:a16="http://schemas.microsoft.com/office/drawing/2014/main" id="{33049D5C-A257-4368-8420-46335C6AC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773556" y="3985691"/>
            <a:ext cx="6917890" cy="1742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643B-A910-4453-83A6-E6DAA02C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4B0-D494-4695-ACB5-B3E8AEB3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hàm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4365-C1E3-4853-ADE0-DC37D1DB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8B7B-405B-4E64-A165-FE5AB84F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91EDB-02D5-461C-AE9D-0C653E39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35957-DF2D-4217-B603-789F042E0555}"/>
              </a:ext>
            </a:extLst>
          </p:cNvPr>
          <p:cNvSpPr txBox="1"/>
          <p:nvPr/>
        </p:nvSpPr>
        <p:spPr>
          <a:xfrm>
            <a:off x="4273422" y="3107294"/>
            <a:ext cx="516038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Tên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hàm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(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519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3E9C-D539-40A3-830E-429AD1BA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AAD3-6142-4D44-A099-BB97CA06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hàm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b="1" dirty="0"/>
              <a:t>Insert </a:t>
            </a:r>
            <a:r>
              <a:rPr lang="en-US" b="1" dirty="0" err="1"/>
              <a:t>Fuction</a:t>
            </a:r>
            <a:endParaRPr lang="en-US" b="1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tab Formulars,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B891-A3C4-47B9-9F87-2040FCD4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5093-000A-49F3-BDE9-BA5037C7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F9BE8-79A5-4A98-8CB1-DAAC646B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8794BE-7205-4657-B114-18BB16976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55"/>
          <a:stretch/>
        </p:blipFill>
        <p:spPr bwMode="auto">
          <a:xfrm>
            <a:off x="8092162" y="2429632"/>
            <a:ext cx="2842591" cy="82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Screenshot of Excel 2013">
            <a:extLst>
              <a:ext uri="{FF2B5EF4-FFF2-40B4-BE49-F238E27FC236}">
                <a16:creationId xmlns:a16="http://schemas.microsoft.com/office/drawing/2014/main" id="{6575081D-B563-42AB-8910-CB7F89CF9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99"/>
          <a:stretch/>
        </p:blipFill>
        <p:spPr bwMode="auto">
          <a:xfrm>
            <a:off x="4541837" y="4256996"/>
            <a:ext cx="5010150" cy="1438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76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8A96-7A43-4792-B24A-D7233F29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A27D-F441-44C8-9DA0-FFE3CBAA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Khi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b="1" dirty="0"/>
              <a:t>Insert Function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F316-47EC-4346-9317-D21B1D7B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3587-1243-4C74-A4D1-94BBC26C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0627-B054-40E0-BA9A-78E21911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FC350-63EA-48C0-83F9-368B5BC4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79" y="3188978"/>
            <a:ext cx="5002665" cy="2831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88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A52-C9AA-49CF-B794-E9BB06DF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641" y="2589664"/>
            <a:ext cx="8915399" cy="146880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Các</a:t>
            </a:r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8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hàm</a:t>
            </a:r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8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cơ</a:t>
            </a:r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8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bản</a:t>
            </a:r>
            <a:endParaRPr lang="en-US" sz="8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F2A9-CA54-47C7-BFD0-3DF6CD0F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E49B-5F35-4CCB-9E54-E6C288A9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6A6E-44F2-41E3-BCB2-31513F17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hàm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INT(Number)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&lt;=Number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/>
              <a:t>=INT(45.6)</a:t>
            </a:r>
            <a:r>
              <a:rPr lang="en-US" sz="2400" dirty="0">
                <a:sym typeface="Wingdings" pitchFamily="2" charset="2"/>
              </a:rPr>
              <a:t>45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=INT(-45.6)-46</a:t>
            </a:r>
          </a:p>
          <a:p>
            <a:r>
              <a:rPr lang="en-US" b="1" dirty="0">
                <a:solidFill>
                  <a:srgbClr val="FF0000"/>
                </a:solidFill>
              </a:rPr>
              <a:t>MOD(</a:t>
            </a:r>
            <a:r>
              <a:rPr lang="en-US" b="1" dirty="0" err="1">
                <a:solidFill>
                  <a:srgbClr val="FF0000"/>
                </a:solidFill>
              </a:rPr>
              <a:t>N,n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dư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chia </a:t>
            </a:r>
            <a:r>
              <a:rPr lang="en-US" sz="2800" b="1" dirty="0"/>
              <a:t>N/n</a:t>
            </a:r>
          </a:p>
          <a:p>
            <a:pPr marL="4572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/>
              <a:t>=MOD(23,3)</a:t>
            </a:r>
            <a:r>
              <a:rPr lang="en-US" sz="2400" dirty="0">
                <a:sym typeface="Wingdings" pitchFamily="2" charset="2"/>
              </a:rPr>
              <a:t>2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016B-1D31-4E21-85EC-67BEA28C3F16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4BB12-EFF6-42CF-822D-29A64C4D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037" y="4643094"/>
            <a:ext cx="269557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00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hàm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COUNT(Value1, value2, …)</a:t>
            </a:r>
          </a:p>
          <a:p>
            <a:pPr lvl="1"/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pPr marL="4572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count(A1:A5)=</a:t>
            </a:r>
            <a:r>
              <a:rPr lang="en-US" b="1" dirty="0"/>
              <a:t>3</a:t>
            </a:r>
          </a:p>
          <a:p>
            <a:r>
              <a:rPr lang="en-US" b="1" dirty="0">
                <a:solidFill>
                  <a:srgbClr val="FF0000"/>
                </a:solidFill>
              </a:rPr>
              <a:t>COUNTA(Value1, value2, …)</a:t>
            </a:r>
          </a:p>
          <a:p>
            <a:pPr lvl="1"/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b="1" dirty="0"/>
          </a:p>
          <a:p>
            <a:pPr marL="4572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count(A1:A5)=</a:t>
            </a:r>
            <a:r>
              <a:rPr lang="en-US" b="1" dirty="0"/>
              <a:t>5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9FF2-8604-4270-88C5-1AAB9A4B76E6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1C1187-536D-4619-9764-46C4AC80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792" y="3636873"/>
            <a:ext cx="2616198" cy="2493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BFF459-891A-4E29-9875-214ACC14A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91" y="1103754"/>
            <a:ext cx="2616197" cy="231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24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hàm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MIN(N1, N2, …)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dirty="0" err="1"/>
              <a:t>nhỏ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N1, N2, …</a:t>
            </a:r>
          </a:p>
          <a:p>
            <a:pPr marL="400050" lvl="1" indent="0">
              <a:buNone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min(A1:A5)=3</a:t>
            </a:r>
          </a:p>
          <a:p>
            <a:r>
              <a:rPr lang="en-US" b="1" dirty="0">
                <a:solidFill>
                  <a:srgbClr val="FF0000"/>
                </a:solidFill>
              </a:rPr>
              <a:t>MAX(N1, N2, …)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dirty="0" err="1"/>
              <a:t>lớn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N1, N2, …</a:t>
            </a:r>
          </a:p>
          <a:p>
            <a:pPr marL="40005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min(A1:A5)=8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9FF2-8604-4270-88C5-1AAB9A4B76E6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7010E-CEA4-40D7-9A2C-28E298FE2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207" y="1308156"/>
            <a:ext cx="2333549" cy="2177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CAB089-5F7F-4DA2-8C35-39E1A4E3B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687" y="3746360"/>
            <a:ext cx="2357606" cy="2117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93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 b="1" dirty="0"/>
              <a:t>Công thức </a:t>
            </a:r>
            <a:r>
              <a:rPr lang="vi-VN" dirty="0"/>
              <a:t>trong Excel được bắt đầu bằng dấu bằng </a:t>
            </a:r>
            <a:r>
              <a:rPr lang="vi-VN" b="1" dirty="0">
                <a:solidFill>
                  <a:srgbClr val="FF0000"/>
                </a:solidFill>
              </a:rPr>
              <a:t>(=). 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vi-VN" dirty="0"/>
              <a:t>Một công thức thường bao gồm các thành phần: </a:t>
            </a:r>
            <a:r>
              <a:rPr lang="vi-VN" b="1" i="1" dirty="0"/>
              <a:t>giá trị số</a:t>
            </a:r>
            <a:r>
              <a:rPr lang="vi-VN" dirty="0"/>
              <a:t>, </a:t>
            </a:r>
            <a:r>
              <a:rPr lang="vi-VN" b="1" i="1" dirty="0"/>
              <a:t>chuỗi, địa chỉ ô, địa chỉ khối, hàm, </a:t>
            </a:r>
            <a:r>
              <a:rPr lang="en-US" b="1" i="1" dirty="0" err="1"/>
              <a:t>và</a:t>
            </a:r>
            <a:r>
              <a:rPr lang="en-US" b="1" i="1" dirty="0"/>
              <a:t> </a:t>
            </a:r>
            <a:r>
              <a:rPr lang="vi-VN" b="1" i="1" dirty="0"/>
              <a:t>các phép toán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Khi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b="1" dirty="0"/>
              <a:t>Enter</a:t>
            </a:r>
          </a:p>
          <a:p>
            <a:pPr algn="just"/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logic.</a:t>
            </a:r>
          </a:p>
          <a:p>
            <a:pPr algn="just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hàm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9071084" cy="43293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SUM(N1, N2, …)</a:t>
            </a:r>
          </a:p>
          <a:p>
            <a:pPr lvl="1"/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N1, N2, …</a:t>
            </a:r>
          </a:p>
          <a:p>
            <a:pPr marL="4572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SUM(5,4,6,7,8)=5+4+6+7+8=30</a:t>
            </a:r>
          </a:p>
          <a:p>
            <a:pPr marL="457200" lvl="1" indent="0">
              <a:buNone/>
            </a:pPr>
            <a:r>
              <a:rPr lang="en-US" dirty="0"/>
              <a:t>		SUM(A1:A5)=30</a:t>
            </a:r>
          </a:p>
          <a:p>
            <a:r>
              <a:rPr lang="en-US" b="1" dirty="0">
                <a:solidFill>
                  <a:srgbClr val="FF0000"/>
                </a:solidFill>
              </a:rPr>
              <a:t>AVERAGE(N1, N2, …)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N1, N2, …</a:t>
            </a:r>
          </a:p>
          <a:p>
            <a:pPr marL="4572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Average(5,4,6,7,8)</a:t>
            </a:r>
            <a:r>
              <a:rPr lang="en-US" dirty="0">
                <a:sym typeface="Wingdings" pitchFamily="2" charset="2"/>
              </a:rPr>
              <a:t>6 =(</a:t>
            </a:r>
            <a:r>
              <a:rPr lang="en-US" dirty="0"/>
              <a:t>5+4+6+7+8</a:t>
            </a:r>
            <a:r>
              <a:rPr lang="en-US" dirty="0">
                <a:sym typeface="Wingdings" pitchFamily="2" charset="2"/>
              </a:rPr>
              <a:t>)/5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2400" dirty="0"/>
              <a:t>Average(A1:A5)=6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9FF2-8604-4270-88C5-1AAB9A4B76E6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CFFC7-C403-451C-88FF-95E312C0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429" y="1334279"/>
            <a:ext cx="2063477" cy="2132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DAF4AB-10B2-43BB-AD16-0963EED5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429" y="3860062"/>
            <a:ext cx="2042327" cy="1877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10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13C1-EE51-450E-BC85-FE3D6BB4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hàm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975D-5E6E-4507-AEBE-7AC4466F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6645223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AutoSum:</a:t>
            </a:r>
          </a:p>
          <a:p>
            <a:pPr lvl="1" algn="just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b="1" dirty="0"/>
              <a:t>AutoSum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Sum, Count, Min, Max, Average.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3A2F-CFED-4743-8971-F1EA123B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9C4-8E44-4855-9D70-BA2F7661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2046-3DE4-42FA-878F-9685DFA3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B4958-ED00-47AB-991F-0057FD20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4" y="1887185"/>
            <a:ext cx="2200276" cy="2953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37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hàm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ROUND(&lt;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làm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tròn</a:t>
            </a:r>
            <a:r>
              <a:rPr lang="en-US" b="1" dirty="0">
                <a:solidFill>
                  <a:srgbClr val="FF0000"/>
                </a:solidFill>
              </a:rPr>
              <a:t>&gt;, n)</a:t>
            </a:r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n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b="1" dirty="0"/>
              <a:t>n&gt;0</a:t>
            </a:r>
            <a:r>
              <a:rPr lang="en-US" dirty="0"/>
              <a:t>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n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</a:t>
            </a:r>
          </a:p>
          <a:p>
            <a:pPr lvl="2"/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b="1" dirty="0"/>
              <a:t>Round</a:t>
            </a:r>
            <a:r>
              <a:rPr lang="en-US" sz="2400" dirty="0"/>
              <a:t>(456.789, </a:t>
            </a:r>
            <a:r>
              <a:rPr lang="en-US" sz="2400" b="1" dirty="0"/>
              <a:t>1</a:t>
            </a:r>
            <a:r>
              <a:rPr lang="en-US" sz="2400" dirty="0"/>
              <a:t>) </a:t>
            </a:r>
            <a:r>
              <a:rPr lang="en-US" sz="2400" dirty="0">
                <a:sym typeface="Wingdings" pitchFamily="2" charset="2"/>
              </a:rPr>
              <a:t> 456.8</a:t>
            </a:r>
          </a:p>
          <a:p>
            <a:pPr lvl="1"/>
            <a:r>
              <a:rPr lang="en-US" dirty="0" err="1">
                <a:sym typeface="Wingdings" pitchFamily="2" charset="2"/>
              </a:rPr>
              <a:t>Nếu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n&lt;0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làm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tròn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đến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hàng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thứ</a:t>
            </a:r>
            <a:r>
              <a:rPr lang="en-US" dirty="0">
                <a:sym typeface="Wingdings" pitchFamily="2" charset="2"/>
              </a:rPr>
              <a:t> n </a:t>
            </a:r>
            <a:r>
              <a:rPr lang="en-US" dirty="0" err="1">
                <a:sym typeface="Wingdings" pitchFamily="2" charset="2"/>
              </a:rPr>
              <a:t>trước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dấu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thập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phân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sz="2400" dirty="0" err="1">
                <a:sym typeface="Wingdings" pitchFamily="2" charset="2"/>
              </a:rPr>
              <a:t>Ví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dụ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b="1" dirty="0">
                <a:sym typeface="Wingdings" pitchFamily="2" charset="2"/>
              </a:rPr>
              <a:t>Round</a:t>
            </a:r>
            <a:r>
              <a:rPr lang="en-US" sz="2400" dirty="0">
                <a:sym typeface="Wingdings" pitchFamily="2" charset="2"/>
              </a:rPr>
              <a:t>(12345.6789</a:t>
            </a:r>
            <a:r>
              <a:rPr lang="en-US" sz="2400" b="1" dirty="0">
                <a:sym typeface="Wingdings" pitchFamily="2" charset="2"/>
              </a:rPr>
              <a:t>,-2</a:t>
            </a:r>
            <a:r>
              <a:rPr lang="en-US" sz="2400" dirty="0">
                <a:sym typeface="Wingdings" pitchFamily="2" charset="2"/>
              </a:rPr>
              <a:t>)12300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43D6-1CBD-4898-8099-F251CE6810C7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65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RANK(</a:t>
            </a:r>
            <a:r>
              <a:rPr lang="vi-VN" b="1" dirty="0">
                <a:solidFill>
                  <a:srgbClr val="FF0000"/>
                </a:solidFill>
              </a:rPr>
              <a:t>ExpN </a:t>
            </a:r>
            <a:r>
              <a:rPr lang="en-US" b="1" i="1" dirty="0">
                <a:solidFill>
                  <a:srgbClr val="FF0000"/>
                </a:solidFill>
              </a:rPr>
              <a:t>, List, Order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vi-VN" dirty="0"/>
              <a:t>Tìm thứ hạng của ExpN trong phạm vi </a:t>
            </a:r>
            <a:r>
              <a:rPr lang="en-US" dirty="0"/>
              <a:t>L</a:t>
            </a:r>
            <a:r>
              <a:rPr lang="vi-VN" dirty="0"/>
              <a:t>ist theo quy định bởi Order</a:t>
            </a:r>
          </a:p>
          <a:p>
            <a:pPr lvl="2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vi-VN" sz="2400" dirty="0"/>
              <a:t>Order </a:t>
            </a:r>
            <a:r>
              <a:rPr lang="en-US" sz="2400" dirty="0"/>
              <a:t>=0 :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hạng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endParaRPr lang="en-US" sz="2400" dirty="0"/>
          </a:p>
          <a:p>
            <a:pPr lvl="2"/>
            <a:r>
              <a:rPr lang="vi-VN" sz="2400" dirty="0"/>
              <a:t>Nếu Order =1 :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vi-VN" sz="2400" dirty="0"/>
              <a:t>thứ hạng theo giá trị tăng dần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7058-D43B-4E66-8C55-B6B5D754CFE7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RANK(</a:t>
            </a:r>
            <a:r>
              <a:rPr lang="vi-VN" b="1" dirty="0">
                <a:solidFill>
                  <a:srgbClr val="FF0000"/>
                </a:solidFill>
              </a:rPr>
              <a:t>ExpN </a:t>
            </a:r>
            <a:r>
              <a:rPr lang="en-US" b="1" i="1" dirty="0">
                <a:solidFill>
                  <a:srgbClr val="FF0000"/>
                </a:solidFill>
              </a:rPr>
              <a:t>, List, Order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dirty="0"/>
              <a:t>: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7058-D43B-4E66-8C55-B6B5D754CFE7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C5DF6-58EC-4B05-B92C-4C6360943D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3" y="3311060"/>
            <a:ext cx="6164747" cy="2600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669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RANK(</a:t>
            </a:r>
            <a:r>
              <a:rPr lang="vi-VN" b="1" dirty="0">
                <a:solidFill>
                  <a:srgbClr val="FF0000"/>
                </a:solidFill>
              </a:rPr>
              <a:t>ExpN </a:t>
            </a:r>
            <a:r>
              <a:rPr lang="en-US" b="1" i="1" dirty="0">
                <a:solidFill>
                  <a:srgbClr val="FF0000"/>
                </a:solidFill>
              </a:rPr>
              <a:t>, List, Order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 algn="just"/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dirty="0"/>
              <a:t>: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(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).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7058-D43B-4E66-8C55-B6B5D754CFE7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8F41A-DEEF-4930-8B96-53C4072DA1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25" y="3369746"/>
            <a:ext cx="5544996" cy="27539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19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AND (exp1, exp2, …)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exp1, exp2, …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TRUE.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AND(5&gt;4, 6&gt;1)</a:t>
            </a:r>
            <a:r>
              <a:rPr lang="en-US" dirty="0">
                <a:sym typeface="Wingdings" pitchFamily="2" charset="2"/>
              </a:rPr>
              <a:t> TRUE</a:t>
            </a: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OR</a:t>
            </a:r>
            <a:r>
              <a:rPr lang="en-US" b="1" dirty="0">
                <a:solidFill>
                  <a:srgbClr val="FF0000"/>
                </a:solidFill>
              </a:rPr>
              <a:t>(exp1, exp2, …)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FALSE,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exp1, exp2, …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FALSE.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OR(5&gt;4, 6&gt;1, 7&gt;8)</a:t>
            </a:r>
            <a:r>
              <a:rPr lang="en-US" dirty="0">
                <a:sym typeface="Wingdings" pitchFamily="2" charset="2"/>
              </a:rPr>
              <a:t> TRUE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3569-DC3A-40D2-AD22-3FA1FC05BF82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0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IF(&lt;</a:t>
            </a:r>
            <a:r>
              <a:rPr lang="en-US" b="1" dirty="0" err="1">
                <a:solidFill>
                  <a:srgbClr val="FF0000"/>
                </a:solidFill>
              </a:rPr>
              <a:t>Biểu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&gt;, &lt;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trị1&gt;, &lt;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trị2&gt;)</a:t>
            </a:r>
          </a:p>
          <a:p>
            <a:pPr lvl="1" algn="just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&lt;</a:t>
            </a:r>
            <a:r>
              <a:rPr lang="en-US" dirty="0" err="1"/>
              <a:t>giá</a:t>
            </a:r>
            <a:r>
              <a:rPr lang="en-US" dirty="0"/>
              <a:t> trị1&gt; </a:t>
            </a:r>
            <a:r>
              <a:rPr lang="en-US" dirty="0" err="1"/>
              <a:t>khi</a:t>
            </a:r>
            <a:r>
              <a:rPr lang="en-US" dirty="0"/>
              <a:t> &lt;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dirty="0"/>
              <a:t>TRUE.</a:t>
            </a:r>
          </a:p>
          <a:p>
            <a:pPr lvl="1" algn="just"/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&lt;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2&gt; </a:t>
            </a:r>
            <a:r>
              <a:rPr lang="en-US" dirty="0" err="1"/>
              <a:t>khi</a:t>
            </a:r>
            <a:r>
              <a:rPr lang="en-US" dirty="0"/>
              <a:t> &lt;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dirty="0"/>
              <a:t>FALSE.</a:t>
            </a:r>
          </a:p>
          <a:p>
            <a:pPr lvl="1"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IF(5&gt;4, “</a:t>
            </a:r>
            <a:r>
              <a:rPr lang="en-US" dirty="0" err="1"/>
              <a:t>Đúng</a:t>
            </a:r>
            <a:r>
              <a:rPr lang="en-US" dirty="0"/>
              <a:t>”, “Sai”)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B7B-7516-4C76-83F4-F2F310F96FC0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1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LEFT(&lt;</a:t>
            </a:r>
            <a:r>
              <a:rPr lang="en-US" b="1" dirty="0" err="1">
                <a:solidFill>
                  <a:srgbClr val="FF0000"/>
                </a:solidFill>
              </a:rPr>
              <a:t>Chuỗi</a:t>
            </a:r>
            <a:r>
              <a:rPr lang="en-US" b="1" dirty="0">
                <a:solidFill>
                  <a:srgbClr val="FF0000"/>
                </a:solidFill>
              </a:rPr>
              <a:t>&gt;, n)</a:t>
            </a:r>
          </a:p>
          <a:p>
            <a:pPr lvl="1"/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&lt;</a:t>
            </a:r>
            <a:r>
              <a:rPr lang="en-US" dirty="0" err="1"/>
              <a:t>Chuỗi</a:t>
            </a:r>
            <a:r>
              <a:rPr lang="en-US" dirty="0"/>
              <a:t>&gt; ,n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Left(“Tin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”, 7)</a:t>
            </a:r>
            <a:r>
              <a:rPr lang="en-US" dirty="0">
                <a:sym typeface="Wingdings" pitchFamily="2" charset="2"/>
              </a:rPr>
              <a:t> Tin </a:t>
            </a:r>
            <a:r>
              <a:rPr lang="en-US" dirty="0" err="1">
                <a:sym typeface="Wingdings" pitchFamily="2" charset="2"/>
              </a:rPr>
              <a:t>học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RIGHT(&lt;</a:t>
            </a:r>
            <a:r>
              <a:rPr lang="en-US" b="1" dirty="0" err="1">
                <a:solidFill>
                  <a:srgbClr val="FF0000"/>
                </a:solidFill>
              </a:rPr>
              <a:t>Chuỗi</a:t>
            </a:r>
            <a:r>
              <a:rPr lang="en-US" b="1" dirty="0">
                <a:solidFill>
                  <a:srgbClr val="FF0000"/>
                </a:solidFill>
              </a:rPr>
              <a:t>&gt;, n)</a:t>
            </a:r>
          </a:p>
          <a:p>
            <a:pPr lvl="1"/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&lt;</a:t>
            </a:r>
            <a:r>
              <a:rPr lang="en-US" dirty="0" err="1"/>
              <a:t>Chuỗi</a:t>
            </a:r>
            <a:r>
              <a:rPr lang="en-US" dirty="0"/>
              <a:t>&gt; ,n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Right(“Tin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”, 9)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văn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phòng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ED4B-E968-453D-A201-12B3CA96FFDE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65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MID(&lt;</a:t>
            </a:r>
            <a:r>
              <a:rPr lang="en-US" b="1" dirty="0" err="1">
                <a:solidFill>
                  <a:srgbClr val="FF0000"/>
                </a:solidFill>
              </a:rPr>
              <a:t>Chuỗi</a:t>
            </a:r>
            <a:r>
              <a:rPr lang="en-US" b="1" dirty="0">
                <a:solidFill>
                  <a:srgbClr val="FF0000"/>
                </a:solidFill>
              </a:rPr>
              <a:t>&gt;, m, n)</a:t>
            </a:r>
          </a:p>
          <a:p>
            <a:pPr lvl="1"/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&lt;</a:t>
            </a:r>
            <a:r>
              <a:rPr lang="en-US" dirty="0" err="1"/>
              <a:t>Chuỗi</a:t>
            </a:r>
            <a:r>
              <a:rPr lang="en-US" dirty="0"/>
              <a:t>&gt;,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       Mid(“Tin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”, 5, 3)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err="1">
                <a:sym typeface="Wingdings" pitchFamily="2" charset="2"/>
              </a:rPr>
              <a:t>học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VALUE(</a:t>
            </a:r>
            <a:r>
              <a:rPr lang="en-US" b="1" dirty="0" err="1">
                <a:solidFill>
                  <a:srgbClr val="FF0000"/>
                </a:solidFill>
              </a:rPr>
              <a:t>Chuỗi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&lt;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&gt;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</a:t>
            </a:r>
            <a:r>
              <a:rPr lang="en-US" sz="2400" dirty="0"/>
              <a:t>123 + value(“456”)=579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905C-6607-4B99-8716-F7BB21E7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A12D-00F9-40AC-9F3E-182AFFD8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Sao </a:t>
            </a:r>
            <a:r>
              <a:rPr lang="en-US" b="1" dirty="0" err="1">
                <a:solidFill>
                  <a:srgbClr val="FF0000"/>
                </a:solidFill>
              </a:rPr>
              <a:t>chép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thức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Khi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sang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010F-E263-4A60-9676-C10EE205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B66A-3FB6-4414-86D1-45AA7B62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7A6C-F31F-4BEC-BA98-09BB2AE2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BCE92-5610-4394-9A23-DB4458AFD8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33" y="3429000"/>
            <a:ext cx="6969967" cy="23653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0356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165F-13A9-449A-936C-C643E930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A8D1-02A4-4036-914A-2644F6D5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CONCATENATE(</a:t>
            </a:r>
            <a:r>
              <a:rPr lang="en-US" b="1" dirty="0" err="1">
                <a:solidFill>
                  <a:srgbClr val="FF0000"/>
                </a:solidFill>
              </a:rPr>
              <a:t>chuỗi</a:t>
            </a:r>
            <a:r>
              <a:rPr lang="en-US" b="1" dirty="0">
                <a:solidFill>
                  <a:srgbClr val="FF0000"/>
                </a:solidFill>
              </a:rPr>
              <a:t> 1, </a:t>
            </a:r>
            <a:r>
              <a:rPr lang="en-US" b="1" dirty="0" err="1">
                <a:solidFill>
                  <a:srgbClr val="FF0000"/>
                </a:solidFill>
              </a:rPr>
              <a:t>chuỗi</a:t>
            </a:r>
            <a:r>
              <a:rPr lang="en-US" b="1" dirty="0">
                <a:solidFill>
                  <a:srgbClr val="FF0000"/>
                </a:solidFill>
              </a:rPr>
              <a:t> 2, …): 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b="1" dirty="0"/>
              <a:t>&amp;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5C17-A538-4F82-BEF8-8A9C64CD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2F629-4678-4967-97CF-E8A1ECCB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C022-924A-40E9-9A6D-ED595808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8F7B0-A108-4C0F-8CB3-389F0342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112" y="3519830"/>
            <a:ext cx="6245500" cy="918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1C6E2-1172-4133-842E-DE457FCE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12" y="4694821"/>
            <a:ext cx="5168565" cy="9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6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xử lý dữ liệu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UPPER(</a:t>
            </a:r>
            <a:r>
              <a:rPr lang="en-US" b="1" dirty="0" err="1">
                <a:solidFill>
                  <a:srgbClr val="FF0000"/>
                </a:solidFill>
              </a:rPr>
              <a:t>Chuỗi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sang </a:t>
            </a:r>
            <a:r>
              <a:rPr lang="en-US" dirty="0" err="1"/>
              <a:t>chữ</a:t>
            </a:r>
            <a:r>
              <a:rPr lang="en-US" dirty="0"/>
              <a:t> in </a:t>
            </a:r>
            <a:r>
              <a:rPr lang="en-US" dirty="0" err="1"/>
              <a:t>hoa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857250" lvl="2" indent="0">
              <a:buNone/>
            </a:pPr>
            <a:r>
              <a:rPr lang="en-US" sz="2400" dirty="0"/>
              <a:t>UPPER(“tin </a:t>
            </a:r>
            <a:r>
              <a:rPr lang="en-US" sz="2400" dirty="0" err="1"/>
              <a:t>học</a:t>
            </a:r>
            <a:r>
              <a:rPr lang="en-US" sz="2400" dirty="0"/>
              <a:t>”)</a:t>
            </a:r>
            <a:r>
              <a:rPr lang="en-US" sz="2400" dirty="0">
                <a:sym typeface="Wingdings" pitchFamily="2" charset="2"/>
              </a:rPr>
              <a:t> TIN HỌC</a:t>
            </a:r>
            <a:endParaRPr lang="en-US" sz="2400" dirty="0"/>
          </a:p>
          <a:p>
            <a:r>
              <a:rPr lang="en-US" b="1" dirty="0">
                <a:solidFill>
                  <a:srgbClr val="FF0000"/>
                </a:solidFill>
              </a:rPr>
              <a:t>LOWER(</a:t>
            </a:r>
            <a:r>
              <a:rPr lang="en-US" b="1" dirty="0" err="1">
                <a:solidFill>
                  <a:srgbClr val="FF0000"/>
                </a:solidFill>
              </a:rPr>
              <a:t>Chuỗi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sang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857250" lvl="2" indent="0">
              <a:buNone/>
            </a:pPr>
            <a:r>
              <a:rPr lang="en-US" sz="2400" dirty="0"/>
              <a:t>LOWER(“TIN HỌC”)</a:t>
            </a:r>
            <a:r>
              <a:rPr lang="en-US" sz="2400" dirty="0">
                <a:sym typeface="Wingdings" pitchFamily="2" charset="2"/>
              </a:rPr>
              <a:t> tin </a:t>
            </a:r>
            <a:r>
              <a:rPr lang="en-US" sz="2400" dirty="0" err="1">
                <a:sym typeface="Wingdings" pitchFamily="2" charset="2"/>
              </a:rPr>
              <a:t>học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1DEF-66E4-4111-B3FC-640425FCD090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17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xử lý dữ liệu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PROPER(</a:t>
            </a:r>
            <a:r>
              <a:rPr lang="en-US" b="1" dirty="0" err="1">
                <a:solidFill>
                  <a:srgbClr val="FF0000"/>
                </a:solidFill>
              </a:rPr>
              <a:t>Chuỗi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sang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PROPER(“tin </a:t>
            </a:r>
            <a:r>
              <a:rPr lang="en-US" dirty="0" err="1"/>
              <a:t>học</a:t>
            </a:r>
            <a:r>
              <a:rPr lang="en-US" dirty="0"/>
              <a:t>”)</a:t>
            </a:r>
            <a:r>
              <a:rPr lang="en-US" dirty="0">
                <a:sym typeface="Wingdings" pitchFamily="2" charset="2"/>
              </a:rPr>
              <a:t> Tin </a:t>
            </a:r>
            <a:r>
              <a:rPr lang="en-US" dirty="0" err="1">
                <a:sym typeface="Wingdings" pitchFamily="2" charset="2"/>
              </a:rPr>
              <a:t>Học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5222-555F-41D7-96D7-1C701756B6A9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HÀM THỜI 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TODAY():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marL="400050" lvl="1" indent="0">
              <a:buNone/>
            </a:pP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b="1" dirty="0"/>
              <a:t>Today() </a:t>
            </a:r>
            <a:r>
              <a:rPr lang="en-US" sz="2800" b="1" dirty="0">
                <a:sym typeface="Wingdings" panose="05000000000000000000" pitchFamily="2" charset="2"/>
              </a:rPr>
              <a:t>6/6/2021</a:t>
            </a:r>
            <a:endParaRPr lang="en-US" sz="2800" b="1" dirty="0"/>
          </a:p>
          <a:p>
            <a:r>
              <a:rPr lang="en-US" b="1" dirty="0">
                <a:solidFill>
                  <a:srgbClr val="FF0000"/>
                </a:solidFill>
              </a:rPr>
              <a:t>NOW():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phút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b="1" dirty="0"/>
              <a:t>Now()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B2718-29BE-4769-A0E5-768755B88029}"/>
              </a:ext>
            </a:extLst>
          </p:cNvPr>
          <p:cNvSpPr txBox="1"/>
          <p:nvPr/>
        </p:nvSpPr>
        <p:spPr>
          <a:xfrm>
            <a:off x="5491034" y="3939464"/>
            <a:ext cx="2962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06/06/2021 20:53</a:t>
            </a:r>
            <a:r>
              <a:rPr lang="en-US" sz="24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4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DAY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ngày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tháng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năm</a:t>
            </a:r>
            <a:r>
              <a:rPr lang="en-US" dirty="0">
                <a:solidFill>
                  <a:srgbClr val="FF0000"/>
                </a:solidFill>
              </a:rPr>
              <a:t>&gt;):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DAY("07/06/2021") </a:t>
            </a:r>
            <a:r>
              <a:rPr lang="en-US" dirty="0">
                <a:sym typeface="Wingdings" panose="05000000000000000000" pitchFamily="2" charset="2"/>
              </a:rPr>
              <a:t>7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MONTH</a:t>
            </a:r>
            <a:r>
              <a:rPr lang="en-US" dirty="0">
                <a:solidFill>
                  <a:srgbClr val="FF0000"/>
                </a:solidFill>
              </a:rPr>
              <a:t> (&lt;</a:t>
            </a:r>
            <a:r>
              <a:rPr lang="en-US" dirty="0" err="1">
                <a:solidFill>
                  <a:srgbClr val="FF0000"/>
                </a:solidFill>
              </a:rPr>
              <a:t>ngày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tháng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năm</a:t>
            </a:r>
            <a:r>
              <a:rPr lang="en-US" dirty="0">
                <a:solidFill>
                  <a:srgbClr val="FF0000"/>
                </a:solidFill>
              </a:rPr>
              <a:t>&gt;):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MONTH("07/06/2021") </a:t>
            </a:r>
            <a:r>
              <a:rPr lang="en-US" dirty="0">
                <a:sym typeface="Wingdings" panose="05000000000000000000" pitchFamily="2" charset="2"/>
              </a:rPr>
              <a:t>6</a:t>
            </a:r>
          </a:p>
          <a:p>
            <a:r>
              <a:rPr lang="en-US" b="1" dirty="0">
                <a:solidFill>
                  <a:srgbClr val="FF0000"/>
                </a:solidFill>
              </a:rPr>
              <a:t>YEAR</a:t>
            </a:r>
            <a:r>
              <a:rPr lang="en-US" dirty="0">
                <a:solidFill>
                  <a:srgbClr val="FF0000"/>
                </a:solidFill>
              </a:rPr>
              <a:t> (&lt;</a:t>
            </a:r>
            <a:r>
              <a:rPr lang="en-US" dirty="0" err="1">
                <a:solidFill>
                  <a:srgbClr val="FF0000"/>
                </a:solidFill>
              </a:rPr>
              <a:t>ngày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tháng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năm</a:t>
            </a:r>
            <a:r>
              <a:rPr lang="en-US" dirty="0">
                <a:solidFill>
                  <a:srgbClr val="FF0000"/>
                </a:solidFill>
              </a:rPr>
              <a:t>&gt;):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YEAR("07/06/2021") </a:t>
            </a:r>
            <a:r>
              <a:rPr lang="en-US" dirty="0">
                <a:sym typeface="Wingdings" panose="05000000000000000000" pitchFamily="2" charset="2"/>
              </a:rPr>
              <a:t>2021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5A57-C020-4BCB-8C0B-2F98B228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9C76-28CA-40C8-9FF2-C5716903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+mj-lt"/>
              </a:rPr>
              <a:t>HOUR(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Serial_number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): 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Trả về giờ của một giá trị thời gian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, 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có dạng số nguyên </a:t>
            </a:r>
            <a:r>
              <a:rPr lang="vi-VN" b="1" i="0" dirty="0">
                <a:solidFill>
                  <a:srgbClr val="1E1E1E"/>
                </a:solidFill>
                <a:effectLst/>
                <a:latin typeface="+mj-lt"/>
              </a:rPr>
              <a:t>từ 0 đến 23 </a:t>
            </a:r>
            <a:endParaRPr lang="en-US" b="1" i="0" dirty="0">
              <a:solidFill>
                <a:srgbClr val="1E1E1E"/>
              </a:solidFill>
              <a:effectLst/>
              <a:latin typeface="+mj-lt"/>
            </a:endParaRPr>
          </a:p>
          <a:p>
            <a:pPr marL="400050" lvl="1" indent="0" algn="just">
              <a:buNone/>
            </a:pPr>
            <a:r>
              <a:rPr lang="en-US" sz="2800" b="1" dirty="0" err="1">
                <a:solidFill>
                  <a:srgbClr val="1E1E1E"/>
                </a:solidFill>
                <a:latin typeface="+mj-lt"/>
              </a:rPr>
              <a:t>Ví</a:t>
            </a:r>
            <a:r>
              <a:rPr lang="en-US" sz="2800" b="1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1E1E1E"/>
                </a:solidFill>
                <a:latin typeface="+mj-lt"/>
              </a:rPr>
              <a:t>dụ</a:t>
            </a:r>
            <a:r>
              <a:rPr lang="en-US" sz="2800" b="1" dirty="0">
                <a:solidFill>
                  <a:srgbClr val="1E1E1E"/>
                </a:solidFill>
                <a:latin typeface="+mj-lt"/>
              </a:rPr>
              <a:t>: =</a:t>
            </a:r>
            <a:r>
              <a:rPr lang="en-US" sz="2800" dirty="0">
                <a:solidFill>
                  <a:srgbClr val="1E1E1E"/>
                </a:solidFill>
                <a:latin typeface="+mj-lt"/>
              </a:rPr>
              <a:t>HOUUR(NOW())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+mj-lt"/>
              </a:rPr>
              <a:t>MINUTE(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serial_number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): 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Trả về phút của một giá trị thời gian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có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 dạng số nguyên, </a:t>
            </a:r>
            <a:r>
              <a:rPr lang="vi-VN" b="1" i="0" dirty="0">
                <a:solidFill>
                  <a:srgbClr val="1E1E1E"/>
                </a:solidFill>
                <a:effectLst/>
                <a:latin typeface="+mj-lt"/>
              </a:rPr>
              <a:t>từ 0 tới 59.</a:t>
            </a:r>
            <a:endParaRPr lang="en-US" b="1" i="0" dirty="0">
              <a:solidFill>
                <a:srgbClr val="1E1E1E"/>
              </a:solidFill>
              <a:effectLst/>
              <a:latin typeface="+mj-lt"/>
            </a:endParaRPr>
          </a:p>
          <a:p>
            <a:pPr marL="400050" lvl="1" indent="0" algn="just">
              <a:buNone/>
            </a:pPr>
            <a:r>
              <a:rPr lang="en-US" sz="2800" b="1" dirty="0" err="1">
                <a:solidFill>
                  <a:srgbClr val="1E1E1E"/>
                </a:solidFill>
                <a:latin typeface="+mj-lt"/>
              </a:rPr>
              <a:t>Ví</a:t>
            </a:r>
            <a:r>
              <a:rPr lang="en-US" sz="2800" b="1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1E1E1E"/>
                </a:solidFill>
                <a:latin typeface="+mj-lt"/>
              </a:rPr>
              <a:t>dụ</a:t>
            </a:r>
            <a:r>
              <a:rPr lang="en-US" sz="2800" b="1" dirty="0">
                <a:solidFill>
                  <a:srgbClr val="1E1E1E"/>
                </a:solidFill>
                <a:latin typeface="+mj-lt"/>
              </a:rPr>
              <a:t>: =</a:t>
            </a:r>
            <a:r>
              <a:rPr lang="en-US" sz="2800" dirty="0">
                <a:solidFill>
                  <a:srgbClr val="1E1E1E"/>
                </a:solidFill>
                <a:latin typeface="+mj-lt"/>
              </a:rPr>
              <a:t>MINUTE(NOW())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00F2-71E3-4DDC-BEB9-9DD9B4CB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B973-2FED-4585-9456-3B959C92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18DB-1AB6-44F2-BEF0-E293696F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8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5A57-C020-4BCB-8C0B-2F98B228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9C76-28CA-40C8-9FF2-C5716903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+mj-lt"/>
              </a:rPr>
              <a:t>SECOND(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serial_number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):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trả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về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số </a:t>
            </a:r>
            <a:r>
              <a:rPr lang="vi-VN" b="1" i="0" dirty="0">
                <a:solidFill>
                  <a:srgbClr val="1E1E1E"/>
                </a:solidFill>
                <a:effectLst/>
                <a:latin typeface="+mj-lt"/>
              </a:rPr>
              <a:t>giây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của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một giá trị thời gian. </a:t>
            </a:r>
            <a:endParaRPr lang="en-US" b="0" i="0" dirty="0">
              <a:solidFill>
                <a:srgbClr val="1E1E1E"/>
              </a:solidFill>
              <a:effectLst/>
              <a:latin typeface="+mj-lt"/>
            </a:endParaRPr>
          </a:p>
          <a:p>
            <a:pPr algn="just"/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Thời gian có thể được nhập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theo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các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dạng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:</a:t>
            </a:r>
          </a:p>
          <a:p>
            <a:pPr lvl="1" algn="just"/>
            <a:r>
              <a:rPr lang="en-US" dirty="0">
                <a:solidFill>
                  <a:srgbClr val="1E1E1E"/>
                </a:solidFill>
                <a:latin typeface="+mj-lt"/>
              </a:rPr>
              <a:t>D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ạng chuỗi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đặt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trong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dấu ngoặc kép (ví dụ: "6:45 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PM”)</a:t>
            </a:r>
          </a:p>
          <a:p>
            <a:pPr lvl="1" algn="just"/>
            <a:r>
              <a:rPr lang="en-US" dirty="0">
                <a:solidFill>
                  <a:srgbClr val="1E1E1E"/>
                </a:solidFill>
                <a:latin typeface="+mj-lt"/>
              </a:rPr>
              <a:t>D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ạng số thập phân (ví dụ: 0,78125, biểu thị cho 6:45 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PM</a:t>
            </a:r>
            <a:r>
              <a:rPr lang="vi-VN" b="0" i="0" dirty="0">
                <a:solidFill>
                  <a:srgbClr val="1E1E1E"/>
                </a:solidFill>
                <a:effectLst/>
                <a:latin typeface="+mj-lt"/>
              </a:rPr>
              <a:t>)</a:t>
            </a:r>
            <a:endParaRPr lang="en-US" b="0" i="0" dirty="0">
              <a:solidFill>
                <a:srgbClr val="1E1E1E"/>
              </a:solidFill>
              <a:effectLst/>
              <a:latin typeface="+mj-lt"/>
            </a:endParaRPr>
          </a:p>
          <a:p>
            <a:pPr lvl="1" algn="just"/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00F2-71E3-4DDC-BEB9-9DD9B4CB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B973-2FED-4585-9456-3B959C92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18DB-1AB6-44F2-BEF0-E293696F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6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04A8-766A-43BB-917E-60BBF33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5250-B4F0-4E9F-8352-DD12C177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/>
          </a:bodyPr>
          <a:lstStyle/>
          <a:p>
            <a:r>
              <a:rPr lang="en-US" dirty="0"/>
              <a:t> 	</a:t>
            </a:r>
            <a:r>
              <a:rPr lang="en-US" b="1" dirty="0">
                <a:solidFill>
                  <a:srgbClr val="FF0000"/>
                </a:solidFill>
              </a:rPr>
              <a:t>DATE(year, month, day)</a:t>
            </a:r>
          </a:p>
          <a:p>
            <a:pPr lvl="1"/>
            <a:r>
              <a:rPr lang="vi-VN" dirty="0"/>
              <a:t>Hàm DATE trả về </a:t>
            </a:r>
            <a:r>
              <a:rPr lang="vi-V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kết quả là ngày tháng năm </a:t>
            </a:r>
            <a:r>
              <a:rPr lang="vi-VN" dirty="0"/>
              <a:t>tương ứng với các đối số year, month, day. </a:t>
            </a:r>
          </a:p>
          <a:p>
            <a:pPr marL="857250" lvl="2" indent="0">
              <a:buNone/>
            </a:pPr>
            <a:r>
              <a:rPr lang="vi-VN" dirty="0"/>
              <a:t>Ví dụ: =DATE(2021,6,7) trả về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vi-VN" dirty="0"/>
              <a:t> 7/</a:t>
            </a:r>
            <a:r>
              <a:rPr lang="en-US" dirty="0"/>
              <a:t>6</a:t>
            </a:r>
            <a:r>
              <a:rPr lang="vi-VN" dirty="0"/>
              <a:t>/20</a:t>
            </a:r>
            <a:r>
              <a:rPr lang="en-US" dirty="0"/>
              <a:t>21</a:t>
            </a:r>
          </a:p>
          <a:p>
            <a:pPr lvl="1"/>
            <a:r>
              <a:rPr lang="vi-VN" dirty="0"/>
              <a:t>Nếu </a:t>
            </a:r>
            <a:r>
              <a:rPr lang="vi-VN" b="1" dirty="0"/>
              <a:t>month </a:t>
            </a:r>
            <a:r>
              <a:rPr lang="en-US" b="1" dirty="0"/>
              <a:t>&gt;</a:t>
            </a:r>
            <a:r>
              <a:rPr lang="vi-VN" b="1" dirty="0"/>
              <a:t>12 </a:t>
            </a:r>
            <a:r>
              <a:rPr lang="vi-VN" dirty="0"/>
              <a:t>thì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quy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đổi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12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tháng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= 1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năm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tăng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số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năm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lên</a:t>
            </a:r>
            <a:r>
              <a:rPr lang="vi-VN" dirty="0"/>
              <a:t>. </a:t>
            </a:r>
            <a:endParaRPr lang="en-US" dirty="0"/>
          </a:p>
          <a:p>
            <a:pPr marL="857250" lvl="2" indent="0">
              <a:buNone/>
            </a:pPr>
            <a:r>
              <a:rPr lang="vi-VN" dirty="0"/>
              <a:t>VD =DATE(2021,14,7)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07/02/2021</a:t>
            </a:r>
            <a:endParaRPr lang="vi-VN" dirty="0"/>
          </a:p>
          <a:p>
            <a:pPr lvl="1"/>
            <a:r>
              <a:rPr lang="vi-VN" dirty="0"/>
              <a:t>Nếu </a:t>
            </a:r>
            <a:r>
              <a:rPr lang="vi-VN" b="1" dirty="0"/>
              <a:t>month </a:t>
            </a:r>
            <a:r>
              <a:rPr lang="en-US" b="1" dirty="0"/>
              <a:t>&lt;</a:t>
            </a:r>
            <a:r>
              <a:rPr lang="vi-VN" b="1" dirty="0"/>
              <a:t>1</a:t>
            </a:r>
            <a:r>
              <a:rPr lang="vi-VN" dirty="0"/>
              <a:t> thì quy đổi 12 tháng </a:t>
            </a:r>
            <a:r>
              <a:rPr lang="en-US" dirty="0"/>
              <a:t>=</a:t>
            </a:r>
            <a:r>
              <a:rPr lang="vi-VN" dirty="0"/>
              <a:t>1 năm và giảm số năm </a:t>
            </a:r>
            <a:r>
              <a:rPr lang="en-US" dirty="0" err="1"/>
              <a:t>xuống</a:t>
            </a:r>
            <a:r>
              <a:rPr lang="vi-VN" dirty="0"/>
              <a:t>. </a:t>
            </a:r>
            <a:endParaRPr lang="en-US" dirty="0"/>
          </a:p>
          <a:p>
            <a:pPr marL="914400" lvl="2" indent="0">
              <a:buNone/>
            </a:pPr>
            <a:r>
              <a:rPr lang="vi-VN" dirty="0"/>
              <a:t>VD: = DATE(2021,0,7)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07/12/2020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CFA2-D4CF-4E68-A8B3-B3409FC1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AEAF-3284-4B3B-8370-F5AECB8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59C0-7FD7-47F5-BE73-E243583E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04A8-766A-43BB-917E-60BBF33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5250-B4F0-4E9F-8352-DD12C177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9204682" cy="4110131"/>
          </a:xfrm>
        </p:spPr>
        <p:txBody>
          <a:bodyPr/>
          <a:lstStyle/>
          <a:p>
            <a:pPr algn="just"/>
            <a:r>
              <a:rPr lang="en-US" dirty="0"/>
              <a:t> 	</a:t>
            </a:r>
            <a:r>
              <a:rPr lang="en-US" b="1" dirty="0">
                <a:solidFill>
                  <a:srgbClr val="FF0000"/>
                </a:solidFill>
              </a:rPr>
              <a:t>WEEKDAY(</a:t>
            </a:r>
            <a:r>
              <a:rPr lang="en-US" b="1" dirty="0" err="1">
                <a:solidFill>
                  <a:srgbClr val="FF0000"/>
                </a:solidFill>
              </a:rPr>
              <a:t>serial_number</a:t>
            </a:r>
            <a:r>
              <a:rPr lang="en-US" b="1" dirty="0">
                <a:solidFill>
                  <a:srgbClr val="FF0000"/>
                </a:solidFill>
              </a:rPr>
              <a:t>,[</a:t>
            </a:r>
            <a:r>
              <a:rPr lang="en-US" b="1" dirty="0" err="1">
                <a:solidFill>
                  <a:srgbClr val="FF0000"/>
                </a:solidFill>
              </a:rPr>
              <a:t>return_type</a:t>
            </a:r>
            <a:r>
              <a:rPr lang="en-US" b="1" dirty="0">
                <a:solidFill>
                  <a:srgbClr val="FF0000"/>
                </a:solidFill>
              </a:rPr>
              <a:t>])</a:t>
            </a:r>
          </a:p>
          <a:p>
            <a:pPr lvl="1" algn="just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(Sunday) </a:t>
            </a:r>
            <a:r>
              <a:rPr lang="en-US" dirty="0" err="1"/>
              <a:t>đến</a:t>
            </a:r>
            <a:r>
              <a:rPr lang="en-US" dirty="0"/>
              <a:t> 7 (Saturday).</a:t>
            </a:r>
          </a:p>
          <a:p>
            <a:pPr lvl="1" algn="just"/>
            <a:r>
              <a:rPr lang="en-US" b="1" dirty="0" err="1"/>
              <a:t>Serial_number</a:t>
            </a:r>
            <a:r>
              <a:rPr lang="en-US" b="1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(date). </a:t>
            </a:r>
          </a:p>
          <a:p>
            <a:pPr lvl="1" algn="just"/>
            <a:r>
              <a:rPr lang="en-US" b="1" dirty="0" err="1"/>
              <a:t>Return_type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CFA2-D4CF-4E68-A8B3-B3409FC1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AEAF-3284-4B3B-8370-F5AECB8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59C0-7FD7-47F5-BE73-E243583E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8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54FB-D960-481A-8B5B-0BAB2441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8BF244-E7C4-4CBC-B20C-C99E3EBD9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197552"/>
              </p:ext>
            </p:extLst>
          </p:nvPr>
        </p:nvGraphicFramePr>
        <p:xfrm>
          <a:off x="1978056" y="1791479"/>
          <a:ext cx="9526556" cy="32750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8667">
                  <a:extLst>
                    <a:ext uri="{9D8B030D-6E8A-4147-A177-3AD203B41FA5}">
                      <a16:colId xmlns:a16="http://schemas.microsoft.com/office/drawing/2014/main" val="3140472865"/>
                    </a:ext>
                  </a:extLst>
                </a:gridCol>
                <a:gridCol w="3203979">
                  <a:extLst>
                    <a:ext uri="{9D8B030D-6E8A-4147-A177-3AD203B41FA5}">
                      <a16:colId xmlns:a16="http://schemas.microsoft.com/office/drawing/2014/main" val="3563535886"/>
                    </a:ext>
                  </a:extLst>
                </a:gridCol>
                <a:gridCol w="1543081">
                  <a:extLst>
                    <a:ext uri="{9D8B030D-6E8A-4147-A177-3AD203B41FA5}">
                      <a16:colId xmlns:a16="http://schemas.microsoft.com/office/drawing/2014/main" val="2054013641"/>
                    </a:ext>
                  </a:extLst>
                </a:gridCol>
                <a:gridCol w="3180829">
                  <a:extLst>
                    <a:ext uri="{9D8B030D-6E8A-4147-A177-3AD203B41FA5}">
                      <a16:colId xmlns:a16="http://schemas.microsoft.com/office/drawing/2014/main" val="1516217277"/>
                    </a:ext>
                  </a:extLst>
                </a:gridCol>
              </a:tblGrid>
              <a:tr h="6570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all" dirty="0" err="1">
                          <a:effectLst/>
                        </a:rPr>
                        <a:t>R</a:t>
                      </a:r>
                      <a:r>
                        <a:rPr lang="en-US" sz="1800" b="1" dirty="0" err="1">
                          <a:effectLst/>
                        </a:rPr>
                        <a:t>eturn_type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Số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được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trả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về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all" dirty="0" err="1">
                          <a:effectLst/>
                        </a:rPr>
                        <a:t>R</a:t>
                      </a:r>
                      <a:r>
                        <a:rPr lang="en-US" sz="1800" b="1" dirty="0" err="1">
                          <a:effectLst/>
                        </a:rPr>
                        <a:t>eturn_type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Số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được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trả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về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894593"/>
                  </a:ext>
                </a:extLst>
              </a:tr>
              <a:tr h="464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 </a:t>
                      </a: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en-US" sz="1800" b="1" dirty="0" err="1">
                          <a:effectLst/>
                        </a:rPr>
                        <a:t>mặc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định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1(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nhât</a:t>
                      </a:r>
                      <a:r>
                        <a:rPr lang="en-US" sz="2000" dirty="0">
                          <a:effectLst/>
                        </a:rPr>
                        <a:t>)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7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7).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13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(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4)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7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3).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082237"/>
                  </a:ext>
                </a:extLst>
              </a:tr>
              <a:tr h="56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2)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7 (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nhật</a:t>
                      </a:r>
                      <a:r>
                        <a:rPr lang="en-US" sz="2000" dirty="0">
                          <a:effectLst/>
                        </a:rPr>
                        <a:t>).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14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5)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7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4).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020585"/>
                  </a:ext>
                </a:extLst>
              </a:tr>
              <a:tr h="56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2)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6 (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nhật</a:t>
                      </a:r>
                      <a:r>
                        <a:rPr lang="en-US" sz="2000" dirty="0">
                          <a:effectLst/>
                        </a:rPr>
                        <a:t>).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15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6)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7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5).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233883"/>
                  </a:ext>
                </a:extLst>
              </a:tr>
              <a:tr h="591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11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2)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7 (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nhật</a:t>
                      </a:r>
                      <a:r>
                        <a:rPr lang="en-US" sz="2000" dirty="0">
                          <a:effectLst/>
                        </a:rPr>
                        <a:t>).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16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7)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7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6).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992638"/>
                  </a:ext>
                </a:extLst>
              </a:tr>
              <a:tr h="442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12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3)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7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2).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17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(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nhật</a:t>
                      </a:r>
                      <a:r>
                        <a:rPr lang="en-US" sz="2000" dirty="0">
                          <a:effectLst/>
                        </a:rPr>
                        <a:t>)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7 (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7).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54434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6E15-9B1C-430A-B376-AC5C4375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344B-B715-4EAA-8516-6736F76A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8A72-A772-4279-88D1-C4987859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4D20-A9D3-4DC5-A7A9-DFF27474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C7CD-581E-4EEF-B349-C985999D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Địa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</a:t>
            </a:r>
            <a:r>
              <a:rPr lang="en-US" b="1" dirty="0">
                <a:solidFill>
                  <a:srgbClr val="FF0000"/>
                </a:solidFill>
              </a:rPr>
              <a:t> ô </a:t>
            </a:r>
            <a:r>
              <a:rPr lang="en-US" b="1" dirty="0" err="1">
                <a:solidFill>
                  <a:srgbClr val="FF0000"/>
                </a:solidFill>
              </a:rPr>
              <a:t>tham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chiếu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thức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/>
              <a:t>Khi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vi-VN" dirty="0"/>
              <a:t>địa chỉ của các ô hoặc khối các ô chứa dữ liệu tính toán.</a:t>
            </a:r>
            <a:endParaRPr lang="en-US" dirty="0"/>
          </a:p>
          <a:p>
            <a:pPr lvl="1" algn="just"/>
            <a:r>
              <a:rPr lang="en-US" dirty="0"/>
              <a:t>Khi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ô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 err="1"/>
              <a:t>cố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dirty="0" err="1"/>
              <a:t>chỉ</a:t>
            </a:r>
            <a:r>
              <a:rPr lang="en-US" dirty="0"/>
              <a:t> ô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vi-VN" dirty="0"/>
              <a:t>: tương đối (relative), tuyệt đối (absolute) hay hỗn hợp (mixed).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6C5A-7A98-472B-BB3D-E1E96D3D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B0DE-6068-4FC2-A450-BADC375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490E-D247-4DFD-B083-60FEC318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77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7419-B26F-4668-AF95-77C15726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3CC2-D856-4D6E-9455-6A08BB33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01091"/>
            <a:ext cx="9344641" cy="411013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NETWORKDAYS(</a:t>
            </a:r>
            <a:r>
              <a:rPr lang="en-US" b="1" dirty="0" err="1">
                <a:solidFill>
                  <a:srgbClr val="FF0000"/>
                </a:solidFill>
              </a:rPr>
              <a:t>start_date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end_date</a:t>
            </a:r>
            <a:r>
              <a:rPr lang="en-US" b="1" dirty="0">
                <a:solidFill>
                  <a:srgbClr val="FF0000"/>
                </a:solidFill>
              </a:rPr>
              <a:t>, [holidays])</a:t>
            </a:r>
          </a:p>
          <a:p>
            <a:pPr lvl="1" algn="just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ngày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b="1" dirty="0" err="1"/>
              <a:t>start_date</a:t>
            </a:r>
            <a:r>
              <a:rPr lang="en-US" b="1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 err="1"/>
              <a:t>end_date</a:t>
            </a:r>
            <a:r>
              <a:rPr lang="en-US" b="1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. </a:t>
            </a:r>
          </a:p>
          <a:p>
            <a:pPr lvl="1"/>
            <a:r>
              <a:rPr lang="en-US" b="1" dirty="0" err="1"/>
              <a:t>Start_date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lvl="1"/>
            <a:r>
              <a:rPr lang="en-US" b="1" dirty="0" err="1"/>
              <a:t>End_date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1"/>
            <a:r>
              <a:rPr lang="en-US" b="1" dirty="0"/>
              <a:t>Holidays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13DF-E5FB-4941-8425-72B0F852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156E-90B6-4023-B59B-BA175E61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A34-74A3-446A-84D2-B6CBA7F4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5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7419-B26F-4668-AF95-77C15726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3CC2-D856-4D6E-9455-6A08BB33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NETWORKDAYS(</a:t>
            </a:r>
            <a:r>
              <a:rPr lang="en-US" b="1" dirty="0" err="1">
                <a:solidFill>
                  <a:srgbClr val="FF0000"/>
                </a:solidFill>
              </a:rPr>
              <a:t>start_date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end_date</a:t>
            </a:r>
            <a:r>
              <a:rPr lang="en-US" b="1" dirty="0">
                <a:solidFill>
                  <a:srgbClr val="FF0000"/>
                </a:solidFill>
              </a:rPr>
              <a:t>, [holidays])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13DF-E5FB-4941-8425-72B0F852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156E-90B6-4023-B59B-BA175E61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A34-74A3-446A-84D2-B6CBA7F4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299AB-B56C-460D-9D50-1E5A34B8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90" y="3243325"/>
            <a:ext cx="849630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D6716-363F-4610-B285-86408786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290" y="4689250"/>
            <a:ext cx="7277100" cy="106680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18B34F8A-CE1A-4C24-AEBB-E451198893F5}"/>
              </a:ext>
            </a:extLst>
          </p:cNvPr>
          <p:cNvSpPr/>
          <p:nvPr/>
        </p:nvSpPr>
        <p:spPr>
          <a:xfrm>
            <a:off x="10101706" y="4294375"/>
            <a:ext cx="379684" cy="1129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52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5322-38D4-48B2-BC41-BBEBB9D5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FA11-5B92-46CF-9942-B3651AD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/>
          </a:bodyPr>
          <a:lstStyle/>
          <a:p>
            <a:r>
              <a:rPr lang="vi-VN" dirty="0"/>
              <a:t> 	</a:t>
            </a:r>
            <a:r>
              <a:rPr lang="vi-VN" sz="3000" b="1" dirty="0">
                <a:solidFill>
                  <a:srgbClr val="FF0000"/>
                </a:solidFill>
              </a:rPr>
              <a:t>WORKDAY(start_date, days, [holidays])</a:t>
            </a:r>
          </a:p>
          <a:p>
            <a:pPr lvl="1"/>
            <a:r>
              <a:rPr lang="vi-VN" dirty="0"/>
              <a:t>Hàm trả về ngày cuối cùng kể từ ngày bắt đầu </a:t>
            </a:r>
            <a:r>
              <a:rPr lang="vi-VN" b="1" dirty="0"/>
              <a:t>start_date </a:t>
            </a:r>
            <a:r>
              <a:rPr lang="vi-VN" dirty="0"/>
              <a:t>với số ngày làm việc </a:t>
            </a:r>
            <a:r>
              <a:rPr lang="vi-VN" b="1" dirty="0"/>
              <a:t>days</a:t>
            </a:r>
            <a:r>
              <a:rPr lang="vi-VN" dirty="0"/>
              <a:t> </a:t>
            </a:r>
            <a:r>
              <a:rPr lang="en-US" dirty="0" err="1"/>
              <a:t>trừ</a:t>
            </a:r>
            <a:r>
              <a:rPr lang="vi-VN" dirty="0"/>
              <a:t> các </a:t>
            </a:r>
            <a:r>
              <a:rPr lang="vi-VN" b="1" dirty="0"/>
              <a:t>ngày nghỉ [holidays].  </a:t>
            </a:r>
          </a:p>
          <a:p>
            <a:pPr lvl="1"/>
            <a:r>
              <a:rPr lang="vi-VN" b="1" dirty="0"/>
              <a:t>Start_date</a:t>
            </a:r>
            <a:r>
              <a:rPr lang="vi-VN" dirty="0"/>
              <a:t>: đối số bắt buộc, chỉ ngày bắt đầu</a:t>
            </a:r>
          </a:p>
          <a:p>
            <a:pPr lvl="1" algn="just"/>
            <a:r>
              <a:rPr lang="vi-VN" b="1" dirty="0"/>
              <a:t>Days</a:t>
            </a:r>
            <a:r>
              <a:rPr lang="vi-VN" dirty="0"/>
              <a:t>: đối số bắt buộc, chỉ số ngày làm việc chính thức, không kể ngày cuối tuần và ngày lễ. </a:t>
            </a:r>
            <a:endParaRPr lang="en-US" dirty="0"/>
          </a:p>
          <a:p>
            <a:pPr lvl="2" algn="just"/>
            <a:r>
              <a:rPr lang="vi-VN" dirty="0"/>
              <a:t>Nếu </a:t>
            </a:r>
            <a:r>
              <a:rPr lang="vi-VN" b="1" dirty="0"/>
              <a:t>days</a:t>
            </a:r>
            <a:r>
              <a:rPr lang="en-US" b="1" dirty="0"/>
              <a:t>&gt;0</a:t>
            </a:r>
            <a:r>
              <a:rPr lang="en-US" dirty="0"/>
              <a:t>, </a:t>
            </a:r>
            <a:r>
              <a:rPr lang="vi-VN" dirty="0"/>
              <a:t>hàm sẽ trả về ngày trong tương lai,</a:t>
            </a:r>
            <a:endParaRPr lang="en-US" dirty="0"/>
          </a:p>
          <a:p>
            <a:pPr lvl="2" algn="just"/>
            <a:r>
              <a:rPr lang="vi-VN" dirty="0"/>
              <a:t>Nếu </a:t>
            </a:r>
            <a:r>
              <a:rPr lang="vi-VN" b="1" dirty="0"/>
              <a:t>days</a:t>
            </a:r>
            <a:r>
              <a:rPr lang="en-US" b="1" dirty="0"/>
              <a:t>&lt;0</a:t>
            </a:r>
            <a:r>
              <a:rPr lang="vi-VN" dirty="0"/>
              <a:t> hàm sẽ trả về ngày trong quá khứ.</a:t>
            </a:r>
          </a:p>
          <a:p>
            <a:pPr lvl="1"/>
            <a:r>
              <a:rPr lang="vi-VN" b="1" dirty="0"/>
              <a:t>Holidays</a:t>
            </a:r>
            <a:r>
              <a:rPr lang="vi-VN" dirty="0"/>
              <a:t>: đối số tùy chọn, bao gồm các ngày nghỉ.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D5172-C44A-4166-83F9-E7F0BAD9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4AC2-F44E-4FBB-B958-024D670F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82E6D-79D2-44F0-B092-69F521B1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8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5322-38D4-48B2-BC41-BBEBB9D5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FA11-5B92-46CF-9942-B3651AD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/>
          </a:bodyPr>
          <a:lstStyle/>
          <a:p>
            <a:r>
              <a:rPr lang="vi-VN" dirty="0"/>
              <a:t> 	</a:t>
            </a:r>
            <a:r>
              <a:rPr lang="vi-VN" sz="3000" b="1" dirty="0">
                <a:solidFill>
                  <a:srgbClr val="FF0000"/>
                </a:solidFill>
              </a:rPr>
              <a:t>WORKDAY(start_date, days, [holidays])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D5172-C44A-4166-83F9-E7F0BAD9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4AC2-F44E-4FBB-B958-024D670F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82E6D-79D2-44F0-B092-69F521B1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FE467-041A-442A-B6DA-7E59CC3B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62" y="2941281"/>
            <a:ext cx="7429500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81D7F-892D-4A6D-80CD-3685280B9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62" y="4414994"/>
            <a:ext cx="7277100" cy="114300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EB183EAF-0C7D-4F98-8A84-C4093D91F589}"/>
              </a:ext>
            </a:extLst>
          </p:cNvPr>
          <p:cNvSpPr/>
          <p:nvPr/>
        </p:nvSpPr>
        <p:spPr>
          <a:xfrm>
            <a:off x="10209211" y="4017490"/>
            <a:ext cx="379684" cy="1129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loại địa chỉ trong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Địa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tương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đối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8C7-C9B8-48D3-A102-E2508801ABEF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43330" y="3129577"/>
            <a:ext cx="4191000" cy="49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990033"/>
                </a:solidFill>
                <a:latin typeface="+mj-lt"/>
              </a:rPr>
              <a:t>&lt;TÊN CỘT&gt;&lt;CHỈ SỐ DÒNG&gt;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3190" y="3871757"/>
            <a:ext cx="5493911" cy="193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50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loại địa chỉ trong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Địa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tuyệt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đối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ECB2-E39C-4506-B304-0398D9F17598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849" y="2932004"/>
            <a:ext cx="4191000" cy="49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990033"/>
                </a:solidFill>
                <a:latin typeface="+mj-lt"/>
              </a:rPr>
              <a:t>$&lt;TÊN CỘT&gt;$&lt;CHỈ SỐ DÒNG&gt;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0723" y="3683612"/>
            <a:ext cx="6186446" cy="19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241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loại địa chỉ trong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hỗn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endParaRPr lang="en-US" b="1" dirty="0"/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2"/>
            <a:r>
              <a:rPr lang="en-US" sz="2400" b="1" dirty="0" err="1"/>
              <a:t>Cố</a:t>
            </a:r>
            <a:r>
              <a:rPr lang="en-US" sz="2400" b="1" dirty="0"/>
              <a:t> </a:t>
            </a:r>
            <a:r>
              <a:rPr lang="en-US" sz="2400" b="1" dirty="0" err="1"/>
              <a:t>định</a:t>
            </a:r>
            <a:r>
              <a:rPr lang="en-US" sz="2400" b="1" dirty="0"/>
              <a:t> </a:t>
            </a:r>
            <a:r>
              <a:rPr lang="en-US" sz="2400" b="1" dirty="0" err="1"/>
              <a:t>cột</a:t>
            </a:r>
            <a:r>
              <a:rPr lang="en-US" dirty="0"/>
              <a:t>: </a:t>
            </a:r>
          </a:p>
          <a:p>
            <a:pPr lvl="2"/>
            <a:endParaRPr lang="en-US" dirty="0"/>
          </a:p>
          <a:p>
            <a:pPr lvl="2"/>
            <a:r>
              <a:rPr lang="en-US" sz="2400" b="1" dirty="0" err="1"/>
              <a:t>Cố</a:t>
            </a:r>
            <a:r>
              <a:rPr lang="en-US" sz="2400" b="1" dirty="0"/>
              <a:t> </a:t>
            </a:r>
            <a:r>
              <a:rPr lang="en-US" sz="2400" b="1" dirty="0" err="1"/>
              <a:t>định</a:t>
            </a:r>
            <a:r>
              <a:rPr lang="en-US" sz="2400" b="1" dirty="0"/>
              <a:t> </a:t>
            </a:r>
            <a:r>
              <a:rPr lang="en-US" sz="2400" b="1" dirty="0" err="1"/>
              <a:t>dòng</a:t>
            </a:r>
            <a:r>
              <a:rPr lang="en-US" dirty="0"/>
              <a:t>: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A1</a:t>
            </a:r>
            <a:r>
              <a:rPr lang="en-US" dirty="0"/>
              <a:t>	     </a:t>
            </a:r>
            <a:r>
              <a:rPr lang="en-US" b="1" dirty="0"/>
              <a:t>$A$1</a:t>
            </a:r>
            <a:r>
              <a:rPr lang="en-US" dirty="0"/>
              <a:t>          </a:t>
            </a:r>
            <a:r>
              <a:rPr lang="en-US" b="1" dirty="0" err="1"/>
              <a:t>A$1</a:t>
            </a:r>
            <a:r>
              <a:rPr lang="en-US" dirty="0"/>
              <a:t>	       </a:t>
            </a:r>
            <a:r>
              <a:rPr lang="en-US" b="1" dirty="0"/>
              <a:t>$A1</a:t>
            </a:r>
            <a:r>
              <a:rPr lang="en-US" dirty="0"/>
              <a:t>	          </a:t>
            </a:r>
            <a:r>
              <a:rPr lang="en-US" b="1" dirty="0"/>
              <a:t>A1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1E19-ADA0-45C0-8C9C-6A234465945E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8211" y="2846545"/>
            <a:ext cx="4216400" cy="5778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990033"/>
                </a:solidFill>
                <a:latin typeface="+mj-lt"/>
              </a:rPr>
              <a:t>$</a:t>
            </a:r>
            <a:r>
              <a:rPr lang="en-US" sz="2000" b="1" dirty="0">
                <a:solidFill>
                  <a:srgbClr val="990033"/>
                </a:solidFill>
                <a:latin typeface="+mj-lt"/>
              </a:rPr>
              <a:t>&lt;TÊN CỘT&gt;&lt;CHỈ SỐ DÒNG&gt;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8211" y="3651250"/>
            <a:ext cx="4191000" cy="5778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990033"/>
                </a:solidFill>
                <a:latin typeface="+mj-lt"/>
              </a:rPr>
              <a:t>&lt;TÊN CỘT&gt;</a:t>
            </a:r>
            <a:r>
              <a:rPr lang="en-US" sz="2400" b="1" dirty="0">
                <a:solidFill>
                  <a:srgbClr val="990033"/>
                </a:solidFill>
                <a:latin typeface="+mj-lt"/>
              </a:rPr>
              <a:t>$</a:t>
            </a:r>
            <a:r>
              <a:rPr lang="en-US" sz="2000" b="1" dirty="0">
                <a:solidFill>
                  <a:srgbClr val="990033"/>
                </a:solidFill>
                <a:latin typeface="+mj-lt"/>
              </a:rPr>
              <a:t>&lt;CHỈ SỐ DÒNG&gt;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58208" y="4803461"/>
            <a:ext cx="4800600" cy="533400"/>
            <a:chOff x="2057400" y="5334000"/>
            <a:chExt cx="4800600" cy="533400"/>
          </a:xfrm>
        </p:grpSpPr>
        <p:sp>
          <p:nvSpPr>
            <p:cNvPr id="9" name="TextBox 8"/>
            <p:cNvSpPr txBox="1"/>
            <p:nvPr/>
          </p:nvSpPr>
          <p:spPr>
            <a:xfrm>
              <a:off x="2057400" y="5334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0800" y="54102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9200" y="54102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57600" y="54102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F4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057400" y="5715000"/>
              <a:ext cx="457200" cy="762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400800" y="5791200"/>
              <a:ext cx="457200" cy="762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029200" y="5791200"/>
              <a:ext cx="457200" cy="762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657600" y="5791200"/>
              <a:ext cx="457200" cy="762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9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loại địa chỉ trong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</a:t>
            </a:r>
            <a:r>
              <a:rPr lang="en-US" b="0"/>
              <a:t>Sử dụng địa chỉ hỗn hợp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A2C1-7E9E-445A-8E36-44EF1DC59C54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193" y="2689448"/>
            <a:ext cx="77524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520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thông báo lỗi trong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##### Lỗi độ rộng </a:t>
            </a:r>
            <a:endParaRPr lang="en-US" b="1" dirty="0"/>
          </a:p>
          <a:p>
            <a:pPr lvl="1"/>
            <a:r>
              <a:rPr lang="vi-VN" dirty="0"/>
              <a:t>Khi cột thiếu độ rộng. Dùng chuột kéo độ rộng cột ra cho phù hợp </a:t>
            </a:r>
            <a:endParaRPr lang="en-US" dirty="0"/>
          </a:p>
          <a:p>
            <a:pPr lvl="1"/>
            <a:r>
              <a:rPr lang="vi-VN" dirty="0"/>
              <a:t>Khi bạn nhập giá trị ngày tháng hoặc thời gian là số âm.</a:t>
            </a:r>
            <a:endParaRPr lang="en-US" dirty="0"/>
          </a:p>
          <a:p>
            <a:r>
              <a:rPr lang="en-US" b="1" dirty="0"/>
              <a:t>#VALUE! </a:t>
            </a:r>
            <a:r>
              <a:rPr lang="en-US" b="1" dirty="0" err="1"/>
              <a:t>Lỗi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</a:p>
          <a:p>
            <a:pPr lvl="1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logic.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0DF-3E67-49CB-B0F1-5C26BE2FB15E}" type="datetime1">
              <a:rPr lang="en-US" smtClean="0"/>
              <a:t>07/06/202121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060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4268</TotalTime>
  <Words>2896</Words>
  <Application>Microsoft Office PowerPoint</Application>
  <PresentationFormat>Widescreen</PresentationFormat>
  <Paragraphs>393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Roboto</vt:lpstr>
      <vt:lpstr>Tahoma</vt:lpstr>
      <vt:lpstr>Wingdings 3</vt:lpstr>
      <vt:lpstr>Wisp</vt:lpstr>
      <vt:lpstr>Bài 12 Công thức và hàm trong Excel</vt:lpstr>
      <vt:lpstr>Công thức</vt:lpstr>
      <vt:lpstr>Công thức</vt:lpstr>
      <vt:lpstr>Công thức</vt:lpstr>
      <vt:lpstr>Các loại địa chỉ trong excel</vt:lpstr>
      <vt:lpstr>Các loại địa chỉ trong excel</vt:lpstr>
      <vt:lpstr>Các loại địa chỉ trong excel</vt:lpstr>
      <vt:lpstr>Các loại địa chỉ trong excel</vt:lpstr>
      <vt:lpstr>Các thông báo lỗi trong excel</vt:lpstr>
      <vt:lpstr>Các thông báo lỗi trong excel</vt:lpstr>
      <vt:lpstr>Các thông báo lỗi trong excel</vt:lpstr>
      <vt:lpstr>Hàm và cách sử dụng hàm trong excel</vt:lpstr>
      <vt:lpstr>Hàm và cách sử dụng hàm trong excel</vt:lpstr>
      <vt:lpstr>Hàm và cách sử dụng hàm trong excel</vt:lpstr>
      <vt:lpstr>Hàm và cách sử dụng hàm trong excel</vt:lpstr>
      <vt:lpstr>Các hàm cơ bản</vt:lpstr>
      <vt:lpstr>Các hàm số học</vt:lpstr>
      <vt:lpstr>Các hàm số học</vt:lpstr>
      <vt:lpstr>Các hàm số học</vt:lpstr>
      <vt:lpstr>Các hàm số học</vt:lpstr>
      <vt:lpstr>Các hàm số học</vt:lpstr>
      <vt:lpstr>Các hàm số học</vt:lpstr>
      <vt:lpstr>Hàm xếp hạng</vt:lpstr>
      <vt:lpstr>Hàm xếp hạng</vt:lpstr>
      <vt:lpstr>Hàm xếp hạng</vt:lpstr>
      <vt:lpstr>Hàm logic</vt:lpstr>
      <vt:lpstr>Hàm logic</vt:lpstr>
      <vt:lpstr>Hàm xử lý dữ liệu text</vt:lpstr>
      <vt:lpstr>Hàm xử lý dữ liệu text</vt:lpstr>
      <vt:lpstr>Hàm xử lý dữ liệu text</vt:lpstr>
      <vt:lpstr>Hàm xử lý dữ liệu text</vt:lpstr>
      <vt:lpstr>Hàm xử lý dữ liệu text</vt:lpstr>
      <vt:lpstr>HÀM THỜI GIAN</vt:lpstr>
      <vt:lpstr>Hàm thời gian</vt:lpstr>
      <vt:lpstr>Hàm thời gian</vt:lpstr>
      <vt:lpstr>Hàm thời gian</vt:lpstr>
      <vt:lpstr>Hàm thời gian</vt:lpstr>
      <vt:lpstr>Hàm thời gian</vt:lpstr>
      <vt:lpstr>Hàm thời gian</vt:lpstr>
      <vt:lpstr>Hàm thời gian</vt:lpstr>
      <vt:lpstr>Hàm thời gian</vt:lpstr>
      <vt:lpstr>Hàm thời gian</vt:lpstr>
      <vt:lpstr>Hàm thời gian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 and Lifetime</cp:lastModifiedBy>
  <cp:revision>387</cp:revision>
  <dcterms:created xsi:type="dcterms:W3CDTF">2021-05-13T02:13:49Z</dcterms:created>
  <dcterms:modified xsi:type="dcterms:W3CDTF">2021-06-07T11:28:45Z</dcterms:modified>
  <cp:contentStatus/>
</cp:coreProperties>
</file>