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81" r:id="rId2"/>
    <p:sldId id="656" r:id="rId3"/>
    <p:sldId id="648" r:id="rId4"/>
    <p:sldId id="649" r:id="rId5"/>
    <p:sldId id="652" r:id="rId6"/>
    <p:sldId id="653" r:id="rId7"/>
    <p:sldId id="650" r:id="rId8"/>
    <p:sldId id="654" r:id="rId9"/>
    <p:sldId id="655" r:id="rId10"/>
    <p:sldId id="651" r:id="rId11"/>
    <p:sldId id="657" r:id="rId12"/>
    <p:sldId id="658" r:id="rId13"/>
    <p:sldId id="666" r:id="rId14"/>
    <p:sldId id="667" r:id="rId15"/>
    <p:sldId id="668" r:id="rId16"/>
    <p:sldId id="659" r:id="rId17"/>
    <p:sldId id="660" r:id="rId18"/>
    <p:sldId id="564" r:id="rId19"/>
    <p:sldId id="661" r:id="rId20"/>
    <p:sldId id="665" r:id="rId21"/>
    <p:sldId id="662" r:id="rId22"/>
    <p:sldId id="6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9D38-B9B5-45E2-ADE4-1221F47CC04D}" type="datetimeFigureOut">
              <a:rPr lang="en-US" smtClean="0"/>
              <a:t>13/06/202121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4FD4-EB42-4688-893B-B066E80C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4016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29541"/>
            <a:ext cx="8915399" cy="1374122"/>
          </a:xfrm>
        </p:spPr>
        <p:txBody>
          <a:bodyPr anchor="t"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91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00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8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454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110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59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838036"/>
            <a:ext cx="8915400" cy="418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8DDC-1E57-4F27-9BED-8475B115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10" y="1884784"/>
            <a:ext cx="11728580" cy="2169981"/>
          </a:xfrm>
        </p:spPr>
        <p:txBody>
          <a:bodyPr>
            <a:noAutofit/>
          </a:bodyPr>
          <a:lstStyle/>
          <a:p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14</a:t>
            </a:r>
            <a:b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endParaRPr lang="en-US" sz="4800" dirty="0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97962-2255-454D-B2BB-0AC3AF8D3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GV: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Xuân</a:t>
            </a:r>
            <a:r>
              <a:rPr lang="en-US" b="1" dirty="0"/>
              <a:t> </a:t>
            </a:r>
            <a:r>
              <a:rPr lang="en-US" b="1" dirty="0" err="1"/>
              <a:t>Hiền</a:t>
            </a:r>
            <a:endParaRPr lang="en-US" b="1" dirty="0"/>
          </a:p>
          <a:p>
            <a:r>
              <a:rPr lang="en-US" b="1" dirty="0"/>
              <a:t>Email: ttxuanhien@gmail.com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8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C291-5F2E-43FE-868E-3A34225D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C125-6E28-435B-A0C3-C9951DA1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Hàm</a:t>
            </a:r>
            <a:r>
              <a:rPr lang="en-US" b="1" dirty="0">
                <a:solidFill>
                  <a:srgbClr val="FF0000"/>
                </a:solidFill>
              </a:rPr>
              <a:t> AVERAGEIF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lvl="1" algn="just"/>
            <a:r>
              <a:rPr lang="en-US" b="1" i="1" dirty="0"/>
              <a:t>Range</a:t>
            </a:r>
            <a:r>
              <a:rPr lang="en-US" dirty="0"/>
              <a:t>: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):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</a:t>
            </a:r>
          </a:p>
          <a:p>
            <a:pPr lvl="1" algn="just"/>
            <a:r>
              <a:rPr lang="en-US" b="1" i="1" dirty="0"/>
              <a:t>Criteria:</a:t>
            </a:r>
            <a:r>
              <a:rPr lang="en-US" dirty="0"/>
              <a:t>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</a:t>
            </a:r>
          </a:p>
          <a:p>
            <a:pPr lvl="1" algn="just"/>
            <a:r>
              <a:rPr lang="en-US" b="1" i="1" dirty="0" err="1"/>
              <a:t>Average_range</a:t>
            </a:r>
            <a:r>
              <a:rPr lang="en-US" dirty="0"/>
              <a:t>: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)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E4AF-2F70-4005-A384-10DB9089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34CF-FDD9-4165-A2A5-5DB53DA5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8474-D8D8-4233-B008-631C3841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C8515-3690-4A35-B2CD-6B8E1A7929BF}"/>
              </a:ext>
            </a:extLst>
          </p:cNvPr>
          <p:cNvSpPr txBox="1"/>
          <p:nvPr/>
        </p:nvSpPr>
        <p:spPr>
          <a:xfrm>
            <a:off x="4151379" y="3389826"/>
            <a:ext cx="71666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AVERAGE</a:t>
            </a:r>
            <a:r>
              <a:rPr lang="vi-VN" sz="2400" b="1" dirty="0">
                <a:solidFill>
                  <a:srgbClr val="FF0000"/>
                </a:solidFill>
              </a:rPr>
              <a:t>IF (</a:t>
            </a:r>
            <a:r>
              <a:rPr lang="en-US" sz="2400" b="1" dirty="0">
                <a:solidFill>
                  <a:schemeClr val="tx2"/>
                </a:solidFill>
              </a:rPr>
              <a:t>range</a:t>
            </a:r>
            <a:r>
              <a:rPr lang="en-US" sz="2400" b="1" dirty="0">
                <a:solidFill>
                  <a:srgbClr val="FF0000"/>
                </a:solidFill>
              </a:rPr>
              <a:t>, criteria</a:t>
            </a:r>
            <a:r>
              <a:rPr lang="vi-VN" sz="2400" b="1" dirty="0">
                <a:solidFill>
                  <a:srgbClr val="FF0000"/>
                </a:solidFill>
              </a:rPr>
              <a:t>, </a:t>
            </a:r>
            <a:r>
              <a:rPr lang="vi-VN" sz="2400" b="1" dirty="0">
                <a:solidFill>
                  <a:srgbClr val="002060"/>
                </a:solidFill>
              </a:rPr>
              <a:t>[</a:t>
            </a:r>
            <a:r>
              <a:rPr lang="en-US" sz="2400" b="1" dirty="0" err="1">
                <a:solidFill>
                  <a:srgbClr val="002060"/>
                </a:solidFill>
              </a:rPr>
              <a:t>average_range</a:t>
            </a:r>
            <a:r>
              <a:rPr lang="vi-VN" sz="2400" b="1" dirty="0">
                <a:solidFill>
                  <a:srgbClr val="002060"/>
                </a:solidFill>
              </a:rPr>
              <a:t>]</a:t>
            </a:r>
            <a:r>
              <a:rPr lang="vi-VN" sz="2400" b="1" dirty="0">
                <a:solidFill>
                  <a:srgbClr val="FF0000"/>
                </a:solidFill>
              </a:rPr>
              <a:t>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0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C291-5F2E-43FE-868E-3A34225D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C125-6E28-435B-A0C3-C9951DA1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Hàm</a:t>
            </a:r>
            <a:r>
              <a:rPr lang="en-US" b="1" dirty="0">
                <a:solidFill>
                  <a:srgbClr val="FF0000"/>
                </a:solidFill>
              </a:rPr>
              <a:t> AVERAGEIF</a:t>
            </a:r>
          </a:p>
          <a:p>
            <a:pPr marL="457200" lvl="1" indent="0" algn="just">
              <a:buNone/>
            </a:pPr>
            <a:r>
              <a:rPr lang="en-US" b="1" dirty="0" err="1">
                <a:solidFill>
                  <a:schemeClr val="tx1"/>
                </a:solidFill>
              </a:rPr>
              <a:t>Ví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dụ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lượng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E4AF-2F70-4005-A384-10DB9089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34CF-FDD9-4165-A2A5-5DB53DA5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8474-D8D8-4233-B008-631C3841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095BEA-992E-46CD-8DE3-3439CABFB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489" y="2913382"/>
            <a:ext cx="7027722" cy="3107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262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C291-5F2E-43FE-868E-3A34225D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C125-6E28-435B-A0C3-C9951DA1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Hàm</a:t>
            </a:r>
            <a:r>
              <a:rPr lang="en-US" b="1" dirty="0">
                <a:solidFill>
                  <a:srgbClr val="FF0000"/>
                </a:solidFill>
              </a:rPr>
              <a:t> AVERAGEIF</a:t>
            </a:r>
          </a:p>
          <a:p>
            <a:pPr marL="457200" lvl="1" indent="0" algn="just">
              <a:buNone/>
            </a:pPr>
            <a:r>
              <a:rPr lang="en-US" b="1" dirty="0" err="1">
                <a:solidFill>
                  <a:schemeClr val="tx1"/>
                </a:solidFill>
              </a:rPr>
              <a:t>Ví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dụ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lượng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mỗi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E4AF-2F70-4005-A384-10DB9089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34CF-FDD9-4165-A2A5-5DB53DA5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8474-D8D8-4233-B008-631C3841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5A75F3-90A5-4900-9C36-6A37C0C4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733" y="2904166"/>
            <a:ext cx="8108131" cy="3069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43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659-219F-437C-9770-77A206CF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8E73-BECC-47CC-AD5E-C287D9F2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Chức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năng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G</a:t>
            </a:r>
            <a:r>
              <a:rPr lang="vi-VN" b="1" i="0" dirty="0">
                <a:solidFill>
                  <a:srgbClr val="FF0000"/>
                </a:solidFill>
                <a:effectLst/>
                <a:latin typeface="+mj-lt"/>
              </a:rPr>
              <a:t>roup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Outline,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gọn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vi-VN" b="1" dirty="0">
                <a:latin typeface="+mj-lt"/>
              </a:rPr>
              <a:t>Cách thực hiện</a:t>
            </a:r>
            <a:r>
              <a:rPr lang="vi-VN" dirty="0">
                <a:latin typeface="+mj-lt"/>
              </a:rPr>
              <a:t>:</a:t>
            </a:r>
          </a:p>
          <a:p>
            <a:pPr lvl="1" algn="just"/>
            <a:r>
              <a:rPr lang="vi-VN" dirty="0">
                <a:latin typeface="+mj-lt"/>
              </a:rPr>
              <a:t>Chọn khối dữ liệu cần nhóm</a:t>
            </a:r>
          </a:p>
          <a:p>
            <a:pPr lvl="1" algn="just"/>
            <a:r>
              <a:rPr lang="vi-VN" dirty="0">
                <a:latin typeface="+mj-lt"/>
              </a:rPr>
              <a:t>Click nút </a:t>
            </a:r>
            <a:r>
              <a:rPr lang="vi-VN" b="1" dirty="0">
                <a:latin typeface="+mj-lt"/>
              </a:rPr>
              <a:t>Group</a:t>
            </a:r>
            <a:r>
              <a:rPr lang="vi-VN" dirty="0">
                <a:latin typeface="+mj-lt"/>
              </a:rPr>
              <a:t> trong nhóm lệnh </a:t>
            </a:r>
            <a:r>
              <a:rPr lang="vi-VN" b="1" dirty="0">
                <a:latin typeface="+mj-lt"/>
              </a:rPr>
              <a:t>Outline</a:t>
            </a:r>
            <a:r>
              <a:rPr lang="vi-VN" dirty="0">
                <a:latin typeface="+mj-lt"/>
              </a:rPr>
              <a:t> của tab </a:t>
            </a:r>
            <a:r>
              <a:rPr lang="vi-VN" b="1" dirty="0">
                <a:latin typeface="+mj-lt"/>
              </a:rPr>
              <a:t>Data</a:t>
            </a:r>
          </a:p>
          <a:p>
            <a:pPr lvl="1" algn="just"/>
            <a:r>
              <a:rPr lang="vi-VN" dirty="0">
                <a:latin typeface="+mj-lt"/>
              </a:rPr>
              <a:t>Dữ liệu được nhóm hiển thị dạng outline</a:t>
            </a:r>
          </a:p>
          <a:p>
            <a:pPr algn="just"/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2DCBC-678A-4549-8195-31A2FD42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191D6-0F25-49E6-AA94-C4067A8C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4F4DF-9F0C-4092-829B-CE7347BD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5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3659-219F-437C-9770-77A206CF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8E73-BECC-47CC-AD5E-C287D9F2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Chức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năng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G</a:t>
            </a:r>
            <a:r>
              <a:rPr lang="vi-VN" b="1" i="0" dirty="0">
                <a:solidFill>
                  <a:srgbClr val="FF0000"/>
                </a:solidFill>
                <a:effectLst/>
                <a:latin typeface="+mj-lt"/>
              </a:rPr>
              <a:t>roup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2DCBC-678A-4549-8195-31A2FD42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191D6-0F25-49E6-AA94-C4067A8C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4F4DF-9F0C-4092-829B-CE7347BD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D16936-868C-495C-A110-6A5AE075C27A}"/>
              </a:ext>
            </a:extLst>
          </p:cNvPr>
          <p:cNvGrpSpPr/>
          <p:nvPr/>
        </p:nvGrpSpPr>
        <p:grpSpPr>
          <a:xfrm>
            <a:off x="3308522" y="2656583"/>
            <a:ext cx="6762144" cy="2399145"/>
            <a:chOff x="0" y="0"/>
            <a:chExt cx="3473337" cy="125158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A936A3-C1DE-4BA6-B656-3CC5EE2F0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534795" cy="1251585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Right Arrow 353">
              <a:extLst>
                <a:ext uri="{FF2B5EF4-FFF2-40B4-BE49-F238E27FC236}">
                  <a16:creationId xmlns:a16="http://schemas.microsoft.com/office/drawing/2014/main" id="{DE428CCD-023A-4D5A-9397-EF5453840154}"/>
                </a:ext>
              </a:extLst>
            </p:cNvPr>
            <p:cNvSpPr/>
            <p:nvPr/>
          </p:nvSpPr>
          <p:spPr>
            <a:xfrm>
              <a:off x="1378424" y="293427"/>
              <a:ext cx="320723" cy="238836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460E39-27C0-4D3E-9344-5F76E334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147" y="0"/>
              <a:ext cx="1774190" cy="638810"/>
            </a:xfrm>
            <a:prstGeom prst="rect">
              <a:avLst/>
            </a:prstGeom>
            <a:ln>
              <a:solidFill>
                <a:schemeClr val="accent1"/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111407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E1A4-D8D4-49E7-833E-A31B20BA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181AD-FA97-4220-B4ED-1C3E0E07E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Chức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+mj-lt"/>
              </a:rPr>
              <a:t>năng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G</a:t>
            </a:r>
            <a:r>
              <a:rPr lang="vi-VN" b="1" i="0" dirty="0">
                <a:solidFill>
                  <a:srgbClr val="FF0000"/>
                </a:solidFill>
                <a:effectLst/>
                <a:latin typeface="+mj-lt"/>
              </a:rPr>
              <a:t>roup</a:t>
            </a:r>
            <a:endParaRPr lang="en-US" dirty="0">
              <a:latin typeface="+mj-lt"/>
            </a:endParaRPr>
          </a:p>
          <a:p>
            <a:pPr lvl="1"/>
            <a:r>
              <a:rPr lang="en-GB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Ẩn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hoặc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hiện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nhóm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dữ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liệu</a:t>
            </a:r>
            <a:endParaRPr lang="en-US" b="1" dirty="0">
              <a:solidFill>
                <a:srgbClr val="444444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Ẩn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click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Hide Detail </a:t>
            </a:r>
            <a:endParaRPr lang="en-GB" b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click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Detail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49BED-CCC2-4252-9BC1-3E647705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F6A47-1D81-4C88-A7F2-9ACBFA13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A31D6-5DA6-4451-9258-F9C28A20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15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CB3264B-ABD0-4F68-9D6C-CA51F45BB2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46975" y="3428999"/>
            <a:ext cx="2400734" cy="75507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0287AA-C82F-4D5C-AA49-95ACC7891E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48275" y="5056907"/>
            <a:ext cx="2399434" cy="75507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155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45C2-E9C5-4180-869D-C63C32E1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375A-1569-4546-B9A9-DC096D66A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5814124" cy="4110131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Subtotal</a:t>
            </a:r>
            <a:r>
              <a:rPr lang="en-US" b="1" dirty="0"/>
              <a:t>: </a:t>
            </a:r>
            <a:r>
              <a:rPr lang="vi-VN" dirty="0"/>
              <a:t>tự động tạo nhóm và sử dụng các hàm phổ biến như SUM, COUNT và AVERAGE để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vi-VN" dirty="0"/>
              <a:t> dữ liệu. </a:t>
            </a:r>
            <a:endParaRPr lang="en-US" dirty="0"/>
          </a:p>
          <a:p>
            <a:pPr algn="just"/>
            <a:r>
              <a:rPr lang="en-US" b="1" dirty="0"/>
              <a:t>Subtotal</a:t>
            </a:r>
            <a:r>
              <a:rPr lang="en-US" dirty="0"/>
              <a:t>: </a:t>
            </a:r>
            <a:r>
              <a:rPr lang="vi-VN" dirty="0"/>
              <a:t>tạo ra một hệ thống phân cấp các nhóm, được gọi là </a:t>
            </a:r>
            <a:r>
              <a:rPr lang="en-US" dirty="0"/>
              <a:t>outline,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C857-57FD-4942-852B-6012A797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61D52-2D2E-423D-94CE-A1D25251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8732-9D4F-4354-B5D9-329E7E03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14" y="1982728"/>
            <a:ext cx="3296176" cy="3457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2999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45C2-E9C5-4180-869D-C63C32E1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375A-1569-4546-B9A9-DC096D66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bước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thực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hiện</a:t>
            </a:r>
            <a:r>
              <a:rPr lang="en-US" b="1" dirty="0">
                <a:solidFill>
                  <a:srgbClr val="FF0000"/>
                </a:solidFill>
              </a:rPr>
              <a:t> Subtotal</a:t>
            </a:r>
          </a:p>
          <a:p>
            <a:pPr lvl="1"/>
            <a:r>
              <a:rPr lang="en-US" b="1" dirty="0" err="1"/>
              <a:t>Bước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pPr lvl="1"/>
            <a:r>
              <a:rPr lang="en-US" b="1" dirty="0" err="1"/>
              <a:t>Bước</a:t>
            </a:r>
            <a:r>
              <a:rPr lang="en-US" b="1" dirty="0"/>
              <a:t> 2</a:t>
            </a:r>
            <a:r>
              <a:rPr lang="en-US" dirty="0"/>
              <a:t>: </a:t>
            </a:r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nhóm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lệnh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Outline, </a:t>
            </a:r>
            <a:r>
              <a:rPr lang="en-US" dirty="0" err="1">
                <a:sym typeface="Wingdings" panose="05000000000000000000" pitchFamily="2" charset="2"/>
              </a:rPr>
              <a:t>chọn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Subtotal.</a:t>
            </a:r>
          </a:p>
          <a:p>
            <a:pPr lvl="1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Subtotal</a:t>
            </a:r>
          </a:p>
          <a:p>
            <a:pPr lvl="2"/>
            <a:r>
              <a:rPr lang="en-US" b="1" i="1" dirty="0">
                <a:solidFill>
                  <a:schemeClr val="tx1"/>
                </a:solidFill>
              </a:rPr>
              <a:t>At each change in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kê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b="1" i="1" dirty="0">
                <a:solidFill>
                  <a:schemeClr val="tx1"/>
                </a:solidFill>
              </a:rPr>
              <a:t>Use function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kê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b="1" i="1" dirty="0">
                <a:solidFill>
                  <a:schemeClr val="tx1"/>
                </a:solidFill>
              </a:rPr>
              <a:t>Add subtotal to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chứa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kê</a:t>
            </a:r>
            <a:endParaRPr lang="en-US" dirty="0">
              <a:solidFill>
                <a:schemeClr val="tx1"/>
              </a:solidFill>
            </a:endParaRPr>
          </a:p>
          <a:p>
            <a:pPr lvl="2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C857-57FD-4942-852B-6012A797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61D52-2D2E-423D-94CE-A1D25251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8732-9D4F-4354-B5D9-329E7E03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7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5612956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bước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thực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hiện</a:t>
            </a:r>
            <a:r>
              <a:rPr lang="en-US" b="1" dirty="0">
                <a:solidFill>
                  <a:srgbClr val="FF0000"/>
                </a:solidFill>
              </a:rPr>
              <a:t> Subtotal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</a:rPr>
              <a:t>Hộp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thoại</a:t>
            </a:r>
            <a:r>
              <a:rPr lang="en-US" b="1" dirty="0">
                <a:solidFill>
                  <a:schemeClr val="tx1"/>
                </a:solidFill>
              </a:rPr>
              <a:t> Subtotal</a:t>
            </a:r>
          </a:p>
          <a:p>
            <a:pPr lvl="2" algn="just"/>
            <a:r>
              <a:rPr lang="en-GB" sz="2200" b="1" dirty="0"/>
              <a:t>Replace current subtotals:</a:t>
            </a:r>
            <a:r>
              <a:rPr lang="en-GB" sz="2200" dirty="0"/>
              <a:t> </a:t>
            </a:r>
            <a:r>
              <a:rPr lang="en-GB" sz="2200" dirty="0" err="1"/>
              <a:t>kết</a:t>
            </a:r>
            <a:r>
              <a:rPr lang="en-GB" sz="2200" dirty="0"/>
              <a:t> </a:t>
            </a:r>
            <a:r>
              <a:rPr lang="en-GB" sz="2200" dirty="0" err="1"/>
              <a:t>quả</a:t>
            </a:r>
            <a:r>
              <a:rPr lang="en-GB" sz="2200" dirty="0"/>
              <a:t> </a:t>
            </a:r>
            <a:r>
              <a:rPr lang="en-GB" sz="2200" dirty="0" err="1"/>
              <a:t>thống</a:t>
            </a:r>
            <a:r>
              <a:rPr lang="en-GB" sz="2200" dirty="0"/>
              <a:t> </a:t>
            </a:r>
            <a:r>
              <a:rPr lang="en-GB" sz="2200" dirty="0" err="1"/>
              <a:t>kê</a:t>
            </a:r>
            <a:r>
              <a:rPr lang="en-GB" sz="2200" dirty="0"/>
              <a:t> </a:t>
            </a:r>
            <a:r>
              <a:rPr lang="en-GB" sz="2200" dirty="0" err="1"/>
              <a:t>đặt</a:t>
            </a:r>
            <a:r>
              <a:rPr lang="en-GB" sz="2200" dirty="0"/>
              <a:t> </a:t>
            </a:r>
            <a:r>
              <a:rPr lang="en-GB" sz="2200" dirty="0" err="1"/>
              <a:t>tại</a:t>
            </a:r>
            <a:r>
              <a:rPr lang="en-GB" sz="2200" dirty="0"/>
              <a:t> </a:t>
            </a:r>
            <a:r>
              <a:rPr lang="en-GB" sz="2200" dirty="0" err="1"/>
              <a:t>bảng</a:t>
            </a:r>
            <a:r>
              <a:rPr lang="en-GB" sz="2200" dirty="0"/>
              <a:t> </a:t>
            </a:r>
            <a:r>
              <a:rPr lang="en-GB" sz="2200" dirty="0" err="1"/>
              <a:t>dữ</a:t>
            </a:r>
            <a:r>
              <a:rPr lang="en-GB" sz="2200" dirty="0"/>
              <a:t> </a:t>
            </a:r>
            <a:r>
              <a:rPr lang="en-GB" sz="2200" dirty="0" err="1"/>
              <a:t>liệu</a:t>
            </a:r>
            <a:r>
              <a:rPr lang="en-GB" sz="2200" dirty="0"/>
              <a:t> </a:t>
            </a:r>
            <a:r>
              <a:rPr lang="en-GB" sz="2200" dirty="0" err="1"/>
              <a:t>hiện</a:t>
            </a:r>
            <a:r>
              <a:rPr lang="en-GB" sz="2200" dirty="0"/>
              <a:t> </a:t>
            </a:r>
            <a:r>
              <a:rPr lang="en-GB" sz="2200" dirty="0" err="1"/>
              <a:t>hành</a:t>
            </a:r>
            <a:r>
              <a:rPr lang="en-GB" sz="2200" dirty="0"/>
              <a:t>.</a:t>
            </a:r>
            <a:endParaRPr lang="en-US" sz="2200" dirty="0"/>
          </a:p>
          <a:p>
            <a:pPr lvl="2" algn="just"/>
            <a:r>
              <a:rPr lang="en-GB" sz="2200" b="1" dirty="0"/>
              <a:t>Page break between group:</a:t>
            </a:r>
            <a:r>
              <a:rPr lang="en-GB" sz="2200" dirty="0"/>
              <a:t> </a:t>
            </a:r>
            <a:r>
              <a:rPr lang="en-GB" sz="2200" dirty="0" err="1"/>
              <a:t>chèn</a:t>
            </a:r>
            <a:r>
              <a:rPr lang="en-GB" sz="2200" dirty="0"/>
              <a:t> </a:t>
            </a:r>
            <a:r>
              <a:rPr lang="en-GB" sz="2200" dirty="0" err="1"/>
              <a:t>dấu</a:t>
            </a:r>
            <a:r>
              <a:rPr lang="en-GB" sz="2200" dirty="0"/>
              <a:t> </a:t>
            </a:r>
            <a:r>
              <a:rPr lang="en-GB" sz="2200" dirty="0" err="1"/>
              <a:t>ngắt</a:t>
            </a:r>
            <a:r>
              <a:rPr lang="en-GB" sz="2200" dirty="0"/>
              <a:t> </a:t>
            </a:r>
            <a:r>
              <a:rPr lang="en-GB" sz="2200" dirty="0" err="1"/>
              <a:t>trang</a:t>
            </a:r>
            <a:r>
              <a:rPr lang="en-GB" sz="2200" dirty="0"/>
              <a:t> </a:t>
            </a:r>
            <a:r>
              <a:rPr lang="en-GB" sz="2200" dirty="0" err="1"/>
              <a:t>tại</a:t>
            </a:r>
            <a:r>
              <a:rPr lang="en-GB" sz="2200" dirty="0"/>
              <a:t> </a:t>
            </a:r>
            <a:r>
              <a:rPr lang="en-GB" sz="2200" dirty="0" err="1"/>
              <a:t>mỗi</a:t>
            </a:r>
            <a:r>
              <a:rPr lang="en-GB" sz="2200" dirty="0"/>
              <a:t> </a:t>
            </a:r>
            <a:r>
              <a:rPr lang="en-GB" sz="2200" dirty="0" err="1"/>
              <a:t>nhóm</a:t>
            </a:r>
            <a:endParaRPr lang="en-US" sz="2200" dirty="0"/>
          </a:p>
          <a:p>
            <a:pPr lvl="2" algn="just"/>
            <a:r>
              <a:rPr lang="en-GB" sz="2200" b="1" dirty="0"/>
              <a:t>Summary below data:</a:t>
            </a:r>
            <a:r>
              <a:rPr lang="en-GB" sz="2200" dirty="0"/>
              <a:t> </a:t>
            </a:r>
            <a:r>
              <a:rPr lang="en-GB" sz="2200" dirty="0" err="1"/>
              <a:t>kết</a:t>
            </a:r>
            <a:r>
              <a:rPr lang="en-GB" sz="2200" dirty="0"/>
              <a:t> </a:t>
            </a:r>
            <a:r>
              <a:rPr lang="en-GB" sz="2200" dirty="0" err="1"/>
              <a:t>quả</a:t>
            </a:r>
            <a:r>
              <a:rPr lang="en-GB" sz="2200" dirty="0"/>
              <a:t> </a:t>
            </a:r>
            <a:r>
              <a:rPr lang="en-GB" sz="2200" dirty="0" err="1"/>
              <a:t>đặt</a:t>
            </a:r>
            <a:r>
              <a:rPr lang="en-GB" sz="2200" dirty="0"/>
              <a:t> </a:t>
            </a:r>
            <a:r>
              <a:rPr lang="en-GB" sz="2200" dirty="0" err="1"/>
              <a:t>dưới</a:t>
            </a:r>
            <a:r>
              <a:rPr lang="en-GB" sz="2200" dirty="0"/>
              <a:t> </a:t>
            </a:r>
            <a:r>
              <a:rPr lang="en-GB" sz="2200" dirty="0" err="1"/>
              <a:t>bảng</a:t>
            </a:r>
            <a:r>
              <a:rPr lang="en-GB" sz="2200" dirty="0"/>
              <a:t> </a:t>
            </a:r>
            <a:r>
              <a:rPr lang="en-GB" sz="2200" dirty="0" err="1"/>
              <a:t>dữ</a:t>
            </a:r>
            <a:r>
              <a:rPr lang="en-GB" sz="2200" dirty="0"/>
              <a:t> </a:t>
            </a:r>
            <a:r>
              <a:rPr lang="en-GB" sz="2200" dirty="0" err="1"/>
              <a:t>liệu</a:t>
            </a:r>
            <a:endParaRPr lang="en-US" sz="2200" dirty="0"/>
          </a:p>
          <a:p>
            <a:pPr lvl="2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D8DC-3D44-4CCA-A14D-61ABA5C2214A}" type="datetime1">
              <a:rPr lang="en-US" smtClean="0"/>
              <a:t>13/06/202121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E108A-5160-4C63-8956-BCA34532CA9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NHẬP MÔN TIN HỌC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048" y="1986987"/>
            <a:ext cx="3437725" cy="3739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48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45C2-E9C5-4180-869D-C63C32E1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375A-1569-4546-B9A9-DC096D66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bước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thực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năng</a:t>
            </a:r>
            <a:r>
              <a:rPr lang="en-US" b="1" dirty="0">
                <a:solidFill>
                  <a:srgbClr val="FF0000"/>
                </a:solidFill>
              </a:rPr>
              <a:t> Subtotal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C857-57FD-4942-852B-6012A797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61D52-2D2E-423D-94CE-A1D25251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8732-9D4F-4354-B5D9-329E7E03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69" y="2556347"/>
            <a:ext cx="7948349" cy="357409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150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DB15-6937-4EFA-BD7F-F0969FB6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2EA1-2B5F-4BC5-8967-1E320485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4327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hàm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kê</a:t>
            </a:r>
            <a:r>
              <a:rPr lang="en-US" b="1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</a:p>
          <a:p>
            <a:pPr algn="just"/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hàm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kê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Count, </a:t>
            </a:r>
            <a:r>
              <a:rPr lang="en-US" dirty="0" err="1"/>
              <a:t>counta</a:t>
            </a:r>
            <a:endParaRPr lang="en-US" dirty="0"/>
          </a:p>
          <a:p>
            <a:pPr lvl="1"/>
            <a:r>
              <a:rPr lang="en-US" dirty="0"/>
              <a:t>Average</a:t>
            </a:r>
          </a:p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hàm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kê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kiện</a:t>
            </a:r>
            <a:endParaRPr lang="en-US" b="1" dirty="0"/>
          </a:p>
          <a:p>
            <a:pPr lvl="1"/>
            <a:r>
              <a:rPr lang="en-US" dirty="0" err="1"/>
              <a:t>SumIF</a:t>
            </a:r>
            <a:endParaRPr lang="en-US" dirty="0"/>
          </a:p>
          <a:p>
            <a:pPr lvl="1"/>
            <a:r>
              <a:rPr lang="en-US" dirty="0" err="1"/>
              <a:t>CountIF</a:t>
            </a:r>
            <a:endParaRPr lang="en-US" dirty="0"/>
          </a:p>
          <a:p>
            <a:pPr lvl="1"/>
            <a:r>
              <a:rPr lang="en-US" dirty="0" err="1"/>
              <a:t>AverageIF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18F77-6E32-40EC-B717-7AAF1FED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B5D47-B88D-4210-933F-CAA8E1C6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3F3A0-A9EB-4D7B-9E50-27213269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5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8655"/>
            <a:ext cx="8915400" cy="4322567"/>
          </a:xfrm>
        </p:spPr>
        <p:txBody>
          <a:bodyPr/>
          <a:lstStyle/>
          <a:p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kê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dạng</a:t>
            </a:r>
            <a:r>
              <a:rPr lang="en-US" b="1" dirty="0"/>
              <a:t> outline </a:t>
            </a:r>
            <a:r>
              <a:rPr lang="en-US" b="1" dirty="0" err="1"/>
              <a:t>theo</a:t>
            </a:r>
            <a:r>
              <a:rPr lang="en-US" b="1" dirty="0"/>
              <a:t> 3 </a:t>
            </a:r>
            <a:r>
              <a:rPr lang="en-US" b="1" dirty="0" err="1"/>
              <a:t>cấp</a:t>
            </a:r>
            <a:r>
              <a:rPr lang="en-US" b="1" dirty="0"/>
              <a:t> </a:t>
            </a:r>
            <a:r>
              <a:rPr lang="en-US" b="1" dirty="0" err="1"/>
              <a:t>độ</a:t>
            </a:r>
            <a:r>
              <a:rPr lang="en-US" dirty="0"/>
              <a:t>:  </a:t>
            </a:r>
          </a:p>
          <a:p>
            <a:pPr lvl="1"/>
            <a:r>
              <a:rPr lang="en-US" dirty="0" err="1"/>
              <a:t>Cấp</a:t>
            </a:r>
            <a:r>
              <a:rPr lang="en-US" dirty="0"/>
              <a:t> 1: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 err="1"/>
              <a:t>Cấp</a:t>
            </a:r>
            <a:r>
              <a:rPr lang="en-US" dirty="0"/>
              <a:t> 2: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pPr lvl="1"/>
            <a:r>
              <a:rPr lang="en-US" dirty="0" err="1"/>
              <a:t>Cấp</a:t>
            </a:r>
            <a:r>
              <a:rPr lang="en-US" dirty="0"/>
              <a:t> 3: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thu</a:t>
            </a:r>
            <a:r>
              <a:rPr lang="en-GB" dirty="0"/>
              <a:t> </a:t>
            </a:r>
            <a:r>
              <a:rPr lang="en-GB" dirty="0" err="1"/>
              <a:t>gọn</a:t>
            </a:r>
            <a:r>
              <a:rPr lang="en-GB" dirty="0"/>
              <a:t> </a:t>
            </a:r>
            <a:r>
              <a:rPr lang="en-GB" dirty="0" err="1"/>
              <a:t>hoặc</a:t>
            </a:r>
            <a:r>
              <a:rPr lang="en-GB" dirty="0"/>
              <a:t> </a:t>
            </a:r>
            <a:r>
              <a:rPr lang="en-GB" dirty="0" err="1"/>
              <a:t>mở</a:t>
            </a:r>
            <a:r>
              <a:rPr lang="en-GB" dirty="0"/>
              <a:t> </a:t>
            </a:r>
            <a:r>
              <a:rPr lang="en-GB" dirty="0" err="1"/>
              <a:t>rộng</a:t>
            </a:r>
            <a:r>
              <a:rPr lang="en-GB" dirty="0"/>
              <a:t> </a:t>
            </a:r>
            <a:r>
              <a:rPr lang="en-GB" dirty="0" err="1"/>
              <a:t>mỗi</a:t>
            </a:r>
            <a:r>
              <a:rPr lang="en-GB" dirty="0"/>
              <a:t> </a:t>
            </a:r>
            <a:r>
              <a:rPr lang="en-GB" dirty="0" err="1"/>
              <a:t>nhóm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cách</a:t>
            </a:r>
            <a:r>
              <a:rPr lang="en-GB" dirty="0"/>
              <a:t> click </a:t>
            </a:r>
            <a:r>
              <a:rPr lang="en-GB" dirty="0" err="1"/>
              <a:t>dấu</a:t>
            </a:r>
            <a:r>
              <a:rPr lang="en-GB" dirty="0"/>
              <a:t> + </a:t>
            </a:r>
            <a:r>
              <a:rPr lang="en-GB" dirty="0" err="1"/>
              <a:t>hoặc</a:t>
            </a:r>
            <a:r>
              <a:rPr lang="en-GB" dirty="0"/>
              <a:t> – </a:t>
            </a:r>
            <a:r>
              <a:rPr lang="en-GB" dirty="0" err="1"/>
              <a:t>tại</a:t>
            </a:r>
            <a:r>
              <a:rPr lang="en-GB" dirty="0"/>
              <a:t> </a:t>
            </a:r>
            <a:r>
              <a:rPr lang="en-GB" dirty="0" err="1"/>
              <a:t>cuối</a:t>
            </a:r>
            <a:r>
              <a:rPr lang="en-GB" dirty="0"/>
              <a:t> </a:t>
            </a:r>
            <a:r>
              <a:rPr lang="en-GB" dirty="0" err="1"/>
              <a:t>mỗi</a:t>
            </a:r>
            <a:r>
              <a:rPr lang="en-GB" dirty="0"/>
              <a:t> </a:t>
            </a:r>
            <a:r>
              <a:rPr lang="en-GB" dirty="0" err="1"/>
              <a:t>nhóm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20</a:t>
            </a:fld>
            <a:endParaRPr lang="en-US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29" y="4682512"/>
            <a:ext cx="7201524" cy="144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943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Xóa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thống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kê</a:t>
            </a:r>
            <a:r>
              <a:rPr lang="en-US" b="1" dirty="0">
                <a:solidFill>
                  <a:srgbClr val="FF0000"/>
                </a:solidFill>
              </a:rPr>
              <a:t> Subtotal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muốn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kê</a:t>
            </a:r>
            <a:r>
              <a:rPr lang="en-US" dirty="0">
                <a:solidFill>
                  <a:schemeClr val="tx1"/>
                </a:solidFill>
              </a:rPr>
              <a:t> Subtotal, </a:t>
            </a:r>
            <a:r>
              <a:rPr lang="en-US" dirty="0" err="1">
                <a:solidFill>
                  <a:schemeClr val="tx1"/>
                </a:solidFill>
              </a:rPr>
              <a:t>người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dùng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xóa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Data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Subtotal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Outline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 </a:t>
            </a:r>
            <a:r>
              <a:rPr lang="en-US" b="1" dirty="0"/>
              <a:t>Subtotal</a:t>
            </a:r>
            <a:r>
              <a:rPr lang="en-US" dirty="0"/>
              <a:t> click </a:t>
            </a:r>
            <a:r>
              <a:rPr lang="en-US" b="1" dirty="0"/>
              <a:t>Remove</a:t>
            </a:r>
            <a:r>
              <a:rPr lang="en-US" dirty="0"/>
              <a:t> </a:t>
            </a:r>
            <a:r>
              <a:rPr lang="en-US" b="1" dirty="0"/>
              <a:t>All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48829"/>
          <a:stretch/>
        </p:blipFill>
        <p:spPr>
          <a:xfrm>
            <a:off x="5760720" y="4209972"/>
            <a:ext cx="3437725" cy="1913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5303520" y="5614416"/>
            <a:ext cx="1743392" cy="516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78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Xóa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thống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kê</a:t>
            </a:r>
            <a:r>
              <a:rPr lang="en-US" b="1" dirty="0">
                <a:solidFill>
                  <a:srgbClr val="FF0000"/>
                </a:solidFill>
              </a:rPr>
              <a:t> Subtotal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Subtotal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click menu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Ungroup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Clear Outline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22</a:t>
            </a:fld>
            <a:endParaRPr lang="en-US"/>
          </a:p>
        </p:txBody>
      </p:sp>
      <p:pic>
        <p:nvPicPr>
          <p:cNvPr id="1028" name="Picture 4" descr="Screenshot of Excel 2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259" y="3367722"/>
            <a:ext cx="3075305" cy="2343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20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C291-5F2E-43FE-868E-3A34225D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C125-6E28-435B-A0C3-C9951DA1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vi-VN" b="1" dirty="0">
                <a:solidFill>
                  <a:srgbClr val="FF0000"/>
                </a:solidFill>
              </a:rPr>
              <a:t>àm SUMIF </a:t>
            </a:r>
            <a:r>
              <a:rPr lang="vi-VN" dirty="0"/>
              <a:t>được sử dụng để </a:t>
            </a:r>
            <a:r>
              <a:rPr lang="vi-VN" b="1" dirty="0"/>
              <a:t>tính tổng có điều kiện </a:t>
            </a:r>
            <a:r>
              <a:rPr lang="vi-VN" dirty="0"/>
              <a:t>các giá trị dựa trên một tiêu chí duy nhất.</a:t>
            </a:r>
            <a:endParaRPr lang="en-US" dirty="0"/>
          </a:p>
          <a:p>
            <a:pPr algn="just"/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:</a:t>
            </a:r>
          </a:p>
          <a:p>
            <a:pPr lvl="1" algn="just"/>
            <a:r>
              <a:rPr lang="en-US" b="1" dirty="0"/>
              <a:t>Range: </a:t>
            </a:r>
            <a:r>
              <a:rPr lang="en-US" dirty="0"/>
              <a:t>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):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</a:t>
            </a:r>
          </a:p>
          <a:p>
            <a:pPr lvl="1" algn="just"/>
            <a:r>
              <a:rPr lang="en-US" b="1" dirty="0"/>
              <a:t>Criteria: </a:t>
            </a:r>
            <a:r>
              <a:rPr lang="en-US" dirty="0"/>
              <a:t>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)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</a:t>
            </a:r>
          </a:p>
          <a:p>
            <a:pPr lvl="1" algn="just"/>
            <a:r>
              <a:rPr lang="en-US" b="1" dirty="0" err="1"/>
              <a:t>Sum_range</a:t>
            </a:r>
            <a:r>
              <a:rPr lang="en-US" b="1" dirty="0"/>
              <a:t>: </a:t>
            </a:r>
            <a:r>
              <a:rPr lang="en-US" dirty="0"/>
              <a:t>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)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E4AF-2F70-4005-A384-10DB9089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34CF-FDD9-4165-A2A5-5DB53DA5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8474-D8D8-4233-B008-631C3841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94FF4-9E81-477E-BA7D-4B2091857E18}"/>
              </a:ext>
            </a:extLst>
          </p:cNvPr>
          <p:cNvSpPr txBox="1"/>
          <p:nvPr/>
        </p:nvSpPr>
        <p:spPr>
          <a:xfrm>
            <a:off x="4758612" y="2847782"/>
            <a:ext cx="602990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vi-VN" sz="2400" b="1" dirty="0">
                <a:solidFill>
                  <a:srgbClr val="FF0000"/>
                </a:solidFill>
              </a:rPr>
              <a:t>SUMIF (</a:t>
            </a:r>
            <a:r>
              <a:rPr lang="en-US" sz="2400" b="1" dirty="0">
                <a:solidFill>
                  <a:schemeClr val="tx2"/>
                </a:solidFill>
              </a:rPr>
              <a:t>range</a:t>
            </a:r>
            <a:r>
              <a:rPr lang="en-US" sz="2400" b="1" dirty="0">
                <a:solidFill>
                  <a:srgbClr val="FF0000"/>
                </a:solidFill>
              </a:rPr>
              <a:t>, criteria</a:t>
            </a:r>
            <a:r>
              <a:rPr lang="vi-VN" sz="2400" b="1" dirty="0">
                <a:solidFill>
                  <a:srgbClr val="FF0000"/>
                </a:solidFill>
              </a:rPr>
              <a:t>, </a:t>
            </a:r>
            <a:r>
              <a:rPr lang="vi-VN" sz="2400" b="1" dirty="0">
                <a:solidFill>
                  <a:srgbClr val="002060"/>
                </a:solidFill>
              </a:rPr>
              <a:t>[</a:t>
            </a:r>
            <a:r>
              <a:rPr lang="en-US" sz="2400" b="1" dirty="0" err="1">
                <a:solidFill>
                  <a:srgbClr val="002060"/>
                </a:solidFill>
              </a:rPr>
              <a:t>sum_range</a:t>
            </a:r>
            <a:r>
              <a:rPr lang="vi-VN" sz="2400" b="1" dirty="0">
                <a:solidFill>
                  <a:srgbClr val="002060"/>
                </a:solidFill>
              </a:rPr>
              <a:t>]</a:t>
            </a:r>
            <a:r>
              <a:rPr lang="vi-VN" sz="2400" b="1" dirty="0">
                <a:solidFill>
                  <a:srgbClr val="FF0000"/>
                </a:solidFill>
              </a:rPr>
              <a:t>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CE05C-EF5A-47DE-9642-292007825D99}"/>
              </a:ext>
            </a:extLst>
          </p:cNvPr>
          <p:cNvSpPr txBox="1"/>
          <p:nvPr/>
        </p:nvSpPr>
        <p:spPr>
          <a:xfrm>
            <a:off x="2339634" y="5438622"/>
            <a:ext cx="94145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GB" sz="20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GB" sz="20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20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sum_range</a:t>
            </a:r>
            <a:r>
              <a:rPr lang="en-GB" sz="20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GB" sz="20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GB" sz="20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qua, </a:t>
            </a:r>
            <a:r>
              <a:rPr lang="en-GB" sz="20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GB" sz="20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Excel </a:t>
            </a:r>
            <a:r>
              <a:rPr lang="en-GB" sz="20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20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GB" sz="20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lang="en-GB" sz="20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GB" sz="20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0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i="1" dirty="0">
              <a:solidFill>
                <a:srgbClr val="C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67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C291-5F2E-43FE-868E-3A34225D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C125-6E28-435B-A0C3-C9951DA1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vi-VN" b="1" dirty="0">
                <a:solidFill>
                  <a:srgbClr val="FF0000"/>
                </a:solidFill>
              </a:rPr>
              <a:t>àm SUMIF</a:t>
            </a:r>
            <a:endParaRPr lang="en-US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Ví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dụ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tổng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số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lượng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Dell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E4AF-2F70-4005-A384-10DB9089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34CF-FDD9-4165-A2A5-5DB53DA5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8474-D8D8-4233-B008-631C3841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5C8F8-00C4-4204-9C69-BF7DE47FC453}"/>
              </a:ext>
            </a:extLst>
          </p:cNvPr>
          <p:cNvSpPr txBox="1"/>
          <p:nvPr/>
        </p:nvSpPr>
        <p:spPr>
          <a:xfrm>
            <a:off x="5704640" y="2884877"/>
            <a:ext cx="6181500" cy="1251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i="1" dirty="0" err="1"/>
              <a:t>Điều</a:t>
            </a:r>
            <a:r>
              <a:rPr lang="en-US" sz="2000" b="1" i="1" dirty="0"/>
              <a:t> </a:t>
            </a:r>
            <a:r>
              <a:rPr lang="en-US" sz="2000" b="1" i="1" dirty="0" err="1"/>
              <a:t>kiện</a:t>
            </a:r>
            <a:r>
              <a:rPr lang="en-US" sz="2000" dirty="0"/>
              <a:t>: </a:t>
            </a: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b="1" dirty="0"/>
              <a:t>Dell</a:t>
            </a:r>
          </a:p>
          <a:p>
            <a:pPr>
              <a:lnSpc>
                <a:spcPct val="130000"/>
              </a:lnSpc>
            </a:pPr>
            <a:r>
              <a:rPr lang="en-US" sz="2000" b="1" i="1" dirty="0" err="1"/>
              <a:t>Vùng</a:t>
            </a:r>
            <a:r>
              <a:rPr lang="en-US" sz="2000" b="1" i="1" dirty="0"/>
              <a:t> </a:t>
            </a:r>
            <a:r>
              <a:rPr lang="en-US" sz="2000" b="1" i="1" dirty="0" err="1"/>
              <a:t>điều</a:t>
            </a:r>
            <a:r>
              <a:rPr lang="en-US" sz="2000" b="1" i="1" dirty="0"/>
              <a:t> </a:t>
            </a:r>
            <a:r>
              <a:rPr lang="en-US" sz="2000" b="1" i="1" dirty="0" err="1"/>
              <a:t>kiện</a:t>
            </a:r>
            <a:r>
              <a:rPr lang="en-US" sz="2000" b="1" i="1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cột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: </a:t>
            </a:r>
            <a:r>
              <a:rPr lang="en-US" sz="2000" dirty="0" err="1"/>
              <a:t>Cột</a:t>
            </a:r>
            <a:r>
              <a:rPr lang="en-US" sz="2000" dirty="0"/>
              <a:t> </a:t>
            </a:r>
            <a:r>
              <a:rPr lang="en-US" sz="2000" b="1" dirty="0" err="1"/>
              <a:t>Mặt</a:t>
            </a:r>
            <a:r>
              <a:rPr lang="en-US" sz="2000" b="1" dirty="0"/>
              <a:t> </a:t>
            </a:r>
            <a:r>
              <a:rPr lang="en-US" sz="2000" b="1" dirty="0" err="1"/>
              <a:t>hàng</a:t>
            </a:r>
            <a:endParaRPr lang="en-US" sz="2000" b="1" dirty="0"/>
          </a:p>
          <a:p>
            <a:pPr>
              <a:lnSpc>
                <a:spcPct val="130000"/>
              </a:lnSpc>
            </a:pPr>
            <a:r>
              <a:rPr lang="en-US" sz="2000" b="1" i="1" dirty="0" err="1"/>
              <a:t>Cột</a:t>
            </a:r>
            <a:r>
              <a:rPr lang="en-US" sz="2000" b="1" i="1" dirty="0"/>
              <a:t> </a:t>
            </a:r>
            <a:r>
              <a:rPr lang="en-US" sz="2000" b="1" i="1" dirty="0" err="1"/>
              <a:t>tính</a:t>
            </a:r>
            <a:r>
              <a:rPr lang="en-US" sz="2000" b="1" i="1" dirty="0"/>
              <a:t> </a:t>
            </a:r>
            <a:r>
              <a:rPr lang="en-US" sz="2000" b="1" i="1" dirty="0" err="1"/>
              <a:t>tổng</a:t>
            </a:r>
            <a:r>
              <a:rPr lang="en-US" sz="2000" b="1" dirty="0"/>
              <a:t>: </a:t>
            </a:r>
            <a:r>
              <a:rPr lang="en-US" sz="2000" dirty="0" err="1"/>
              <a:t>cột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endParaRPr lang="en-US" sz="2000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D8B05DE-1A9C-4B6F-A24C-9ACD24DDC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271" y="2884877"/>
            <a:ext cx="2644369" cy="3200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B20A96-C71D-44A8-A215-2C3F9304E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920" y="4348361"/>
            <a:ext cx="5565420" cy="45922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803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C291-5F2E-43FE-868E-3A34225D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C125-6E28-435B-A0C3-C9951DA1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vi-VN" b="1" dirty="0">
                <a:solidFill>
                  <a:srgbClr val="FF0000"/>
                </a:solidFill>
              </a:rPr>
              <a:t>àm SUMIF</a:t>
            </a:r>
            <a:endParaRPr lang="en-US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Ví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dụ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tổng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số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lượng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E4AF-2F70-4005-A384-10DB9089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34CF-FDD9-4165-A2A5-5DB53DA5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8474-D8D8-4233-B008-631C3841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32DDFF-70AE-4567-B29D-47D3E50C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789" y="2926808"/>
            <a:ext cx="7619999" cy="3091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169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C291-5F2E-43FE-868E-3A34225D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C125-6E28-435B-A0C3-C9951DA1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vi-VN" b="1" dirty="0">
                <a:solidFill>
                  <a:srgbClr val="FF0000"/>
                </a:solidFill>
              </a:rPr>
              <a:t>àm SUMIF</a:t>
            </a:r>
            <a:endParaRPr lang="en-US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Ví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dụ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Tính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tổng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số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lượng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lượng</a:t>
            </a:r>
            <a:r>
              <a:rPr lang="en-US" dirty="0">
                <a:solidFill>
                  <a:schemeClr val="tx1"/>
                </a:solidFill>
              </a:rPr>
              <a:t> &gt;50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E4AF-2F70-4005-A384-10DB9089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34CF-FDD9-4165-A2A5-5DB53DA5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8474-D8D8-4233-B008-631C3841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74BF77-3ABC-44DD-A69E-C7CB4C1B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639" y="2958928"/>
            <a:ext cx="5898545" cy="3274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425DE4-2F2A-4F8D-AAAF-98CAC9F81445}"/>
              </a:ext>
            </a:extLst>
          </p:cNvPr>
          <p:cNvSpPr txBox="1"/>
          <p:nvPr/>
        </p:nvSpPr>
        <p:spPr>
          <a:xfrm>
            <a:off x="6976826" y="4072413"/>
            <a:ext cx="30895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err="1"/>
              <a:t>Bỏ</a:t>
            </a:r>
            <a:r>
              <a:rPr lang="en-US" i="1" dirty="0"/>
              <a:t> qua </a:t>
            </a:r>
            <a:r>
              <a:rPr lang="en-US" i="1" dirty="0" err="1"/>
              <a:t>đối</a:t>
            </a:r>
            <a:r>
              <a:rPr lang="en-US" i="1" dirty="0"/>
              <a:t> </a:t>
            </a:r>
            <a:r>
              <a:rPr lang="en-US" i="1" dirty="0" err="1"/>
              <a:t>số</a:t>
            </a:r>
            <a:r>
              <a:rPr lang="en-US" i="1" dirty="0"/>
              <a:t> [</a:t>
            </a:r>
            <a:r>
              <a:rPr lang="en-US" b="1" i="1" dirty="0" err="1"/>
              <a:t>sum_range</a:t>
            </a:r>
            <a:r>
              <a:rPr lang="en-US" i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1281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C291-5F2E-43FE-868E-3A34225D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C125-6E28-435B-A0C3-C9951DA1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Hàm</a:t>
            </a:r>
            <a:r>
              <a:rPr lang="en-US" b="1" dirty="0">
                <a:solidFill>
                  <a:srgbClr val="FF0000"/>
                </a:solidFill>
              </a:rPr>
              <a:t> COUNTIF</a:t>
            </a:r>
            <a:r>
              <a:rPr lang="en-US" dirty="0"/>
              <a:t>: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ô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.</a:t>
            </a:r>
          </a:p>
          <a:p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dirty="0"/>
              <a:t>:  </a:t>
            </a:r>
          </a:p>
          <a:p>
            <a:pPr lvl="1"/>
            <a:r>
              <a:rPr lang="vi-VN" b="1" i="1" dirty="0"/>
              <a:t>Range</a:t>
            </a:r>
            <a:r>
              <a:rPr lang="vi-VN" dirty="0"/>
              <a:t>: Dãy các ô chứa điều kiện</a:t>
            </a:r>
          </a:p>
          <a:p>
            <a:pPr lvl="1"/>
            <a:r>
              <a:rPr lang="vi-VN" b="1" i="1" dirty="0"/>
              <a:t>Criteria</a:t>
            </a:r>
            <a:r>
              <a:rPr lang="vi-VN" dirty="0"/>
              <a:t>: Biểu thức điều kiện để xác định </a:t>
            </a:r>
            <a:r>
              <a:rPr lang="en-US" dirty="0"/>
              <a:t>ô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</a:t>
            </a:r>
            <a:r>
              <a:rPr lang="vi-VN" dirty="0"/>
              <a:t> Biểu thức điều kiện thường chứa các phép so sánh, địa chỉ ô hoặc chuỗi.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E4AF-2F70-4005-A384-10DB9089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34CF-FDD9-4165-A2A5-5DB53DA5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8474-D8D8-4233-B008-631C3841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14B07-5F07-44C3-913E-805A6E01F9FB}"/>
              </a:ext>
            </a:extLst>
          </p:cNvPr>
          <p:cNvSpPr txBox="1"/>
          <p:nvPr/>
        </p:nvSpPr>
        <p:spPr>
          <a:xfrm>
            <a:off x="4758612" y="2399912"/>
            <a:ext cx="484417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COUNT</a:t>
            </a:r>
            <a:r>
              <a:rPr lang="vi-VN" sz="2400" b="1" dirty="0">
                <a:solidFill>
                  <a:srgbClr val="FF0000"/>
                </a:solidFill>
              </a:rPr>
              <a:t>IF (</a:t>
            </a:r>
            <a:r>
              <a:rPr lang="en-US" sz="2400" b="1" dirty="0">
                <a:solidFill>
                  <a:schemeClr val="tx2"/>
                </a:solidFill>
              </a:rPr>
              <a:t>range</a:t>
            </a:r>
            <a:r>
              <a:rPr lang="en-US" sz="2400" b="1" dirty="0">
                <a:solidFill>
                  <a:srgbClr val="FF0000"/>
                </a:solidFill>
              </a:rPr>
              <a:t>, criteria</a:t>
            </a:r>
            <a:r>
              <a:rPr lang="vi-VN" sz="2400" b="1" dirty="0">
                <a:solidFill>
                  <a:srgbClr val="FF0000"/>
                </a:solidFill>
              </a:rPr>
              <a:t>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1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C291-5F2E-43FE-868E-3A34225D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C125-6E28-435B-A0C3-C9951DA1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Hàm</a:t>
            </a:r>
            <a:r>
              <a:rPr lang="en-US" b="1" dirty="0">
                <a:solidFill>
                  <a:srgbClr val="FF0000"/>
                </a:solidFill>
              </a:rPr>
              <a:t> COUNTIF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Ví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Đếm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“Dell”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E4AF-2F70-4005-A384-10DB9089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34CF-FDD9-4165-A2A5-5DB53DA5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8474-D8D8-4233-B008-631C3841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EDE38-8CA3-43EA-8FC6-39E4E4A71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858" y="2996488"/>
            <a:ext cx="5267641" cy="3033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B335041-93FA-422C-80F2-EAF7B37FD43E}"/>
              </a:ext>
            </a:extLst>
          </p:cNvPr>
          <p:cNvGrpSpPr/>
          <p:nvPr/>
        </p:nvGrpSpPr>
        <p:grpSpPr>
          <a:xfrm>
            <a:off x="4396871" y="3488400"/>
            <a:ext cx="3227320" cy="2482222"/>
            <a:chOff x="4443524" y="3429000"/>
            <a:chExt cx="3227320" cy="24822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8DCAEB-1145-4CA4-A748-230267CA943C}"/>
                </a:ext>
              </a:extLst>
            </p:cNvPr>
            <p:cNvSpPr/>
            <p:nvPr/>
          </p:nvSpPr>
          <p:spPr>
            <a:xfrm>
              <a:off x="4443524" y="3429000"/>
              <a:ext cx="1145513" cy="248222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F14340-276B-48B8-9002-756AE0B79264}"/>
                </a:ext>
              </a:extLst>
            </p:cNvPr>
            <p:cNvSpPr txBox="1"/>
            <p:nvPr/>
          </p:nvSpPr>
          <p:spPr>
            <a:xfrm>
              <a:off x="5844703" y="4903787"/>
              <a:ext cx="1826141" cy="369332"/>
            </a:xfrm>
            <a:prstGeom prst="wedgeRectCallout">
              <a:avLst>
                <a:gd name="adj1" fmla="val -65012"/>
                <a:gd name="adj2" fmla="val 928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err="1"/>
                <a:t>Vùng</a:t>
              </a:r>
              <a:r>
                <a:rPr lang="en-US" b="1" dirty="0"/>
                <a:t> </a:t>
              </a:r>
              <a:r>
                <a:rPr lang="en-US" b="1" dirty="0" err="1"/>
                <a:t>điều</a:t>
              </a:r>
              <a:r>
                <a:rPr lang="en-US" b="1" dirty="0"/>
                <a:t> </a:t>
              </a:r>
              <a:r>
                <a:rPr lang="en-US" b="1" dirty="0" err="1"/>
                <a:t>kiện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9118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C291-5F2E-43FE-868E-3A34225D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C125-6E28-435B-A0C3-C9951DA1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Hàm</a:t>
            </a:r>
            <a:r>
              <a:rPr lang="en-US" b="1" dirty="0">
                <a:solidFill>
                  <a:srgbClr val="FF0000"/>
                </a:solidFill>
              </a:rPr>
              <a:t> COUNTIF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tx1"/>
                </a:solidFill>
              </a:rPr>
              <a:t>Ví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Đếm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lượng</a:t>
            </a:r>
            <a:r>
              <a:rPr lang="en-US" dirty="0">
                <a:solidFill>
                  <a:schemeClr val="tx1"/>
                </a:solidFill>
              </a:rPr>
              <a:t> &gt;50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E4AF-2F70-4005-A384-10DB9089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34CF-FDD9-4165-A2A5-5DB53DA5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8474-D8D8-4233-B008-631C3841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73F41-B47C-411A-BBFC-7733A03A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618" y="2871428"/>
            <a:ext cx="5350591" cy="3118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7D8B480-3511-40EF-8AF1-A033DC7C32DE}"/>
              </a:ext>
            </a:extLst>
          </p:cNvPr>
          <p:cNvGrpSpPr/>
          <p:nvPr/>
        </p:nvGrpSpPr>
        <p:grpSpPr>
          <a:xfrm>
            <a:off x="5385916" y="3438331"/>
            <a:ext cx="3160138" cy="2482222"/>
            <a:chOff x="5385916" y="3438331"/>
            <a:chExt cx="3160138" cy="24822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4A01C4-0380-46BF-91C0-FFBFDEC01808}"/>
                </a:ext>
              </a:extLst>
            </p:cNvPr>
            <p:cNvSpPr/>
            <p:nvPr/>
          </p:nvSpPr>
          <p:spPr>
            <a:xfrm>
              <a:off x="5385916" y="3438331"/>
              <a:ext cx="1145513" cy="248222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4DE982-63D4-455F-AFDE-A22F66364AA1}"/>
                </a:ext>
              </a:extLst>
            </p:cNvPr>
            <p:cNvSpPr txBox="1"/>
            <p:nvPr/>
          </p:nvSpPr>
          <p:spPr>
            <a:xfrm>
              <a:off x="6719913" y="4922449"/>
              <a:ext cx="1826141" cy="369332"/>
            </a:xfrm>
            <a:prstGeom prst="wedgeRectCallout">
              <a:avLst>
                <a:gd name="adj1" fmla="val -65012"/>
                <a:gd name="adj2" fmla="val 9281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err="1"/>
                <a:t>Vùng</a:t>
              </a:r>
              <a:r>
                <a:rPr lang="en-US" b="1" dirty="0"/>
                <a:t> </a:t>
              </a:r>
              <a:r>
                <a:rPr lang="en-US" b="1" dirty="0" err="1"/>
                <a:t>điều</a:t>
              </a:r>
              <a:r>
                <a:rPr lang="en-US" b="1" dirty="0"/>
                <a:t> </a:t>
              </a:r>
              <a:r>
                <a:rPr lang="en-US" b="1" dirty="0" err="1"/>
                <a:t>kiện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8027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4132</TotalTime>
  <Words>1208</Words>
  <Application>Microsoft Office PowerPoint</Application>
  <PresentationFormat>Widescreen</PresentationFormat>
  <Paragraphs>173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Tahoma</vt:lpstr>
      <vt:lpstr>Wingdings 3</vt:lpstr>
      <vt:lpstr>Wisp</vt:lpstr>
      <vt:lpstr>Bài 14 Hàm thống kê &amp; chức năng thống kê</vt:lpstr>
      <vt:lpstr>Các hàm thống kê</vt:lpstr>
      <vt:lpstr>Hàm thống kê một điều kiện</vt:lpstr>
      <vt:lpstr>Hàm thống kê</vt:lpstr>
      <vt:lpstr>Hàm thống kê</vt:lpstr>
      <vt:lpstr>Hàm thống kê</vt:lpstr>
      <vt:lpstr>Hàm thống kê</vt:lpstr>
      <vt:lpstr>Hàm thống kê</vt:lpstr>
      <vt:lpstr>Hàm thống kê</vt:lpstr>
      <vt:lpstr>Hàm thống kê</vt:lpstr>
      <vt:lpstr>Hàm thống kê</vt:lpstr>
      <vt:lpstr>Hàm thống kê</vt:lpstr>
      <vt:lpstr>Chức năng nhóm dữ liệu</vt:lpstr>
      <vt:lpstr>Chức năng nhóm dữ liệu</vt:lpstr>
      <vt:lpstr>Chức năng nhóm dữ liệu</vt:lpstr>
      <vt:lpstr>Chức năng thống kê</vt:lpstr>
      <vt:lpstr>Chức năng thống kê</vt:lpstr>
      <vt:lpstr>Chức năng thống kê</vt:lpstr>
      <vt:lpstr>Chức năng thống kê</vt:lpstr>
      <vt:lpstr>Chức năng thống kê</vt:lpstr>
      <vt:lpstr>Chức năng thống kê</vt:lpstr>
      <vt:lpstr>Chức năng thống kê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6: Định dạng văn bản sử dụng Style (3t)</dc:title>
  <dc:creator>L and Lifetime</dc:creator>
  <cp:lastModifiedBy>License For You And Lifetime</cp:lastModifiedBy>
  <cp:revision>373</cp:revision>
  <dcterms:created xsi:type="dcterms:W3CDTF">2021-05-13T02:13:49Z</dcterms:created>
  <dcterms:modified xsi:type="dcterms:W3CDTF">2021-06-13T11:43:09Z</dcterms:modified>
  <cp:contentStatus/>
</cp:coreProperties>
</file>