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81" r:id="rId2"/>
    <p:sldId id="640" r:id="rId3"/>
    <p:sldId id="641" r:id="rId4"/>
    <p:sldId id="642" r:id="rId5"/>
    <p:sldId id="643" r:id="rId6"/>
    <p:sldId id="644" r:id="rId7"/>
    <p:sldId id="645" r:id="rId8"/>
    <p:sldId id="648" r:id="rId9"/>
    <p:sldId id="649" r:id="rId10"/>
    <p:sldId id="646" r:id="rId11"/>
    <p:sldId id="647" r:id="rId12"/>
    <p:sldId id="650" r:id="rId13"/>
    <p:sldId id="651" r:id="rId14"/>
    <p:sldId id="652" r:id="rId15"/>
    <p:sldId id="653" r:id="rId16"/>
    <p:sldId id="654" r:id="rId17"/>
    <p:sldId id="655" r:id="rId18"/>
    <p:sldId id="656" r:id="rId19"/>
    <p:sldId id="658" r:id="rId20"/>
    <p:sldId id="657" r:id="rId21"/>
    <p:sldId id="659" r:id="rId22"/>
    <p:sldId id="660" r:id="rId23"/>
    <p:sldId id="661" r:id="rId24"/>
    <p:sldId id="66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3" autoAdjust="0"/>
    <p:restoredTop sz="94660"/>
  </p:normalViewPr>
  <p:slideViewPr>
    <p:cSldViewPr snapToGrid="0">
      <p:cViewPr varScale="1">
        <p:scale>
          <a:sx n="78" d="100"/>
          <a:sy n="78" d="100"/>
        </p:scale>
        <p:origin x="71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19D38-B9B5-45E2-ADE4-1221F47CC04D}" type="datetimeFigureOut">
              <a:rPr lang="en-US" smtClean="0"/>
              <a:t>13/06/202121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5C4FD4-EB42-4688-893B-B066E80CDB5B}" type="slidenum">
              <a:rPr lang="en-US" smtClean="0"/>
              <a:t>‹#›</a:t>
            </a:fld>
            <a:endParaRPr lang="en-US"/>
          </a:p>
        </p:txBody>
      </p:sp>
    </p:spTree>
    <p:extLst>
      <p:ext uri="{BB962C8B-B14F-4D97-AF65-F5344CB8AC3E}">
        <p14:creationId xmlns:p14="http://schemas.microsoft.com/office/powerpoint/2010/main" val="100271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1"/>
            <a:ext cx="8915399" cy="1540164"/>
          </a:xfrm>
        </p:spPr>
        <p:txBody>
          <a:bodyPr anchor="b">
            <a:normAutofit/>
          </a:bodyPr>
          <a:lstStyle>
            <a:lvl1pPr algn="ctr">
              <a:defRPr sz="5400" b="1"/>
            </a:lvl1pPr>
          </a:lstStyle>
          <a:p>
            <a:r>
              <a:rPr lang="en-US"/>
              <a:t>Click to edit Master title style</a:t>
            </a:r>
            <a:endParaRPr lang="en-US" dirty="0"/>
          </a:p>
        </p:txBody>
      </p:sp>
      <p:sp>
        <p:nvSpPr>
          <p:cNvPr id="3" name="Subtitle 2"/>
          <p:cNvSpPr>
            <a:spLocks noGrp="1"/>
          </p:cNvSpPr>
          <p:nvPr>
            <p:ph type="subTitle" idx="1"/>
          </p:nvPr>
        </p:nvSpPr>
        <p:spPr>
          <a:xfrm>
            <a:off x="2589213" y="4529541"/>
            <a:ext cx="8915399" cy="1374122"/>
          </a:xfrm>
        </p:spPr>
        <p:txBody>
          <a:bodyPr anchor="t"/>
          <a:lstStyle>
            <a:lvl1pPr marL="0" indent="0" algn="ctr">
              <a:buNone/>
              <a:defRPr b="1">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r>
              <a:rPr lang="en-US"/>
              <a:t>14/05/202121</a:t>
            </a:r>
          </a:p>
        </p:txBody>
      </p:sp>
      <p:sp>
        <p:nvSpPr>
          <p:cNvPr id="5" name="Footer Placeholder 4"/>
          <p:cNvSpPr>
            <a:spLocks noGrp="1"/>
          </p:cNvSpPr>
          <p:nvPr>
            <p:ph type="ftr" sz="quarter" idx="11"/>
          </p:nvPr>
        </p:nvSpPr>
        <p:spPr/>
        <p:txBody>
          <a:bodyPr/>
          <a:lstStyle/>
          <a:p>
            <a:r>
              <a:rPr lang="en-US"/>
              <a:t>Bài giảng Style - Themes - GV: Từ Thị Xuân Hiền</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2183414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14/05/202121</a:t>
            </a:r>
          </a:p>
        </p:txBody>
      </p:sp>
      <p:sp>
        <p:nvSpPr>
          <p:cNvPr id="5" name="Footer Placeholder 4"/>
          <p:cNvSpPr>
            <a:spLocks noGrp="1"/>
          </p:cNvSpPr>
          <p:nvPr>
            <p:ph type="ftr" sz="quarter" idx="11"/>
          </p:nvPr>
        </p:nvSpPr>
        <p:spPr/>
        <p:txBody>
          <a:bodyPr/>
          <a:lstStyle/>
          <a:p>
            <a:r>
              <a:rPr lang="en-US"/>
              <a:t>Bài giảng Style - Themes - GV: Từ Thị Xuân Hiền</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631312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14/05/202121</a:t>
            </a:r>
          </a:p>
        </p:txBody>
      </p:sp>
      <p:sp>
        <p:nvSpPr>
          <p:cNvPr id="5" name="Footer Placeholder 4"/>
          <p:cNvSpPr>
            <a:spLocks noGrp="1"/>
          </p:cNvSpPr>
          <p:nvPr>
            <p:ph type="ftr" sz="quarter" idx="11"/>
          </p:nvPr>
        </p:nvSpPr>
        <p:spPr/>
        <p:txBody>
          <a:bodyPr/>
          <a:lstStyle/>
          <a:p>
            <a:r>
              <a:rPr lang="en-US"/>
              <a:t>Bài giảng Style - Themes - GV: Từ Thị Xuân Hiền</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1F84318-9856-4A67-8CE7-23A223DD636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93911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14/05/202121</a:t>
            </a:r>
          </a:p>
        </p:txBody>
      </p:sp>
      <p:sp>
        <p:nvSpPr>
          <p:cNvPr id="6" name="Footer Placeholder 5"/>
          <p:cNvSpPr>
            <a:spLocks noGrp="1"/>
          </p:cNvSpPr>
          <p:nvPr>
            <p:ph type="ftr" sz="quarter" idx="11"/>
          </p:nvPr>
        </p:nvSpPr>
        <p:spPr/>
        <p:txBody>
          <a:bodyPr/>
          <a:lstStyle/>
          <a:p>
            <a:r>
              <a:rPr lang="en-US"/>
              <a:t>Bài giảng Style - Themes - GV: Từ Thị Xuân Hiền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685436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14/05/202121</a:t>
            </a:r>
          </a:p>
        </p:txBody>
      </p:sp>
      <p:sp>
        <p:nvSpPr>
          <p:cNvPr id="6" name="Footer Placeholder 5"/>
          <p:cNvSpPr>
            <a:spLocks noGrp="1"/>
          </p:cNvSpPr>
          <p:nvPr>
            <p:ph type="ftr" sz="quarter" idx="11"/>
          </p:nvPr>
        </p:nvSpPr>
        <p:spPr/>
        <p:txBody>
          <a:bodyPr/>
          <a:lstStyle/>
          <a:p>
            <a:r>
              <a:rPr lang="en-US"/>
              <a:t>Bài giảng Style - Themes - GV: Từ Thị Xuân Hiền</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F84318-9856-4A67-8CE7-23A223DD636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0006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14/05/202121</a:t>
            </a:r>
          </a:p>
        </p:txBody>
      </p:sp>
      <p:sp>
        <p:nvSpPr>
          <p:cNvPr id="6" name="Footer Placeholder 5"/>
          <p:cNvSpPr>
            <a:spLocks noGrp="1"/>
          </p:cNvSpPr>
          <p:nvPr>
            <p:ph type="ftr" sz="quarter" idx="11"/>
          </p:nvPr>
        </p:nvSpPr>
        <p:spPr/>
        <p:txBody>
          <a:bodyPr/>
          <a:lstStyle/>
          <a:p>
            <a:r>
              <a:rPr lang="en-US"/>
              <a:t>Bài giảng Style - Themes - GV: Từ Thị Xuân Hiền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1289780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14/05/202121</a:t>
            </a:r>
          </a:p>
        </p:txBody>
      </p:sp>
      <p:sp>
        <p:nvSpPr>
          <p:cNvPr id="5" name="Footer Placeholder 4"/>
          <p:cNvSpPr>
            <a:spLocks noGrp="1"/>
          </p:cNvSpPr>
          <p:nvPr>
            <p:ph type="ftr" sz="quarter" idx="11"/>
          </p:nvPr>
        </p:nvSpPr>
        <p:spPr/>
        <p:txBody>
          <a:bodyPr/>
          <a:lstStyle/>
          <a:p>
            <a:r>
              <a:rPr lang="en-US"/>
              <a:t>Bài giảng Style - Themes - GV: Từ Thị Xuân Hiền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3486396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14/05/202121</a:t>
            </a:r>
          </a:p>
        </p:txBody>
      </p:sp>
      <p:sp>
        <p:nvSpPr>
          <p:cNvPr id="5" name="Footer Placeholder 4"/>
          <p:cNvSpPr>
            <a:spLocks noGrp="1"/>
          </p:cNvSpPr>
          <p:nvPr>
            <p:ph type="ftr" sz="quarter" idx="11"/>
          </p:nvPr>
        </p:nvSpPr>
        <p:spPr/>
        <p:txBody>
          <a:bodyPr/>
          <a:lstStyle/>
          <a:p>
            <a:r>
              <a:rPr lang="en-US"/>
              <a:t>Bài giảng Style - Themes - GV: Từ Thị Xuân Hiền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1795562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64545"/>
          </a:xfrm>
        </p:spPr>
        <p:txBody>
          <a:bodyPr/>
          <a:lstStyle>
            <a:lvl1pPr>
              <a:defRPr b="1">
                <a:solidFill>
                  <a:srgbClr val="C00000"/>
                </a:solidFill>
              </a:defRPr>
            </a:lvl1pPr>
          </a:lstStyle>
          <a:p>
            <a:r>
              <a:rPr lang="en-US"/>
              <a:t>Click to edit Master title style</a:t>
            </a:r>
            <a:endParaRPr lang="en-US" dirty="0"/>
          </a:p>
        </p:txBody>
      </p:sp>
      <p:sp>
        <p:nvSpPr>
          <p:cNvPr id="3" name="Content Placeholder 2"/>
          <p:cNvSpPr>
            <a:spLocks noGrp="1"/>
          </p:cNvSpPr>
          <p:nvPr>
            <p:ph idx="1"/>
          </p:nvPr>
        </p:nvSpPr>
        <p:spPr>
          <a:xfrm>
            <a:off x="2589212" y="1801091"/>
            <a:ext cx="8915400" cy="41101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14/05/202121</a:t>
            </a:r>
          </a:p>
        </p:txBody>
      </p:sp>
      <p:sp>
        <p:nvSpPr>
          <p:cNvPr id="5" name="Footer Placeholder 4"/>
          <p:cNvSpPr>
            <a:spLocks noGrp="1"/>
          </p:cNvSpPr>
          <p:nvPr>
            <p:ph type="ftr" sz="quarter" idx="11"/>
          </p:nvPr>
        </p:nvSpPr>
        <p:spPr/>
        <p:txBody>
          <a:bodyPr/>
          <a:lstStyle/>
          <a:p>
            <a:r>
              <a:rPr lang="en-US"/>
              <a:t>Bài giảng Style - Themes - GV: Từ Thị Xuân Hiền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1012644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14/05/202121</a:t>
            </a:r>
          </a:p>
        </p:txBody>
      </p:sp>
      <p:sp>
        <p:nvSpPr>
          <p:cNvPr id="5" name="Footer Placeholder 4"/>
          <p:cNvSpPr>
            <a:spLocks noGrp="1"/>
          </p:cNvSpPr>
          <p:nvPr>
            <p:ph type="ftr" sz="quarter" idx="11"/>
          </p:nvPr>
        </p:nvSpPr>
        <p:spPr/>
        <p:txBody>
          <a:bodyPr/>
          <a:lstStyle/>
          <a:p>
            <a:r>
              <a:rPr lang="en-US"/>
              <a:t>Bài giảng Style - Themes - GV: Từ Thị Xuân Hiền</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2109519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14/05/202121</a:t>
            </a:r>
          </a:p>
        </p:txBody>
      </p:sp>
      <p:sp>
        <p:nvSpPr>
          <p:cNvPr id="6" name="Footer Placeholder 5"/>
          <p:cNvSpPr>
            <a:spLocks noGrp="1"/>
          </p:cNvSpPr>
          <p:nvPr>
            <p:ph type="ftr" sz="quarter" idx="11"/>
          </p:nvPr>
        </p:nvSpPr>
        <p:spPr/>
        <p:txBody>
          <a:bodyPr/>
          <a:lstStyle/>
          <a:p>
            <a:r>
              <a:rPr lang="en-US"/>
              <a:t>Bài giảng Style - Themes - GV: Từ Thị Xuân Hiền</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1880989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14/05/202121</a:t>
            </a:r>
          </a:p>
        </p:txBody>
      </p:sp>
      <p:sp>
        <p:nvSpPr>
          <p:cNvPr id="8" name="Footer Placeholder 7"/>
          <p:cNvSpPr>
            <a:spLocks noGrp="1"/>
          </p:cNvSpPr>
          <p:nvPr>
            <p:ph type="ftr" sz="quarter" idx="11"/>
          </p:nvPr>
        </p:nvSpPr>
        <p:spPr/>
        <p:txBody>
          <a:bodyPr/>
          <a:lstStyle/>
          <a:p>
            <a:r>
              <a:rPr lang="en-US"/>
              <a:t>Bài giảng Style - Themes - GV: Từ Thị Xuân Hiền</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732535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14/05/202121</a:t>
            </a:r>
          </a:p>
        </p:txBody>
      </p:sp>
      <p:sp>
        <p:nvSpPr>
          <p:cNvPr id="4" name="Footer Placeholder 3"/>
          <p:cNvSpPr>
            <a:spLocks noGrp="1"/>
          </p:cNvSpPr>
          <p:nvPr>
            <p:ph type="ftr" sz="quarter" idx="11"/>
          </p:nvPr>
        </p:nvSpPr>
        <p:spPr/>
        <p:txBody>
          <a:bodyPr/>
          <a:lstStyle/>
          <a:p>
            <a:r>
              <a:rPr lang="en-US"/>
              <a:t>Bài giảng Style - Themes - GV: Từ Thị Xuân Hiền</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4095808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14/05/202121</a:t>
            </a:r>
          </a:p>
        </p:txBody>
      </p:sp>
      <p:sp>
        <p:nvSpPr>
          <p:cNvPr id="3" name="Footer Placeholder 2"/>
          <p:cNvSpPr>
            <a:spLocks noGrp="1"/>
          </p:cNvSpPr>
          <p:nvPr>
            <p:ph type="ftr" sz="quarter" idx="11"/>
          </p:nvPr>
        </p:nvSpPr>
        <p:spPr/>
        <p:txBody>
          <a:bodyPr/>
          <a:lstStyle/>
          <a:p>
            <a:r>
              <a:rPr lang="en-US"/>
              <a:t>Bài giảng Style - Themes - GV: Từ Thị Xuân Hiền</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3021258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14/05/202121</a:t>
            </a:r>
          </a:p>
        </p:txBody>
      </p:sp>
      <p:sp>
        <p:nvSpPr>
          <p:cNvPr id="6" name="Footer Placeholder 5"/>
          <p:cNvSpPr>
            <a:spLocks noGrp="1"/>
          </p:cNvSpPr>
          <p:nvPr>
            <p:ph type="ftr" sz="quarter" idx="11"/>
          </p:nvPr>
        </p:nvSpPr>
        <p:spPr/>
        <p:txBody>
          <a:bodyPr/>
          <a:lstStyle/>
          <a:p>
            <a:r>
              <a:rPr lang="en-US"/>
              <a:t>Bài giảng Style - Themes - GV: Từ Thị Xuân Hiền</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1881055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14/05/202121</a:t>
            </a:r>
          </a:p>
        </p:txBody>
      </p:sp>
      <p:sp>
        <p:nvSpPr>
          <p:cNvPr id="6" name="Footer Placeholder 5"/>
          <p:cNvSpPr>
            <a:spLocks noGrp="1"/>
          </p:cNvSpPr>
          <p:nvPr>
            <p:ph type="ftr" sz="quarter" idx="11"/>
          </p:nvPr>
        </p:nvSpPr>
        <p:spPr/>
        <p:txBody>
          <a:bodyPr/>
          <a:lstStyle/>
          <a:p>
            <a:r>
              <a:rPr lang="en-US"/>
              <a:t>Bài giảng Style - Themes - GV: Từ Thị Xuân Hiền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589588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0593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1838036"/>
            <a:ext cx="8915400" cy="41817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14/05/202121</a:t>
            </a: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Bài giảng Style - Themes - GV: Từ Thị Xuân Hiền</a:t>
            </a: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1F84318-9856-4A67-8CE7-23A223DD6362}" type="slidenum">
              <a:rPr lang="en-US" smtClean="0"/>
              <a:t>‹#›</a:t>
            </a:fld>
            <a:endParaRPr lang="en-US"/>
          </a:p>
        </p:txBody>
      </p:sp>
    </p:spTree>
    <p:extLst>
      <p:ext uri="{BB962C8B-B14F-4D97-AF65-F5344CB8AC3E}">
        <p14:creationId xmlns:p14="http://schemas.microsoft.com/office/powerpoint/2010/main" val="3087015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08DDC-1E57-4F27-9BED-8475B11564CD}"/>
              </a:ext>
            </a:extLst>
          </p:cNvPr>
          <p:cNvSpPr>
            <a:spLocks noGrp="1"/>
          </p:cNvSpPr>
          <p:nvPr>
            <p:ph type="ctrTitle"/>
          </p:nvPr>
        </p:nvSpPr>
        <p:spPr>
          <a:xfrm>
            <a:off x="307910" y="1884784"/>
            <a:ext cx="11728580" cy="2169981"/>
          </a:xfrm>
        </p:spPr>
        <p:txBody>
          <a:bodyPr>
            <a:noAutofit/>
          </a:bodyPr>
          <a:lstStyle/>
          <a:p>
            <a:r>
              <a:rPr lang="en-US" sz="4800" dirty="0" err="1">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Bài</a:t>
            </a:r>
            <a:r>
              <a:rPr lang="en-US" sz="4800" dirty="0">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 15</a:t>
            </a:r>
            <a:br>
              <a:rPr lang="en-US" sz="4800" dirty="0">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br>
            <a:r>
              <a:rPr lang="en-US" sz="6000" dirty="0" err="1">
                <a:ln w="12700">
                  <a:solidFill>
                    <a:schemeClr val="tx2">
                      <a:lumMod val="75000"/>
                    </a:schemeClr>
                  </a:solidFill>
                  <a:prstDash val="solid"/>
                </a:ln>
                <a:solidFill>
                  <a:sysClr val="windowText" lastClr="000000"/>
                </a:solidFill>
                <a:effectLst>
                  <a:outerShdw dist="38100" dir="2640000" algn="bl" rotWithShape="0">
                    <a:schemeClr val="tx2">
                      <a:lumMod val="75000"/>
                    </a:schemeClr>
                  </a:outerShdw>
                </a:effectLst>
                <a:latin typeface="Tahoma" panose="020B0604030504040204" pitchFamily="34" charset="0"/>
                <a:ea typeface="Tahoma" panose="020B0604030504040204" pitchFamily="34" charset="0"/>
                <a:cs typeface="Tahoma" panose="020B0604030504040204" pitchFamily="34" charset="0"/>
              </a:rPr>
              <a:t>Biểu</a:t>
            </a:r>
            <a:r>
              <a:rPr lang="en-US" sz="6000" dirty="0">
                <a:ln w="12700">
                  <a:solidFill>
                    <a:schemeClr val="tx2">
                      <a:lumMod val="75000"/>
                    </a:schemeClr>
                  </a:solidFill>
                  <a:prstDash val="solid"/>
                </a:ln>
                <a:solidFill>
                  <a:sysClr val="windowText" lastClr="000000"/>
                </a:solidFill>
                <a:effectLst>
                  <a:outerShdw dist="38100" dir="2640000" algn="bl" rotWithShape="0">
                    <a:schemeClr val="tx2">
                      <a:lumMod val="75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6000" dirty="0" err="1">
                <a:ln w="12700">
                  <a:solidFill>
                    <a:schemeClr val="tx2">
                      <a:lumMod val="75000"/>
                    </a:schemeClr>
                  </a:solidFill>
                  <a:prstDash val="solid"/>
                </a:ln>
                <a:solidFill>
                  <a:sysClr val="windowText" lastClr="000000"/>
                </a:solidFill>
                <a:effectLst>
                  <a:outerShdw dist="38100" dir="2640000" algn="bl" rotWithShape="0">
                    <a:schemeClr val="tx2">
                      <a:lumMod val="75000"/>
                    </a:schemeClr>
                  </a:outerShdw>
                </a:effectLst>
                <a:latin typeface="Tahoma" panose="020B0604030504040204" pitchFamily="34" charset="0"/>
                <a:ea typeface="Tahoma" panose="020B0604030504040204" pitchFamily="34" charset="0"/>
                <a:cs typeface="Tahoma" panose="020B0604030504040204" pitchFamily="34" charset="0"/>
              </a:rPr>
              <a:t>đồ</a:t>
            </a:r>
            <a:r>
              <a:rPr lang="en-US" sz="6000" dirty="0">
                <a:ln w="12700">
                  <a:solidFill>
                    <a:schemeClr val="tx2">
                      <a:lumMod val="75000"/>
                    </a:schemeClr>
                  </a:solidFill>
                  <a:prstDash val="solid"/>
                </a:ln>
                <a:solidFill>
                  <a:sysClr val="windowText" lastClr="000000"/>
                </a:solidFill>
                <a:effectLst>
                  <a:outerShdw dist="38100" dir="2640000" algn="bl" rotWithShape="0">
                    <a:schemeClr val="tx2">
                      <a:lumMod val="75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6000" dirty="0" err="1">
                <a:ln w="12700">
                  <a:solidFill>
                    <a:schemeClr val="tx2">
                      <a:lumMod val="75000"/>
                    </a:schemeClr>
                  </a:solidFill>
                  <a:prstDash val="solid"/>
                </a:ln>
                <a:solidFill>
                  <a:sysClr val="windowText" lastClr="000000"/>
                </a:solidFill>
                <a:effectLst>
                  <a:outerShdw dist="38100" dir="2640000" algn="bl" rotWithShape="0">
                    <a:schemeClr val="tx2">
                      <a:lumMod val="75000"/>
                    </a:schemeClr>
                  </a:outerShdw>
                </a:effectLst>
                <a:latin typeface="Tahoma" panose="020B0604030504040204" pitchFamily="34" charset="0"/>
                <a:ea typeface="Tahoma" panose="020B0604030504040204" pitchFamily="34" charset="0"/>
                <a:cs typeface="Tahoma" panose="020B0604030504040204" pitchFamily="34" charset="0"/>
              </a:rPr>
              <a:t>trong</a:t>
            </a:r>
            <a:r>
              <a:rPr lang="en-US" sz="6000" dirty="0">
                <a:ln w="12700">
                  <a:solidFill>
                    <a:schemeClr val="tx2">
                      <a:lumMod val="75000"/>
                    </a:schemeClr>
                  </a:solidFill>
                  <a:prstDash val="solid"/>
                </a:ln>
                <a:solidFill>
                  <a:sysClr val="windowText" lastClr="000000"/>
                </a:solidFill>
                <a:effectLst>
                  <a:outerShdw dist="38100" dir="2640000" algn="bl" rotWithShape="0">
                    <a:schemeClr val="tx2">
                      <a:lumMod val="75000"/>
                    </a:schemeClr>
                  </a:outerShdw>
                </a:effectLst>
                <a:latin typeface="Tahoma" panose="020B0604030504040204" pitchFamily="34" charset="0"/>
                <a:ea typeface="Tahoma" panose="020B0604030504040204" pitchFamily="34" charset="0"/>
                <a:cs typeface="Tahoma" panose="020B0604030504040204" pitchFamily="34" charset="0"/>
              </a:rPr>
              <a:t> Excel</a:t>
            </a:r>
            <a:endParaRPr lang="en-US" sz="4800" dirty="0">
              <a:solidFill>
                <a:sysClr val="windowText" lastClr="000000"/>
              </a:solidFill>
              <a:effectLst>
                <a:outerShdw blurRad="50800" dist="3810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A4E97962-2255-454D-B2BB-0AC3AF8D3CC8}"/>
              </a:ext>
            </a:extLst>
          </p:cNvPr>
          <p:cNvSpPr>
            <a:spLocks noGrp="1"/>
          </p:cNvSpPr>
          <p:nvPr>
            <p:ph type="subTitle" idx="1"/>
          </p:nvPr>
        </p:nvSpPr>
        <p:spPr/>
        <p:txBody>
          <a:bodyPr/>
          <a:lstStyle/>
          <a:p>
            <a:r>
              <a:rPr lang="en-US" b="1" dirty="0"/>
              <a:t>GV: </a:t>
            </a:r>
            <a:r>
              <a:rPr lang="en-US" b="1" dirty="0" err="1"/>
              <a:t>Từ</a:t>
            </a:r>
            <a:r>
              <a:rPr lang="en-US" b="1" dirty="0"/>
              <a:t> </a:t>
            </a:r>
            <a:r>
              <a:rPr lang="en-US" b="1" dirty="0" err="1"/>
              <a:t>Thị</a:t>
            </a:r>
            <a:r>
              <a:rPr lang="en-US" b="1" dirty="0"/>
              <a:t> </a:t>
            </a:r>
            <a:r>
              <a:rPr lang="en-US" b="1" dirty="0" err="1"/>
              <a:t>Xuân</a:t>
            </a:r>
            <a:r>
              <a:rPr lang="en-US" b="1" dirty="0"/>
              <a:t> </a:t>
            </a:r>
            <a:r>
              <a:rPr lang="en-US" b="1" dirty="0" err="1"/>
              <a:t>Hiền</a:t>
            </a:r>
            <a:endParaRPr lang="en-US" b="1" dirty="0"/>
          </a:p>
          <a:p>
            <a:r>
              <a:rPr lang="en-US" b="1" dirty="0"/>
              <a:t>Email: ttxuanhien@gmail.com</a:t>
            </a:r>
          </a:p>
          <a:p>
            <a:endParaRPr lang="en-US" dirty="0"/>
          </a:p>
        </p:txBody>
      </p:sp>
    </p:spTree>
    <p:extLst>
      <p:ext uri="{BB962C8B-B14F-4D97-AF65-F5344CB8AC3E}">
        <p14:creationId xmlns:p14="http://schemas.microsoft.com/office/powerpoint/2010/main" val="4185288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C5AE9-8D19-46DA-A95D-B487F9B429BC}"/>
              </a:ext>
            </a:extLst>
          </p:cNvPr>
          <p:cNvSpPr>
            <a:spLocks noGrp="1"/>
          </p:cNvSpPr>
          <p:nvPr>
            <p:ph type="title"/>
          </p:nvPr>
        </p:nvSpPr>
        <p:spPr/>
        <p:txBody>
          <a:bodyPr/>
          <a:lstStyle/>
          <a:p>
            <a:r>
              <a:rPr lang="en-US" dirty="0" err="1"/>
              <a:t>Cách</a:t>
            </a:r>
            <a:r>
              <a:rPr lang="en-US" dirty="0"/>
              <a:t> </a:t>
            </a:r>
            <a:r>
              <a:rPr lang="en-US" dirty="0" err="1"/>
              <a:t>chèn</a:t>
            </a:r>
            <a:r>
              <a:rPr lang="en-US" dirty="0"/>
              <a:t> </a:t>
            </a:r>
            <a:r>
              <a:rPr lang="en-US" dirty="0" err="1"/>
              <a:t>biểu</a:t>
            </a:r>
            <a:r>
              <a:rPr lang="en-US" dirty="0"/>
              <a:t> </a:t>
            </a:r>
            <a:r>
              <a:rPr lang="en-US" dirty="0" err="1"/>
              <a:t>đồ</a:t>
            </a:r>
            <a:endParaRPr lang="en-US" dirty="0"/>
          </a:p>
        </p:txBody>
      </p:sp>
      <p:sp>
        <p:nvSpPr>
          <p:cNvPr id="3" name="Content Placeholder 2">
            <a:extLst>
              <a:ext uri="{FF2B5EF4-FFF2-40B4-BE49-F238E27FC236}">
                <a16:creationId xmlns:a16="http://schemas.microsoft.com/office/drawing/2014/main" id="{D7072F99-CBF7-411C-B4FF-79E6A2C0CF50}"/>
              </a:ext>
            </a:extLst>
          </p:cNvPr>
          <p:cNvSpPr>
            <a:spLocks noGrp="1"/>
          </p:cNvSpPr>
          <p:nvPr>
            <p:ph idx="1"/>
          </p:nvPr>
        </p:nvSpPr>
        <p:spPr/>
        <p:txBody>
          <a:bodyPr/>
          <a:lstStyle/>
          <a:p>
            <a:r>
              <a:rPr lang="en-US" b="1" dirty="0" err="1">
                <a:solidFill>
                  <a:srgbClr val="FF0000"/>
                </a:solidFill>
              </a:rPr>
              <a:t>Các</a:t>
            </a:r>
            <a:r>
              <a:rPr lang="en-US" b="1" dirty="0">
                <a:solidFill>
                  <a:srgbClr val="FF0000"/>
                </a:solidFill>
              </a:rPr>
              <a:t> </a:t>
            </a:r>
            <a:r>
              <a:rPr lang="en-US" b="1" dirty="0" err="1">
                <a:solidFill>
                  <a:srgbClr val="FF0000"/>
                </a:solidFill>
              </a:rPr>
              <a:t>bước</a:t>
            </a:r>
            <a:r>
              <a:rPr lang="en-US" b="1" dirty="0">
                <a:solidFill>
                  <a:srgbClr val="FF0000"/>
                </a:solidFill>
              </a:rPr>
              <a:t> </a:t>
            </a:r>
            <a:r>
              <a:rPr lang="en-US" b="1" dirty="0" err="1">
                <a:solidFill>
                  <a:srgbClr val="FF0000"/>
                </a:solidFill>
              </a:rPr>
              <a:t>chèn</a:t>
            </a:r>
            <a:r>
              <a:rPr lang="en-US" b="1" dirty="0">
                <a:solidFill>
                  <a:srgbClr val="FF0000"/>
                </a:solidFill>
              </a:rPr>
              <a:t> </a:t>
            </a:r>
            <a:r>
              <a:rPr lang="en-US" b="1" dirty="0" err="1">
                <a:solidFill>
                  <a:srgbClr val="FF0000"/>
                </a:solidFill>
              </a:rPr>
              <a:t>biểu</a:t>
            </a:r>
            <a:r>
              <a:rPr lang="en-US" b="1" dirty="0">
                <a:solidFill>
                  <a:srgbClr val="FF0000"/>
                </a:solidFill>
              </a:rPr>
              <a:t> </a:t>
            </a:r>
            <a:r>
              <a:rPr lang="en-US" b="1" dirty="0" err="1">
                <a:solidFill>
                  <a:srgbClr val="FF0000"/>
                </a:solidFill>
              </a:rPr>
              <a:t>đồ</a:t>
            </a:r>
            <a:endParaRPr lang="en-US" b="1" dirty="0">
              <a:solidFill>
                <a:srgbClr val="FF0000"/>
              </a:solidFill>
            </a:endParaRPr>
          </a:p>
          <a:p>
            <a:pPr lvl="1"/>
            <a:r>
              <a:rPr lang="en-US" dirty="0" err="1"/>
              <a:t>Chọn</a:t>
            </a:r>
            <a:r>
              <a:rPr lang="en-US" dirty="0"/>
              <a:t> </a:t>
            </a:r>
            <a:r>
              <a:rPr lang="en-US" dirty="0" err="1"/>
              <a:t>khối</a:t>
            </a:r>
            <a:r>
              <a:rPr lang="en-US" dirty="0"/>
              <a:t> </a:t>
            </a:r>
            <a:r>
              <a:rPr lang="en-US" dirty="0" err="1"/>
              <a:t>dữ</a:t>
            </a:r>
            <a:r>
              <a:rPr lang="en-US" dirty="0"/>
              <a:t> </a:t>
            </a:r>
            <a:r>
              <a:rPr lang="en-US" dirty="0" err="1"/>
              <a:t>liệu</a:t>
            </a:r>
            <a:r>
              <a:rPr lang="en-US" dirty="0"/>
              <a:t> </a:t>
            </a:r>
            <a:r>
              <a:rPr lang="en-US" dirty="0" err="1"/>
              <a:t>nguồn</a:t>
            </a:r>
            <a:r>
              <a:rPr lang="en-US" dirty="0"/>
              <a:t> </a:t>
            </a:r>
            <a:r>
              <a:rPr lang="en-US" dirty="0" err="1"/>
              <a:t>cho</a:t>
            </a:r>
            <a:r>
              <a:rPr lang="en-US" dirty="0"/>
              <a:t> </a:t>
            </a:r>
            <a:r>
              <a:rPr lang="en-US" dirty="0" err="1"/>
              <a:t>biểu</a:t>
            </a:r>
            <a:r>
              <a:rPr lang="en-US" dirty="0"/>
              <a:t> </a:t>
            </a:r>
            <a:r>
              <a:rPr lang="en-US" dirty="0" err="1"/>
              <a:t>đồ</a:t>
            </a:r>
            <a:r>
              <a:rPr lang="en-US" dirty="0"/>
              <a:t>.</a:t>
            </a:r>
          </a:p>
          <a:p>
            <a:pPr lvl="1"/>
            <a:r>
              <a:rPr lang="en-US" dirty="0" err="1"/>
              <a:t>Chọn</a:t>
            </a:r>
            <a:r>
              <a:rPr lang="en-US" dirty="0"/>
              <a:t> tab </a:t>
            </a:r>
            <a:r>
              <a:rPr lang="en-US" b="1" dirty="0"/>
              <a:t>Insert</a:t>
            </a:r>
            <a:r>
              <a:rPr lang="en-US" dirty="0"/>
              <a:t>, </a:t>
            </a:r>
            <a:r>
              <a:rPr lang="en-US" dirty="0" err="1"/>
              <a:t>trong</a:t>
            </a:r>
            <a:r>
              <a:rPr lang="en-US" dirty="0"/>
              <a:t> </a:t>
            </a:r>
            <a:r>
              <a:rPr lang="en-US" dirty="0" err="1"/>
              <a:t>nhóm</a:t>
            </a:r>
            <a:r>
              <a:rPr lang="en-US" dirty="0"/>
              <a:t> </a:t>
            </a:r>
            <a:r>
              <a:rPr lang="en-US" b="1" dirty="0"/>
              <a:t>Chart</a:t>
            </a:r>
            <a:r>
              <a:rPr lang="en-US" dirty="0"/>
              <a:t>, </a:t>
            </a:r>
          </a:p>
          <a:p>
            <a:pPr lvl="1"/>
            <a:r>
              <a:rPr lang="en-US" dirty="0" err="1"/>
              <a:t>Trong</a:t>
            </a:r>
            <a:r>
              <a:rPr lang="en-US" dirty="0"/>
              <a:t> </a:t>
            </a:r>
            <a:r>
              <a:rPr lang="en-US" dirty="0" err="1"/>
              <a:t>hộp</a:t>
            </a:r>
            <a:r>
              <a:rPr lang="en-US" dirty="0"/>
              <a:t> </a:t>
            </a:r>
            <a:r>
              <a:rPr lang="en-US" dirty="0" err="1"/>
              <a:t>thoại</a:t>
            </a:r>
            <a:r>
              <a:rPr lang="en-US" dirty="0"/>
              <a:t> </a:t>
            </a:r>
            <a:r>
              <a:rPr lang="en-US" b="1" dirty="0"/>
              <a:t>Insert Chart</a:t>
            </a:r>
            <a:r>
              <a:rPr lang="en-US" dirty="0"/>
              <a:t>, </a:t>
            </a:r>
            <a:r>
              <a:rPr lang="en-US" dirty="0" err="1"/>
              <a:t>chọn</a:t>
            </a:r>
            <a:r>
              <a:rPr lang="en-US" dirty="0"/>
              <a:t> </a:t>
            </a:r>
            <a:r>
              <a:rPr lang="en-US" dirty="0" err="1"/>
              <a:t>loại</a:t>
            </a:r>
            <a:r>
              <a:rPr lang="en-US" dirty="0"/>
              <a:t> </a:t>
            </a:r>
            <a:r>
              <a:rPr lang="en-US" dirty="0" err="1"/>
              <a:t>biểu</a:t>
            </a:r>
            <a:r>
              <a:rPr lang="en-US" dirty="0"/>
              <a:t> </a:t>
            </a:r>
            <a:r>
              <a:rPr lang="en-US" dirty="0" err="1"/>
              <a:t>đồ</a:t>
            </a:r>
            <a:r>
              <a:rPr lang="en-US" dirty="0"/>
              <a:t> </a:t>
            </a:r>
            <a:r>
              <a:rPr lang="en-US" dirty="0" err="1"/>
              <a:t>thích</a:t>
            </a:r>
            <a:r>
              <a:rPr lang="en-US" dirty="0"/>
              <a:t> </a:t>
            </a:r>
            <a:r>
              <a:rPr lang="en-US" dirty="0" err="1"/>
              <a:t>hợp</a:t>
            </a:r>
            <a:endParaRPr lang="en-US" dirty="0"/>
          </a:p>
          <a:p>
            <a:pPr lvl="1"/>
            <a:r>
              <a:rPr lang="en-US" dirty="0" err="1"/>
              <a:t>Hoặc</a:t>
            </a:r>
            <a:r>
              <a:rPr lang="en-US" dirty="0"/>
              <a:t> click </a:t>
            </a:r>
            <a:r>
              <a:rPr lang="en-US" dirty="0" err="1"/>
              <a:t>nút</a:t>
            </a:r>
            <a:r>
              <a:rPr lang="en-US" dirty="0"/>
              <a:t> </a:t>
            </a:r>
            <a:r>
              <a:rPr lang="en-US" b="1" dirty="0"/>
              <a:t>Recommended</a:t>
            </a:r>
            <a:r>
              <a:rPr lang="en-US" dirty="0"/>
              <a:t> </a:t>
            </a:r>
            <a:r>
              <a:rPr lang="en-US" b="1" dirty="0"/>
              <a:t>Charts</a:t>
            </a:r>
            <a:r>
              <a:rPr lang="en-US" dirty="0"/>
              <a:t> </a:t>
            </a:r>
            <a:r>
              <a:rPr lang="en-US" dirty="0" err="1"/>
              <a:t>để</a:t>
            </a:r>
            <a:r>
              <a:rPr lang="en-US" dirty="0"/>
              <a:t> </a:t>
            </a:r>
            <a:r>
              <a:rPr lang="en-US" dirty="0" err="1"/>
              <a:t>tham</a:t>
            </a:r>
            <a:r>
              <a:rPr lang="en-US" dirty="0"/>
              <a:t> </a:t>
            </a:r>
            <a:r>
              <a:rPr lang="en-US" dirty="0" err="1"/>
              <a:t>khảo</a:t>
            </a:r>
            <a:r>
              <a:rPr lang="en-US" dirty="0"/>
              <a:t> </a:t>
            </a:r>
            <a:r>
              <a:rPr lang="en-US" dirty="0" err="1"/>
              <a:t>gợi</a:t>
            </a:r>
            <a:r>
              <a:rPr lang="en-US" dirty="0"/>
              <a:t> ý </a:t>
            </a:r>
            <a:r>
              <a:rPr lang="en-US" dirty="0" err="1"/>
              <a:t>của</a:t>
            </a:r>
            <a:r>
              <a:rPr lang="en-US" dirty="0"/>
              <a:t> Excel </a:t>
            </a:r>
            <a:r>
              <a:rPr lang="en-US" dirty="0" err="1"/>
              <a:t>và</a:t>
            </a:r>
            <a:r>
              <a:rPr lang="en-US" dirty="0"/>
              <a:t> </a:t>
            </a:r>
            <a:r>
              <a:rPr lang="en-US" dirty="0" err="1"/>
              <a:t>chọn</a:t>
            </a:r>
            <a:r>
              <a:rPr lang="en-US" dirty="0"/>
              <a:t> </a:t>
            </a:r>
            <a:r>
              <a:rPr lang="en-US" dirty="0" err="1"/>
              <a:t>biểu</a:t>
            </a:r>
            <a:r>
              <a:rPr lang="en-US" dirty="0"/>
              <a:t> </a:t>
            </a:r>
            <a:r>
              <a:rPr lang="en-US" dirty="0" err="1"/>
              <a:t>đồ</a:t>
            </a:r>
            <a:r>
              <a:rPr lang="en-US" dirty="0"/>
              <a:t> </a:t>
            </a:r>
            <a:r>
              <a:rPr lang="en-US" dirty="0" err="1"/>
              <a:t>thích</a:t>
            </a:r>
            <a:r>
              <a:rPr lang="en-US" dirty="0"/>
              <a:t> </a:t>
            </a:r>
            <a:r>
              <a:rPr lang="en-US" dirty="0" err="1"/>
              <a:t>hợp</a:t>
            </a:r>
            <a:r>
              <a:rPr lang="en-US" dirty="0"/>
              <a:t>, click OK </a:t>
            </a:r>
          </a:p>
          <a:p>
            <a:endParaRPr lang="en-US" dirty="0"/>
          </a:p>
        </p:txBody>
      </p:sp>
      <p:sp>
        <p:nvSpPr>
          <p:cNvPr id="4" name="Date Placeholder 3">
            <a:extLst>
              <a:ext uri="{FF2B5EF4-FFF2-40B4-BE49-F238E27FC236}">
                <a16:creationId xmlns:a16="http://schemas.microsoft.com/office/drawing/2014/main" id="{E4B40924-B8A6-4A0B-81BA-5831029C0979}"/>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A71C777F-65FC-4374-B844-34ED1161411B}"/>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EA016665-A9F1-418C-A9FF-4FBDCCC6813D}"/>
              </a:ext>
            </a:extLst>
          </p:cNvPr>
          <p:cNvSpPr>
            <a:spLocks noGrp="1"/>
          </p:cNvSpPr>
          <p:nvPr>
            <p:ph type="sldNum" sz="quarter" idx="12"/>
          </p:nvPr>
        </p:nvSpPr>
        <p:spPr/>
        <p:txBody>
          <a:bodyPr/>
          <a:lstStyle/>
          <a:p>
            <a:fld id="{C1F84318-9856-4A67-8CE7-23A223DD6362}" type="slidenum">
              <a:rPr lang="en-US" smtClean="0"/>
              <a:t>10</a:t>
            </a:fld>
            <a:endParaRPr lang="en-US"/>
          </a:p>
        </p:txBody>
      </p:sp>
      <p:pic>
        <p:nvPicPr>
          <p:cNvPr id="4098" name="Picture 2" descr="Screenshot of Excel 2013">
            <a:extLst>
              <a:ext uri="{FF2B5EF4-FFF2-40B4-BE49-F238E27FC236}">
                <a16:creationId xmlns:a16="http://schemas.microsoft.com/office/drawing/2014/main" id="{F0AE1081-6469-41B8-9C90-8EE60C04BC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1399" y="4739647"/>
            <a:ext cx="5187228" cy="1384011"/>
          </a:xfrm>
          <a:prstGeom prst="rect">
            <a:avLst/>
          </a:prstGeom>
          <a:ln>
            <a:solidFill>
              <a:schemeClr val="accent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385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C5AE9-8D19-46DA-A95D-B487F9B429BC}"/>
              </a:ext>
            </a:extLst>
          </p:cNvPr>
          <p:cNvSpPr>
            <a:spLocks noGrp="1"/>
          </p:cNvSpPr>
          <p:nvPr>
            <p:ph type="title"/>
          </p:nvPr>
        </p:nvSpPr>
        <p:spPr/>
        <p:txBody>
          <a:bodyPr/>
          <a:lstStyle/>
          <a:p>
            <a:r>
              <a:rPr lang="en-US" dirty="0" err="1"/>
              <a:t>Định</a:t>
            </a:r>
            <a:r>
              <a:rPr lang="en-US" dirty="0"/>
              <a:t> </a:t>
            </a:r>
            <a:r>
              <a:rPr lang="en-US" dirty="0" err="1"/>
              <a:t>dạng</a:t>
            </a:r>
            <a:r>
              <a:rPr lang="en-US" dirty="0"/>
              <a:t> </a:t>
            </a:r>
            <a:r>
              <a:rPr lang="en-US" dirty="0" err="1"/>
              <a:t>biểu</a:t>
            </a:r>
            <a:r>
              <a:rPr lang="en-US" dirty="0"/>
              <a:t> </a:t>
            </a:r>
            <a:r>
              <a:rPr lang="en-US" dirty="0" err="1"/>
              <a:t>đồ</a:t>
            </a:r>
            <a:endParaRPr lang="en-US" dirty="0"/>
          </a:p>
        </p:txBody>
      </p:sp>
      <p:sp>
        <p:nvSpPr>
          <p:cNvPr id="3" name="Content Placeholder 2">
            <a:extLst>
              <a:ext uri="{FF2B5EF4-FFF2-40B4-BE49-F238E27FC236}">
                <a16:creationId xmlns:a16="http://schemas.microsoft.com/office/drawing/2014/main" id="{D7072F99-CBF7-411C-B4FF-79E6A2C0CF50}"/>
              </a:ext>
            </a:extLst>
          </p:cNvPr>
          <p:cNvSpPr>
            <a:spLocks noGrp="1"/>
          </p:cNvSpPr>
          <p:nvPr>
            <p:ph idx="1"/>
          </p:nvPr>
        </p:nvSpPr>
        <p:spPr>
          <a:xfrm>
            <a:off x="2589212" y="1801091"/>
            <a:ext cx="6360824" cy="4110131"/>
          </a:xfrm>
        </p:spPr>
        <p:txBody>
          <a:bodyPr/>
          <a:lstStyle/>
          <a:p>
            <a:pPr algn="just"/>
            <a:r>
              <a:rPr lang="en-US" b="1" dirty="0" err="1">
                <a:solidFill>
                  <a:srgbClr val="FF0000"/>
                </a:solidFill>
              </a:rPr>
              <a:t>Thêm</a:t>
            </a:r>
            <a:r>
              <a:rPr lang="en-US" b="1" dirty="0">
                <a:solidFill>
                  <a:srgbClr val="FF0000"/>
                </a:solidFill>
              </a:rPr>
              <a:t> </a:t>
            </a:r>
            <a:r>
              <a:rPr lang="en-US" b="1" dirty="0" err="1">
                <a:solidFill>
                  <a:srgbClr val="FF0000"/>
                </a:solidFill>
              </a:rPr>
              <a:t>các</a:t>
            </a:r>
            <a:r>
              <a:rPr lang="en-US" b="1" dirty="0">
                <a:solidFill>
                  <a:srgbClr val="FF0000"/>
                </a:solidFill>
              </a:rPr>
              <a:t> </a:t>
            </a:r>
            <a:r>
              <a:rPr lang="en-US" b="1" dirty="0" err="1">
                <a:solidFill>
                  <a:srgbClr val="FF0000"/>
                </a:solidFill>
              </a:rPr>
              <a:t>phần</a:t>
            </a:r>
            <a:r>
              <a:rPr lang="en-US" b="1" dirty="0">
                <a:solidFill>
                  <a:srgbClr val="FF0000"/>
                </a:solidFill>
              </a:rPr>
              <a:t> </a:t>
            </a:r>
            <a:r>
              <a:rPr lang="en-US" b="1" dirty="0" err="1">
                <a:solidFill>
                  <a:srgbClr val="FF0000"/>
                </a:solidFill>
              </a:rPr>
              <a:t>tử</a:t>
            </a:r>
            <a:r>
              <a:rPr lang="en-US" b="1" dirty="0">
                <a:solidFill>
                  <a:srgbClr val="FF0000"/>
                </a:solidFill>
              </a:rPr>
              <a:t> </a:t>
            </a:r>
            <a:r>
              <a:rPr lang="en-US" b="1" dirty="0" err="1">
                <a:solidFill>
                  <a:srgbClr val="FF0000"/>
                </a:solidFill>
              </a:rPr>
              <a:t>vào</a:t>
            </a:r>
            <a:r>
              <a:rPr lang="en-US" b="1" dirty="0">
                <a:solidFill>
                  <a:srgbClr val="FF0000"/>
                </a:solidFill>
              </a:rPr>
              <a:t> </a:t>
            </a:r>
            <a:r>
              <a:rPr lang="en-US" b="1" dirty="0" err="1">
                <a:solidFill>
                  <a:srgbClr val="FF0000"/>
                </a:solidFill>
              </a:rPr>
              <a:t>biểu</a:t>
            </a:r>
            <a:r>
              <a:rPr lang="en-US" b="1" dirty="0">
                <a:solidFill>
                  <a:srgbClr val="FF0000"/>
                </a:solidFill>
              </a:rPr>
              <a:t> </a:t>
            </a:r>
            <a:r>
              <a:rPr lang="en-US" b="1" dirty="0" err="1">
                <a:solidFill>
                  <a:srgbClr val="FF0000"/>
                </a:solidFill>
              </a:rPr>
              <a:t>đồ</a:t>
            </a:r>
            <a:endParaRPr lang="en-US" b="1" dirty="0">
              <a:solidFill>
                <a:srgbClr val="FF0000"/>
              </a:solidFill>
            </a:endParaRPr>
          </a:p>
          <a:p>
            <a:pPr lvl="1" algn="just"/>
            <a:r>
              <a:rPr lang="en-US" dirty="0"/>
              <a:t>Click </a:t>
            </a:r>
            <a:r>
              <a:rPr lang="en-US" dirty="0" err="1"/>
              <a:t>nút</a:t>
            </a:r>
            <a:r>
              <a:rPr lang="en-US" dirty="0"/>
              <a:t> </a:t>
            </a:r>
            <a:r>
              <a:rPr lang="en-US" b="1" dirty="0"/>
              <a:t>Add Chart Element </a:t>
            </a:r>
            <a:r>
              <a:rPr lang="en-US" dirty="0" err="1"/>
              <a:t>trong</a:t>
            </a:r>
            <a:r>
              <a:rPr lang="en-US" dirty="0"/>
              <a:t> </a:t>
            </a:r>
            <a:r>
              <a:rPr lang="en-US" dirty="0" err="1"/>
              <a:t>nhóm</a:t>
            </a:r>
            <a:r>
              <a:rPr lang="en-US" dirty="0"/>
              <a:t> </a:t>
            </a:r>
            <a:r>
              <a:rPr lang="en-US" b="1" dirty="0"/>
              <a:t>Chart Layout</a:t>
            </a:r>
          </a:p>
          <a:p>
            <a:pPr lvl="1" algn="just"/>
            <a:r>
              <a:rPr lang="en-US" b="1" i="1" dirty="0"/>
              <a:t>Chart title</a:t>
            </a:r>
            <a:r>
              <a:rPr lang="en-US" dirty="0"/>
              <a:t>: </a:t>
            </a:r>
            <a:r>
              <a:rPr lang="en-US" dirty="0" err="1"/>
              <a:t>thêm</a:t>
            </a:r>
            <a:r>
              <a:rPr lang="en-US" dirty="0"/>
              <a:t> </a:t>
            </a:r>
            <a:r>
              <a:rPr lang="en-US" dirty="0" err="1"/>
              <a:t>tiêu</a:t>
            </a:r>
            <a:r>
              <a:rPr lang="en-US" dirty="0"/>
              <a:t> </a:t>
            </a:r>
            <a:r>
              <a:rPr lang="en-US" dirty="0" err="1"/>
              <a:t>đề</a:t>
            </a:r>
            <a:r>
              <a:rPr lang="en-US" dirty="0"/>
              <a:t> </a:t>
            </a:r>
            <a:r>
              <a:rPr lang="en-US" dirty="0" err="1"/>
              <a:t>cho</a:t>
            </a:r>
            <a:r>
              <a:rPr lang="en-US" dirty="0"/>
              <a:t> </a:t>
            </a:r>
            <a:r>
              <a:rPr lang="en-US" dirty="0" err="1"/>
              <a:t>biểu</a:t>
            </a:r>
            <a:r>
              <a:rPr lang="en-US" dirty="0"/>
              <a:t> </a:t>
            </a:r>
            <a:r>
              <a:rPr lang="en-US" dirty="0" err="1"/>
              <a:t>đồ</a:t>
            </a:r>
            <a:endParaRPr lang="en-US" dirty="0"/>
          </a:p>
          <a:p>
            <a:pPr lvl="1" algn="just"/>
            <a:r>
              <a:rPr lang="en-US" b="1" i="1" dirty="0"/>
              <a:t>Data label</a:t>
            </a:r>
            <a:r>
              <a:rPr lang="en-US" dirty="0"/>
              <a:t>: </a:t>
            </a:r>
            <a:r>
              <a:rPr lang="en-US" dirty="0" err="1"/>
              <a:t>thêm</a:t>
            </a:r>
            <a:r>
              <a:rPr lang="en-US" dirty="0"/>
              <a:t> </a:t>
            </a:r>
            <a:r>
              <a:rPr lang="en-US" dirty="0" err="1"/>
              <a:t>nhãn</a:t>
            </a:r>
            <a:r>
              <a:rPr lang="en-US" dirty="0"/>
              <a:t> </a:t>
            </a:r>
            <a:r>
              <a:rPr lang="en-US" dirty="0" err="1"/>
              <a:t>cho</a:t>
            </a:r>
            <a:r>
              <a:rPr lang="en-US" dirty="0"/>
              <a:t> </a:t>
            </a:r>
            <a:r>
              <a:rPr lang="en-US" dirty="0" err="1"/>
              <a:t>dữ</a:t>
            </a:r>
            <a:r>
              <a:rPr lang="en-US" dirty="0"/>
              <a:t> </a:t>
            </a:r>
            <a:r>
              <a:rPr lang="en-US" dirty="0" err="1"/>
              <a:t>liệu</a:t>
            </a:r>
            <a:endParaRPr lang="en-US" dirty="0"/>
          </a:p>
          <a:p>
            <a:pPr lvl="1" algn="just"/>
            <a:r>
              <a:rPr lang="en-US" b="1" i="1" dirty="0"/>
              <a:t>Quick layout</a:t>
            </a:r>
            <a:r>
              <a:rPr lang="en-US" dirty="0"/>
              <a:t>: </a:t>
            </a:r>
            <a:r>
              <a:rPr lang="en-US" dirty="0" err="1"/>
              <a:t>chọn</a:t>
            </a:r>
            <a:r>
              <a:rPr lang="en-US" dirty="0"/>
              <a:t> </a:t>
            </a:r>
            <a:r>
              <a:rPr lang="en-US" dirty="0" err="1"/>
              <a:t>nhanh</a:t>
            </a:r>
            <a:r>
              <a:rPr lang="en-US" dirty="0"/>
              <a:t> </a:t>
            </a:r>
            <a:r>
              <a:rPr lang="en-US" dirty="0" err="1"/>
              <a:t>một</a:t>
            </a:r>
            <a:r>
              <a:rPr lang="en-US" dirty="0"/>
              <a:t> </a:t>
            </a:r>
            <a:r>
              <a:rPr lang="en-US" dirty="0" err="1"/>
              <a:t>bố</a:t>
            </a:r>
            <a:r>
              <a:rPr lang="en-US" dirty="0"/>
              <a:t> </a:t>
            </a:r>
            <a:r>
              <a:rPr lang="en-US" dirty="0" err="1"/>
              <a:t>cục</a:t>
            </a:r>
            <a:r>
              <a:rPr lang="en-US" dirty="0"/>
              <a:t> </a:t>
            </a:r>
            <a:r>
              <a:rPr lang="en-US" dirty="0" err="1"/>
              <a:t>có</a:t>
            </a:r>
            <a:r>
              <a:rPr lang="en-US" dirty="0"/>
              <a:t> </a:t>
            </a:r>
            <a:r>
              <a:rPr lang="en-US" dirty="0" err="1"/>
              <a:t>sẵn</a:t>
            </a:r>
            <a:endParaRPr lang="en-US" dirty="0"/>
          </a:p>
          <a:p>
            <a:pPr algn="just"/>
            <a:endParaRPr lang="en-US" dirty="0"/>
          </a:p>
        </p:txBody>
      </p:sp>
      <p:sp>
        <p:nvSpPr>
          <p:cNvPr id="4" name="Date Placeholder 3">
            <a:extLst>
              <a:ext uri="{FF2B5EF4-FFF2-40B4-BE49-F238E27FC236}">
                <a16:creationId xmlns:a16="http://schemas.microsoft.com/office/drawing/2014/main" id="{E4B40924-B8A6-4A0B-81BA-5831029C0979}"/>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A71C777F-65FC-4374-B844-34ED1161411B}"/>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EA016665-A9F1-418C-A9FF-4FBDCCC6813D}"/>
              </a:ext>
            </a:extLst>
          </p:cNvPr>
          <p:cNvSpPr>
            <a:spLocks noGrp="1"/>
          </p:cNvSpPr>
          <p:nvPr>
            <p:ph type="sldNum" sz="quarter" idx="12"/>
          </p:nvPr>
        </p:nvSpPr>
        <p:spPr/>
        <p:txBody>
          <a:bodyPr/>
          <a:lstStyle/>
          <a:p>
            <a:fld id="{C1F84318-9856-4A67-8CE7-23A223DD6362}" type="slidenum">
              <a:rPr lang="en-US" smtClean="0"/>
              <a:t>11</a:t>
            </a:fld>
            <a:endParaRPr lang="en-US"/>
          </a:p>
        </p:txBody>
      </p:sp>
      <p:pic>
        <p:nvPicPr>
          <p:cNvPr id="7" name="Picture 2" descr="Screenshot of Excel 2013">
            <a:extLst>
              <a:ext uri="{FF2B5EF4-FFF2-40B4-BE49-F238E27FC236}">
                <a16:creationId xmlns:a16="http://schemas.microsoft.com/office/drawing/2014/main" id="{91A273D4-80BC-4BDA-908E-2985957F17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0036" y="1978171"/>
            <a:ext cx="2857500" cy="3400425"/>
          </a:xfrm>
          <a:prstGeom prst="rect">
            <a:avLst/>
          </a:prstGeom>
          <a:ln>
            <a:solidFill>
              <a:schemeClr val="accent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387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4FACF-7118-4166-9335-C1373DA4C7B5}"/>
              </a:ext>
            </a:extLst>
          </p:cNvPr>
          <p:cNvSpPr>
            <a:spLocks noGrp="1"/>
          </p:cNvSpPr>
          <p:nvPr>
            <p:ph type="title"/>
          </p:nvPr>
        </p:nvSpPr>
        <p:spPr/>
        <p:txBody>
          <a:bodyPr/>
          <a:lstStyle/>
          <a:p>
            <a:r>
              <a:rPr lang="en-US" dirty="0" err="1"/>
              <a:t>Định</a:t>
            </a:r>
            <a:r>
              <a:rPr lang="en-US" dirty="0"/>
              <a:t> </a:t>
            </a:r>
            <a:r>
              <a:rPr lang="en-US" dirty="0" err="1"/>
              <a:t>dạng</a:t>
            </a:r>
            <a:r>
              <a:rPr lang="en-US" dirty="0"/>
              <a:t> </a:t>
            </a:r>
            <a:r>
              <a:rPr lang="en-US" dirty="0" err="1"/>
              <a:t>biểu</a:t>
            </a:r>
            <a:r>
              <a:rPr lang="en-US" dirty="0"/>
              <a:t> </a:t>
            </a:r>
            <a:r>
              <a:rPr lang="en-US" dirty="0" err="1"/>
              <a:t>đồ</a:t>
            </a:r>
            <a:endParaRPr lang="en-US" dirty="0"/>
          </a:p>
        </p:txBody>
      </p:sp>
      <p:sp>
        <p:nvSpPr>
          <p:cNvPr id="3" name="Content Placeholder 2">
            <a:extLst>
              <a:ext uri="{FF2B5EF4-FFF2-40B4-BE49-F238E27FC236}">
                <a16:creationId xmlns:a16="http://schemas.microsoft.com/office/drawing/2014/main" id="{565BE55F-071A-4F28-8C79-B39CA03153D4}"/>
              </a:ext>
            </a:extLst>
          </p:cNvPr>
          <p:cNvSpPr>
            <a:spLocks noGrp="1"/>
          </p:cNvSpPr>
          <p:nvPr>
            <p:ph idx="1"/>
          </p:nvPr>
        </p:nvSpPr>
        <p:spPr>
          <a:xfrm>
            <a:off x="2589212" y="1801091"/>
            <a:ext cx="6240752" cy="4110131"/>
          </a:xfrm>
        </p:spPr>
        <p:txBody>
          <a:bodyPr/>
          <a:lstStyle/>
          <a:p>
            <a:pPr algn="just"/>
            <a:r>
              <a:rPr lang="en-US" b="1" dirty="0" err="1">
                <a:solidFill>
                  <a:srgbClr val="FF0000"/>
                </a:solidFill>
                <a:latin typeface="+mj-lt"/>
              </a:rPr>
              <a:t>Thay</a:t>
            </a:r>
            <a:r>
              <a:rPr lang="en-US" b="1" dirty="0">
                <a:solidFill>
                  <a:srgbClr val="FF0000"/>
                </a:solidFill>
                <a:latin typeface="+mj-lt"/>
              </a:rPr>
              <a:t> </a:t>
            </a:r>
            <a:r>
              <a:rPr lang="en-US" b="1" dirty="0" err="1">
                <a:solidFill>
                  <a:srgbClr val="FF0000"/>
                </a:solidFill>
                <a:latin typeface="+mj-lt"/>
              </a:rPr>
              <a:t>đổi</a:t>
            </a:r>
            <a:r>
              <a:rPr lang="en-US" b="1" dirty="0">
                <a:solidFill>
                  <a:srgbClr val="FF0000"/>
                </a:solidFill>
                <a:latin typeface="+mj-lt"/>
              </a:rPr>
              <a:t> Chart Layout</a:t>
            </a:r>
          </a:p>
          <a:p>
            <a:pPr lvl="1" algn="just"/>
            <a:r>
              <a:rPr lang="en-US" dirty="0" err="1">
                <a:latin typeface="+mj-lt"/>
              </a:rPr>
              <a:t>Thay</a:t>
            </a:r>
            <a:r>
              <a:rPr lang="en-US" dirty="0">
                <a:latin typeface="+mj-lt"/>
              </a:rPr>
              <a:t> </a:t>
            </a:r>
            <a:r>
              <a:rPr lang="en-US" dirty="0" err="1">
                <a:latin typeface="+mj-lt"/>
              </a:rPr>
              <a:t>vì</a:t>
            </a:r>
            <a:r>
              <a:rPr lang="en-US" dirty="0">
                <a:latin typeface="+mj-lt"/>
              </a:rPr>
              <a:t> </a:t>
            </a:r>
            <a:r>
              <a:rPr lang="vi-VN" dirty="0">
                <a:latin typeface="+mj-lt"/>
              </a:rPr>
              <a:t>thêm các thành phần riêng lẻ, </a:t>
            </a:r>
            <a:r>
              <a:rPr lang="en-US" dirty="0">
                <a:latin typeface="+mj-lt"/>
              </a:rPr>
              <a:t>Excel </a:t>
            </a:r>
            <a:r>
              <a:rPr lang="en-US" dirty="0" err="1">
                <a:latin typeface="+mj-lt"/>
              </a:rPr>
              <a:t>cung</a:t>
            </a:r>
            <a:r>
              <a:rPr lang="en-US" dirty="0">
                <a:latin typeface="+mj-lt"/>
              </a:rPr>
              <a:t> </a:t>
            </a:r>
            <a:r>
              <a:rPr lang="en-US" dirty="0" err="1">
                <a:latin typeface="+mj-lt"/>
              </a:rPr>
              <a:t>cấp</a:t>
            </a:r>
            <a:r>
              <a:rPr lang="en-US" dirty="0">
                <a:latin typeface="+mj-lt"/>
              </a:rPr>
              <a:t> </a:t>
            </a:r>
            <a:r>
              <a:rPr lang="en-US" dirty="0" err="1">
                <a:latin typeface="+mj-lt"/>
              </a:rPr>
              <a:t>các</a:t>
            </a:r>
            <a:r>
              <a:rPr lang="en-US" dirty="0">
                <a:latin typeface="+mj-lt"/>
              </a:rPr>
              <a:t> </a:t>
            </a:r>
            <a:r>
              <a:rPr lang="en-US" b="1" dirty="0">
                <a:latin typeface="+mj-lt"/>
              </a:rPr>
              <a:t>Layout</a:t>
            </a:r>
            <a:r>
              <a:rPr lang="en-US" dirty="0">
                <a:latin typeface="+mj-lt"/>
              </a:rPr>
              <a:t> </a:t>
            </a:r>
            <a:r>
              <a:rPr lang="en-US" dirty="0" err="1">
                <a:latin typeface="+mj-lt"/>
              </a:rPr>
              <a:t>với</a:t>
            </a:r>
            <a:r>
              <a:rPr lang="en-US" dirty="0">
                <a:latin typeface="+mj-lt"/>
              </a:rPr>
              <a:t> </a:t>
            </a:r>
            <a:r>
              <a:rPr lang="en-US" dirty="0" err="1">
                <a:latin typeface="+mj-lt"/>
              </a:rPr>
              <a:t>đầy</a:t>
            </a:r>
            <a:r>
              <a:rPr lang="en-US" dirty="0">
                <a:latin typeface="+mj-lt"/>
              </a:rPr>
              <a:t> </a:t>
            </a:r>
            <a:r>
              <a:rPr lang="en-US" dirty="0" err="1">
                <a:latin typeface="+mj-lt"/>
              </a:rPr>
              <a:t>đủ</a:t>
            </a:r>
            <a:r>
              <a:rPr lang="en-US" dirty="0">
                <a:latin typeface="+mj-lt"/>
              </a:rPr>
              <a:t> </a:t>
            </a:r>
            <a:r>
              <a:rPr lang="en-US" dirty="0" err="1">
                <a:latin typeface="+mj-lt"/>
              </a:rPr>
              <a:t>các</a:t>
            </a:r>
            <a:r>
              <a:rPr lang="en-US" dirty="0">
                <a:latin typeface="+mj-lt"/>
              </a:rPr>
              <a:t> </a:t>
            </a:r>
            <a:r>
              <a:rPr lang="en-US" dirty="0" err="1">
                <a:latin typeface="+mj-lt"/>
              </a:rPr>
              <a:t>thành</a:t>
            </a:r>
            <a:r>
              <a:rPr lang="en-US" dirty="0">
                <a:latin typeface="+mj-lt"/>
              </a:rPr>
              <a:t> </a:t>
            </a:r>
            <a:r>
              <a:rPr lang="en-US" dirty="0" err="1">
                <a:latin typeface="+mj-lt"/>
              </a:rPr>
              <a:t>phần</a:t>
            </a:r>
            <a:r>
              <a:rPr lang="en-US" dirty="0">
                <a:latin typeface="+mj-lt"/>
              </a:rPr>
              <a:t> </a:t>
            </a:r>
            <a:r>
              <a:rPr lang="en-US" dirty="0" err="1">
                <a:latin typeface="+mj-lt"/>
              </a:rPr>
              <a:t>được</a:t>
            </a:r>
            <a:r>
              <a:rPr lang="en-US" dirty="0">
                <a:latin typeface="+mj-lt"/>
              </a:rPr>
              <a:t> </a:t>
            </a:r>
            <a:r>
              <a:rPr lang="en-US" dirty="0" err="1">
                <a:latin typeface="+mj-lt"/>
              </a:rPr>
              <a:t>định</a:t>
            </a:r>
            <a:r>
              <a:rPr lang="en-US" dirty="0">
                <a:latin typeface="+mj-lt"/>
              </a:rPr>
              <a:t> </a:t>
            </a:r>
            <a:r>
              <a:rPr lang="en-US" dirty="0" err="1">
                <a:latin typeface="+mj-lt"/>
              </a:rPr>
              <a:t>trước</a:t>
            </a:r>
            <a:r>
              <a:rPr lang="en-US" dirty="0">
                <a:latin typeface="+mj-lt"/>
              </a:rPr>
              <a:t>. </a:t>
            </a:r>
          </a:p>
          <a:p>
            <a:pPr algn="just"/>
            <a:r>
              <a:rPr lang="en-US" b="1" dirty="0" err="1">
                <a:latin typeface="+mj-lt"/>
              </a:rPr>
              <a:t>Cách</a:t>
            </a:r>
            <a:r>
              <a:rPr lang="en-US" b="1" dirty="0">
                <a:latin typeface="+mj-lt"/>
              </a:rPr>
              <a:t> </a:t>
            </a:r>
            <a:r>
              <a:rPr lang="en-US" b="1" dirty="0" err="1">
                <a:latin typeface="+mj-lt"/>
              </a:rPr>
              <a:t>thực</a:t>
            </a:r>
            <a:r>
              <a:rPr lang="en-US" b="1" dirty="0">
                <a:latin typeface="+mj-lt"/>
              </a:rPr>
              <a:t> </a:t>
            </a:r>
            <a:r>
              <a:rPr lang="en-US" b="1" dirty="0" err="1">
                <a:latin typeface="+mj-lt"/>
              </a:rPr>
              <a:t>hiện</a:t>
            </a:r>
            <a:endParaRPr lang="en-US" b="1" dirty="0">
              <a:latin typeface="+mj-lt"/>
            </a:endParaRPr>
          </a:p>
          <a:p>
            <a:pPr lvl="1" algn="just"/>
            <a:r>
              <a:rPr lang="en-US" dirty="0" err="1">
                <a:latin typeface="+mj-lt"/>
              </a:rPr>
              <a:t>Chọn</a:t>
            </a:r>
            <a:r>
              <a:rPr lang="en-US" dirty="0">
                <a:latin typeface="+mj-lt"/>
              </a:rPr>
              <a:t> </a:t>
            </a:r>
            <a:r>
              <a:rPr lang="en-US" dirty="0" err="1">
                <a:latin typeface="+mj-lt"/>
              </a:rPr>
              <a:t>biểu</a:t>
            </a:r>
            <a:r>
              <a:rPr lang="en-US" dirty="0">
                <a:latin typeface="+mj-lt"/>
              </a:rPr>
              <a:t> </a:t>
            </a:r>
            <a:r>
              <a:rPr lang="en-US" dirty="0" err="1">
                <a:latin typeface="+mj-lt"/>
              </a:rPr>
              <a:t>đồ</a:t>
            </a:r>
            <a:endParaRPr lang="en-US" dirty="0">
              <a:latin typeface="+mj-lt"/>
            </a:endParaRPr>
          </a:p>
          <a:p>
            <a:pPr lvl="1" algn="just"/>
            <a:r>
              <a:rPr lang="en-US" dirty="0">
                <a:latin typeface="+mj-lt"/>
              </a:rPr>
              <a:t>Click </a:t>
            </a:r>
            <a:r>
              <a:rPr lang="en-US" dirty="0" err="1">
                <a:latin typeface="+mj-lt"/>
              </a:rPr>
              <a:t>nút</a:t>
            </a:r>
            <a:r>
              <a:rPr lang="en-US" dirty="0">
                <a:latin typeface="+mj-lt"/>
              </a:rPr>
              <a:t> </a:t>
            </a:r>
            <a:r>
              <a:rPr lang="en-US" b="1" i="0" dirty="0">
                <a:solidFill>
                  <a:srgbClr val="4E4E4E"/>
                </a:solidFill>
                <a:effectLst/>
                <a:latin typeface="+mj-lt"/>
              </a:rPr>
              <a:t>Quick Layout</a:t>
            </a:r>
            <a:endParaRPr lang="en-US" dirty="0">
              <a:solidFill>
                <a:srgbClr val="4E4E4E"/>
              </a:solidFill>
              <a:latin typeface="+mj-lt"/>
            </a:endParaRPr>
          </a:p>
          <a:p>
            <a:pPr lvl="1" algn="just"/>
            <a:r>
              <a:rPr lang="en-US" b="0" i="0" dirty="0" err="1">
                <a:solidFill>
                  <a:srgbClr val="4E4E4E"/>
                </a:solidFill>
                <a:effectLst/>
                <a:latin typeface="+mj-lt"/>
              </a:rPr>
              <a:t>Chọn</a:t>
            </a:r>
            <a:r>
              <a:rPr lang="en-US" b="0" i="0" dirty="0">
                <a:solidFill>
                  <a:srgbClr val="4E4E4E"/>
                </a:solidFill>
                <a:effectLst/>
                <a:latin typeface="+mj-lt"/>
              </a:rPr>
              <a:t> </a:t>
            </a:r>
            <a:r>
              <a:rPr lang="en-US" b="0" i="0" dirty="0" err="1">
                <a:solidFill>
                  <a:srgbClr val="4E4E4E"/>
                </a:solidFill>
                <a:effectLst/>
                <a:latin typeface="+mj-lt"/>
              </a:rPr>
              <a:t>một</a:t>
            </a:r>
            <a:r>
              <a:rPr lang="en-US" b="0" i="0" dirty="0">
                <a:solidFill>
                  <a:srgbClr val="4E4E4E"/>
                </a:solidFill>
                <a:effectLst/>
                <a:latin typeface="+mj-lt"/>
              </a:rPr>
              <a:t> </a:t>
            </a:r>
            <a:r>
              <a:rPr lang="en-US" b="0" i="0" dirty="0" err="1">
                <a:solidFill>
                  <a:srgbClr val="4E4E4E"/>
                </a:solidFill>
                <a:effectLst/>
                <a:latin typeface="+mj-lt"/>
              </a:rPr>
              <a:t>kiểu</a:t>
            </a:r>
            <a:r>
              <a:rPr lang="en-US" b="0" i="0" dirty="0">
                <a:solidFill>
                  <a:srgbClr val="4E4E4E"/>
                </a:solidFill>
                <a:effectLst/>
                <a:latin typeface="+mj-lt"/>
              </a:rPr>
              <a:t> L</a:t>
            </a:r>
            <a:r>
              <a:rPr lang="en-US" b="1" i="0" dirty="0">
                <a:solidFill>
                  <a:srgbClr val="4E4E4E"/>
                </a:solidFill>
                <a:effectLst/>
                <a:latin typeface="+mj-lt"/>
              </a:rPr>
              <a:t>ayout</a:t>
            </a:r>
            <a:r>
              <a:rPr lang="en-US" b="0" i="0" dirty="0">
                <a:solidFill>
                  <a:srgbClr val="4E4E4E"/>
                </a:solidFill>
                <a:effectLst/>
                <a:latin typeface="+mj-lt"/>
              </a:rPr>
              <a:t> </a:t>
            </a:r>
            <a:r>
              <a:rPr lang="en-US" b="0" i="0" dirty="0" err="1">
                <a:solidFill>
                  <a:srgbClr val="4E4E4E"/>
                </a:solidFill>
                <a:effectLst/>
                <a:latin typeface="+mj-lt"/>
              </a:rPr>
              <a:t>trong</a:t>
            </a:r>
            <a:r>
              <a:rPr lang="en-US" b="0" i="0" dirty="0">
                <a:solidFill>
                  <a:srgbClr val="4E4E4E"/>
                </a:solidFill>
                <a:effectLst/>
                <a:latin typeface="+mj-lt"/>
              </a:rPr>
              <a:t> </a:t>
            </a:r>
            <a:r>
              <a:rPr lang="en-US" b="0" i="0" dirty="0" err="1">
                <a:solidFill>
                  <a:srgbClr val="4E4E4E"/>
                </a:solidFill>
                <a:effectLst/>
                <a:latin typeface="+mj-lt"/>
              </a:rPr>
              <a:t>danh</a:t>
            </a:r>
            <a:r>
              <a:rPr lang="en-US" b="0" i="0" dirty="0">
                <a:solidFill>
                  <a:srgbClr val="4E4E4E"/>
                </a:solidFill>
                <a:effectLst/>
                <a:latin typeface="+mj-lt"/>
              </a:rPr>
              <a:t> </a:t>
            </a:r>
            <a:r>
              <a:rPr lang="en-US" b="0" i="0" dirty="0" err="1">
                <a:solidFill>
                  <a:srgbClr val="4E4E4E"/>
                </a:solidFill>
                <a:effectLst/>
                <a:latin typeface="+mj-lt"/>
              </a:rPr>
              <a:t>sách</a:t>
            </a:r>
            <a:endParaRPr lang="en-US" dirty="0">
              <a:latin typeface="+mj-lt"/>
            </a:endParaRPr>
          </a:p>
        </p:txBody>
      </p:sp>
      <p:sp>
        <p:nvSpPr>
          <p:cNvPr id="4" name="Date Placeholder 3">
            <a:extLst>
              <a:ext uri="{FF2B5EF4-FFF2-40B4-BE49-F238E27FC236}">
                <a16:creationId xmlns:a16="http://schemas.microsoft.com/office/drawing/2014/main" id="{278F6B4B-B08D-4A74-9628-D0F3A5D12AC0}"/>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41CF5F45-2ABE-4B7C-BC79-A900FDDE10D7}"/>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18DBD1C7-EDCD-4DF6-AD0A-2B009E2C96C2}"/>
              </a:ext>
            </a:extLst>
          </p:cNvPr>
          <p:cNvSpPr>
            <a:spLocks noGrp="1"/>
          </p:cNvSpPr>
          <p:nvPr>
            <p:ph type="sldNum" sz="quarter" idx="12"/>
          </p:nvPr>
        </p:nvSpPr>
        <p:spPr/>
        <p:txBody>
          <a:bodyPr/>
          <a:lstStyle/>
          <a:p>
            <a:fld id="{C1F84318-9856-4A67-8CE7-23A223DD6362}" type="slidenum">
              <a:rPr lang="en-US" smtClean="0"/>
              <a:t>12</a:t>
            </a:fld>
            <a:endParaRPr lang="en-US"/>
          </a:p>
        </p:txBody>
      </p:sp>
      <p:pic>
        <p:nvPicPr>
          <p:cNvPr id="5124" name="Picture 4" descr="Screenshot of Excel 2013">
            <a:extLst>
              <a:ext uri="{FF2B5EF4-FFF2-40B4-BE49-F238E27FC236}">
                <a16:creationId xmlns:a16="http://schemas.microsoft.com/office/drawing/2014/main" id="{4521F67B-4056-49F0-938B-AA3BE5DD5F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961" b="7742"/>
          <a:stretch/>
        </p:blipFill>
        <p:spPr bwMode="auto">
          <a:xfrm>
            <a:off x="8956547" y="2511254"/>
            <a:ext cx="2505327" cy="30385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873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2A77D-7975-4E55-A7CF-29CB6903CF24}"/>
              </a:ext>
            </a:extLst>
          </p:cNvPr>
          <p:cNvSpPr>
            <a:spLocks noGrp="1"/>
          </p:cNvSpPr>
          <p:nvPr>
            <p:ph type="title"/>
          </p:nvPr>
        </p:nvSpPr>
        <p:spPr/>
        <p:txBody>
          <a:bodyPr/>
          <a:lstStyle/>
          <a:p>
            <a:r>
              <a:rPr lang="en-US" dirty="0" err="1"/>
              <a:t>Định</a:t>
            </a:r>
            <a:r>
              <a:rPr lang="en-US" dirty="0"/>
              <a:t> </a:t>
            </a:r>
            <a:r>
              <a:rPr lang="en-US" dirty="0" err="1"/>
              <a:t>dạng</a:t>
            </a:r>
            <a:r>
              <a:rPr lang="en-US" dirty="0"/>
              <a:t> </a:t>
            </a:r>
            <a:r>
              <a:rPr lang="en-US" dirty="0" err="1"/>
              <a:t>biểu</a:t>
            </a:r>
            <a:r>
              <a:rPr lang="en-US" dirty="0"/>
              <a:t> </a:t>
            </a:r>
            <a:r>
              <a:rPr lang="en-US" dirty="0" err="1"/>
              <a:t>đồ</a:t>
            </a:r>
            <a:endParaRPr lang="en-US" dirty="0"/>
          </a:p>
        </p:txBody>
      </p:sp>
      <p:sp>
        <p:nvSpPr>
          <p:cNvPr id="3" name="Content Placeholder 2">
            <a:extLst>
              <a:ext uri="{FF2B5EF4-FFF2-40B4-BE49-F238E27FC236}">
                <a16:creationId xmlns:a16="http://schemas.microsoft.com/office/drawing/2014/main" id="{1EFD6F94-1D9E-4509-9E67-E034D997F3B0}"/>
              </a:ext>
            </a:extLst>
          </p:cNvPr>
          <p:cNvSpPr>
            <a:spLocks noGrp="1"/>
          </p:cNvSpPr>
          <p:nvPr>
            <p:ph idx="1"/>
          </p:nvPr>
        </p:nvSpPr>
        <p:spPr/>
        <p:txBody>
          <a:bodyPr/>
          <a:lstStyle/>
          <a:p>
            <a:r>
              <a:rPr lang="en-US" b="1" dirty="0" err="1">
                <a:solidFill>
                  <a:srgbClr val="FF0000"/>
                </a:solidFill>
              </a:rPr>
              <a:t>Thay</a:t>
            </a:r>
            <a:r>
              <a:rPr lang="en-US" b="1" dirty="0">
                <a:solidFill>
                  <a:srgbClr val="FF0000"/>
                </a:solidFill>
              </a:rPr>
              <a:t> </a:t>
            </a:r>
            <a:r>
              <a:rPr lang="en-US" b="1" dirty="0" err="1">
                <a:solidFill>
                  <a:srgbClr val="FF0000"/>
                </a:solidFill>
              </a:rPr>
              <a:t>đổi</a:t>
            </a:r>
            <a:r>
              <a:rPr lang="en-US" b="1" dirty="0">
                <a:solidFill>
                  <a:srgbClr val="FF0000"/>
                </a:solidFill>
              </a:rPr>
              <a:t> </a:t>
            </a:r>
            <a:r>
              <a:rPr lang="en-US" b="1" dirty="0" err="1">
                <a:solidFill>
                  <a:srgbClr val="FF0000"/>
                </a:solidFill>
              </a:rPr>
              <a:t>kiểu</a:t>
            </a:r>
            <a:r>
              <a:rPr lang="en-US" b="1" dirty="0">
                <a:solidFill>
                  <a:srgbClr val="FF0000"/>
                </a:solidFill>
              </a:rPr>
              <a:t> </a:t>
            </a:r>
            <a:r>
              <a:rPr lang="en-US" b="1" dirty="0" err="1">
                <a:solidFill>
                  <a:srgbClr val="FF0000"/>
                </a:solidFill>
              </a:rPr>
              <a:t>biểu</a:t>
            </a:r>
            <a:r>
              <a:rPr lang="en-US" b="1" dirty="0">
                <a:solidFill>
                  <a:srgbClr val="FF0000"/>
                </a:solidFill>
              </a:rPr>
              <a:t> </a:t>
            </a:r>
            <a:r>
              <a:rPr lang="en-US" b="1" dirty="0" err="1">
                <a:solidFill>
                  <a:srgbClr val="FF0000"/>
                </a:solidFill>
              </a:rPr>
              <a:t>đồ</a:t>
            </a:r>
            <a:endParaRPr lang="en-US" b="1" dirty="0">
              <a:solidFill>
                <a:srgbClr val="FF0000"/>
              </a:solidFill>
            </a:endParaRPr>
          </a:p>
          <a:p>
            <a:pPr lvl="1"/>
            <a:r>
              <a:rPr lang="en-US" dirty="0" err="1"/>
              <a:t>Chọn</a:t>
            </a:r>
            <a:r>
              <a:rPr lang="en-US" dirty="0"/>
              <a:t> </a:t>
            </a:r>
            <a:r>
              <a:rPr lang="en-US" dirty="0" err="1"/>
              <a:t>biểu</a:t>
            </a:r>
            <a:r>
              <a:rPr lang="en-US" dirty="0"/>
              <a:t> </a:t>
            </a:r>
            <a:r>
              <a:rPr lang="en-US" dirty="0" err="1"/>
              <a:t>đồ</a:t>
            </a:r>
            <a:endParaRPr lang="en-US" dirty="0"/>
          </a:p>
          <a:p>
            <a:pPr lvl="1"/>
            <a:r>
              <a:rPr lang="en-US" dirty="0"/>
              <a:t>Click </a:t>
            </a:r>
            <a:r>
              <a:rPr lang="en-US" dirty="0" err="1"/>
              <a:t>nút</a:t>
            </a:r>
            <a:r>
              <a:rPr lang="en-US" dirty="0"/>
              <a:t> </a:t>
            </a:r>
            <a:r>
              <a:rPr lang="en-US" b="1" dirty="0"/>
              <a:t>Change Chart Type </a:t>
            </a:r>
            <a:r>
              <a:rPr lang="en-US" dirty="0" err="1"/>
              <a:t>trong</a:t>
            </a:r>
            <a:r>
              <a:rPr lang="en-US" dirty="0"/>
              <a:t> </a:t>
            </a:r>
            <a:r>
              <a:rPr lang="en-US" dirty="0" err="1"/>
              <a:t>nhóm</a:t>
            </a:r>
            <a:r>
              <a:rPr lang="en-US" dirty="0"/>
              <a:t> </a:t>
            </a:r>
            <a:r>
              <a:rPr lang="en-US" dirty="0" err="1"/>
              <a:t>lệnh</a:t>
            </a:r>
            <a:r>
              <a:rPr lang="en-US" dirty="0"/>
              <a:t> </a:t>
            </a:r>
            <a:r>
              <a:rPr lang="en-US" b="1" dirty="0"/>
              <a:t>Type</a:t>
            </a:r>
          </a:p>
          <a:p>
            <a:pPr lvl="1"/>
            <a:r>
              <a:rPr lang="en-US" dirty="0" err="1"/>
              <a:t>Chọn</a:t>
            </a:r>
            <a:r>
              <a:rPr lang="en-US" dirty="0"/>
              <a:t> </a:t>
            </a:r>
            <a:r>
              <a:rPr lang="en-US" dirty="0" err="1"/>
              <a:t>loại</a:t>
            </a:r>
            <a:r>
              <a:rPr lang="en-US" dirty="0"/>
              <a:t> </a:t>
            </a:r>
            <a:r>
              <a:rPr lang="en-US" dirty="0" err="1"/>
              <a:t>biểu</a:t>
            </a:r>
            <a:r>
              <a:rPr lang="en-US" dirty="0"/>
              <a:t> </a:t>
            </a:r>
            <a:r>
              <a:rPr lang="en-US" dirty="0" err="1"/>
              <a:t>đồ</a:t>
            </a:r>
            <a:r>
              <a:rPr lang="en-US" dirty="0"/>
              <a:t> </a:t>
            </a:r>
            <a:r>
              <a:rPr lang="en-US" dirty="0" err="1"/>
              <a:t>cần</a:t>
            </a:r>
            <a:r>
              <a:rPr lang="en-US" dirty="0"/>
              <a:t> </a:t>
            </a:r>
            <a:r>
              <a:rPr lang="en-US" dirty="0" err="1"/>
              <a:t>thay</a:t>
            </a:r>
            <a:r>
              <a:rPr lang="en-US" dirty="0"/>
              <a:t> </a:t>
            </a:r>
            <a:r>
              <a:rPr lang="en-US" dirty="0" err="1"/>
              <a:t>đổi</a:t>
            </a:r>
            <a:r>
              <a:rPr lang="en-US" dirty="0"/>
              <a:t>, click ok</a:t>
            </a:r>
          </a:p>
          <a:p>
            <a:pPr lvl="1"/>
            <a:endParaRPr lang="en-US" dirty="0"/>
          </a:p>
        </p:txBody>
      </p:sp>
      <p:sp>
        <p:nvSpPr>
          <p:cNvPr id="4" name="Date Placeholder 3">
            <a:extLst>
              <a:ext uri="{FF2B5EF4-FFF2-40B4-BE49-F238E27FC236}">
                <a16:creationId xmlns:a16="http://schemas.microsoft.com/office/drawing/2014/main" id="{5BE40BCD-2817-4032-A6D6-E59F1FD65FAB}"/>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BA57DC82-0409-460B-8DA8-8E3557376A86}"/>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8EDFFB3B-CA5C-487C-881D-63335DEB7EBC}"/>
              </a:ext>
            </a:extLst>
          </p:cNvPr>
          <p:cNvSpPr>
            <a:spLocks noGrp="1"/>
          </p:cNvSpPr>
          <p:nvPr>
            <p:ph type="sldNum" sz="quarter" idx="12"/>
          </p:nvPr>
        </p:nvSpPr>
        <p:spPr/>
        <p:txBody>
          <a:bodyPr/>
          <a:lstStyle/>
          <a:p>
            <a:fld id="{C1F84318-9856-4A67-8CE7-23A223DD6362}" type="slidenum">
              <a:rPr lang="en-US" smtClean="0"/>
              <a:t>13</a:t>
            </a:fld>
            <a:endParaRPr lang="en-US"/>
          </a:p>
        </p:txBody>
      </p:sp>
      <p:pic>
        <p:nvPicPr>
          <p:cNvPr id="7170" name="Picture 2" descr="Screenshot of Excel 2013">
            <a:extLst>
              <a:ext uri="{FF2B5EF4-FFF2-40B4-BE49-F238E27FC236}">
                <a16:creationId xmlns:a16="http://schemas.microsoft.com/office/drawing/2014/main" id="{AC05EAE1-B9A3-4CDF-9249-45547360F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9946" y="4054763"/>
            <a:ext cx="6953056" cy="1607127"/>
          </a:xfrm>
          <a:prstGeom prst="rect">
            <a:avLst/>
          </a:prstGeom>
          <a:ln>
            <a:solidFill>
              <a:schemeClr val="accent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AC4CF-1D05-4700-82F3-E8A6320F8542}"/>
              </a:ext>
            </a:extLst>
          </p:cNvPr>
          <p:cNvSpPr>
            <a:spLocks noGrp="1"/>
          </p:cNvSpPr>
          <p:nvPr>
            <p:ph type="title"/>
          </p:nvPr>
        </p:nvSpPr>
        <p:spPr/>
        <p:txBody>
          <a:bodyPr/>
          <a:lstStyle/>
          <a:p>
            <a:r>
              <a:rPr lang="en-US" dirty="0"/>
              <a:t>Di </a:t>
            </a:r>
            <a:r>
              <a:rPr lang="en-US" dirty="0" err="1"/>
              <a:t>chuyển</a:t>
            </a:r>
            <a:r>
              <a:rPr lang="en-US" dirty="0"/>
              <a:t> </a:t>
            </a:r>
            <a:r>
              <a:rPr lang="en-US" dirty="0" err="1"/>
              <a:t>biểu</a:t>
            </a:r>
            <a:r>
              <a:rPr lang="en-US" dirty="0"/>
              <a:t> </a:t>
            </a:r>
            <a:r>
              <a:rPr lang="en-US" dirty="0" err="1"/>
              <a:t>đồ</a:t>
            </a:r>
            <a:endParaRPr lang="en-US" dirty="0"/>
          </a:p>
        </p:txBody>
      </p:sp>
      <p:sp>
        <p:nvSpPr>
          <p:cNvPr id="3" name="Content Placeholder 2">
            <a:extLst>
              <a:ext uri="{FF2B5EF4-FFF2-40B4-BE49-F238E27FC236}">
                <a16:creationId xmlns:a16="http://schemas.microsoft.com/office/drawing/2014/main" id="{CAB3A7D2-FF11-4AA9-9898-F41D21AA5012}"/>
              </a:ext>
            </a:extLst>
          </p:cNvPr>
          <p:cNvSpPr>
            <a:spLocks noGrp="1"/>
          </p:cNvSpPr>
          <p:nvPr>
            <p:ph idx="1"/>
          </p:nvPr>
        </p:nvSpPr>
        <p:spPr/>
        <p:txBody>
          <a:bodyPr/>
          <a:lstStyle/>
          <a:p>
            <a:pPr algn="just"/>
            <a:r>
              <a:rPr lang="en-US" b="1" dirty="0" err="1">
                <a:solidFill>
                  <a:srgbClr val="FF0000"/>
                </a:solidFill>
                <a:latin typeface="+mj-lt"/>
              </a:rPr>
              <a:t>Chức</a:t>
            </a:r>
            <a:r>
              <a:rPr lang="en-US" b="1" dirty="0">
                <a:solidFill>
                  <a:srgbClr val="FF0000"/>
                </a:solidFill>
                <a:latin typeface="+mj-lt"/>
              </a:rPr>
              <a:t> </a:t>
            </a:r>
            <a:r>
              <a:rPr lang="en-US" b="1" dirty="0" err="1">
                <a:solidFill>
                  <a:srgbClr val="FF0000"/>
                </a:solidFill>
                <a:latin typeface="+mj-lt"/>
              </a:rPr>
              <a:t>năng</a:t>
            </a:r>
            <a:r>
              <a:rPr lang="en-US" b="1" i="0" dirty="0">
                <a:solidFill>
                  <a:srgbClr val="FF0000"/>
                </a:solidFill>
                <a:effectLst/>
                <a:latin typeface="+mj-lt"/>
              </a:rPr>
              <a:t> Move Chart </a:t>
            </a:r>
            <a:r>
              <a:rPr lang="vi-VN" dirty="0">
                <a:latin typeface="+mj-lt"/>
              </a:rPr>
              <a:t>di chuyển biểu đồ sang một trang tính mới để giúp giữ cho dữ liệu </a:t>
            </a:r>
            <a:r>
              <a:rPr lang="en-US" dirty="0" err="1">
                <a:latin typeface="+mj-lt"/>
              </a:rPr>
              <a:t>không</a:t>
            </a:r>
            <a:r>
              <a:rPr lang="en-US" dirty="0">
                <a:latin typeface="+mj-lt"/>
              </a:rPr>
              <a:t> </a:t>
            </a:r>
            <a:r>
              <a:rPr lang="en-US" dirty="0" err="1">
                <a:latin typeface="+mj-lt"/>
              </a:rPr>
              <a:t>bị</a:t>
            </a:r>
            <a:r>
              <a:rPr lang="en-US" dirty="0">
                <a:latin typeface="+mj-lt"/>
              </a:rPr>
              <a:t> </a:t>
            </a:r>
            <a:r>
              <a:rPr lang="en-US" dirty="0" err="1">
                <a:latin typeface="+mj-lt"/>
              </a:rPr>
              <a:t>ảnh</a:t>
            </a:r>
            <a:r>
              <a:rPr lang="en-US" dirty="0">
                <a:latin typeface="+mj-lt"/>
              </a:rPr>
              <a:t> </a:t>
            </a:r>
            <a:r>
              <a:rPr lang="en-US" dirty="0" err="1">
                <a:latin typeface="+mj-lt"/>
              </a:rPr>
              <a:t>hưởng</a:t>
            </a:r>
            <a:r>
              <a:rPr lang="vi-VN" dirty="0">
                <a:latin typeface="+mj-lt"/>
              </a:rPr>
              <a:t>.</a:t>
            </a:r>
            <a:endParaRPr lang="en-US" dirty="0">
              <a:latin typeface="+mj-lt"/>
            </a:endParaRPr>
          </a:p>
          <a:p>
            <a:pPr lvl="1" algn="just"/>
            <a:r>
              <a:rPr lang="en-US" dirty="0" err="1">
                <a:latin typeface="+mj-lt"/>
              </a:rPr>
              <a:t>Chọn</a:t>
            </a:r>
            <a:r>
              <a:rPr lang="en-US" dirty="0">
                <a:latin typeface="+mj-lt"/>
              </a:rPr>
              <a:t> </a:t>
            </a:r>
            <a:r>
              <a:rPr lang="en-US" dirty="0" err="1">
                <a:latin typeface="+mj-lt"/>
              </a:rPr>
              <a:t>biểu</a:t>
            </a:r>
            <a:r>
              <a:rPr lang="en-US" dirty="0">
                <a:latin typeface="+mj-lt"/>
              </a:rPr>
              <a:t> </a:t>
            </a:r>
            <a:r>
              <a:rPr lang="en-US" dirty="0" err="1">
                <a:latin typeface="+mj-lt"/>
              </a:rPr>
              <a:t>đồ</a:t>
            </a:r>
            <a:r>
              <a:rPr lang="en-US" dirty="0">
                <a:latin typeface="+mj-lt"/>
              </a:rPr>
              <a:t> </a:t>
            </a:r>
            <a:r>
              <a:rPr lang="en-US" dirty="0" err="1">
                <a:latin typeface="+mj-lt"/>
              </a:rPr>
              <a:t>cần</a:t>
            </a:r>
            <a:r>
              <a:rPr lang="en-US" dirty="0">
                <a:latin typeface="+mj-lt"/>
              </a:rPr>
              <a:t> di </a:t>
            </a:r>
            <a:r>
              <a:rPr lang="en-US" dirty="0" err="1">
                <a:latin typeface="+mj-lt"/>
              </a:rPr>
              <a:t>chuyển</a:t>
            </a:r>
            <a:r>
              <a:rPr lang="en-US" dirty="0">
                <a:latin typeface="+mj-lt"/>
              </a:rPr>
              <a:t>.</a:t>
            </a:r>
          </a:p>
          <a:p>
            <a:pPr lvl="1" algn="just"/>
            <a:r>
              <a:rPr lang="en-US" dirty="0" err="1">
                <a:latin typeface="+mj-lt"/>
              </a:rPr>
              <a:t>Chọn</a:t>
            </a:r>
            <a:r>
              <a:rPr lang="en-US" dirty="0">
                <a:latin typeface="+mj-lt"/>
              </a:rPr>
              <a:t> tab </a:t>
            </a:r>
            <a:r>
              <a:rPr lang="en-US" b="1" dirty="0">
                <a:latin typeface="+mj-lt"/>
              </a:rPr>
              <a:t>Design</a:t>
            </a:r>
            <a:r>
              <a:rPr lang="en-US" dirty="0">
                <a:latin typeface="+mj-lt"/>
              </a:rPr>
              <a:t>, </a:t>
            </a:r>
            <a:r>
              <a:rPr lang="en-US" dirty="0" err="1">
                <a:latin typeface="+mj-lt"/>
              </a:rPr>
              <a:t>chọn</a:t>
            </a:r>
            <a:r>
              <a:rPr lang="en-US" dirty="0">
                <a:latin typeface="+mj-lt"/>
              </a:rPr>
              <a:t> </a:t>
            </a:r>
            <a:r>
              <a:rPr lang="en-US" b="1" dirty="0">
                <a:latin typeface="+mj-lt"/>
              </a:rPr>
              <a:t>Move Chart</a:t>
            </a:r>
            <a:r>
              <a:rPr lang="en-US" dirty="0">
                <a:latin typeface="+mj-lt"/>
              </a:rPr>
              <a:t>.</a:t>
            </a:r>
          </a:p>
          <a:p>
            <a:pPr lvl="1" algn="just"/>
            <a:endParaRPr lang="en-US" dirty="0">
              <a:latin typeface="+mj-lt"/>
            </a:endParaRPr>
          </a:p>
        </p:txBody>
      </p:sp>
      <p:sp>
        <p:nvSpPr>
          <p:cNvPr id="4" name="Date Placeholder 3">
            <a:extLst>
              <a:ext uri="{FF2B5EF4-FFF2-40B4-BE49-F238E27FC236}">
                <a16:creationId xmlns:a16="http://schemas.microsoft.com/office/drawing/2014/main" id="{71DA2FCA-8C87-46E7-A7D5-6D343CC99DFB}"/>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EA999D69-341D-43C3-A4A3-D7498E35EED6}"/>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C69FC05C-F1EE-4630-8E69-848BE5EE7F00}"/>
              </a:ext>
            </a:extLst>
          </p:cNvPr>
          <p:cNvSpPr>
            <a:spLocks noGrp="1"/>
          </p:cNvSpPr>
          <p:nvPr>
            <p:ph type="sldNum" sz="quarter" idx="12"/>
          </p:nvPr>
        </p:nvSpPr>
        <p:spPr/>
        <p:txBody>
          <a:bodyPr/>
          <a:lstStyle/>
          <a:p>
            <a:fld id="{C1F84318-9856-4A67-8CE7-23A223DD6362}" type="slidenum">
              <a:rPr lang="en-US" smtClean="0"/>
              <a:t>14</a:t>
            </a:fld>
            <a:endParaRPr lang="en-US"/>
          </a:p>
        </p:txBody>
      </p:sp>
      <p:pic>
        <p:nvPicPr>
          <p:cNvPr id="8194" name="Picture 2" descr="Screenshot of Excel 2013">
            <a:extLst>
              <a:ext uri="{FF2B5EF4-FFF2-40B4-BE49-F238E27FC236}">
                <a16:creationId xmlns:a16="http://schemas.microsoft.com/office/drawing/2014/main" id="{7C01257E-9D67-42E9-9B7C-6C0CA4C041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1799" y="4539622"/>
            <a:ext cx="5610225" cy="1371600"/>
          </a:xfrm>
          <a:prstGeom prst="rect">
            <a:avLst/>
          </a:prstGeom>
          <a:ln>
            <a:solidFill>
              <a:schemeClr val="accent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331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AA94-7FE5-43A9-AA56-EA05C71B8BBD}"/>
              </a:ext>
            </a:extLst>
          </p:cNvPr>
          <p:cNvSpPr>
            <a:spLocks noGrp="1"/>
          </p:cNvSpPr>
          <p:nvPr>
            <p:ph type="title"/>
          </p:nvPr>
        </p:nvSpPr>
        <p:spPr/>
        <p:txBody>
          <a:bodyPr/>
          <a:lstStyle/>
          <a:p>
            <a:r>
              <a:rPr lang="en-US" dirty="0"/>
              <a:t>Di </a:t>
            </a:r>
            <a:r>
              <a:rPr lang="en-US" dirty="0" err="1"/>
              <a:t>chuyển</a:t>
            </a:r>
            <a:r>
              <a:rPr lang="en-US" dirty="0"/>
              <a:t> </a:t>
            </a:r>
            <a:r>
              <a:rPr lang="en-US" dirty="0" err="1"/>
              <a:t>biểu</a:t>
            </a:r>
            <a:r>
              <a:rPr lang="en-US" dirty="0"/>
              <a:t> </a:t>
            </a:r>
            <a:r>
              <a:rPr lang="en-US" dirty="0" err="1"/>
              <a:t>đồ</a:t>
            </a:r>
            <a:endParaRPr lang="en-US" dirty="0"/>
          </a:p>
        </p:txBody>
      </p:sp>
      <p:sp>
        <p:nvSpPr>
          <p:cNvPr id="3" name="Content Placeholder 2">
            <a:extLst>
              <a:ext uri="{FF2B5EF4-FFF2-40B4-BE49-F238E27FC236}">
                <a16:creationId xmlns:a16="http://schemas.microsoft.com/office/drawing/2014/main" id="{89DC8A27-C0B0-485D-BC61-F4125992C63F}"/>
              </a:ext>
            </a:extLst>
          </p:cNvPr>
          <p:cNvSpPr>
            <a:spLocks noGrp="1"/>
          </p:cNvSpPr>
          <p:nvPr>
            <p:ph idx="1"/>
          </p:nvPr>
        </p:nvSpPr>
        <p:spPr/>
        <p:txBody>
          <a:bodyPr/>
          <a:lstStyle/>
          <a:p>
            <a:r>
              <a:rPr lang="en-US" dirty="0" err="1"/>
              <a:t>Xuất</a:t>
            </a:r>
            <a:r>
              <a:rPr lang="en-US" dirty="0"/>
              <a:t> </a:t>
            </a:r>
            <a:r>
              <a:rPr lang="en-US" dirty="0" err="1"/>
              <a:t>hiện</a:t>
            </a:r>
            <a:r>
              <a:rPr lang="en-US" dirty="0"/>
              <a:t> </a:t>
            </a:r>
            <a:r>
              <a:rPr lang="en-US" dirty="0" err="1"/>
              <a:t>hộp</a:t>
            </a:r>
            <a:r>
              <a:rPr lang="en-US" dirty="0"/>
              <a:t> </a:t>
            </a:r>
            <a:r>
              <a:rPr lang="en-US" dirty="0" err="1"/>
              <a:t>thoại</a:t>
            </a:r>
            <a:r>
              <a:rPr lang="en-US" dirty="0"/>
              <a:t> </a:t>
            </a:r>
            <a:r>
              <a:rPr lang="en-US" b="1" dirty="0">
                <a:latin typeface="+mj-lt"/>
              </a:rPr>
              <a:t>Move Chart</a:t>
            </a:r>
            <a:r>
              <a:rPr lang="en-US" dirty="0"/>
              <a:t>. </a:t>
            </a:r>
          </a:p>
          <a:p>
            <a:r>
              <a:rPr lang="en-US" dirty="0" err="1"/>
              <a:t>Chọn</a:t>
            </a:r>
            <a:r>
              <a:rPr lang="en-US" dirty="0"/>
              <a:t> </a:t>
            </a:r>
            <a:r>
              <a:rPr lang="en-US" dirty="0" err="1"/>
              <a:t>vị</a:t>
            </a:r>
            <a:r>
              <a:rPr lang="en-US" dirty="0"/>
              <a:t> </a:t>
            </a:r>
            <a:r>
              <a:rPr lang="en-US" dirty="0" err="1"/>
              <a:t>trí</a:t>
            </a:r>
            <a:r>
              <a:rPr lang="en-US" dirty="0"/>
              <a:t> </a:t>
            </a:r>
            <a:r>
              <a:rPr lang="en-US" dirty="0" err="1"/>
              <a:t>cho</a:t>
            </a:r>
            <a:r>
              <a:rPr lang="en-US" dirty="0"/>
              <a:t> </a:t>
            </a:r>
            <a:r>
              <a:rPr lang="en-US" dirty="0" err="1"/>
              <a:t>biểu</a:t>
            </a:r>
            <a:r>
              <a:rPr lang="en-US" dirty="0"/>
              <a:t> </a:t>
            </a:r>
            <a:r>
              <a:rPr lang="en-US" dirty="0" err="1"/>
              <a:t>đồ</a:t>
            </a:r>
            <a:r>
              <a:rPr lang="en-US" dirty="0"/>
              <a:t>. </a:t>
            </a:r>
          </a:p>
          <a:p>
            <a:pPr lvl="1"/>
            <a:r>
              <a:rPr lang="en-US" b="1" dirty="0"/>
              <a:t>New Worksheet</a:t>
            </a:r>
            <a:r>
              <a:rPr lang="en-US" dirty="0"/>
              <a:t>: </a:t>
            </a:r>
            <a:r>
              <a:rPr lang="en-US" dirty="0" err="1"/>
              <a:t>đặt</a:t>
            </a:r>
            <a:r>
              <a:rPr lang="en-US" dirty="0"/>
              <a:t> </a:t>
            </a:r>
            <a:r>
              <a:rPr lang="en-US" dirty="0" err="1"/>
              <a:t>biểu</a:t>
            </a:r>
            <a:r>
              <a:rPr lang="en-US" dirty="0"/>
              <a:t> </a:t>
            </a:r>
            <a:r>
              <a:rPr lang="en-US" dirty="0" err="1"/>
              <a:t>đồ</a:t>
            </a:r>
            <a:r>
              <a:rPr lang="en-US" dirty="0"/>
              <a:t> </a:t>
            </a:r>
            <a:r>
              <a:rPr lang="en-US" dirty="0" err="1"/>
              <a:t>trong</a:t>
            </a:r>
            <a:r>
              <a:rPr lang="en-US" dirty="0"/>
              <a:t> Sheet </a:t>
            </a:r>
            <a:r>
              <a:rPr lang="en-US" dirty="0" err="1"/>
              <a:t>mới</a:t>
            </a:r>
            <a:endParaRPr lang="en-US" dirty="0"/>
          </a:p>
          <a:p>
            <a:pPr lvl="1"/>
            <a:r>
              <a:rPr lang="en-US" b="1" dirty="0"/>
              <a:t>Object in</a:t>
            </a:r>
            <a:r>
              <a:rPr lang="en-US" dirty="0"/>
              <a:t>: </a:t>
            </a:r>
            <a:r>
              <a:rPr lang="en-US" dirty="0" err="1"/>
              <a:t>đặt</a:t>
            </a:r>
            <a:r>
              <a:rPr lang="en-US" dirty="0"/>
              <a:t> </a:t>
            </a:r>
            <a:r>
              <a:rPr lang="en-US" dirty="0" err="1"/>
              <a:t>trong</a:t>
            </a:r>
            <a:r>
              <a:rPr lang="en-US" dirty="0"/>
              <a:t> </a:t>
            </a:r>
            <a:r>
              <a:rPr lang="en-US" dirty="0" err="1"/>
              <a:t>cùng</a:t>
            </a:r>
            <a:r>
              <a:rPr lang="en-US" dirty="0"/>
              <a:t> Sheet ban </a:t>
            </a:r>
            <a:r>
              <a:rPr lang="en-US" dirty="0" err="1"/>
              <a:t>đầu</a:t>
            </a:r>
            <a:endParaRPr lang="en-US" dirty="0"/>
          </a:p>
          <a:p>
            <a:r>
              <a:rPr lang="en-US" dirty="0"/>
              <a:t>Click OK.</a:t>
            </a:r>
          </a:p>
        </p:txBody>
      </p:sp>
      <p:sp>
        <p:nvSpPr>
          <p:cNvPr id="4" name="Date Placeholder 3">
            <a:extLst>
              <a:ext uri="{FF2B5EF4-FFF2-40B4-BE49-F238E27FC236}">
                <a16:creationId xmlns:a16="http://schemas.microsoft.com/office/drawing/2014/main" id="{802DE88E-69CC-4C70-B6F1-DA6FEEA8228A}"/>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E87F7ACD-9BB0-4590-AF7C-77C31DCB42AD}"/>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66611F03-D662-44E1-B66C-C363000637FC}"/>
              </a:ext>
            </a:extLst>
          </p:cNvPr>
          <p:cNvSpPr>
            <a:spLocks noGrp="1"/>
          </p:cNvSpPr>
          <p:nvPr>
            <p:ph type="sldNum" sz="quarter" idx="12"/>
          </p:nvPr>
        </p:nvSpPr>
        <p:spPr/>
        <p:txBody>
          <a:bodyPr/>
          <a:lstStyle/>
          <a:p>
            <a:fld id="{C1F84318-9856-4A67-8CE7-23A223DD6362}" type="slidenum">
              <a:rPr lang="en-US" smtClean="0"/>
              <a:t>15</a:t>
            </a:fld>
            <a:endParaRPr lang="en-US"/>
          </a:p>
        </p:txBody>
      </p:sp>
      <p:pic>
        <p:nvPicPr>
          <p:cNvPr id="9218" name="Picture 2" descr="Screenshot of Excel 2013">
            <a:extLst>
              <a:ext uri="{FF2B5EF4-FFF2-40B4-BE49-F238E27FC236}">
                <a16:creationId xmlns:a16="http://schemas.microsoft.com/office/drawing/2014/main" id="{E25E86DE-DACE-479D-9D90-4631B86C2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5310" y="3945917"/>
            <a:ext cx="4944474" cy="21845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367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332B5-757B-49D1-9C7B-D0243D893EDC}"/>
              </a:ext>
            </a:extLst>
          </p:cNvPr>
          <p:cNvSpPr>
            <a:spLocks noGrp="1"/>
          </p:cNvSpPr>
          <p:nvPr>
            <p:ph type="title"/>
          </p:nvPr>
        </p:nvSpPr>
        <p:spPr/>
        <p:txBody>
          <a:bodyPr/>
          <a:lstStyle/>
          <a:p>
            <a:r>
              <a:rPr lang="en-US" dirty="0"/>
              <a:t>Sparkline</a:t>
            </a:r>
          </a:p>
        </p:txBody>
      </p:sp>
      <p:sp>
        <p:nvSpPr>
          <p:cNvPr id="3" name="Content Placeholder 2">
            <a:extLst>
              <a:ext uri="{FF2B5EF4-FFF2-40B4-BE49-F238E27FC236}">
                <a16:creationId xmlns:a16="http://schemas.microsoft.com/office/drawing/2014/main" id="{F6D9DBFB-D043-4908-AF7F-BC5941A6EB6E}"/>
              </a:ext>
            </a:extLst>
          </p:cNvPr>
          <p:cNvSpPr>
            <a:spLocks noGrp="1"/>
          </p:cNvSpPr>
          <p:nvPr>
            <p:ph idx="1"/>
          </p:nvPr>
        </p:nvSpPr>
        <p:spPr/>
        <p:txBody>
          <a:bodyPr/>
          <a:lstStyle/>
          <a:p>
            <a:pPr algn="just"/>
            <a:r>
              <a:rPr lang="en-GB" sz="3200" b="1"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Sparkline</a:t>
            </a:r>
            <a:r>
              <a:rPr lang="en-GB"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vi-VN" dirty="0"/>
              <a:t>là biểu đồ thu nhỏ vừa với một ô</a:t>
            </a:r>
            <a:r>
              <a:rPr lang="en-US" dirty="0"/>
              <a:t>, </a:t>
            </a:r>
            <a:r>
              <a:rPr lang="vi-VN" dirty="0"/>
              <a:t>được dùng trong phân tích và xem khuynh hướng dữ liệu ngay trong bảng dữ liệu.</a:t>
            </a:r>
            <a:endParaRPr lang="en-US" dirty="0"/>
          </a:p>
          <a:p>
            <a:pPr algn="just"/>
            <a:r>
              <a:rPr lang="en-US" dirty="0"/>
              <a:t>N</a:t>
            </a:r>
            <a:r>
              <a:rPr lang="vi-VN" dirty="0"/>
              <a:t>ếu đặt sparkline vào mỗi hàng ngay bên phải dữ liệu nguồn, sẽ quan sát được mối quan hệ và khuynh hướng của nhiều chuỗi dữ liệu cùng lúc.</a:t>
            </a:r>
            <a:endParaRPr lang="en-US" dirty="0"/>
          </a:p>
        </p:txBody>
      </p:sp>
      <p:sp>
        <p:nvSpPr>
          <p:cNvPr id="4" name="Date Placeholder 3">
            <a:extLst>
              <a:ext uri="{FF2B5EF4-FFF2-40B4-BE49-F238E27FC236}">
                <a16:creationId xmlns:a16="http://schemas.microsoft.com/office/drawing/2014/main" id="{A3BA07E5-B3C4-4604-B764-F7357510160A}"/>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EA8DE7C3-BA9A-43A7-A3DD-56EC390D6A4B}"/>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A0EC56B1-CF39-4F97-ACFF-35B62FD3F789}"/>
              </a:ext>
            </a:extLst>
          </p:cNvPr>
          <p:cNvSpPr>
            <a:spLocks noGrp="1"/>
          </p:cNvSpPr>
          <p:nvPr>
            <p:ph type="sldNum" sz="quarter" idx="12"/>
          </p:nvPr>
        </p:nvSpPr>
        <p:spPr/>
        <p:txBody>
          <a:bodyPr/>
          <a:lstStyle/>
          <a:p>
            <a:fld id="{C1F84318-9856-4A67-8CE7-23A223DD6362}" type="slidenum">
              <a:rPr lang="en-US" smtClean="0"/>
              <a:t>16</a:t>
            </a:fld>
            <a:endParaRPr lang="en-US"/>
          </a:p>
        </p:txBody>
      </p:sp>
    </p:spTree>
    <p:extLst>
      <p:ext uri="{BB962C8B-B14F-4D97-AF65-F5344CB8AC3E}">
        <p14:creationId xmlns:p14="http://schemas.microsoft.com/office/powerpoint/2010/main" val="2619462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3BCC1-22BA-4A98-A580-9ED9BF0EB2F8}"/>
              </a:ext>
            </a:extLst>
          </p:cNvPr>
          <p:cNvSpPr>
            <a:spLocks noGrp="1"/>
          </p:cNvSpPr>
          <p:nvPr>
            <p:ph type="title"/>
          </p:nvPr>
        </p:nvSpPr>
        <p:spPr/>
        <p:txBody>
          <a:bodyPr/>
          <a:lstStyle/>
          <a:p>
            <a:r>
              <a:rPr lang="en-US" dirty="0" err="1"/>
              <a:t>Các</a:t>
            </a:r>
            <a:r>
              <a:rPr lang="en-US" dirty="0"/>
              <a:t> </a:t>
            </a:r>
            <a:r>
              <a:rPr lang="en-US" dirty="0" err="1"/>
              <a:t>loại</a:t>
            </a:r>
            <a:r>
              <a:rPr lang="en-US" dirty="0"/>
              <a:t> Sparkline</a:t>
            </a:r>
          </a:p>
        </p:txBody>
      </p:sp>
      <p:sp>
        <p:nvSpPr>
          <p:cNvPr id="3" name="Content Placeholder 2">
            <a:extLst>
              <a:ext uri="{FF2B5EF4-FFF2-40B4-BE49-F238E27FC236}">
                <a16:creationId xmlns:a16="http://schemas.microsoft.com/office/drawing/2014/main" id="{4046D8D5-F680-4AEF-BC21-A4E8FF4F5498}"/>
              </a:ext>
            </a:extLst>
          </p:cNvPr>
          <p:cNvSpPr>
            <a:spLocks noGrp="1"/>
          </p:cNvSpPr>
          <p:nvPr>
            <p:ph idx="1"/>
          </p:nvPr>
        </p:nvSpPr>
        <p:spPr/>
        <p:txBody>
          <a:bodyPr>
            <a:normAutofit/>
          </a:bodyPr>
          <a:lstStyle/>
          <a:p>
            <a:pPr algn="just"/>
            <a:r>
              <a:rPr lang="vi-VN" b="1" dirty="0">
                <a:solidFill>
                  <a:srgbClr val="FF0000"/>
                </a:solidFill>
                <a:latin typeface="+mj-lt"/>
              </a:rPr>
              <a:t>Có ba loại </a:t>
            </a:r>
            <a:r>
              <a:rPr lang="en-US" b="1" i="0" dirty="0">
                <a:solidFill>
                  <a:srgbClr val="FF0000"/>
                </a:solidFill>
                <a:effectLst/>
                <a:latin typeface="+mj-lt"/>
              </a:rPr>
              <a:t>sparklines</a:t>
            </a:r>
            <a:r>
              <a:rPr lang="vi-VN" dirty="0"/>
              <a:t>: Cả ba loại đều hiển thị các điểm đánh dấu ở các điểm quan trọng</a:t>
            </a:r>
            <a:r>
              <a:rPr lang="en-US" dirty="0"/>
              <a:t> </a:t>
            </a:r>
            <a:r>
              <a:rPr lang="en-US" dirty="0" err="1"/>
              <a:t>như</a:t>
            </a:r>
            <a:r>
              <a:rPr lang="en-US" dirty="0"/>
              <a:t>: </a:t>
            </a:r>
            <a:r>
              <a:rPr lang="vi-VN" dirty="0"/>
              <a:t>cao nhất và điểm thấp nhất</a:t>
            </a:r>
            <a:r>
              <a:rPr lang="en-US" dirty="0"/>
              <a:t>.</a:t>
            </a:r>
          </a:p>
          <a:p>
            <a:pPr lvl="1"/>
            <a:r>
              <a:rPr lang="en-US" i="0" dirty="0">
                <a:solidFill>
                  <a:schemeClr val="tx1"/>
                </a:solidFill>
                <a:effectLst/>
                <a:latin typeface="+mj-lt"/>
              </a:rPr>
              <a:t>Line </a:t>
            </a:r>
          </a:p>
          <a:p>
            <a:pPr lvl="1"/>
            <a:r>
              <a:rPr lang="en-US" i="0" dirty="0">
                <a:solidFill>
                  <a:schemeClr val="tx1"/>
                </a:solidFill>
                <a:effectLst/>
                <a:latin typeface="+mj-lt"/>
              </a:rPr>
              <a:t>Column</a:t>
            </a:r>
          </a:p>
          <a:p>
            <a:pPr lvl="1"/>
            <a:r>
              <a:rPr lang="en-US" i="0" dirty="0">
                <a:solidFill>
                  <a:schemeClr val="tx1"/>
                </a:solidFill>
                <a:effectLst/>
                <a:latin typeface="+mj-lt"/>
              </a:rPr>
              <a:t>Win/Loss. Line</a:t>
            </a:r>
          </a:p>
        </p:txBody>
      </p:sp>
      <p:sp>
        <p:nvSpPr>
          <p:cNvPr id="4" name="Date Placeholder 3">
            <a:extLst>
              <a:ext uri="{FF2B5EF4-FFF2-40B4-BE49-F238E27FC236}">
                <a16:creationId xmlns:a16="http://schemas.microsoft.com/office/drawing/2014/main" id="{20990397-CE70-4C7E-A25F-51D75F309E9F}"/>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84E354B7-DD3D-43D5-97CD-22677BEE555A}"/>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EB0D9A99-CFD2-4252-9092-0EA76E92A583}"/>
              </a:ext>
            </a:extLst>
          </p:cNvPr>
          <p:cNvSpPr>
            <a:spLocks noGrp="1"/>
          </p:cNvSpPr>
          <p:nvPr>
            <p:ph type="sldNum" sz="quarter" idx="12"/>
          </p:nvPr>
        </p:nvSpPr>
        <p:spPr/>
        <p:txBody>
          <a:bodyPr/>
          <a:lstStyle/>
          <a:p>
            <a:fld id="{C1F84318-9856-4A67-8CE7-23A223DD6362}" type="slidenum">
              <a:rPr lang="en-US" smtClean="0"/>
              <a:t>17</a:t>
            </a:fld>
            <a:endParaRPr lang="en-US"/>
          </a:p>
        </p:txBody>
      </p:sp>
      <p:pic>
        <p:nvPicPr>
          <p:cNvPr id="7" name="Picture 6">
            <a:extLst>
              <a:ext uri="{FF2B5EF4-FFF2-40B4-BE49-F238E27FC236}">
                <a16:creationId xmlns:a16="http://schemas.microsoft.com/office/drawing/2014/main" id="{A6A2BEA4-52F7-45B5-8C49-F01539F9983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995613" y="3124057"/>
            <a:ext cx="4365999" cy="20575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9582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C0C5E-3BEE-4AF2-9520-070B12DF606F}"/>
              </a:ext>
            </a:extLst>
          </p:cNvPr>
          <p:cNvSpPr>
            <a:spLocks noGrp="1"/>
          </p:cNvSpPr>
          <p:nvPr>
            <p:ph type="title"/>
          </p:nvPr>
        </p:nvSpPr>
        <p:spPr/>
        <p:txBody>
          <a:bodyPr/>
          <a:lstStyle/>
          <a:p>
            <a:r>
              <a:rPr lang="en-US" dirty="0" err="1"/>
              <a:t>Tạo</a:t>
            </a:r>
            <a:r>
              <a:rPr lang="en-US" dirty="0"/>
              <a:t> Sparkline</a:t>
            </a:r>
          </a:p>
        </p:txBody>
      </p:sp>
      <p:sp>
        <p:nvSpPr>
          <p:cNvPr id="3" name="Content Placeholder 2">
            <a:extLst>
              <a:ext uri="{FF2B5EF4-FFF2-40B4-BE49-F238E27FC236}">
                <a16:creationId xmlns:a16="http://schemas.microsoft.com/office/drawing/2014/main" id="{1132C5E2-9943-46C1-85A9-25C123ACFF34}"/>
              </a:ext>
            </a:extLst>
          </p:cNvPr>
          <p:cNvSpPr>
            <a:spLocks noGrp="1"/>
          </p:cNvSpPr>
          <p:nvPr>
            <p:ph idx="1"/>
          </p:nvPr>
        </p:nvSpPr>
        <p:spPr/>
        <p:txBody>
          <a:bodyPr/>
          <a:lstStyle/>
          <a:p>
            <a:pPr algn="just"/>
            <a:r>
              <a:rPr lang="en-US" dirty="0" err="1"/>
              <a:t>Chọn</a:t>
            </a:r>
            <a:r>
              <a:rPr lang="en-US" dirty="0"/>
              <a:t> </a:t>
            </a:r>
            <a:r>
              <a:rPr lang="en-US" dirty="0" err="1"/>
              <a:t>các</a:t>
            </a:r>
            <a:r>
              <a:rPr lang="en-US" dirty="0"/>
              <a:t> ô </a:t>
            </a:r>
            <a:r>
              <a:rPr lang="en-US" dirty="0" err="1"/>
              <a:t>chứa</a:t>
            </a:r>
            <a:r>
              <a:rPr lang="en-US" dirty="0"/>
              <a:t> </a:t>
            </a:r>
            <a:r>
              <a:rPr lang="en-US" dirty="0" err="1"/>
              <a:t>dữ</a:t>
            </a:r>
            <a:r>
              <a:rPr lang="en-US" dirty="0"/>
              <a:t> </a:t>
            </a:r>
            <a:r>
              <a:rPr lang="en-US" dirty="0" err="1"/>
              <a:t>liệu</a:t>
            </a:r>
            <a:r>
              <a:rPr lang="en-US" dirty="0"/>
              <a:t> </a:t>
            </a:r>
            <a:r>
              <a:rPr lang="en-US" dirty="0" err="1"/>
              <a:t>nguồn</a:t>
            </a:r>
            <a:r>
              <a:rPr lang="en-US" dirty="0"/>
              <a:t> </a:t>
            </a:r>
            <a:r>
              <a:rPr lang="en-US" dirty="0" err="1"/>
              <a:t>cho</a:t>
            </a:r>
            <a:r>
              <a:rPr lang="en-US" dirty="0"/>
              <a:t> </a:t>
            </a:r>
            <a:r>
              <a:rPr lang="vi-VN" b="1" dirty="0"/>
              <a:t>sparkline</a:t>
            </a:r>
            <a:endParaRPr lang="en-US" b="1" dirty="0"/>
          </a:p>
          <a:p>
            <a:pPr algn="just"/>
            <a:r>
              <a:rPr lang="en-US" b="0" i="0" dirty="0" err="1">
                <a:solidFill>
                  <a:srgbClr val="4E4E4E"/>
                </a:solidFill>
                <a:effectLst/>
                <a:latin typeface="+mj-lt"/>
              </a:rPr>
              <a:t>Chọn</a:t>
            </a:r>
            <a:r>
              <a:rPr lang="en-US" b="0" i="0" dirty="0">
                <a:solidFill>
                  <a:srgbClr val="4E4E4E"/>
                </a:solidFill>
                <a:effectLst/>
                <a:latin typeface="+mj-lt"/>
              </a:rPr>
              <a:t> tab </a:t>
            </a:r>
            <a:r>
              <a:rPr lang="en-US" b="1" i="0" dirty="0">
                <a:solidFill>
                  <a:srgbClr val="4E4E4E"/>
                </a:solidFill>
                <a:effectLst/>
                <a:latin typeface="+mj-lt"/>
              </a:rPr>
              <a:t>Insert</a:t>
            </a:r>
            <a:r>
              <a:rPr lang="en-US" dirty="0">
                <a:solidFill>
                  <a:srgbClr val="4E4E4E"/>
                </a:solidFill>
                <a:latin typeface="+mj-lt"/>
              </a:rPr>
              <a:t>, </a:t>
            </a:r>
            <a:r>
              <a:rPr lang="en-US" dirty="0" err="1">
                <a:solidFill>
                  <a:srgbClr val="4E4E4E"/>
                </a:solidFill>
                <a:latin typeface="+mj-lt"/>
              </a:rPr>
              <a:t>chọn</a:t>
            </a:r>
            <a:r>
              <a:rPr lang="en-US" dirty="0">
                <a:solidFill>
                  <a:srgbClr val="4E4E4E"/>
                </a:solidFill>
                <a:latin typeface="+mj-lt"/>
              </a:rPr>
              <a:t> </a:t>
            </a:r>
            <a:r>
              <a:rPr lang="en-US" dirty="0" err="1">
                <a:solidFill>
                  <a:srgbClr val="4E4E4E"/>
                </a:solidFill>
                <a:latin typeface="+mj-lt"/>
              </a:rPr>
              <a:t>kiểu</a:t>
            </a:r>
            <a:r>
              <a:rPr lang="en-US" dirty="0">
                <a:solidFill>
                  <a:srgbClr val="4E4E4E"/>
                </a:solidFill>
                <a:latin typeface="+mj-lt"/>
              </a:rPr>
              <a:t> </a:t>
            </a:r>
            <a:r>
              <a:rPr lang="en-US" b="1" i="0" dirty="0">
                <a:solidFill>
                  <a:srgbClr val="4E4E4E"/>
                </a:solidFill>
                <a:effectLst/>
                <a:latin typeface="+mj-lt"/>
              </a:rPr>
              <a:t>Sparkline </a:t>
            </a:r>
            <a:r>
              <a:rPr lang="en-US" i="0" dirty="0" err="1">
                <a:solidFill>
                  <a:srgbClr val="4E4E4E"/>
                </a:solidFill>
                <a:effectLst/>
                <a:latin typeface="+mj-lt"/>
              </a:rPr>
              <a:t>trong</a:t>
            </a:r>
            <a:r>
              <a:rPr lang="en-US" i="0" dirty="0">
                <a:solidFill>
                  <a:srgbClr val="4E4E4E"/>
                </a:solidFill>
                <a:effectLst/>
                <a:latin typeface="+mj-lt"/>
              </a:rPr>
              <a:t> </a:t>
            </a:r>
            <a:r>
              <a:rPr lang="en-US" i="0" dirty="0" err="1">
                <a:solidFill>
                  <a:srgbClr val="4E4E4E"/>
                </a:solidFill>
                <a:effectLst/>
                <a:latin typeface="+mj-lt"/>
              </a:rPr>
              <a:t>nhóm</a:t>
            </a:r>
            <a:r>
              <a:rPr lang="en-US" i="0" dirty="0">
                <a:solidFill>
                  <a:srgbClr val="4E4E4E"/>
                </a:solidFill>
                <a:effectLst/>
                <a:latin typeface="+mj-lt"/>
              </a:rPr>
              <a:t> </a:t>
            </a:r>
            <a:r>
              <a:rPr lang="en-US" i="0" dirty="0" err="1">
                <a:solidFill>
                  <a:srgbClr val="4E4E4E"/>
                </a:solidFill>
                <a:effectLst/>
                <a:latin typeface="+mj-lt"/>
              </a:rPr>
              <a:t>lệnh</a:t>
            </a:r>
            <a:r>
              <a:rPr lang="en-US" i="0" dirty="0">
                <a:solidFill>
                  <a:srgbClr val="4E4E4E"/>
                </a:solidFill>
                <a:effectLst/>
                <a:latin typeface="+mj-lt"/>
              </a:rPr>
              <a:t> </a:t>
            </a:r>
            <a:r>
              <a:rPr lang="en-US" b="1" i="0" dirty="0">
                <a:solidFill>
                  <a:srgbClr val="4E4E4E"/>
                </a:solidFill>
                <a:effectLst/>
                <a:latin typeface="+mj-lt"/>
              </a:rPr>
              <a:t>Sparklines</a:t>
            </a:r>
            <a:r>
              <a:rPr lang="en-US" b="0" i="0" dirty="0">
                <a:solidFill>
                  <a:srgbClr val="4E4E4E"/>
                </a:solidFill>
                <a:effectLst/>
                <a:latin typeface="+mj-lt"/>
              </a:rPr>
              <a:t> </a:t>
            </a:r>
            <a:endParaRPr lang="en-US" dirty="0">
              <a:latin typeface="+mj-lt"/>
            </a:endParaRPr>
          </a:p>
        </p:txBody>
      </p:sp>
      <p:sp>
        <p:nvSpPr>
          <p:cNvPr id="4" name="Date Placeholder 3">
            <a:extLst>
              <a:ext uri="{FF2B5EF4-FFF2-40B4-BE49-F238E27FC236}">
                <a16:creationId xmlns:a16="http://schemas.microsoft.com/office/drawing/2014/main" id="{BB24BA71-02AD-4ABB-B0F4-B8BB49F12F3A}"/>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47B94162-5C61-40D6-82E8-E398A661712E}"/>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24913A79-4E93-473F-99D9-014685D177C1}"/>
              </a:ext>
            </a:extLst>
          </p:cNvPr>
          <p:cNvSpPr>
            <a:spLocks noGrp="1"/>
          </p:cNvSpPr>
          <p:nvPr>
            <p:ph type="sldNum" sz="quarter" idx="12"/>
          </p:nvPr>
        </p:nvSpPr>
        <p:spPr/>
        <p:txBody>
          <a:bodyPr/>
          <a:lstStyle/>
          <a:p>
            <a:fld id="{C1F84318-9856-4A67-8CE7-23A223DD6362}" type="slidenum">
              <a:rPr lang="en-US" smtClean="0"/>
              <a:t>18</a:t>
            </a:fld>
            <a:endParaRPr lang="en-US"/>
          </a:p>
        </p:txBody>
      </p:sp>
      <p:pic>
        <p:nvPicPr>
          <p:cNvPr id="10244" name="Picture 4" descr="Screenshot of Excel 2013">
            <a:extLst>
              <a:ext uri="{FF2B5EF4-FFF2-40B4-BE49-F238E27FC236}">
                <a16:creationId xmlns:a16="http://schemas.microsoft.com/office/drawing/2014/main" id="{9B4D5F37-3C3D-41E3-9D7F-4E30A2E063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7395" y="3541703"/>
            <a:ext cx="5281083" cy="1305601"/>
          </a:xfrm>
          <a:prstGeom prst="rect">
            <a:avLst/>
          </a:prstGeom>
          <a:ln>
            <a:solidFill>
              <a:schemeClr val="accent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413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C0C5E-3BEE-4AF2-9520-070B12DF606F}"/>
              </a:ext>
            </a:extLst>
          </p:cNvPr>
          <p:cNvSpPr>
            <a:spLocks noGrp="1"/>
          </p:cNvSpPr>
          <p:nvPr>
            <p:ph type="title"/>
          </p:nvPr>
        </p:nvSpPr>
        <p:spPr/>
        <p:txBody>
          <a:bodyPr/>
          <a:lstStyle/>
          <a:p>
            <a:r>
              <a:rPr lang="en-US" dirty="0" err="1"/>
              <a:t>Tạo</a:t>
            </a:r>
            <a:r>
              <a:rPr lang="en-US" dirty="0"/>
              <a:t> Sparkline</a:t>
            </a:r>
          </a:p>
        </p:txBody>
      </p:sp>
      <p:sp>
        <p:nvSpPr>
          <p:cNvPr id="3" name="Content Placeholder 2">
            <a:extLst>
              <a:ext uri="{FF2B5EF4-FFF2-40B4-BE49-F238E27FC236}">
                <a16:creationId xmlns:a16="http://schemas.microsoft.com/office/drawing/2014/main" id="{1132C5E2-9943-46C1-85A9-25C123ACFF34}"/>
              </a:ext>
            </a:extLst>
          </p:cNvPr>
          <p:cNvSpPr>
            <a:spLocks noGrp="1"/>
          </p:cNvSpPr>
          <p:nvPr>
            <p:ph idx="1"/>
          </p:nvPr>
        </p:nvSpPr>
        <p:spPr/>
        <p:txBody>
          <a:bodyPr/>
          <a:lstStyle/>
          <a:p>
            <a:pPr algn="just"/>
            <a:r>
              <a:rPr lang="en-US" dirty="0" err="1"/>
              <a:t>Trong</a:t>
            </a:r>
            <a:r>
              <a:rPr lang="en-US" dirty="0"/>
              <a:t> </a:t>
            </a:r>
            <a:r>
              <a:rPr lang="en-US" dirty="0" err="1"/>
              <a:t>hộp</a:t>
            </a:r>
            <a:r>
              <a:rPr lang="en-US" dirty="0"/>
              <a:t> </a:t>
            </a:r>
            <a:r>
              <a:rPr lang="en-US" dirty="0" err="1"/>
              <a:t>thoại</a:t>
            </a:r>
            <a:r>
              <a:rPr lang="en-US" dirty="0"/>
              <a:t> </a:t>
            </a:r>
            <a:r>
              <a:rPr lang="en-US" b="1" dirty="0"/>
              <a:t>Create sparkline</a:t>
            </a:r>
          </a:p>
          <a:p>
            <a:pPr lvl="1" algn="just"/>
            <a:r>
              <a:rPr lang="en-US" b="1" dirty="0"/>
              <a:t>Data Range: </a:t>
            </a:r>
            <a:r>
              <a:rPr lang="en-US" dirty="0" err="1"/>
              <a:t>chọn</a:t>
            </a:r>
            <a:r>
              <a:rPr lang="en-US" dirty="0"/>
              <a:t> </a:t>
            </a:r>
            <a:r>
              <a:rPr lang="en-US" dirty="0" err="1"/>
              <a:t>vùng</a:t>
            </a:r>
            <a:r>
              <a:rPr lang="en-US" dirty="0"/>
              <a:t> </a:t>
            </a:r>
            <a:r>
              <a:rPr lang="en-US" dirty="0" err="1"/>
              <a:t>dữ</a:t>
            </a:r>
            <a:r>
              <a:rPr lang="en-US" dirty="0"/>
              <a:t> </a:t>
            </a:r>
            <a:r>
              <a:rPr lang="en-US" dirty="0" err="1"/>
              <a:t>liệu</a:t>
            </a:r>
            <a:r>
              <a:rPr lang="en-US" dirty="0"/>
              <a:t> </a:t>
            </a:r>
            <a:r>
              <a:rPr lang="en-US" dirty="0" err="1"/>
              <a:t>nguồn</a:t>
            </a:r>
            <a:r>
              <a:rPr lang="en-US" dirty="0"/>
              <a:t> </a:t>
            </a:r>
            <a:r>
              <a:rPr lang="en-US" b="1" dirty="0" err="1"/>
              <a:t>của</a:t>
            </a:r>
            <a:r>
              <a:rPr lang="en-US" b="1" dirty="0"/>
              <a:t> </a:t>
            </a:r>
            <a:r>
              <a:rPr lang="en-US" b="1" dirty="0" err="1"/>
              <a:t>spaekline</a:t>
            </a:r>
            <a:endParaRPr lang="en-US" b="1" dirty="0"/>
          </a:p>
          <a:p>
            <a:pPr lvl="1" algn="just"/>
            <a:r>
              <a:rPr lang="en-US" b="1" dirty="0"/>
              <a:t>Location Range: </a:t>
            </a:r>
            <a:r>
              <a:rPr lang="en-US" dirty="0" err="1"/>
              <a:t>chọn</a:t>
            </a:r>
            <a:r>
              <a:rPr lang="en-US" dirty="0"/>
              <a:t> </a:t>
            </a:r>
            <a:r>
              <a:rPr lang="en-US" dirty="0" err="1"/>
              <a:t>vị</a:t>
            </a:r>
            <a:r>
              <a:rPr lang="en-US" dirty="0"/>
              <a:t> </a:t>
            </a:r>
            <a:r>
              <a:rPr lang="en-US" dirty="0" err="1"/>
              <a:t>trí</a:t>
            </a:r>
            <a:r>
              <a:rPr lang="en-US" dirty="0"/>
              <a:t> </a:t>
            </a:r>
            <a:r>
              <a:rPr lang="en-US" dirty="0" err="1"/>
              <a:t>đặt</a:t>
            </a:r>
            <a:r>
              <a:rPr lang="en-US" dirty="0"/>
              <a:t> sparkline</a:t>
            </a:r>
          </a:p>
          <a:p>
            <a:pPr lvl="1" algn="just"/>
            <a:r>
              <a:rPr lang="en-US" b="1" dirty="0"/>
              <a:t>Click OK</a:t>
            </a:r>
          </a:p>
          <a:p>
            <a:pPr lvl="1" algn="just"/>
            <a:endParaRPr lang="en-US" b="1" dirty="0"/>
          </a:p>
        </p:txBody>
      </p:sp>
      <p:sp>
        <p:nvSpPr>
          <p:cNvPr id="4" name="Date Placeholder 3">
            <a:extLst>
              <a:ext uri="{FF2B5EF4-FFF2-40B4-BE49-F238E27FC236}">
                <a16:creationId xmlns:a16="http://schemas.microsoft.com/office/drawing/2014/main" id="{BB24BA71-02AD-4ABB-B0F4-B8BB49F12F3A}"/>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47B94162-5C61-40D6-82E8-E398A661712E}"/>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24913A79-4E93-473F-99D9-014685D177C1}"/>
              </a:ext>
            </a:extLst>
          </p:cNvPr>
          <p:cNvSpPr>
            <a:spLocks noGrp="1"/>
          </p:cNvSpPr>
          <p:nvPr>
            <p:ph type="sldNum" sz="quarter" idx="12"/>
          </p:nvPr>
        </p:nvSpPr>
        <p:spPr/>
        <p:txBody>
          <a:bodyPr/>
          <a:lstStyle/>
          <a:p>
            <a:fld id="{C1F84318-9856-4A67-8CE7-23A223DD6362}" type="slidenum">
              <a:rPr lang="en-US" smtClean="0"/>
              <a:t>19</a:t>
            </a:fld>
            <a:endParaRPr lang="en-US"/>
          </a:p>
        </p:txBody>
      </p:sp>
      <p:pic>
        <p:nvPicPr>
          <p:cNvPr id="11266" name="Picture 2" descr="Screenshot of Excel 2013">
            <a:extLst>
              <a:ext uri="{FF2B5EF4-FFF2-40B4-BE49-F238E27FC236}">
                <a16:creationId xmlns:a16="http://schemas.microsoft.com/office/drawing/2014/main" id="{855E61A1-5959-4486-849C-F2F9F4A4AA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3306"/>
          <a:stretch/>
        </p:blipFill>
        <p:spPr bwMode="auto">
          <a:xfrm>
            <a:off x="5169360" y="3520556"/>
            <a:ext cx="5192252" cy="26098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918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0502A-E7B2-41E1-AE92-84B0DBA74AE0}"/>
              </a:ext>
            </a:extLst>
          </p:cNvPr>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biểu</a:t>
            </a:r>
            <a:r>
              <a:rPr lang="en-US" dirty="0"/>
              <a:t> </a:t>
            </a:r>
            <a:r>
              <a:rPr lang="en-US" dirty="0" err="1"/>
              <a:t>đồ</a:t>
            </a:r>
            <a:r>
              <a:rPr lang="en-US" dirty="0"/>
              <a:t> </a:t>
            </a:r>
            <a:r>
              <a:rPr lang="en-US" dirty="0" err="1"/>
              <a:t>trong</a:t>
            </a:r>
            <a:r>
              <a:rPr lang="en-US" dirty="0"/>
              <a:t> Excel</a:t>
            </a:r>
          </a:p>
        </p:txBody>
      </p:sp>
      <p:sp>
        <p:nvSpPr>
          <p:cNvPr id="3" name="Content Placeholder 2">
            <a:extLst>
              <a:ext uri="{FF2B5EF4-FFF2-40B4-BE49-F238E27FC236}">
                <a16:creationId xmlns:a16="http://schemas.microsoft.com/office/drawing/2014/main" id="{83765261-2025-4C1A-8B72-F5E3675933E1}"/>
              </a:ext>
            </a:extLst>
          </p:cNvPr>
          <p:cNvSpPr>
            <a:spLocks noGrp="1"/>
          </p:cNvSpPr>
          <p:nvPr>
            <p:ph idx="1"/>
          </p:nvPr>
        </p:nvSpPr>
        <p:spPr/>
        <p:txBody>
          <a:bodyPr/>
          <a:lstStyle/>
          <a:p>
            <a:pPr algn="just"/>
            <a:r>
              <a:rPr lang="vi-VN" b="1" dirty="0">
                <a:solidFill>
                  <a:srgbClr val="FF0000"/>
                </a:solidFill>
              </a:rPr>
              <a:t>Biểu đồ </a:t>
            </a:r>
            <a:r>
              <a:rPr lang="vi-VN" dirty="0"/>
              <a:t>được sử dụng để </a:t>
            </a:r>
            <a:r>
              <a:rPr lang="en-US" dirty="0" err="1"/>
              <a:t>biểu</a:t>
            </a:r>
            <a:r>
              <a:rPr lang="en-US" dirty="0"/>
              <a:t> </a:t>
            </a:r>
            <a:r>
              <a:rPr lang="en-US" dirty="0" err="1"/>
              <a:t>diễ</a:t>
            </a:r>
            <a:r>
              <a:rPr lang="en-US" dirty="0"/>
              <a:t> </a:t>
            </a:r>
            <a:r>
              <a:rPr lang="vi-VN" dirty="0"/>
              <a:t>dữ liệu</a:t>
            </a:r>
            <a:r>
              <a:rPr lang="en-US" dirty="0"/>
              <a:t> </a:t>
            </a:r>
            <a:r>
              <a:rPr lang="en-US" dirty="0" err="1"/>
              <a:t>bằng</a:t>
            </a:r>
            <a:r>
              <a:rPr lang="en-US" dirty="0"/>
              <a:t> </a:t>
            </a:r>
            <a:r>
              <a:rPr lang="en-US" dirty="0" err="1"/>
              <a:t>đồ</a:t>
            </a:r>
            <a:r>
              <a:rPr lang="en-US" dirty="0"/>
              <a:t> </a:t>
            </a:r>
            <a:r>
              <a:rPr lang="en-US" dirty="0" err="1"/>
              <a:t>họa</a:t>
            </a:r>
            <a:r>
              <a:rPr lang="vi-VN" dirty="0"/>
              <a:t>, phản ánh tỷ lệ, xu hướng, và các bất thường trong dữ liệu một cách hiệu quả. </a:t>
            </a:r>
            <a:endParaRPr lang="en-US" dirty="0"/>
          </a:p>
          <a:p>
            <a:pPr algn="just"/>
            <a:r>
              <a:rPr lang="vi-VN" dirty="0"/>
              <a:t>Biểu đồ biểu diễn một cách trực quan </a:t>
            </a:r>
            <a:r>
              <a:rPr lang="en-US" dirty="0" err="1"/>
              <a:t>về</a:t>
            </a:r>
            <a:r>
              <a:rPr lang="en-US" dirty="0"/>
              <a:t> </a:t>
            </a:r>
            <a:r>
              <a:rPr lang="en-US" dirty="0" err="1"/>
              <a:t>số</a:t>
            </a:r>
            <a:r>
              <a:rPr lang="en-US" dirty="0"/>
              <a:t> </a:t>
            </a:r>
            <a:r>
              <a:rPr lang="vi-VN" dirty="0"/>
              <a:t>liệu trong bảng tính. </a:t>
            </a:r>
            <a:endParaRPr lang="en-US" dirty="0"/>
          </a:p>
          <a:p>
            <a:pPr algn="just"/>
            <a:r>
              <a:rPr lang="vi-VN" dirty="0"/>
              <a:t>Biểu đồ trong Excel rất </a:t>
            </a:r>
            <a:r>
              <a:rPr lang="en-US" dirty="0" err="1"/>
              <a:t>đa</a:t>
            </a:r>
            <a:r>
              <a:rPr lang="en-US" dirty="0"/>
              <a:t> </a:t>
            </a:r>
            <a:r>
              <a:rPr lang="en-US" dirty="0" err="1"/>
              <a:t>dạng</a:t>
            </a:r>
            <a:r>
              <a:rPr lang="vi-VN" dirty="0"/>
              <a:t>, </a:t>
            </a:r>
            <a:r>
              <a:rPr lang="en-US" dirty="0" err="1"/>
              <a:t>giúp</a:t>
            </a:r>
            <a:r>
              <a:rPr lang="en-US" dirty="0"/>
              <a:t> </a:t>
            </a:r>
            <a:r>
              <a:rPr lang="vi-VN" dirty="0"/>
              <a:t>người dùng </a:t>
            </a:r>
            <a:r>
              <a:rPr lang="en-US" dirty="0" err="1"/>
              <a:t>có</a:t>
            </a:r>
            <a:r>
              <a:rPr lang="en-US" dirty="0"/>
              <a:t> </a:t>
            </a:r>
            <a:r>
              <a:rPr lang="en-US" dirty="0" err="1"/>
              <a:t>thể</a:t>
            </a:r>
            <a:r>
              <a:rPr lang="en-US" dirty="0"/>
              <a:t> </a:t>
            </a:r>
            <a:r>
              <a:rPr lang="en-US" dirty="0" err="1"/>
              <a:t>biểu</a:t>
            </a:r>
            <a:r>
              <a:rPr lang="en-US" dirty="0"/>
              <a:t> </a:t>
            </a:r>
            <a:r>
              <a:rPr lang="en-US" dirty="0" err="1"/>
              <a:t>diễn</a:t>
            </a:r>
            <a:r>
              <a:rPr lang="en-US" dirty="0"/>
              <a:t> </a:t>
            </a:r>
            <a:r>
              <a:rPr lang="en-US" dirty="0" err="1"/>
              <a:t>nhiều</a:t>
            </a:r>
            <a:r>
              <a:rPr lang="en-US" dirty="0"/>
              <a:t> </a:t>
            </a:r>
            <a:r>
              <a:rPr lang="en-US" dirty="0" err="1"/>
              <a:t>loại</a:t>
            </a:r>
            <a:r>
              <a:rPr lang="en-US" dirty="0"/>
              <a:t> </a:t>
            </a:r>
            <a:r>
              <a:rPr lang="en-US" dirty="0" err="1"/>
              <a:t>dữ</a:t>
            </a:r>
            <a:r>
              <a:rPr lang="en-US" dirty="0"/>
              <a:t> </a:t>
            </a:r>
            <a:r>
              <a:rPr lang="en-US" dirty="0" err="1"/>
              <a:t>liệu</a:t>
            </a:r>
            <a:r>
              <a:rPr lang="en-US" dirty="0"/>
              <a:t> </a:t>
            </a:r>
            <a:r>
              <a:rPr lang="en-US" dirty="0" err="1"/>
              <a:t>khác</a:t>
            </a:r>
            <a:r>
              <a:rPr lang="en-US" dirty="0"/>
              <a:t> </a:t>
            </a:r>
            <a:r>
              <a:rPr lang="en-US" dirty="0" err="1"/>
              <a:t>nhau</a:t>
            </a:r>
            <a:r>
              <a:rPr lang="vi-VN" dirty="0"/>
              <a:t>. </a:t>
            </a:r>
            <a:endParaRPr lang="en-US" dirty="0"/>
          </a:p>
        </p:txBody>
      </p:sp>
      <p:sp>
        <p:nvSpPr>
          <p:cNvPr id="4" name="Date Placeholder 3">
            <a:extLst>
              <a:ext uri="{FF2B5EF4-FFF2-40B4-BE49-F238E27FC236}">
                <a16:creationId xmlns:a16="http://schemas.microsoft.com/office/drawing/2014/main" id="{B8090F69-EBBD-4977-8118-7D2CF639D922}"/>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00A13307-5F9D-43AE-878D-173A7DABFC2A}"/>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9B105C6F-F0E1-43E2-8633-00C255CA1D88}"/>
              </a:ext>
            </a:extLst>
          </p:cNvPr>
          <p:cNvSpPr>
            <a:spLocks noGrp="1"/>
          </p:cNvSpPr>
          <p:nvPr>
            <p:ph type="sldNum" sz="quarter" idx="12"/>
          </p:nvPr>
        </p:nvSpPr>
        <p:spPr/>
        <p:txBody>
          <a:bodyPr/>
          <a:lstStyle/>
          <a:p>
            <a:fld id="{C1F84318-9856-4A67-8CE7-23A223DD6362}" type="slidenum">
              <a:rPr lang="en-US" smtClean="0"/>
              <a:t>2</a:t>
            </a:fld>
            <a:endParaRPr lang="en-US"/>
          </a:p>
        </p:txBody>
      </p:sp>
    </p:spTree>
    <p:extLst>
      <p:ext uri="{BB962C8B-B14F-4D97-AF65-F5344CB8AC3E}">
        <p14:creationId xmlns:p14="http://schemas.microsoft.com/office/powerpoint/2010/main" val="729819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91CAE-BD22-42A4-903F-56B65D9B72C2}"/>
              </a:ext>
            </a:extLst>
          </p:cNvPr>
          <p:cNvSpPr>
            <a:spLocks noGrp="1"/>
          </p:cNvSpPr>
          <p:nvPr>
            <p:ph type="title"/>
          </p:nvPr>
        </p:nvSpPr>
        <p:spPr/>
        <p:txBody>
          <a:bodyPr/>
          <a:lstStyle/>
          <a:p>
            <a:r>
              <a:rPr lang="en-US" dirty="0" err="1"/>
              <a:t>Hiệu</a:t>
            </a:r>
            <a:r>
              <a:rPr lang="en-US" dirty="0"/>
              <a:t> </a:t>
            </a:r>
            <a:r>
              <a:rPr lang="en-US" dirty="0" err="1"/>
              <a:t>chỉnh</a:t>
            </a:r>
            <a:r>
              <a:rPr lang="en-US" dirty="0"/>
              <a:t> Sparkline</a:t>
            </a:r>
          </a:p>
        </p:txBody>
      </p:sp>
      <p:sp>
        <p:nvSpPr>
          <p:cNvPr id="3" name="Content Placeholder 2">
            <a:extLst>
              <a:ext uri="{FF2B5EF4-FFF2-40B4-BE49-F238E27FC236}">
                <a16:creationId xmlns:a16="http://schemas.microsoft.com/office/drawing/2014/main" id="{61C51C07-8310-48CA-B24E-05AC5E35E17B}"/>
              </a:ext>
            </a:extLst>
          </p:cNvPr>
          <p:cNvSpPr>
            <a:spLocks noGrp="1"/>
          </p:cNvSpPr>
          <p:nvPr>
            <p:ph idx="1"/>
          </p:nvPr>
        </p:nvSpPr>
        <p:spPr/>
        <p:txBody>
          <a:bodyPr/>
          <a:lstStyle/>
          <a:p>
            <a:pPr algn="just"/>
            <a:r>
              <a:rPr lang="en-US" dirty="0" err="1"/>
              <a:t>Đặt</a:t>
            </a:r>
            <a:r>
              <a:rPr lang="en-US" dirty="0"/>
              <a:t> </a:t>
            </a:r>
            <a:r>
              <a:rPr lang="en-US" dirty="0" err="1"/>
              <a:t>trỏ</a:t>
            </a:r>
            <a:r>
              <a:rPr lang="en-US" dirty="0"/>
              <a:t> </a:t>
            </a:r>
            <a:r>
              <a:rPr lang="en-US" dirty="0" err="1"/>
              <a:t>trong</a:t>
            </a:r>
            <a:r>
              <a:rPr lang="en-US" dirty="0"/>
              <a:t> ô </a:t>
            </a:r>
            <a:r>
              <a:rPr lang="en-US" dirty="0" err="1"/>
              <a:t>chứa</a:t>
            </a:r>
            <a:r>
              <a:rPr lang="en-US" dirty="0"/>
              <a:t> sparkline </a:t>
            </a:r>
            <a:r>
              <a:rPr lang="en-US" dirty="0" err="1"/>
              <a:t>cần</a:t>
            </a:r>
            <a:r>
              <a:rPr lang="en-US" dirty="0"/>
              <a:t> </a:t>
            </a:r>
            <a:r>
              <a:rPr lang="en-US" dirty="0" err="1"/>
              <a:t>hiệu</a:t>
            </a:r>
            <a:r>
              <a:rPr lang="en-US" dirty="0"/>
              <a:t> </a:t>
            </a:r>
            <a:r>
              <a:rPr lang="en-US" dirty="0" err="1"/>
              <a:t>chỉnh</a:t>
            </a:r>
            <a:r>
              <a:rPr lang="en-US" dirty="0"/>
              <a:t>, </a:t>
            </a:r>
            <a:r>
              <a:rPr lang="en-US" dirty="0" err="1"/>
              <a:t>trên</a:t>
            </a:r>
            <a:r>
              <a:rPr lang="en-US" dirty="0"/>
              <a:t> </a:t>
            </a:r>
            <a:r>
              <a:rPr lang="en-US" dirty="0" err="1"/>
              <a:t>thanh</a:t>
            </a:r>
            <a:r>
              <a:rPr lang="en-US" dirty="0"/>
              <a:t> Ribbon </a:t>
            </a:r>
            <a:r>
              <a:rPr lang="en-US" dirty="0" err="1"/>
              <a:t>xuất</a:t>
            </a:r>
            <a:r>
              <a:rPr lang="en-US" dirty="0"/>
              <a:t> </a:t>
            </a:r>
            <a:r>
              <a:rPr lang="en-US" dirty="0" err="1"/>
              <a:t>hiện</a:t>
            </a:r>
            <a:r>
              <a:rPr lang="en-US" dirty="0"/>
              <a:t> </a:t>
            </a:r>
            <a:r>
              <a:rPr lang="en-US" b="1" dirty="0"/>
              <a:t>Sparkline tools</a:t>
            </a:r>
            <a:r>
              <a:rPr lang="en-US" dirty="0"/>
              <a:t>, </a:t>
            </a:r>
            <a:r>
              <a:rPr lang="en-US" dirty="0" err="1"/>
              <a:t>chứa</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hiệu</a:t>
            </a:r>
            <a:r>
              <a:rPr lang="en-US" dirty="0"/>
              <a:t> </a:t>
            </a:r>
            <a:r>
              <a:rPr lang="en-US" dirty="0" err="1"/>
              <a:t>chỉnh</a:t>
            </a:r>
            <a:r>
              <a:rPr lang="en-US" dirty="0"/>
              <a:t> sparkline</a:t>
            </a:r>
          </a:p>
        </p:txBody>
      </p:sp>
      <p:sp>
        <p:nvSpPr>
          <p:cNvPr id="4" name="Date Placeholder 3">
            <a:extLst>
              <a:ext uri="{FF2B5EF4-FFF2-40B4-BE49-F238E27FC236}">
                <a16:creationId xmlns:a16="http://schemas.microsoft.com/office/drawing/2014/main" id="{362CA99D-07F5-451E-9F41-21D8DC9DC934}"/>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8DC1ED2F-CD5D-40D8-88E5-052496ECFC9A}"/>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51F18A03-D62B-44C0-9AF4-58D43B70E8CA}"/>
              </a:ext>
            </a:extLst>
          </p:cNvPr>
          <p:cNvSpPr>
            <a:spLocks noGrp="1"/>
          </p:cNvSpPr>
          <p:nvPr>
            <p:ph type="sldNum" sz="quarter" idx="12"/>
          </p:nvPr>
        </p:nvSpPr>
        <p:spPr/>
        <p:txBody>
          <a:bodyPr/>
          <a:lstStyle/>
          <a:p>
            <a:fld id="{C1F84318-9856-4A67-8CE7-23A223DD6362}" type="slidenum">
              <a:rPr lang="en-US" smtClean="0"/>
              <a:t>20</a:t>
            </a:fld>
            <a:endParaRPr lang="en-US"/>
          </a:p>
        </p:txBody>
      </p:sp>
      <p:pic>
        <p:nvPicPr>
          <p:cNvPr id="8" name="Picture 7">
            <a:extLst>
              <a:ext uri="{FF2B5EF4-FFF2-40B4-BE49-F238E27FC236}">
                <a16:creationId xmlns:a16="http://schemas.microsoft.com/office/drawing/2014/main" id="{332CCD1F-5E49-4CFC-99B0-7CD200DE5519}"/>
              </a:ext>
            </a:extLst>
          </p:cNvPr>
          <p:cNvPicPr/>
          <p:nvPr/>
        </p:nvPicPr>
        <p:blipFill rotWithShape="1">
          <a:blip r:embed="rId2">
            <a:extLst>
              <a:ext uri="{28A0092B-C50C-407E-A947-70E740481C1C}">
                <a14:useLocalDpi xmlns:a14="http://schemas.microsoft.com/office/drawing/2010/main" val="0"/>
              </a:ext>
            </a:extLst>
          </a:blip>
          <a:srcRect b="6539"/>
          <a:stretch/>
        </p:blipFill>
        <p:spPr bwMode="auto">
          <a:xfrm>
            <a:off x="3925786" y="3497826"/>
            <a:ext cx="6722550" cy="1821426"/>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957716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5D7FF-F4E1-4689-9E82-E8B60E259FA2}"/>
              </a:ext>
            </a:extLst>
          </p:cNvPr>
          <p:cNvSpPr>
            <a:spLocks noGrp="1"/>
          </p:cNvSpPr>
          <p:nvPr>
            <p:ph type="title"/>
          </p:nvPr>
        </p:nvSpPr>
        <p:spPr/>
        <p:txBody>
          <a:bodyPr/>
          <a:lstStyle/>
          <a:p>
            <a:r>
              <a:rPr lang="en-US" dirty="0" err="1"/>
              <a:t>Hiệu</a:t>
            </a:r>
            <a:r>
              <a:rPr lang="en-US" dirty="0"/>
              <a:t> </a:t>
            </a:r>
            <a:r>
              <a:rPr lang="en-US" dirty="0" err="1"/>
              <a:t>chỉnh</a:t>
            </a:r>
            <a:r>
              <a:rPr lang="en-US" dirty="0"/>
              <a:t> Sparkline</a:t>
            </a:r>
          </a:p>
        </p:txBody>
      </p:sp>
      <p:sp>
        <p:nvSpPr>
          <p:cNvPr id="3" name="Content Placeholder 2">
            <a:extLst>
              <a:ext uri="{FF2B5EF4-FFF2-40B4-BE49-F238E27FC236}">
                <a16:creationId xmlns:a16="http://schemas.microsoft.com/office/drawing/2014/main" id="{497D4C28-5DD7-406C-9B07-E087A6FC56C7}"/>
              </a:ext>
            </a:extLst>
          </p:cNvPr>
          <p:cNvSpPr>
            <a:spLocks noGrp="1"/>
          </p:cNvSpPr>
          <p:nvPr>
            <p:ph idx="1"/>
          </p:nvPr>
        </p:nvSpPr>
        <p:spPr/>
        <p:txBody>
          <a:bodyPr/>
          <a:lstStyle/>
          <a:p>
            <a:pPr algn="just"/>
            <a:r>
              <a:rPr lang="en-US" b="1" dirty="0">
                <a:solidFill>
                  <a:srgbClr val="FF0000"/>
                </a:solidFill>
                <a:latin typeface="+mj-lt"/>
              </a:rPr>
              <a:t>H</a:t>
            </a:r>
            <a:r>
              <a:rPr lang="vi-VN" b="1" dirty="0">
                <a:solidFill>
                  <a:srgbClr val="FF0000"/>
                </a:solidFill>
                <a:latin typeface="+mj-lt"/>
              </a:rPr>
              <a:t>iển thị các điểm đánh dấu</a:t>
            </a:r>
            <a:r>
              <a:rPr lang="vi-VN" dirty="0">
                <a:latin typeface="+mj-lt"/>
              </a:rPr>
              <a:t>:</a:t>
            </a:r>
            <a:r>
              <a:rPr lang="en-US" dirty="0">
                <a:latin typeface="+mj-lt"/>
              </a:rPr>
              <a:t> </a:t>
            </a:r>
          </a:p>
          <a:p>
            <a:pPr lvl="1" algn="just"/>
            <a:r>
              <a:rPr lang="en-US" b="0" i="0" dirty="0" err="1">
                <a:solidFill>
                  <a:srgbClr val="4E4E4E"/>
                </a:solidFill>
                <a:effectLst/>
                <a:latin typeface="+mj-lt"/>
              </a:rPr>
              <a:t>Chọn</a:t>
            </a:r>
            <a:r>
              <a:rPr lang="en-US" b="0" i="0" dirty="0">
                <a:solidFill>
                  <a:srgbClr val="4E4E4E"/>
                </a:solidFill>
                <a:effectLst/>
                <a:latin typeface="+mj-lt"/>
              </a:rPr>
              <a:t> </a:t>
            </a:r>
            <a:r>
              <a:rPr lang="en-US" b="1" i="0" dirty="0">
                <a:solidFill>
                  <a:srgbClr val="4E4E4E"/>
                </a:solidFill>
                <a:effectLst/>
                <a:latin typeface="+mj-lt"/>
              </a:rPr>
              <a:t>sparkline(s)</a:t>
            </a:r>
            <a:r>
              <a:rPr lang="en-US" b="0" i="0" dirty="0">
                <a:solidFill>
                  <a:srgbClr val="4E4E4E"/>
                </a:solidFill>
                <a:effectLst/>
                <a:latin typeface="+mj-lt"/>
              </a:rPr>
              <a:t> </a:t>
            </a:r>
            <a:r>
              <a:rPr lang="en-US" b="0" i="0" dirty="0" err="1">
                <a:solidFill>
                  <a:srgbClr val="4E4E4E"/>
                </a:solidFill>
                <a:effectLst/>
                <a:latin typeface="+mj-lt"/>
              </a:rPr>
              <a:t>cần</a:t>
            </a:r>
            <a:r>
              <a:rPr lang="en-US" b="0" i="0" dirty="0">
                <a:solidFill>
                  <a:srgbClr val="4E4E4E"/>
                </a:solidFill>
                <a:effectLst/>
                <a:latin typeface="+mj-lt"/>
              </a:rPr>
              <a:t> </a:t>
            </a:r>
            <a:r>
              <a:rPr lang="en-US" b="0" i="0" dirty="0" err="1">
                <a:solidFill>
                  <a:srgbClr val="4E4E4E"/>
                </a:solidFill>
                <a:effectLst/>
                <a:latin typeface="+mj-lt"/>
              </a:rPr>
              <a:t>hiển</a:t>
            </a:r>
            <a:r>
              <a:rPr lang="en-US" b="0" i="0" dirty="0">
                <a:solidFill>
                  <a:srgbClr val="4E4E4E"/>
                </a:solidFill>
                <a:effectLst/>
                <a:latin typeface="+mj-lt"/>
              </a:rPr>
              <a:t> </a:t>
            </a:r>
            <a:r>
              <a:rPr lang="en-US" b="0" i="0" dirty="0" err="1">
                <a:solidFill>
                  <a:srgbClr val="4E4E4E"/>
                </a:solidFill>
                <a:effectLst/>
                <a:latin typeface="+mj-lt"/>
              </a:rPr>
              <a:t>thị</a:t>
            </a:r>
            <a:r>
              <a:rPr lang="en-US" b="0" i="0" dirty="0">
                <a:solidFill>
                  <a:srgbClr val="4E4E4E"/>
                </a:solidFill>
                <a:effectLst/>
                <a:latin typeface="+mj-lt"/>
              </a:rPr>
              <a:t> </a:t>
            </a:r>
            <a:r>
              <a:rPr lang="en-US" b="0" i="0" dirty="0" err="1">
                <a:solidFill>
                  <a:srgbClr val="4E4E4E"/>
                </a:solidFill>
                <a:effectLst/>
                <a:latin typeface="+mj-lt"/>
              </a:rPr>
              <a:t>các</a:t>
            </a:r>
            <a:r>
              <a:rPr lang="en-US" b="0" i="0" dirty="0">
                <a:solidFill>
                  <a:srgbClr val="4E4E4E"/>
                </a:solidFill>
                <a:effectLst/>
                <a:latin typeface="+mj-lt"/>
              </a:rPr>
              <a:t> </a:t>
            </a:r>
            <a:r>
              <a:rPr lang="en-US" b="0" i="0" dirty="0" err="1">
                <a:solidFill>
                  <a:srgbClr val="4E4E4E"/>
                </a:solidFill>
                <a:effectLst/>
                <a:latin typeface="+mj-lt"/>
              </a:rPr>
              <a:t>điểm</a:t>
            </a:r>
            <a:r>
              <a:rPr lang="en-US" b="0" i="0" dirty="0">
                <a:solidFill>
                  <a:srgbClr val="4E4E4E"/>
                </a:solidFill>
                <a:effectLst/>
                <a:latin typeface="+mj-lt"/>
              </a:rPr>
              <a:t> </a:t>
            </a:r>
            <a:r>
              <a:rPr lang="en-US" b="0" i="0" dirty="0" err="1">
                <a:solidFill>
                  <a:srgbClr val="4E4E4E"/>
                </a:solidFill>
                <a:effectLst/>
                <a:latin typeface="+mj-lt"/>
              </a:rPr>
              <a:t>đánh</a:t>
            </a:r>
            <a:r>
              <a:rPr lang="en-US" b="0" i="0" dirty="0">
                <a:solidFill>
                  <a:srgbClr val="4E4E4E"/>
                </a:solidFill>
                <a:effectLst/>
                <a:latin typeface="+mj-lt"/>
              </a:rPr>
              <a:t> </a:t>
            </a:r>
            <a:r>
              <a:rPr lang="en-US" b="0" i="0" dirty="0" err="1">
                <a:solidFill>
                  <a:srgbClr val="4E4E4E"/>
                </a:solidFill>
                <a:effectLst/>
                <a:latin typeface="+mj-lt"/>
              </a:rPr>
              <a:t>dấu</a:t>
            </a:r>
            <a:endParaRPr lang="en-US" b="0" i="0" dirty="0">
              <a:solidFill>
                <a:srgbClr val="4E4E4E"/>
              </a:solidFill>
              <a:effectLst/>
              <a:latin typeface="+mj-lt"/>
            </a:endParaRPr>
          </a:p>
          <a:p>
            <a:pPr lvl="1" algn="just"/>
            <a:r>
              <a:rPr lang="en-US" b="0" i="0" dirty="0" err="1">
                <a:solidFill>
                  <a:srgbClr val="4E4E4E"/>
                </a:solidFill>
                <a:effectLst/>
                <a:latin typeface="+mj-lt"/>
              </a:rPr>
              <a:t>Chọn</a:t>
            </a:r>
            <a:r>
              <a:rPr lang="en-US" b="0" i="0" dirty="0">
                <a:solidFill>
                  <a:srgbClr val="4E4E4E"/>
                </a:solidFill>
                <a:effectLst/>
                <a:latin typeface="+mj-lt"/>
              </a:rPr>
              <a:t> tab </a:t>
            </a:r>
            <a:r>
              <a:rPr lang="en-US" b="1" i="0" dirty="0">
                <a:solidFill>
                  <a:srgbClr val="4E4E4E"/>
                </a:solidFill>
                <a:effectLst/>
                <a:latin typeface="+mj-lt"/>
              </a:rPr>
              <a:t>Design</a:t>
            </a:r>
            <a:r>
              <a:rPr lang="en-US" b="0" i="0" dirty="0">
                <a:solidFill>
                  <a:srgbClr val="4E4E4E"/>
                </a:solidFill>
                <a:effectLst/>
                <a:latin typeface="+mj-lt"/>
              </a:rPr>
              <a:t>, </a:t>
            </a:r>
            <a:r>
              <a:rPr lang="en-US" b="0" i="0" dirty="0" err="1">
                <a:solidFill>
                  <a:srgbClr val="4E4E4E"/>
                </a:solidFill>
                <a:effectLst/>
                <a:latin typeface="+mj-lt"/>
              </a:rPr>
              <a:t>tron</a:t>
            </a:r>
            <a:r>
              <a:rPr lang="en-US" dirty="0" err="1">
                <a:solidFill>
                  <a:srgbClr val="4E4E4E"/>
                </a:solidFill>
                <a:latin typeface="+mj-lt"/>
              </a:rPr>
              <a:t>g</a:t>
            </a:r>
            <a:r>
              <a:rPr lang="en-US" dirty="0">
                <a:solidFill>
                  <a:srgbClr val="4E4E4E"/>
                </a:solidFill>
                <a:latin typeface="+mj-lt"/>
              </a:rPr>
              <a:t> </a:t>
            </a:r>
            <a:r>
              <a:rPr lang="en-US" dirty="0" err="1">
                <a:solidFill>
                  <a:srgbClr val="4E4E4E"/>
                </a:solidFill>
                <a:latin typeface="+mj-lt"/>
              </a:rPr>
              <a:t>nhóm</a:t>
            </a:r>
            <a:r>
              <a:rPr lang="en-US" dirty="0">
                <a:solidFill>
                  <a:srgbClr val="4E4E4E"/>
                </a:solidFill>
                <a:latin typeface="+mj-lt"/>
              </a:rPr>
              <a:t> </a:t>
            </a:r>
            <a:r>
              <a:rPr lang="en-US" b="1" dirty="0">
                <a:solidFill>
                  <a:srgbClr val="4E4E4E"/>
                </a:solidFill>
                <a:latin typeface="+mj-lt"/>
              </a:rPr>
              <a:t>Show</a:t>
            </a:r>
            <a:r>
              <a:rPr lang="en-US" dirty="0">
                <a:solidFill>
                  <a:srgbClr val="4E4E4E"/>
                </a:solidFill>
                <a:latin typeface="+mj-lt"/>
              </a:rPr>
              <a:t>, </a:t>
            </a:r>
          </a:p>
          <a:p>
            <a:pPr lvl="1" algn="just"/>
            <a:r>
              <a:rPr lang="en-US" b="0" i="0" dirty="0">
                <a:solidFill>
                  <a:srgbClr val="4E4E4E"/>
                </a:solidFill>
                <a:effectLst/>
                <a:latin typeface="+mj-lt"/>
              </a:rPr>
              <a:t> </a:t>
            </a:r>
            <a:r>
              <a:rPr lang="en-US" b="0" i="0" dirty="0" err="1">
                <a:solidFill>
                  <a:srgbClr val="4E4E4E"/>
                </a:solidFill>
                <a:effectLst/>
                <a:latin typeface="+mj-lt"/>
              </a:rPr>
              <a:t>chọn</a:t>
            </a:r>
            <a:r>
              <a:rPr lang="en-US" b="0" i="0" dirty="0">
                <a:solidFill>
                  <a:srgbClr val="4E4E4E"/>
                </a:solidFill>
                <a:effectLst/>
                <a:latin typeface="+mj-lt"/>
              </a:rPr>
              <a:t> </a:t>
            </a:r>
            <a:r>
              <a:rPr lang="en-US" b="1" i="0" dirty="0">
                <a:solidFill>
                  <a:srgbClr val="4E4E4E"/>
                </a:solidFill>
                <a:effectLst/>
                <a:latin typeface="+mj-lt"/>
              </a:rPr>
              <a:t>High</a:t>
            </a:r>
            <a:r>
              <a:rPr lang="en-US" b="0" i="0" dirty="0">
                <a:solidFill>
                  <a:srgbClr val="4E4E4E"/>
                </a:solidFill>
                <a:effectLst/>
                <a:latin typeface="+mj-lt"/>
              </a:rPr>
              <a:t> </a:t>
            </a:r>
            <a:r>
              <a:rPr lang="en-US" b="1" i="0" dirty="0">
                <a:solidFill>
                  <a:srgbClr val="4E4E4E"/>
                </a:solidFill>
                <a:effectLst/>
                <a:latin typeface="+mj-lt"/>
              </a:rPr>
              <a:t>Point</a:t>
            </a:r>
            <a:r>
              <a:rPr lang="en-US" b="0" i="0" dirty="0">
                <a:solidFill>
                  <a:srgbClr val="4E4E4E"/>
                </a:solidFill>
                <a:effectLst/>
                <a:latin typeface="+mj-lt"/>
              </a:rPr>
              <a:t> </a:t>
            </a:r>
            <a:r>
              <a:rPr lang="en-US" b="0" i="0" dirty="0" err="1">
                <a:solidFill>
                  <a:srgbClr val="4E4E4E"/>
                </a:solidFill>
                <a:effectLst/>
                <a:latin typeface="+mj-lt"/>
              </a:rPr>
              <a:t>và</a:t>
            </a:r>
            <a:r>
              <a:rPr lang="en-US" b="0" i="0" dirty="0">
                <a:solidFill>
                  <a:srgbClr val="4E4E4E"/>
                </a:solidFill>
                <a:effectLst/>
                <a:latin typeface="+mj-lt"/>
              </a:rPr>
              <a:t> </a:t>
            </a:r>
            <a:r>
              <a:rPr lang="en-US" b="1" i="0" dirty="0">
                <a:solidFill>
                  <a:srgbClr val="4E4E4E"/>
                </a:solidFill>
                <a:effectLst/>
                <a:latin typeface="+mj-lt"/>
              </a:rPr>
              <a:t>Low Point</a:t>
            </a:r>
            <a:r>
              <a:rPr lang="en-US" b="0" i="0" dirty="0">
                <a:solidFill>
                  <a:srgbClr val="4E4E4E"/>
                </a:solidFill>
                <a:effectLst/>
                <a:latin typeface="+mj-lt"/>
              </a:rPr>
              <a:t>.</a:t>
            </a:r>
            <a:endParaRPr lang="en-US" dirty="0">
              <a:latin typeface="+mj-lt"/>
            </a:endParaRPr>
          </a:p>
          <a:p>
            <a:endParaRPr lang="en-US" dirty="0">
              <a:latin typeface="+mj-lt"/>
            </a:endParaRPr>
          </a:p>
        </p:txBody>
      </p:sp>
      <p:sp>
        <p:nvSpPr>
          <p:cNvPr id="4" name="Date Placeholder 3">
            <a:extLst>
              <a:ext uri="{FF2B5EF4-FFF2-40B4-BE49-F238E27FC236}">
                <a16:creationId xmlns:a16="http://schemas.microsoft.com/office/drawing/2014/main" id="{B152C612-5D4B-40E1-A66C-9E26EA7B158D}"/>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9FE83C86-1D7E-4273-AD55-8633D4A66BF2}"/>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365C96B8-A99D-40B3-9B75-BF5C39CBB9FF}"/>
              </a:ext>
            </a:extLst>
          </p:cNvPr>
          <p:cNvSpPr>
            <a:spLocks noGrp="1"/>
          </p:cNvSpPr>
          <p:nvPr>
            <p:ph type="sldNum" sz="quarter" idx="12"/>
          </p:nvPr>
        </p:nvSpPr>
        <p:spPr/>
        <p:txBody>
          <a:bodyPr/>
          <a:lstStyle/>
          <a:p>
            <a:fld id="{C1F84318-9856-4A67-8CE7-23A223DD6362}" type="slidenum">
              <a:rPr lang="en-US" smtClean="0"/>
              <a:t>21</a:t>
            </a:fld>
            <a:endParaRPr lang="en-US"/>
          </a:p>
        </p:txBody>
      </p:sp>
      <p:pic>
        <p:nvPicPr>
          <p:cNvPr id="13314" name="Picture 2" descr="Screenshot of Excel 2013">
            <a:extLst>
              <a:ext uri="{FF2B5EF4-FFF2-40B4-BE49-F238E27FC236}">
                <a16:creationId xmlns:a16="http://schemas.microsoft.com/office/drawing/2014/main" id="{94664FAB-C04A-41AC-B862-6F96300E56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7817" y="4070555"/>
            <a:ext cx="7891592" cy="1428551"/>
          </a:xfrm>
          <a:prstGeom prst="rect">
            <a:avLst/>
          </a:prstGeom>
          <a:ln>
            <a:solidFill>
              <a:schemeClr val="accent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883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B2709-CF61-4619-ABC8-749FFCDF988D}"/>
              </a:ext>
            </a:extLst>
          </p:cNvPr>
          <p:cNvSpPr>
            <a:spLocks noGrp="1"/>
          </p:cNvSpPr>
          <p:nvPr>
            <p:ph type="title"/>
          </p:nvPr>
        </p:nvSpPr>
        <p:spPr/>
        <p:txBody>
          <a:bodyPr/>
          <a:lstStyle/>
          <a:p>
            <a:r>
              <a:rPr lang="en-US" dirty="0" err="1"/>
              <a:t>Hiệu</a:t>
            </a:r>
            <a:r>
              <a:rPr lang="en-US" dirty="0"/>
              <a:t> </a:t>
            </a:r>
            <a:r>
              <a:rPr lang="en-US" dirty="0" err="1"/>
              <a:t>chỉnh</a:t>
            </a:r>
            <a:r>
              <a:rPr lang="en-US" dirty="0"/>
              <a:t> Sparkline</a:t>
            </a:r>
          </a:p>
        </p:txBody>
      </p:sp>
      <p:sp>
        <p:nvSpPr>
          <p:cNvPr id="3" name="Content Placeholder 2">
            <a:extLst>
              <a:ext uri="{FF2B5EF4-FFF2-40B4-BE49-F238E27FC236}">
                <a16:creationId xmlns:a16="http://schemas.microsoft.com/office/drawing/2014/main" id="{22221218-3B80-45A2-8F20-A4E5AD44AED8}"/>
              </a:ext>
            </a:extLst>
          </p:cNvPr>
          <p:cNvSpPr>
            <a:spLocks noGrp="1"/>
          </p:cNvSpPr>
          <p:nvPr>
            <p:ph idx="1"/>
          </p:nvPr>
        </p:nvSpPr>
        <p:spPr/>
        <p:txBody>
          <a:bodyPr/>
          <a:lstStyle/>
          <a:p>
            <a:r>
              <a:rPr lang="en-US" b="1" dirty="0" err="1">
                <a:solidFill>
                  <a:srgbClr val="FF0000"/>
                </a:solidFill>
                <a:latin typeface="+mj-lt"/>
              </a:rPr>
              <a:t>Thay</a:t>
            </a:r>
            <a:r>
              <a:rPr lang="en-US" b="1" dirty="0">
                <a:solidFill>
                  <a:srgbClr val="FF0000"/>
                </a:solidFill>
                <a:latin typeface="+mj-lt"/>
              </a:rPr>
              <a:t> </a:t>
            </a:r>
            <a:r>
              <a:rPr lang="en-US" b="1" dirty="0" err="1">
                <a:solidFill>
                  <a:srgbClr val="FF0000"/>
                </a:solidFill>
                <a:latin typeface="+mj-lt"/>
              </a:rPr>
              <a:t>đổi</a:t>
            </a:r>
            <a:r>
              <a:rPr lang="en-US" b="1" dirty="0">
                <a:solidFill>
                  <a:srgbClr val="FF0000"/>
                </a:solidFill>
                <a:latin typeface="+mj-lt"/>
              </a:rPr>
              <a:t> </a:t>
            </a:r>
            <a:r>
              <a:rPr lang="en-US" b="1" i="0" dirty="0">
                <a:solidFill>
                  <a:srgbClr val="FF0000"/>
                </a:solidFill>
                <a:effectLst/>
                <a:latin typeface="+mj-lt"/>
              </a:rPr>
              <a:t>sparkline style</a:t>
            </a:r>
          </a:p>
          <a:p>
            <a:pPr lvl="1" fontAlgn="base"/>
            <a:r>
              <a:rPr lang="en-US" b="0" i="0" dirty="0" err="1">
                <a:solidFill>
                  <a:srgbClr val="4E4E4E"/>
                </a:solidFill>
                <a:effectLst/>
                <a:latin typeface="+mj-lt"/>
              </a:rPr>
              <a:t>Chọn</a:t>
            </a:r>
            <a:r>
              <a:rPr lang="en-US" b="0" i="0" dirty="0">
                <a:solidFill>
                  <a:srgbClr val="4E4E4E"/>
                </a:solidFill>
                <a:effectLst/>
                <a:latin typeface="+mj-lt"/>
              </a:rPr>
              <a:t> </a:t>
            </a:r>
            <a:r>
              <a:rPr lang="en-US" b="1" i="0" dirty="0">
                <a:solidFill>
                  <a:srgbClr val="4E4E4E"/>
                </a:solidFill>
                <a:effectLst/>
                <a:latin typeface="+mj-lt"/>
              </a:rPr>
              <a:t>sparkline(s)</a:t>
            </a:r>
            <a:r>
              <a:rPr lang="en-US" b="0" i="0" dirty="0">
                <a:solidFill>
                  <a:srgbClr val="4E4E4E"/>
                </a:solidFill>
                <a:effectLst/>
                <a:latin typeface="+mj-lt"/>
              </a:rPr>
              <a:t> </a:t>
            </a:r>
            <a:r>
              <a:rPr lang="en-US" b="0" i="0" dirty="0" err="1">
                <a:solidFill>
                  <a:srgbClr val="4E4E4E"/>
                </a:solidFill>
                <a:effectLst/>
                <a:latin typeface="+mj-lt"/>
              </a:rPr>
              <a:t>cần</a:t>
            </a:r>
            <a:r>
              <a:rPr lang="en-US" b="0" i="0" dirty="0">
                <a:solidFill>
                  <a:srgbClr val="4E4E4E"/>
                </a:solidFill>
                <a:effectLst/>
                <a:latin typeface="+mj-lt"/>
              </a:rPr>
              <a:t> </a:t>
            </a:r>
            <a:r>
              <a:rPr lang="en-US" b="0" i="0" dirty="0" err="1">
                <a:solidFill>
                  <a:srgbClr val="4E4E4E"/>
                </a:solidFill>
                <a:effectLst/>
                <a:latin typeface="+mj-lt"/>
              </a:rPr>
              <a:t>thay</a:t>
            </a:r>
            <a:r>
              <a:rPr lang="en-US" b="0" i="0" dirty="0">
                <a:solidFill>
                  <a:srgbClr val="4E4E4E"/>
                </a:solidFill>
                <a:effectLst/>
                <a:latin typeface="+mj-lt"/>
              </a:rPr>
              <a:t> </a:t>
            </a:r>
            <a:r>
              <a:rPr lang="en-US" b="0" i="0" dirty="0" err="1">
                <a:solidFill>
                  <a:srgbClr val="4E4E4E"/>
                </a:solidFill>
                <a:effectLst/>
                <a:latin typeface="+mj-lt"/>
              </a:rPr>
              <a:t>đổi</a:t>
            </a:r>
            <a:r>
              <a:rPr lang="en-US" b="0" i="0" dirty="0">
                <a:solidFill>
                  <a:srgbClr val="4E4E4E"/>
                </a:solidFill>
                <a:effectLst/>
                <a:latin typeface="+mj-lt"/>
              </a:rPr>
              <a:t>.</a:t>
            </a:r>
          </a:p>
          <a:p>
            <a:pPr lvl="1" fontAlgn="base"/>
            <a:r>
              <a:rPr lang="en-US" b="0" i="0" dirty="0" err="1">
                <a:solidFill>
                  <a:srgbClr val="4E4E4E"/>
                </a:solidFill>
                <a:effectLst/>
                <a:latin typeface="+mj-lt"/>
              </a:rPr>
              <a:t>Chọn</a:t>
            </a:r>
            <a:r>
              <a:rPr lang="en-US" b="0" i="0" dirty="0">
                <a:solidFill>
                  <a:srgbClr val="4E4E4E"/>
                </a:solidFill>
                <a:effectLst/>
                <a:latin typeface="+mj-lt"/>
              </a:rPr>
              <a:t> tab </a:t>
            </a:r>
            <a:r>
              <a:rPr lang="en-US" b="1" i="0" dirty="0">
                <a:solidFill>
                  <a:srgbClr val="4E4E4E"/>
                </a:solidFill>
                <a:effectLst/>
                <a:latin typeface="+mj-lt"/>
              </a:rPr>
              <a:t>Design</a:t>
            </a:r>
            <a:r>
              <a:rPr lang="en-US" b="0" i="0" dirty="0">
                <a:solidFill>
                  <a:srgbClr val="4E4E4E"/>
                </a:solidFill>
                <a:effectLst/>
                <a:latin typeface="+mj-lt"/>
              </a:rPr>
              <a:t>, click </a:t>
            </a:r>
            <a:r>
              <a:rPr lang="en-US" b="0" i="0" dirty="0" err="1">
                <a:solidFill>
                  <a:srgbClr val="4E4E4E"/>
                </a:solidFill>
                <a:effectLst/>
                <a:latin typeface="+mj-lt"/>
              </a:rPr>
              <a:t>nút</a:t>
            </a:r>
            <a:r>
              <a:rPr lang="en-US" b="0" i="0" dirty="0">
                <a:solidFill>
                  <a:srgbClr val="4E4E4E"/>
                </a:solidFill>
                <a:effectLst/>
                <a:latin typeface="+mj-lt"/>
              </a:rPr>
              <a:t> </a:t>
            </a:r>
            <a:r>
              <a:rPr lang="en-US" b="1" i="0" dirty="0">
                <a:solidFill>
                  <a:srgbClr val="4E4E4E"/>
                </a:solidFill>
                <a:effectLst/>
                <a:latin typeface="+mj-lt"/>
              </a:rPr>
              <a:t>More</a:t>
            </a:r>
            <a:r>
              <a:rPr lang="en-US" b="0" i="0" dirty="0">
                <a:solidFill>
                  <a:srgbClr val="4E4E4E"/>
                </a:solidFill>
                <a:effectLst/>
                <a:latin typeface="+mj-lt"/>
              </a:rPr>
              <a:t>.</a:t>
            </a:r>
          </a:p>
          <a:p>
            <a:pPr lvl="1"/>
            <a:r>
              <a:rPr lang="en-US" b="0" i="0" dirty="0" err="1">
                <a:solidFill>
                  <a:srgbClr val="4E4E4E"/>
                </a:solidFill>
                <a:effectLst/>
                <a:latin typeface="+mj-lt"/>
              </a:rPr>
              <a:t>Chọn</a:t>
            </a:r>
            <a:r>
              <a:rPr lang="en-US" b="0" i="0" dirty="0">
                <a:solidFill>
                  <a:srgbClr val="4E4E4E"/>
                </a:solidFill>
                <a:effectLst/>
                <a:latin typeface="+mj-lt"/>
              </a:rPr>
              <a:t> </a:t>
            </a:r>
            <a:r>
              <a:rPr lang="en-US" b="1" i="0" dirty="0">
                <a:solidFill>
                  <a:srgbClr val="4E4E4E"/>
                </a:solidFill>
                <a:effectLst/>
                <a:latin typeface="+mj-lt"/>
              </a:rPr>
              <a:t>style </a:t>
            </a:r>
            <a:r>
              <a:rPr lang="en-US" b="0" i="0" dirty="0" err="1">
                <a:solidFill>
                  <a:srgbClr val="4E4E4E"/>
                </a:solidFill>
                <a:effectLst/>
                <a:latin typeface="+mj-lt"/>
              </a:rPr>
              <a:t>trong</a:t>
            </a:r>
            <a:r>
              <a:rPr lang="en-US" b="0" i="0" dirty="0">
                <a:solidFill>
                  <a:srgbClr val="4E4E4E"/>
                </a:solidFill>
                <a:effectLst/>
                <a:latin typeface="+mj-lt"/>
              </a:rPr>
              <a:t> </a:t>
            </a:r>
            <a:r>
              <a:rPr lang="en-US" b="0" i="0" dirty="0" err="1">
                <a:solidFill>
                  <a:srgbClr val="4E4E4E"/>
                </a:solidFill>
                <a:effectLst/>
                <a:latin typeface="+mj-lt"/>
              </a:rPr>
              <a:t>danh</a:t>
            </a:r>
            <a:r>
              <a:rPr lang="en-US" b="0" i="0" dirty="0">
                <a:solidFill>
                  <a:srgbClr val="4E4E4E"/>
                </a:solidFill>
                <a:effectLst/>
                <a:latin typeface="+mj-lt"/>
              </a:rPr>
              <a:t> </a:t>
            </a:r>
            <a:r>
              <a:rPr lang="en-US" b="0" i="0" dirty="0" err="1">
                <a:solidFill>
                  <a:srgbClr val="4E4E4E"/>
                </a:solidFill>
                <a:effectLst/>
                <a:latin typeface="+mj-lt"/>
              </a:rPr>
              <a:t>sách</a:t>
            </a:r>
            <a:r>
              <a:rPr lang="en-US" b="0" i="0" dirty="0">
                <a:solidFill>
                  <a:srgbClr val="4E4E4E"/>
                </a:solidFill>
                <a:effectLst/>
                <a:latin typeface="+mj-lt"/>
              </a:rPr>
              <a:t>.</a:t>
            </a:r>
          </a:p>
          <a:p>
            <a:endParaRPr lang="en-US" dirty="0">
              <a:latin typeface="+mj-lt"/>
            </a:endParaRPr>
          </a:p>
        </p:txBody>
      </p:sp>
      <p:sp>
        <p:nvSpPr>
          <p:cNvPr id="4" name="Date Placeholder 3">
            <a:extLst>
              <a:ext uri="{FF2B5EF4-FFF2-40B4-BE49-F238E27FC236}">
                <a16:creationId xmlns:a16="http://schemas.microsoft.com/office/drawing/2014/main" id="{254D613D-554F-45E2-8EB5-C31DD6910693}"/>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720D4B6D-78AA-4DDC-B86D-8961E4C4B9FD}"/>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E114DC8B-4BFB-4F02-9F18-C80DCDD64A4A}"/>
              </a:ext>
            </a:extLst>
          </p:cNvPr>
          <p:cNvSpPr>
            <a:spLocks noGrp="1"/>
          </p:cNvSpPr>
          <p:nvPr>
            <p:ph type="sldNum" sz="quarter" idx="12"/>
          </p:nvPr>
        </p:nvSpPr>
        <p:spPr/>
        <p:txBody>
          <a:bodyPr/>
          <a:lstStyle/>
          <a:p>
            <a:fld id="{C1F84318-9856-4A67-8CE7-23A223DD6362}" type="slidenum">
              <a:rPr lang="en-US" smtClean="0"/>
              <a:t>22</a:t>
            </a:fld>
            <a:endParaRPr lang="en-US"/>
          </a:p>
        </p:txBody>
      </p:sp>
      <p:pic>
        <p:nvPicPr>
          <p:cNvPr id="14338" name="Picture 2" descr="Screenshot of Excel 2013">
            <a:extLst>
              <a:ext uri="{FF2B5EF4-FFF2-40B4-BE49-F238E27FC236}">
                <a16:creationId xmlns:a16="http://schemas.microsoft.com/office/drawing/2014/main" id="{06D54936-1993-4A9D-817B-1D6A9581E9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0256" y="4001731"/>
            <a:ext cx="7213311" cy="1575196"/>
          </a:xfrm>
          <a:prstGeom prst="rect">
            <a:avLst/>
          </a:prstGeom>
          <a:ln>
            <a:solidFill>
              <a:schemeClr val="accent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073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A963-0584-4D94-8376-E7876F17D6BB}"/>
              </a:ext>
            </a:extLst>
          </p:cNvPr>
          <p:cNvSpPr>
            <a:spLocks noGrp="1"/>
          </p:cNvSpPr>
          <p:nvPr>
            <p:ph type="title"/>
          </p:nvPr>
        </p:nvSpPr>
        <p:spPr/>
        <p:txBody>
          <a:bodyPr/>
          <a:lstStyle/>
          <a:p>
            <a:r>
              <a:rPr lang="en-US" dirty="0" err="1"/>
              <a:t>Hiệu</a:t>
            </a:r>
            <a:r>
              <a:rPr lang="en-US" dirty="0"/>
              <a:t> </a:t>
            </a:r>
            <a:r>
              <a:rPr lang="en-US" dirty="0" err="1"/>
              <a:t>chỉnh</a:t>
            </a:r>
            <a:r>
              <a:rPr lang="en-US" dirty="0"/>
              <a:t> Sparkline</a:t>
            </a:r>
          </a:p>
        </p:txBody>
      </p:sp>
      <p:sp>
        <p:nvSpPr>
          <p:cNvPr id="3" name="Content Placeholder 2">
            <a:extLst>
              <a:ext uri="{FF2B5EF4-FFF2-40B4-BE49-F238E27FC236}">
                <a16:creationId xmlns:a16="http://schemas.microsoft.com/office/drawing/2014/main" id="{8283D693-E505-4BCC-B555-AEB5F0925243}"/>
              </a:ext>
            </a:extLst>
          </p:cNvPr>
          <p:cNvSpPr>
            <a:spLocks noGrp="1"/>
          </p:cNvSpPr>
          <p:nvPr>
            <p:ph idx="1"/>
          </p:nvPr>
        </p:nvSpPr>
        <p:spPr/>
        <p:txBody>
          <a:bodyPr/>
          <a:lstStyle/>
          <a:p>
            <a:r>
              <a:rPr lang="en-US" b="1" dirty="0" err="1">
                <a:solidFill>
                  <a:srgbClr val="FF0000"/>
                </a:solidFill>
                <a:latin typeface="+mj-lt"/>
              </a:rPr>
              <a:t>Thay</a:t>
            </a:r>
            <a:r>
              <a:rPr lang="en-US" b="1" dirty="0">
                <a:solidFill>
                  <a:srgbClr val="FF0000"/>
                </a:solidFill>
                <a:latin typeface="+mj-lt"/>
              </a:rPr>
              <a:t> </a:t>
            </a:r>
            <a:r>
              <a:rPr lang="en-US" b="1" dirty="0" err="1">
                <a:solidFill>
                  <a:srgbClr val="FF0000"/>
                </a:solidFill>
                <a:latin typeface="+mj-lt"/>
              </a:rPr>
              <a:t>đổi</a:t>
            </a:r>
            <a:r>
              <a:rPr lang="en-US" b="1" dirty="0">
                <a:solidFill>
                  <a:srgbClr val="FF0000"/>
                </a:solidFill>
                <a:latin typeface="+mj-lt"/>
              </a:rPr>
              <a:t> </a:t>
            </a:r>
            <a:r>
              <a:rPr lang="en-US" b="1" i="0" dirty="0">
                <a:solidFill>
                  <a:srgbClr val="FF0000"/>
                </a:solidFill>
                <a:effectLst/>
                <a:latin typeface="+mj-lt"/>
              </a:rPr>
              <a:t>sparkline type</a:t>
            </a:r>
          </a:p>
          <a:p>
            <a:pPr lvl="1" fontAlgn="base"/>
            <a:r>
              <a:rPr lang="en-US" b="0" i="0" dirty="0" err="1">
                <a:solidFill>
                  <a:srgbClr val="4E4E4E"/>
                </a:solidFill>
                <a:effectLst/>
                <a:latin typeface="+mj-lt"/>
              </a:rPr>
              <a:t>Chọn</a:t>
            </a:r>
            <a:r>
              <a:rPr lang="en-US" b="0" i="0" dirty="0">
                <a:solidFill>
                  <a:srgbClr val="4E4E4E"/>
                </a:solidFill>
                <a:effectLst/>
                <a:latin typeface="+mj-lt"/>
              </a:rPr>
              <a:t> </a:t>
            </a:r>
            <a:r>
              <a:rPr lang="en-US" b="1" i="0" dirty="0">
                <a:solidFill>
                  <a:srgbClr val="4E4E4E"/>
                </a:solidFill>
                <a:effectLst/>
                <a:latin typeface="+mj-lt"/>
              </a:rPr>
              <a:t>sparkline(s)</a:t>
            </a:r>
            <a:r>
              <a:rPr lang="en-US" b="0" i="0" dirty="0">
                <a:solidFill>
                  <a:srgbClr val="4E4E4E"/>
                </a:solidFill>
                <a:effectLst/>
                <a:latin typeface="+mj-lt"/>
              </a:rPr>
              <a:t> </a:t>
            </a:r>
            <a:r>
              <a:rPr lang="en-US" b="0" i="0" dirty="0" err="1">
                <a:solidFill>
                  <a:srgbClr val="4E4E4E"/>
                </a:solidFill>
                <a:effectLst/>
                <a:latin typeface="+mj-lt"/>
              </a:rPr>
              <a:t>cần</a:t>
            </a:r>
            <a:r>
              <a:rPr lang="en-US" b="0" i="0" dirty="0">
                <a:solidFill>
                  <a:srgbClr val="4E4E4E"/>
                </a:solidFill>
                <a:effectLst/>
                <a:latin typeface="+mj-lt"/>
              </a:rPr>
              <a:t> </a:t>
            </a:r>
            <a:r>
              <a:rPr lang="en-US" b="0" i="0" dirty="0" err="1">
                <a:solidFill>
                  <a:srgbClr val="4E4E4E"/>
                </a:solidFill>
                <a:effectLst/>
                <a:latin typeface="+mj-lt"/>
              </a:rPr>
              <a:t>thay</a:t>
            </a:r>
            <a:r>
              <a:rPr lang="en-US" b="0" i="0" dirty="0">
                <a:solidFill>
                  <a:srgbClr val="4E4E4E"/>
                </a:solidFill>
                <a:effectLst/>
                <a:latin typeface="+mj-lt"/>
              </a:rPr>
              <a:t> </a:t>
            </a:r>
            <a:r>
              <a:rPr lang="en-US" b="0" i="0" dirty="0" err="1">
                <a:solidFill>
                  <a:srgbClr val="4E4E4E"/>
                </a:solidFill>
                <a:effectLst/>
                <a:latin typeface="+mj-lt"/>
              </a:rPr>
              <a:t>đổi</a:t>
            </a:r>
            <a:r>
              <a:rPr lang="en-US" b="0" i="0" dirty="0">
                <a:solidFill>
                  <a:srgbClr val="4E4E4E"/>
                </a:solidFill>
                <a:effectLst/>
                <a:latin typeface="+mj-lt"/>
              </a:rPr>
              <a:t>.</a:t>
            </a:r>
          </a:p>
          <a:p>
            <a:pPr lvl="1" fontAlgn="base"/>
            <a:r>
              <a:rPr lang="en-US" b="0" i="0" dirty="0" err="1">
                <a:solidFill>
                  <a:srgbClr val="4E4E4E"/>
                </a:solidFill>
                <a:effectLst/>
                <a:latin typeface="+mj-lt"/>
              </a:rPr>
              <a:t>Chọn</a:t>
            </a:r>
            <a:r>
              <a:rPr lang="en-US" b="0" i="0" dirty="0">
                <a:solidFill>
                  <a:srgbClr val="4E4E4E"/>
                </a:solidFill>
                <a:effectLst/>
                <a:latin typeface="+mj-lt"/>
              </a:rPr>
              <a:t> tab </a:t>
            </a:r>
            <a:r>
              <a:rPr lang="en-US" b="1" i="0" dirty="0">
                <a:solidFill>
                  <a:srgbClr val="4E4E4E"/>
                </a:solidFill>
                <a:effectLst/>
                <a:latin typeface="+mj-lt"/>
              </a:rPr>
              <a:t>Design</a:t>
            </a:r>
            <a:r>
              <a:rPr lang="en-US" b="0" i="0" dirty="0">
                <a:solidFill>
                  <a:srgbClr val="4E4E4E"/>
                </a:solidFill>
                <a:effectLst/>
                <a:latin typeface="+mj-lt"/>
              </a:rPr>
              <a:t>, </a:t>
            </a:r>
            <a:r>
              <a:rPr lang="en-US" b="0" i="0" dirty="0" err="1">
                <a:solidFill>
                  <a:srgbClr val="4E4E4E"/>
                </a:solidFill>
                <a:effectLst/>
                <a:latin typeface="+mj-lt"/>
              </a:rPr>
              <a:t>chọn</a:t>
            </a:r>
            <a:r>
              <a:rPr lang="en-US" b="0" i="0" dirty="0">
                <a:solidFill>
                  <a:srgbClr val="4E4E4E"/>
                </a:solidFill>
                <a:effectLst/>
                <a:latin typeface="+mj-lt"/>
              </a:rPr>
              <a:t> </a:t>
            </a:r>
            <a:r>
              <a:rPr lang="en-US" b="1" i="0" dirty="0">
                <a:solidFill>
                  <a:srgbClr val="4E4E4E"/>
                </a:solidFill>
                <a:effectLst/>
                <a:latin typeface="Source Sans Pro" panose="020B0503030403020204" pitchFamily="34" charset="0"/>
              </a:rPr>
              <a:t>Sparkline type</a:t>
            </a:r>
            <a:r>
              <a:rPr lang="en-US" b="0" i="0" dirty="0">
                <a:solidFill>
                  <a:srgbClr val="4E4E4E"/>
                </a:solidFill>
                <a:effectLst/>
                <a:latin typeface="Source Sans Pro" panose="020B0503030403020204" pitchFamily="34" charset="0"/>
              </a:rPr>
              <a:t>. </a:t>
            </a:r>
            <a:endParaRPr lang="en-US" dirty="0"/>
          </a:p>
        </p:txBody>
      </p:sp>
      <p:sp>
        <p:nvSpPr>
          <p:cNvPr id="4" name="Date Placeholder 3">
            <a:extLst>
              <a:ext uri="{FF2B5EF4-FFF2-40B4-BE49-F238E27FC236}">
                <a16:creationId xmlns:a16="http://schemas.microsoft.com/office/drawing/2014/main" id="{8E334B8B-E8D6-4C71-AADB-80C01B3116D2}"/>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34A69B99-4A8F-4F65-8516-7005B1AA0F18}"/>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81A752BE-DFD7-40FF-846D-37E20B28012A}"/>
              </a:ext>
            </a:extLst>
          </p:cNvPr>
          <p:cNvSpPr>
            <a:spLocks noGrp="1"/>
          </p:cNvSpPr>
          <p:nvPr>
            <p:ph type="sldNum" sz="quarter" idx="12"/>
          </p:nvPr>
        </p:nvSpPr>
        <p:spPr/>
        <p:txBody>
          <a:bodyPr/>
          <a:lstStyle/>
          <a:p>
            <a:fld id="{C1F84318-9856-4A67-8CE7-23A223DD6362}" type="slidenum">
              <a:rPr lang="en-US" smtClean="0"/>
              <a:t>23</a:t>
            </a:fld>
            <a:endParaRPr lang="en-US"/>
          </a:p>
        </p:txBody>
      </p:sp>
      <p:pic>
        <p:nvPicPr>
          <p:cNvPr id="15362" name="Picture 2" descr="Screenshot of Excel 2013">
            <a:extLst>
              <a:ext uri="{FF2B5EF4-FFF2-40B4-BE49-F238E27FC236}">
                <a16:creationId xmlns:a16="http://schemas.microsoft.com/office/drawing/2014/main" id="{F188AE21-9E06-4592-9D3A-2540CE720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352" y="3684024"/>
            <a:ext cx="8319209" cy="14779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847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44BC-0BCE-42C6-8E91-4AD4BBA69D1E}"/>
              </a:ext>
            </a:extLst>
          </p:cNvPr>
          <p:cNvSpPr>
            <a:spLocks noGrp="1"/>
          </p:cNvSpPr>
          <p:nvPr>
            <p:ph type="title"/>
          </p:nvPr>
        </p:nvSpPr>
        <p:spPr/>
        <p:txBody>
          <a:bodyPr/>
          <a:lstStyle/>
          <a:p>
            <a:r>
              <a:rPr lang="en-US" dirty="0" err="1"/>
              <a:t>Hiệu</a:t>
            </a:r>
            <a:r>
              <a:rPr lang="en-US" dirty="0"/>
              <a:t> </a:t>
            </a:r>
            <a:r>
              <a:rPr lang="en-US" dirty="0" err="1"/>
              <a:t>chỉnh</a:t>
            </a:r>
            <a:r>
              <a:rPr lang="en-US" dirty="0"/>
              <a:t> Sparkline</a:t>
            </a:r>
          </a:p>
        </p:txBody>
      </p:sp>
      <p:sp>
        <p:nvSpPr>
          <p:cNvPr id="3" name="Content Placeholder 2">
            <a:extLst>
              <a:ext uri="{FF2B5EF4-FFF2-40B4-BE49-F238E27FC236}">
                <a16:creationId xmlns:a16="http://schemas.microsoft.com/office/drawing/2014/main" id="{123F740D-1E7E-4174-B2E2-6A0798F23955}"/>
              </a:ext>
            </a:extLst>
          </p:cNvPr>
          <p:cNvSpPr>
            <a:spLocks noGrp="1"/>
          </p:cNvSpPr>
          <p:nvPr>
            <p:ph idx="1"/>
          </p:nvPr>
        </p:nvSpPr>
        <p:spPr>
          <a:xfrm>
            <a:off x="2589212" y="1801091"/>
            <a:ext cx="6466298" cy="4110131"/>
          </a:xfrm>
        </p:spPr>
        <p:txBody>
          <a:bodyPr>
            <a:normAutofit/>
          </a:bodyPr>
          <a:lstStyle/>
          <a:p>
            <a:pPr algn="just"/>
            <a:r>
              <a:rPr lang="en-US" b="1" dirty="0" err="1">
                <a:solidFill>
                  <a:srgbClr val="FF0000"/>
                </a:solidFill>
              </a:rPr>
              <a:t>Thay</a:t>
            </a:r>
            <a:r>
              <a:rPr lang="en-US" b="1" dirty="0">
                <a:solidFill>
                  <a:srgbClr val="FF0000"/>
                </a:solidFill>
              </a:rPr>
              <a:t> </a:t>
            </a:r>
            <a:r>
              <a:rPr lang="en-US" b="1" dirty="0" err="1">
                <a:solidFill>
                  <a:srgbClr val="FF0000"/>
                </a:solidFill>
              </a:rPr>
              <a:t>đổi</a:t>
            </a:r>
            <a:r>
              <a:rPr lang="en-US" b="1" dirty="0">
                <a:solidFill>
                  <a:srgbClr val="FF0000"/>
                </a:solidFill>
              </a:rPr>
              <a:t> </a:t>
            </a:r>
            <a:r>
              <a:rPr lang="en-US" b="1" dirty="0" err="1">
                <a:solidFill>
                  <a:srgbClr val="FF0000"/>
                </a:solidFill>
              </a:rPr>
              <a:t>dãy</a:t>
            </a:r>
            <a:r>
              <a:rPr lang="en-US" b="1" dirty="0">
                <a:solidFill>
                  <a:srgbClr val="FF0000"/>
                </a:solidFill>
              </a:rPr>
              <a:t> </a:t>
            </a:r>
            <a:r>
              <a:rPr lang="en-US" b="1" dirty="0" err="1">
                <a:solidFill>
                  <a:srgbClr val="FF0000"/>
                </a:solidFill>
              </a:rPr>
              <a:t>dữ</a:t>
            </a:r>
            <a:r>
              <a:rPr lang="en-US" b="1" dirty="0">
                <a:solidFill>
                  <a:srgbClr val="FF0000"/>
                </a:solidFill>
              </a:rPr>
              <a:t> </a:t>
            </a:r>
            <a:r>
              <a:rPr lang="en-US" b="1" dirty="0" err="1">
                <a:solidFill>
                  <a:srgbClr val="FF0000"/>
                </a:solidFill>
              </a:rPr>
              <a:t>liệu</a:t>
            </a:r>
            <a:r>
              <a:rPr lang="en-US" b="1" dirty="0">
                <a:solidFill>
                  <a:srgbClr val="FF0000"/>
                </a:solidFill>
              </a:rPr>
              <a:t> </a:t>
            </a:r>
            <a:r>
              <a:rPr lang="en-US" b="1" dirty="0" err="1">
                <a:solidFill>
                  <a:srgbClr val="FF0000"/>
                </a:solidFill>
              </a:rPr>
              <a:t>hiển</a:t>
            </a:r>
            <a:r>
              <a:rPr lang="en-US" b="1" dirty="0">
                <a:solidFill>
                  <a:srgbClr val="FF0000"/>
                </a:solidFill>
              </a:rPr>
              <a:t> </a:t>
            </a:r>
            <a:r>
              <a:rPr lang="en-US" b="1" dirty="0" err="1">
                <a:solidFill>
                  <a:srgbClr val="FF0000"/>
                </a:solidFill>
              </a:rPr>
              <a:t>thị</a:t>
            </a:r>
            <a:r>
              <a:rPr lang="en-US" dirty="0"/>
              <a:t>: </a:t>
            </a:r>
            <a:r>
              <a:rPr lang="en-US" dirty="0" err="1"/>
              <a:t>hiệu</a:t>
            </a:r>
            <a:r>
              <a:rPr lang="en-US" dirty="0"/>
              <a:t> </a:t>
            </a:r>
            <a:r>
              <a:rPr lang="en-US" dirty="0" err="1"/>
              <a:t>chỉnh</a:t>
            </a:r>
            <a:r>
              <a:rPr lang="en-US" dirty="0"/>
              <a:t> </a:t>
            </a:r>
            <a:r>
              <a:rPr lang="en-US" dirty="0" err="1"/>
              <a:t>dãy</a:t>
            </a:r>
            <a:r>
              <a:rPr lang="en-US" dirty="0"/>
              <a:t> </a:t>
            </a:r>
            <a:r>
              <a:rPr lang="en-US" dirty="0" err="1"/>
              <a:t>hiển</a:t>
            </a:r>
            <a:r>
              <a:rPr lang="en-US" dirty="0"/>
              <a:t> </a:t>
            </a:r>
            <a:r>
              <a:rPr lang="en-US" dirty="0" err="1"/>
              <a:t>thị</a:t>
            </a:r>
            <a:r>
              <a:rPr lang="en-US" dirty="0"/>
              <a:t> (display range) </a:t>
            </a:r>
            <a:r>
              <a:rPr lang="en-US" dirty="0" err="1"/>
              <a:t>để</a:t>
            </a:r>
            <a:r>
              <a:rPr lang="en-US" dirty="0"/>
              <a:t> </a:t>
            </a:r>
            <a:r>
              <a:rPr lang="en-US" dirty="0" err="1"/>
              <a:t>dễ</a:t>
            </a:r>
            <a:r>
              <a:rPr lang="en-US" dirty="0"/>
              <a:t> so </a:t>
            </a:r>
            <a:r>
              <a:rPr lang="en-US" dirty="0" err="1"/>
              <a:t>sánh</a:t>
            </a:r>
            <a:r>
              <a:rPr lang="en-US" dirty="0"/>
              <a:t> </a:t>
            </a:r>
            <a:r>
              <a:rPr lang="en-US" dirty="0" err="1"/>
              <a:t>giữa</a:t>
            </a:r>
            <a:r>
              <a:rPr lang="en-US" dirty="0"/>
              <a:t> </a:t>
            </a:r>
            <a:r>
              <a:rPr lang="en-US" dirty="0" err="1"/>
              <a:t>các</a:t>
            </a:r>
            <a:r>
              <a:rPr lang="en-US" dirty="0"/>
              <a:t> sparkline</a:t>
            </a:r>
          </a:p>
          <a:p>
            <a:pPr lvl="1" algn="just"/>
            <a:r>
              <a:rPr lang="en-US" dirty="0" err="1"/>
              <a:t>Chọn</a:t>
            </a:r>
            <a:r>
              <a:rPr lang="en-US" dirty="0"/>
              <a:t> </a:t>
            </a:r>
            <a:r>
              <a:rPr lang="en-US" b="1" dirty="0"/>
              <a:t>sparkline</a:t>
            </a:r>
            <a:r>
              <a:rPr lang="en-US" dirty="0"/>
              <a:t> </a:t>
            </a:r>
            <a:r>
              <a:rPr lang="en-US" dirty="0" err="1"/>
              <a:t>cần</a:t>
            </a:r>
            <a:r>
              <a:rPr lang="en-US" dirty="0"/>
              <a:t> </a:t>
            </a:r>
            <a:r>
              <a:rPr lang="en-US" dirty="0" err="1"/>
              <a:t>thay</a:t>
            </a:r>
            <a:r>
              <a:rPr lang="en-US" dirty="0"/>
              <a:t> </a:t>
            </a:r>
            <a:r>
              <a:rPr lang="en-US" dirty="0" err="1"/>
              <a:t>đổi</a:t>
            </a:r>
            <a:endParaRPr lang="en-US" dirty="0"/>
          </a:p>
          <a:p>
            <a:pPr lvl="1" algn="just"/>
            <a:r>
              <a:rPr lang="en-US" dirty="0" err="1"/>
              <a:t>Chọn</a:t>
            </a:r>
            <a:r>
              <a:rPr lang="en-US" dirty="0"/>
              <a:t> ta</a:t>
            </a:r>
            <a:r>
              <a:rPr lang="vi-VN" dirty="0"/>
              <a:t>b </a:t>
            </a:r>
            <a:r>
              <a:rPr lang="vi-VN" b="1" dirty="0"/>
              <a:t>Design</a:t>
            </a:r>
            <a:r>
              <a:rPr lang="vi-VN" dirty="0"/>
              <a:t>, chọn </a:t>
            </a:r>
            <a:r>
              <a:rPr lang="en-US" dirty="0"/>
              <a:t>menu </a:t>
            </a:r>
            <a:r>
              <a:rPr lang="en-US" dirty="0" err="1"/>
              <a:t>của</a:t>
            </a:r>
            <a:r>
              <a:rPr lang="en-US" dirty="0"/>
              <a:t> </a:t>
            </a:r>
            <a:r>
              <a:rPr lang="vi-VN" dirty="0"/>
              <a:t>lệnh </a:t>
            </a:r>
            <a:r>
              <a:rPr lang="vi-VN" b="1" dirty="0"/>
              <a:t>Axis</a:t>
            </a:r>
            <a:r>
              <a:rPr lang="vi-VN" dirty="0"/>
              <a:t>. </a:t>
            </a:r>
            <a:endParaRPr lang="en-US" dirty="0"/>
          </a:p>
          <a:p>
            <a:pPr lvl="1" algn="just"/>
            <a:r>
              <a:rPr lang="en-US" dirty="0"/>
              <a:t>C</a:t>
            </a:r>
            <a:r>
              <a:rPr lang="vi-VN" dirty="0"/>
              <a:t>họn lệnh </a:t>
            </a:r>
            <a:r>
              <a:rPr lang="vi-VN" b="1" dirty="0"/>
              <a:t>Same for All Sparklines</a:t>
            </a:r>
          </a:p>
          <a:p>
            <a:pPr lvl="1" algn="just"/>
            <a:endParaRPr lang="en-US" dirty="0"/>
          </a:p>
        </p:txBody>
      </p:sp>
      <p:sp>
        <p:nvSpPr>
          <p:cNvPr id="4" name="Date Placeholder 3">
            <a:extLst>
              <a:ext uri="{FF2B5EF4-FFF2-40B4-BE49-F238E27FC236}">
                <a16:creationId xmlns:a16="http://schemas.microsoft.com/office/drawing/2014/main" id="{E8DB4B36-97BE-4018-8554-1681F7C8A977}"/>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5915BAB9-8BE1-42F1-BBAE-08BB1B8F6AE9}"/>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03D1B1FA-C007-440A-A1E2-A3EBF436170E}"/>
              </a:ext>
            </a:extLst>
          </p:cNvPr>
          <p:cNvSpPr>
            <a:spLocks noGrp="1"/>
          </p:cNvSpPr>
          <p:nvPr>
            <p:ph type="sldNum" sz="quarter" idx="12"/>
          </p:nvPr>
        </p:nvSpPr>
        <p:spPr/>
        <p:txBody>
          <a:bodyPr/>
          <a:lstStyle/>
          <a:p>
            <a:fld id="{C1F84318-9856-4A67-8CE7-23A223DD6362}" type="slidenum">
              <a:rPr lang="en-US" smtClean="0"/>
              <a:t>24</a:t>
            </a:fld>
            <a:endParaRPr lang="en-US"/>
          </a:p>
        </p:txBody>
      </p:sp>
      <p:pic>
        <p:nvPicPr>
          <p:cNvPr id="7" name="Picture 6">
            <a:extLst>
              <a:ext uri="{FF2B5EF4-FFF2-40B4-BE49-F238E27FC236}">
                <a16:creationId xmlns:a16="http://schemas.microsoft.com/office/drawing/2014/main" id="{7A50425D-6357-4679-B2A4-401AB9C9C491}"/>
              </a:ext>
            </a:extLst>
          </p:cNvPr>
          <p:cNvPicPr/>
          <p:nvPr/>
        </p:nvPicPr>
        <p:blipFill rotWithShape="1">
          <a:blip r:embed="rId2">
            <a:extLst>
              <a:ext uri="{28A0092B-C50C-407E-A947-70E740481C1C}">
                <a14:useLocalDpi xmlns:a14="http://schemas.microsoft.com/office/drawing/2010/main" val="0"/>
              </a:ext>
            </a:extLst>
          </a:blip>
          <a:srcRect l="33601" r="1555" b="2914"/>
          <a:stretch/>
        </p:blipFill>
        <p:spPr bwMode="auto">
          <a:xfrm>
            <a:off x="9135000" y="1813241"/>
            <a:ext cx="2693205" cy="3741985"/>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48652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5655-64BE-4008-9CC3-A81384B03371}"/>
              </a:ext>
            </a:extLst>
          </p:cNvPr>
          <p:cNvSpPr>
            <a:spLocks noGrp="1"/>
          </p:cNvSpPr>
          <p:nvPr>
            <p:ph type="title"/>
          </p:nvPr>
        </p:nvSpPr>
        <p:spPr/>
        <p:txBody>
          <a:bodyPr/>
          <a:lstStyle/>
          <a:p>
            <a:r>
              <a:rPr lang="en-US" dirty="0" err="1"/>
              <a:t>Các</a:t>
            </a:r>
            <a:r>
              <a:rPr lang="en-US" dirty="0"/>
              <a:t> </a:t>
            </a:r>
            <a:r>
              <a:rPr lang="en-US" dirty="0" err="1"/>
              <a:t>loại</a:t>
            </a:r>
            <a:r>
              <a:rPr lang="en-US" dirty="0"/>
              <a:t> </a:t>
            </a:r>
            <a:r>
              <a:rPr lang="en-US" dirty="0" err="1"/>
              <a:t>biểu</a:t>
            </a:r>
            <a:r>
              <a:rPr lang="en-US" dirty="0"/>
              <a:t> </a:t>
            </a:r>
            <a:r>
              <a:rPr lang="en-US" dirty="0" err="1"/>
              <a:t>đồ</a:t>
            </a:r>
            <a:endParaRPr lang="en-US" dirty="0"/>
          </a:p>
        </p:txBody>
      </p:sp>
      <p:sp>
        <p:nvSpPr>
          <p:cNvPr id="3" name="Content Placeholder 2">
            <a:extLst>
              <a:ext uri="{FF2B5EF4-FFF2-40B4-BE49-F238E27FC236}">
                <a16:creationId xmlns:a16="http://schemas.microsoft.com/office/drawing/2014/main" id="{E488586C-CD57-4DE9-A736-C69C82F14E62}"/>
              </a:ext>
            </a:extLst>
          </p:cNvPr>
          <p:cNvSpPr>
            <a:spLocks noGrp="1"/>
          </p:cNvSpPr>
          <p:nvPr>
            <p:ph idx="1"/>
          </p:nvPr>
        </p:nvSpPr>
        <p:spPr/>
        <p:txBody>
          <a:bodyPr/>
          <a:lstStyle/>
          <a:p>
            <a:pPr algn="just"/>
            <a:r>
              <a:rPr lang="en-US" dirty="0"/>
              <a:t> </a:t>
            </a:r>
            <a:r>
              <a:rPr lang="en-US" b="1" dirty="0">
                <a:solidFill>
                  <a:srgbClr val="FF0000"/>
                </a:solidFill>
              </a:rPr>
              <a:t>Column chart: </a:t>
            </a:r>
            <a:r>
              <a:rPr lang="en-US" dirty="0" err="1"/>
              <a:t>sử</a:t>
            </a:r>
            <a:r>
              <a:rPr lang="en-US" dirty="0"/>
              <a:t> </a:t>
            </a:r>
            <a:r>
              <a:rPr lang="en-US" dirty="0" err="1"/>
              <a:t>dụng</a:t>
            </a:r>
            <a:r>
              <a:rPr lang="en-US" dirty="0"/>
              <a:t> </a:t>
            </a:r>
            <a:r>
              <a:rPr lang="en-US" dirty="0" err="1"/>
              <a:t>khi</a:t>
            </a:r>
            <a:r>
              <a:rPr lang="en-US" dirty="0"/>
              <a:t> </a:t>
            </a:r>
            <a:r>
              <a:rPr lang="en-US" dirty="0" err="1"/>
              <a:t>cần</a:t>
            </a:r>
            <a:r>
              <a:rPr lang="en-US" dirty="0"/>
              <a:t> so </a:t>
            </a:r>
            <a:r>
              <a:rPr lang="en-US" dirty="0" err="1"/>
              <a:t>sánh</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với</a:t>
            </a:r>
            <a:r>
              <a:rPr lang="en-US" dirty="0"/>
              <a:t> </a:t>
            </a:r>
            <a:r>
              <a:rPr lang="en-US" dirty="0" err="1"/>
              <a:t>nhau</a:t>
            </a:r>
            <a:r>
              <a:rPr lang="en-US" dirty="0"/>
              <a:t>, </a:t>
            </a:r>
            <a:r>
              <a:rPr lang="en-US" dirty="0" err="1"/>
              <a:t>biểu</a:t>
            </a:r>
            <a:r>
              <a:rPr lang="en-US" dirty="0"/>
              <a:t> </a:t>
            </a:r>
            <a:r>
              <a:rPr lang="en-US" dirty="0" err="1"/>
              <a:t>diễn</a:t>
            </a:r>
            <a:r>
              <a:rPr lang="en-US" dirty="0"/>
              <a:t> </a:t>
            </a:r>
            <a:r>
              <a:rPr lang="en-US" dirty="0" err="1"/>
              <a:t>về</a:t>
            </a:r>
            <a:r>
              <a:rPr lang="en-US" dirty="0"/>
              <a:t>  </a:t>
            </a:r>
            <a:r>
              <a:rPr lang="en-US" dirty="0" err="1"/>
              <a:t>giá</a:t>
            </a:r>
            <a:r>
              <a:rPr lang="en-US" dirty="0"/>
              <a:t> </a:t>
            </a:r>
            <a:r>
              <a:rPr lang="en-US" dirty="0" err="1"/>
              <a:t>trị</a:t>
            </a:r>
            <a:r>
              <a:rPr lang="en-US" dirty="0"/>
              <a:t> </a:t>
            </a:r>
            <a:r>
              <a:rPr lang="en-US" dirty="0" err="1"/>
              <a:t>cao</a:t>
            </a:r>
            <a:r>
              <a:rPr lang="en-US" dirty="0"/>
              <a:t> </a:t>
            </a:r>
            <a:r>
              <a:rPr lang="en-US" dirty="0" err="1"/>
              <a:t>nhất</a:t>
            </a:r>
            <a:r>
              <a:rPr lang="en-US" dirty="0"/>
              <a:t>, </a:t>
            </a:r>
            <a:r>
              <a:rPr lang="en-US" dirty="0" err="1"/>
              <a:t>giá</a:t>
            </a:r>
            <a:r>
              <a:rPr lang="en-US" dirty="0"/>
              <a:t> </a:t>
            </a:r>
            <a:r>
              <a:rPr lang="en-US" dirty="0" err="1"/>
              <a:t>trị</a:t>
            </a:r>
            <a:r>
              <a:rPr lang="en-US" dirty="0"/>
              <a:t> </a:t>
            </a:r>
            <a:r>
              <a:rPr lang="en-US" dirty="0" err="1"/>
              <a:t>thấp</a:t>
            </a:r>
            <a:r>
              <a:rPr lang="en-US" dirty="0"/>
              <a:t> </a:t>
            </a:r>
            <a:r>
              <a:rPr lang="en-US" dirty="0" err="1"/>
              <a:t>nhất</a:t>
            </a:r>
            <a:r>
              <a:rPr lang="en-US" dirty="0"/>
              <a:t> </a:t>
            </a:r>
            <a:r>
              <a:rPr lang="en-US" dirty="0" err="1"/>
              <a:t>và</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trung</a:t>
            </a:r>
            <a:r>
              <a:rPr lang="en-US" dirty="0"/>
              <a:t> </a:t>
            </a:r>
            <a:r>
              <a:rPr lang="en-US" dirty="0" err="1"/>
              <a:t>gian</a:t>
            </a:r>
            <a:r>
              <a:rPr lang="en-US" dirty="0"/>
              <a:t>.</a:t>
            </a:r>
          </a:p>
          <a:p>
            <a:endParaRPr lang="en-US" dirty="0"/>
          </a:p>
        </p:txBody>
      </p:sp>
      <p:sp>
        <p:nvSpPr>
          <p:cNvPr id="4" name="Date Placeholder 3">
            <a:extLst>
              <a:ext uri="{FF2B5EF4-FFF2-40B4-BE49-F238E27FC236}">
                <a16:creationId xmlns:a16="http://schemas.microsoft.com/office/drawing/2014/main" id="{FEB8EE0F-FD38-4245-801E-7405AAF99883}"/>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6272DE92-381B-4B2E-8CF3-023906379E53}"/>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48700886-CA92-414A-B551-2B90AF7BB8DA}"/>
              </a:ext>
            </a:extLst>
          </p:cNvPr>
          <p:cNvSpPr>
            <a:spLocks noGrp="1"/>
          </p:cNvSpPr>
          <p:nvPr>
            <p:ph type="sldNum" sz="quarter" idx="12"/>
          </p:nvPr>
        </p:nvSpPr>
        <p:spPr/>
        <p:txBody>
          <a:bodyPr/>
          <a:lstStyle/>
          <a:p>
            <a:fld id="{C1F84318-9856-4A67-8CE7-23A223DD6362}" type="slidenum">
              <a:rPr lang="en-US" smtClean="0"/>
              <a:t>3</a:t>
            </a:fld>
            <a:endParaRPr lang="en-US"/>
          </a:p>
        </p:txBody>
      </p:sp>
      <p:pic>
        <p:nvPicPr>
          <p:cNvPr id="8" name="Picture 7">
            <a:extLst>
              <a:ext uri="{FF2B5EF4-FFF2-40B4-BE49-F238E27FC236}">
                <a16:creationId xmlns:a16="http://schemas.microsoft.com/office/drawing/2014/main" id="{7EE3D8F1-7238-4A41-A6A4-569A3B3C4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1662" y="3422184"/>
            <a:ext cx="4610500" cy="2598645"/>
          </a:xfrm>
          <a:prstGeom prst="rect">
            <a:avLst/>
          </a:prstGeom>
          <a:ln>
            <a:solidFill>
              <a:schemeClr val="accent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824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B5826-F1AB-4D2C-B928-9D31BB2ECC18}"/>
              </a:ext>
            </a:extLst>
          </p:cNvPr>
          <p:cNvSpPr>
            <a:spLocks noGrp="1"/>
          </p:cNvSpPr>
          <p:nvPr>
            <p:ph type="title"/>
          </p:nvPr>
        </p:nvSpPr>
        <p:spPr/>
        <p:txBody>
          <a:bodyPr/>
          <a:lstStyle/>
          <a:p>
            <a:r>
              <a:rPr lang="en-US" dirty="0" err="1"/>
              <a:t>Các</a:t>
            </a:r>
            <a:r>
              <a:rPr lang="en-US" dirty="0"/>
              <a:t> </a:t>
            </a:r>
            <a:r>
              <a:rPr lang="en-US" dirty="0" err="1"/>
              <a:t>loại</a:t>
            </a:r>
            <a:r>
              <a:rPr lang="en-US" dirty="0"/>
              <a:t> </a:t>
            </a:r>
            <a:r>
              <a:rPr lang="en-US" dirty="0" err="1"/>
              <a:t>biểu</a:t>
            </a:r>
            <a:r>
              <a:rPr lang="en-US" dirty="0"/>
              <a:t> </a:t>
            </a:r>
            <a:r>
              <a:rPr lang="en-US" dirty="0" err="1"/>
              <a:t>đồ</a:t>
            </a:r>
            <a:endParaRPr lang="en-US" dirty="0"/>
          </a:p>
        </p:txBody>
      </p:sp>
      <p:sp>
        <p:nvSpPr>
          <p:cNvPr id="3" name="Content Placeholder 2">
            <a:extLst>
              <a:ext uri="{FF2B5EF4-FFF2-40B4-BE49-F238E27FC236}">
                <a16:creationId xmlns:a16="http://schemas.microsoft.com/office/drawing/2014/main" id="{3CF5FF8B-CAE0-4003-9AD4-9A75F7920CEF}"/>
              </a:ext>
            </a:extLst>
          </p:cNvPr>
          <p:cNvSpPr>
            <a:spLocks noGrp="1"/>
          </p:cNvSpPr>
          <p:nvPr>
            <p:ph idx="1"/>
          </p:nvPr>
        </p:nvSpPr>
        <p:spPr/>
        <p:txBody>
          <a:bodyPr/>
          <a:lstStyle/>
          <a:p>
            <a:pPr algn="just"/>
            <a:r>
              <a:rPr lang="en-US" b="1" dirty="0">
                <a:solidFill>
                  <a:srgbClr val="FF0000"/>
                </a:solidFill>
              </a:rPr>
              <a:t>Line chart: </a:t>
            </a:r>
            <a:r>
              <a:rPr lang="vi-VN" dirty="0"/>
              <a:t>sử dụng khi cần hiển thị các hành vi của các giá trị trong một khoảng thời gian, miêu tả các xu hướng thị trường trong một khoảng thời gian, có thể giúp một tổ chức trong việc lập kế hoạch và dự báo. </a:t>
            </a:r>
            <a:endParaRPr lang="en-US" dirty="0"/>
          </a:p>
        </p:txBody>
      </p:sp>
      <p:sp>
        <p:nvSpPr>
          <p:cNvPr id="4" name="Date Placeholder 3">
            <a:extLst>
              <a:ext uri="{FF2B5EF4-FFF2-40B4-BE49-F238E27FC236}">
                <a16:creationId xmlns:a16="http://schemas.microsoft.com/office/drawing/2014/main" id="{B0E5E8E7-CB36-44D3-9CBB-17A49AF3D10C}"/>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8B1CA55C-38BA-4D04-A815-E08575103E2D}"/>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FB007418-66C3-4400-8B2E-478F0666230C}"/>
              </a:ext>
            </a:extLst>
          </p:cNvPr>
          <p:cNvSpPr>
            <a:spLocks noGrp="1"/>
          </p:cNvSpPr>
          <p:nvPr>
            <p:ph type="sldNum" sz="quarter" idx="12"/>
          </p:nvPr>
        </p:nvSpPr>
        <p:spPr/>
        <p:txBody>
          <a:bodyPr/>
          <a:lstStyle/>
          <a:p>
            <a:fld id="{C1F84318-9856-4A67-8CE7-23A223DD6362}" type="slidenum">
              <a:rPr lang="en-US" smtClean="0"/>
              <a:t>4</a:t>
            </a:fld>
            <a:endParaRPr lang="en-US"/>
          </a:p>
        </p:txBody>
      </p:sp>
      <p:pic>
        <p:nvPicPr>
          <p:cNvPr id="1026" name="Picture 2" descr="Screenshot of Excel 2013">
            <a:extLst>
              <a:ext uri="{FF2B5EF4-FFF2-40B4-BE49-F238E27FC236}">
                <a16:creationId xmlns:a16="http://schemas.microsoft.com/office/drawing/2014/main" id="{94365F07-F372-4C8D-8465-F4C999EF58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6941" y="3610535"/>
            <a:ext cx="4533900" cy="2705100"/>
          </a:xfrm>
          <a:prstGeom prst="rect">
            <a:avLst/>
          </a:prstGeom>
          <a:ln>
            <a:solidFill>
              <a:schemeClr val="accent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753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B5826-F1AB-4D2C-B928-9D31BB2ECC18}"/>
              </a:ext>
            </a:extLst>
          </p:cNvPr>
          <p:cNvSpPr>
            <a:spLocks noGrp="1"/>
          </p:cNvSpPr>
          <p:nvPr>
            <p:ph type="title"/>
          </p:nvPr>
        </p:nvSpPr>
        <p:spPr/>
        <p:txBody>
          <a:bodyPr/>
          <a:lstStyle/>
          <a:p>
            <a:r>
              <a:rPr lang="en-US" dirty="0" err="1"/>
              <a:t>Các</a:t>
            </a:r>
            <a:r>
              <a:rPr lang="en-US" dirty="0"/>
              <a:t> </a:t>
            </a:r>
            <a:r>
              <a:rPr lang="en-US" dirty="0" err="1"/>
              <a:t>loại</a:t>
            </a:r>
            <a:r>
              <a:rPr lang="en-US" dirty="0"/>
              <a:t> </a:t>
            </a:r>
            <a:r>
              <a:rPr lang="en-US" dirty="0" err="1"/>
              <a:t>biểu</a:t>
            </a:r>
            <a:r>
              <a:rPr lang="en-US" dirty="0"/>
              <a:t> </a:t>
            </a:r>
            <a:r>
              <a:rPr lang="en-US" dirty="0" err="1"/>
              <a:t>đồ</a:t>
            </a:r>
            <a:endParaRPr lang="en-US" dirty="0"/>
          </a:p>
        </p:txBody>
      </p:sp>
      <p:sp>
        <p:nvSpPr>
          <p:cNvPr id="3" name="Content Placeholder 2">
            <a:extLst>
              <a:ext uri="{FF2B5EF4-FFF2-40B4-BE49-F238E27FC236}">
                <a16:creationId xmlns:a16="http://schemas.microsoft.com/office/drawing/2014/main" id="{3CF5FF8B-CAE0-4003-9AD4-9A75F7920CEF}"/>
              </a:ext>
            </a:extLst>
          </p:cNvPr>
          <p:cNvSpPr>
            <a:spLocks noGrp="1"/>
          </p:cNvSpPr>
          <p:nvPr>
            <p:ph idx="1"/>
          </p:nvPr>
        </p:nvSpPr>
        <p:spPr/>
        <p:txBody>
          <a:bodyPr/>
          <a:lstStyle/>
          <a:p>
            <a:pPr algn="just"/>
            <a:r>
              <a:rPr lang="en-US" b="1" dirty="0">
                <a:solidFill>
                  <a:srgbClr val="FF0000"/>
                </a:solidFill>
              </a:rPr>
              <a:t>Pie chart</a:t>
            </a:r>
            <a:r>
              <a:rPr lang="en-US" dirty="0"/>
              <a:t>: </a:t>
            </a:r>
            <a:r>
              <a:rPr lang="en-GB" sz="2400" dirty="0">
                <a:solidFill>
                  <a:srgbClr val="000000"/>
                </a:solidFill>
                <a:effectLst/>
                <a:latin typeface="+mj-lt"/>
                <a:ea typeface="Calibri" panose="020F0502020204030204" pitchFamily="34" charset="0"/>
                <a:cs typeface="Times New Roman" panose="02020603050405020304" pitchFamily="18" charset="0"/>
              </a:rPr>
              <a:t>so </a:t>
            </a:r>
            <a:r>
              <a:rPr lang="en-GB" sz="2400" dirty="0" err="1">
                <a:solidFill>
                  <a:srgbClr val="000000"/>
                </a:solidFill>
                <a:effectLst/>
                <a:latin typeface="+mj-lt"/>
                <a:ea typeface="Calibri" panose="020F0502020204030204" pitchFamily="34" charset="0"/>
                <a:cs typeface="Times New Roman" panose="02020603050405020304" pitchFamily="18" charset="0"/>
              </a:rPr>
              <a:t>sánh</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tỉ</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lệ</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phần</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trăm</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của</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tổng</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số</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của</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các</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thành</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phần</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Các</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tổ</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chức</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bán</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hàng</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thường</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dùng</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để</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đánh</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giá</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tỉ</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lệ</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doanh</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thu</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của</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các</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sản</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phẩm</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trên</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tổng</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doanh</a:t>
            </a:r>
            <a:r>
              <a:rPr lang="en-GB" sz="2400" dirty="0">
                <a:solidFill>
                  <a:srgbClr val="000000"/>
                </a:solidFill>
                <a:effectLst/>
                <a:latin typeface="+mj-lt"/>
                <a:ea typeface="Calibri" panose="020F0502020204030204" pitchFamily="34" charset="0"/>
                <a:cs typeface="Times New Roman" panose="02020603050405020304" pitchFamily="18" charset="0"/>
              </a:rPr>
              <a:t> </a:t>
            </a:r>
            <a:r>
              <a:rPr lang="en-GB" sz="2400" dirty="0" err="1">
                <a:solidFill>
                  <a:srgbClr val="000000"/>
                </a:solidFill>
                <a:effectLst/>
                <a:latin typeface="+mj-lt"/>
                <a:ea typeface="Calibri" panose="020F0502020204030204" pitchFamily="34" charset="0"/>
                <a:cs typeface="Times New Roman" panose="02020603050405020304" pitchFamily="18" charset="0"/>
              </a:rPr>
              <a:t>thu</a:t>
            </a:r>
            <a:endParaRPr lang="en-US" sz="3600" dirty="0">
              <a:latin typeface="+mj-lt"/>
            </a:endParaRPr>
          </a:p>
          <a:p>
            <a:endParaRPr lang="en-US" dirty="0"/>
          </a:p>
        </p:txBody>
      </p:sp>
      <p:sp>
        <p:nvSpPr>
          <p:cNvPr id="4" name="Date Placeholder 3">
            <a:extLst>
              <a:ext uri="{FF2B5EF4-FFF2-40B4-BE49-F238E27FC236}">
                <a16:creationId xmlns:a16="http://schemas.microsoft.com/office/drawing/2014/main" id="{B0E5E8E7-CB36-44D3-9CBB-17A49AF3D10C}"/>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8B1CA55C-38BA-4D04-A815-E08575103E2D}"/>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FB007418-66C3-4400-8B2E-478F0666230C}"/>
              </a:ext>
            </a:extLst>
          </p:cNvPr>
          <p:cNvSpPr>
            <a:spLocks noGrp="1"/>
          </p:cNvSpPr>
          <p:nvPr>
            <p:ph type="sldNum" sz="quarter" idx="12"/>
          </p:nvPr>
        </p:nvSpPr>
        <p:spPr/>
        <p:txBody>
          <a:bodyPr/>
          <a:lstStyle/>
          <a:p>
            <a:fld id="{C1F84318-9856-4A67-8CE7-23A223DD6362}" type="slidenum">
              <a:rPr lang="en-US" smtClean="0"/>
              <a:t>5</a:t>
            </a:fld>
            <a:endParaRPr lang="en-US"/>
          </a:p>
        </p:txBody>
      </p:sp>
      <p:pic>
        <p:nvPicPr>
          <p:cNvPr id="2050" name="Picture 2" descr="Excel Pie Chart Example">
            <a:extLst>
              <a:ext uri="{FF2B5EF4-FFF2-40B4-BE49-F238E27FC236}">
                <a16:creationId xmlns:a16="http://schemas.microsoft.com/office/drawing/2014/main" id="{1412A8F2-FBE0-40AD-A669-C799694F70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668" t="3175" r="21470" b="1980"/>
          <a:stretch/>
        </p:blipFill>
        <p:spPr bwMode="auto">
          <a:xfrm>
            <a:off x="5809673" y="3095483"/>
            <a:ext cx="3334328" cy="3297382"/>
          </a:xfrm>
          <a:prstGeom prst="rect">
            <a:avLst/>
          </a:prstGeom>
          <a:ln>
            <a:solidFill>
              <a:schemeClr val="accent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188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B5826-F1AB-4D2C-B928-9D31BB2ECC18}"/>
              </a:ext>
            </a:extLst>
          </p:cNvPr>
          <p:cNvSpPr>
            <a:spLocks noGrp="1"/>
          </p:cNvSpPr>
          <p:nvPr>
            <p:ph type="title"/>
          </p:nvPr>
        </p:nvSpPr>
        <p:spPr/>
        <p:txBody>
          <a:bodyPr/>
          <a:lstStyle/>
          <a:p>
            <a:r>
              <a:rPr lang="en-US" dirty="0" err="1"/>
              <a:t>Các</a:t>
            </a:r>
            <a:r>
              <a:rPr lang="en-US" dirty="0"/>
              <a:t> </a:t>
            </a:r>
            <a:r>
              <a:rPr lang="en-US" dirty="0" err="1"/>
              <a:t>loại</a:t>
            </a:r>
            <a:r>
              <a:rPr lang="en-US" dirty="0"/>
              <a:t> </a:t>
            </a:r>
            <a:r>
              <a:rPr lang="en-US" dirty="0" err="1"/>
              <a:t>biểu</a:t>
            </a:r>
            <a:r>
              <a:rPr lang="en-US" dirty="0"/>
              <a:t> </a:t>
            </a:r>
            <a:r>
              <a:rPr lang="en-US" dirty="0" err="1"/>
              <a:t>đồ</a:t>
            </a:r>
            <a:endParaRPr lang="en-US" dirty="0"/>
          </a:p>
        </p:txBody>
      </p:sp>
      <p:sp>
        <p:nvSpPr>
          <p:cNvPr id="3" name="Content Placeholder 2">
            <a:extLst>
              <a:ext uri="{FF2B5EF4-FFF2-40B4-BE49-F238E27FC236}">
                <a16:creationId xmlns:a16="http://schemas.microsoft.com/office/drawing/2014/main" id="{3CF5FF8B-CAE0-4003-9AD4-9A75F7920CEF}"/>
              </a:ext>
            </a:extLst>
          </p:cNvPr>
          <p:cNvSpPr>
            <a:spLocks noGrp="1"/>
          </p:cNvSpPr>
          <p:nvPr>
            <p:ph idx="1"/>
          </p:nvPr>
        </p:nvSpPr>
        <p:spPr/>
        <p:txBody>
          <a:bodyPr/>
          <a:lstStyle/>
          <a:p>
            <a:pPr algn="just"/>
            <a:r>
              <a:rPr lang="en-US" b="1" dirty="0">
                <a:solidFill>
                  <a:srgbClr val="FF0000"/>
                </a:solidFill>
              </a:rPr>
              <a:t>Bar chart </a:t>
            </a:r>
            <a:r>
              <a:rPr lang="vi-VN" dirty="0"/>
              <a:t>Tương tự như </a:t>
            </a:r>
            <a:r>
              <a:rPr lang="vi-VN" b="1" dirty="0"/>
              <a:t>Column chart</a:t>
            </a:r>
            <a:r>
              <a:rPr lang="vi-VN" dirty="0"/>
              <a:t>, sử dụng khi cần so sánh nhiều giá trị khác nhau. Có thể được sử dụng bởi các tổ chức để so sánh doanh thu của các sản phẩm khác nhau trong một năm cụ thể</a:t>
            </a:r>
            <a:r>
              <a:rPr lang="en-US" dirty="0"/>
              <a:t>.</a:t>
            </a:r>
          </a:p>
        </p:txBody>
      </p:sp>
      <p:sp>
        <p:nvSpPr>
          <p:cNvPr id="4" name="Date Placeholder 3">
            <a:extLst>
              <a:ext uri="{FF2B5EF4-FFF2-40B4-BE49-F238E27FC236}">
                <a16:creationId xmlns:a16="http://schemas.microsoft.com/office/drawing/2014/main" id="{B0E5E8E7-CB36-44D3-9CBB-17A49AF3D10C}"/>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8B1CA55C-38BA-4D04-A815-E08575103E2D}"/>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FB007418-66C3-4400-8B2E-478F0666230C}"/>
              </a:ext>
            </a:extLst>
          </p:cNvPr>
          <p:cNvSpPr>
            <a:spLocks noGrp="1"/>
          </p:cNvSpPr>
          <p:nvPr>
            <p:ph type="sldNum" sz="quarter" idx="12"/>
          </p:nvPr>
        </p:nvSpPr>
        <p:spPr/>
        <p:txBody>
          <a:bodyPr/>
          <a:lstStyle/>
          <a:p>
            <a:fld id="{C1F84318-9856-4A67-8CE7-23A223DD6362}" type="slidenum">
              <a:rPr lang="en-US" smtClean="0"/>
              <a:t>6</a:t>
            </a:fld>
            <a:endParaRPr lang="en-US"/>
          </a:p>
        </p:txBody>
      </p:sp>
      <p:pic>
        <p:nvPicPr>
          <p:cNvPr id="3074" name="Picture 2" descr="MS Excel 2016: How to Create a Bar Chart">
            <a:extLst>
              <a:ext uri="{FF2B5EF4-FFF2-40B4-BE49-F238E27FC236}">
                <a16:creationId xmlns:a16="http://schemas.microsoft.com/office/drawing/2014/main" id="{55332877-C166-40C2-BDC0-4074649259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381"/>
          <a:stretch/>
        </p:blipFill>
        <p:spPr bwMode="auto">
          <a:xfrm>
            <a:off x="5300086" y="3615879"/>
            <a:ext cx="4564350" cy="26411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765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B5826-F1AB-4D2C-B928-9D31BB2ECC18}"/>
              </a:ext>
            </a:extLst>
          </p:cNvPr>
          <p:cNvSpPr>
            <a:spLocks noGrp="1"/>
          </p:cNvSpPr>
          <p:nvPr>
            <p:ph type="title"/>
          </p:nvPr>
        </p:nvSpPr>
        <p:spPr/>
        <p:txBody>
          <a:bodyPr/>
          <a:lstStyle/>
          <a:p>
            <a:r>
              <a:rPr lang="en-US" dirty="0" err="1"/>
              <a:t>Các</a:t>
            </a:r>
            <a:r>
              <a:rPr lang="en-US" dirty="0"/>
              <a:t> </a:t>
            </a:r>
            <a:r>
              <a:rPr lang="en-US" dirty="0" err="1"/>
              <a:t>loại</a:t>
            </a:r>
            <a:r>
              <a:rPr lang="en-US" dirty="0"/>
              <a:t> </a:t>
            </a:r>
            <a:r>
              <a:rPr lang="en-US" dirty="0" err="1"/>
              <a:t>biểu</a:t>
            </a:r>
            <a:r>
              <a:rPr lang="en-US" dirty="0"/>
              <a:t> </a:t>
            </a:r>
            <a:r>
              <a:rPr lang="en-US" dirty="0" err="1"/>
              <a:t>đồ</a:t>
            </a:r>
            <a:endParaRPr lang="en-US" dirty="0"/>
          </a:p>
        </p:txBody>
      </p:sp>
      <p:sp>
        <p:nvSpPr>
          <p:cNvPr id="3" name="Content Placeholder 2">
            <a:extLst>
              <a:ext uri="{FF2B5EF4-FFF2-40B4-BE49-F238E27FC236}">
                <a16:creationId xmlns:a16="http://schemas.microsoft.com/office/drawing/2014/main" id="{3CF5FF8B-CAE0-4003-9AD4-9A75F7920CEF}"/>
              </a:ext>
            </a:extLst>
          </p:cNvPr>
          <p:cNvSpPr>
            <a:spLocks noGrp="1"/>
          </p:cNvSpPr>
          <p:nvPr>
            <p:ph idx="1"/>
          </p:nvPr>
        </p:nvSpPr>
        <p:spPr/>
        <p:txBody>
          <a:bodyPr>
            <a:normAutofit/>
          </a:bodyPr>
          <a:lstStyle/>
          <a:p>
            <a:pPr algn="just"/>
            <a:r>
              <a:rPr lang="en-US" b="1" dirty="0">
                <a:solidFill>
                  <a:srgbClr val="FF0000"/>
                </a:solidFill>
              </a:rPr>
              <a:t>Scatter Charts (</a:t>
            </a:r>
            <a:r>
              <a:rPr lang="en-US" b="1" dirty="0" err="1">
                <a:solidFill>
                  <a:srgbClr val="FF0000"/>
                </a:solidFill>
              </a:rPr>
              <a:t>biểu</a:t>
            </a:r>
            <a:r>
              <a:rPr lang="en-US" b="1" dirty="0">
                <a:solidFill>
                  <a:srgbClr val="FF0000"/>
                </a:solidFill>
              </a:rPr>
              <a:t> </a:t>
            </a:r>
            <a:r>
              <a:rPr lang="en-US" b="1" dirty="0" err="1">
                <a:solidFill>
                  <a:srgbClr val="FF0000"/>
                </a:solidFill>
              </a:rPr>
              <a:t>đồ</a:t>
            </a:r>
            <a:r>
              <a:rPr lang="en-US" b="1" dirty="0">
                <a:solidFill>
                  <a:srgbClr val="FF0000"/>
                </a:solidFill>
              </a:rPr>
              <a:t> </a:t>
            </a:r>
            <a:r>
              <a:rPr lang="en-US" b="1" dirty="0" err="1">
                <a:solidFill>
                  <a:srgbClr val="FF0000"/>
                </a:solidFill>
              </a:rPr>
              <a:t>phân</a:t>
            </a:r>
            <a:r>
              <a:rPr lang="en-US" b="1" dirty="0">
                <a:solidFill>
                  <a:srgbClr val="FF0000"/>
                </a:solidFill>
              </a:rPr>
              <a:t> </a:t>
            </a:r>
            <a:r>
              <a:rPr lang="en-US" b="1" dirty="0" err="1">
                <a:solidFill>
                  <a:srgbClr val="FF0000"/>
                </a:solidFill>
              </a:rPr>
              <a:t>tán</a:t>
            </a:r>
            <a:r>
              <a:rPr lang="en-US" b="1" dirty="0">
                <a:solidFill>
                  <a:srgbClr val="FF0000"/>
                </a:solidFill>
              </a:rPr>
              <a:t>)</a:t>
            </a:r>
            <a:r>
              <a:rPr lang="en-US" b="1" dirty="0"/>
              <a:t>: </a:t>
            </a:r>
            <a:r>
              <a:rPr lang="vi-VN" dirty="0"/>
              <a:t>Scatter Charts biểu diễn giá trị trên biểu đồ nằm rải rác một cách ngẫu nhiên</a:t>
            </a:r>
            <a:r>
              <a:rPr lang="en-US" dirty="0"/>
              <a:t>.</a:t>
            </a:r>
          </a:p>
        </p:txBody>
      </p:sp>
      <p:sp>
        <p:nvSpPr>
          <p:cNvPr id="4" name="Date Placeholder 3">
            <a:extLst>
              <a:ext uri="{FF2B5EF4-FFF2-40B4-BE49-F238E27FC236}">
                <a16:creationId xmlns:a16="http://schemas.microsoft.com/office/drawing/2014/main" id="{B0E5E8E7-CB36-44D3-9CBB-17A49AF3D10C}"/>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8B1CA55C-38BA-4D04-A815-E08575103E2D}"/>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FB007418-66C3-4400-8B2E-478F0666230C}"/>
              </a:ext>
            </a:extLst>
          </p:cNvPr>
          <p:cNvSpPr>
            <a:spLocks noGrp="1"/>
          </p:cNvSpPr>
          <p:nvPr>
            <p:ph type="sldNum" sz="quarter" idx="12"/>
          </p:nvPr>
        </p:nvSpPr>
        <p:spPr/>
        <p:txBody>
          <a:bodyPr/>
          <a:lstStyle/>
          <a:p>
            <a:fld id="{C1F84318-9856-4A67-8CE7-23A223DD6362}" type="slidenum">
              <a:rPr lang="en-US" smtClean="0"/>
              <a:t>7</a:t>
            </a:fld>
            <a:endParaRPr lang="en-US"/>
          </a:p>
        </p:txBody>
      </p:sp>
      <p:pic>
        <p:nvPicPr>
          <p:cNvPr id="9" name="Picture 8">
            <a:extLst>
              <a:ext uri="{FF2B5EF4-FFF2-40B4-BE49-F238E27FC236}">
                <a16:creationId xmlns:a16="http://schemas.microsoft.com/office/drawing/2014/main" id="{0079F306-48B6-4419-A7B3-3BE949CB2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0099" y="3175405"/>
            <a:ext cx="3414056" cy="27358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68424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74D5-765A-409D-AFEA-ED23952AE4FC}"/>
              </a:ext>
            </a:extLst>
          </p:cNvPr>
          <p:cNvSpPr>
            <a:spLocks noGrp="1"/>
          </p:cNvSpPr>
          <p:nvPr>
            <p:ph type="title"/>
          </p:nvPr>
        </p:nvSpPr>
        <p:spPr/>
        <p:txBody>
          <a:bodyPr/>
          <a:lstStyle/>
          <a:p>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biểu</a:t>
            </a:r>
            <a:r>
              <a:rPr lang="en-US" dirty="0"/>
              <a:t> </a:t>
            </a:r>
            <a:r>
              <a:rPr lang="en-US" dirty="0" err="1"/>
              <a:t>đồ</a:t>
            </a:r>
            <a:endParaRPr lang="en-US" dirty="0"/>
          </a:p>
        </p:txBody>
      </p:sp>
      <p:sp>
        <p:nvSpPr>
          <p:cNvPr id="3" name="Content Placeholder 2">
            <a:extLst>
              <a:ext uri="{FF2B5EF4-FFF2-40B4-BE49-F238E27FC236}">
                <a16:creationId xmlns:a16="http://schemas.microsoft.com/office/drawing/2014/main" id="{616ECBD3-E2FB-4C08-9F03-F5C9A15B7B39}"/>
              </a:ext>
            </a:extLst>
          </p:cNvPr>
          <p:cNvSpPr>
            <a:spLocks noGrp="1"/>
          </p:cNvSpPr>
          <p:nvPr>
            <p:ph idx="1"/>
          </p:nvPr>
        </p:nvSpPr>
        <p:spPr/>
        <p:txBody>
          <a:bodyPr>
            <a:normAutofit/>
          </a:bodyPr>
          <a:lstStyle/>
          <a:p>
            <a:r>
              <a:rPr lang="en-US" b="1" dirty="0" err="1">
                <a:solidFill>
                  <a:srgbClr val="FF0000"/>
                </a:solidFill>
              </a:rPr>
              <a:t>Một</a:t>
            </a:r>
            <a:r>
              <a:rPr lang="en-US" b="1" dirty="0">
                <a:solidFill>
                  <a:srgbClr val="FF0000"/>
                </a:solidFill>
              </a:rPr>
              <a:t> </a:t>
            </a:r>
            <a:r>
              <a:rPr lang="en-US" b="1" dirty="0" err="1">
                <a:solidFill>
                  <a:srgbClr val="FF0000"/>
                </a:solidFill>
              </a:rPr>
              <a:t>biểu</a:t>
            </a:r>
            <a:r>
              <a:rPr lang="en-US" b="1" dirty="0">
                <a:solidFill>
                  <a:srgbClr val="FF0000"/>
                </a:solidFill>
              </a:rPr>
              <a:t> </a:t>
            </a:r>
            <a:r>
              <a:rPr lang="en-US" b="1" dirty="0" err="1">
                <a:solidFill>
                  <a:srgbClr val="FF0000"/>
                </a:solidFill>
              </a:rPr>
              <a:t>đồ</a:t>
            </a:r>
            <a:r>
              <a:rPr lang="en-US" b="1" dirty="0">
                <a:solidFill>
                  <a:srgbClr val="FF0000"/>
                </a:solidFill>
              </a:rPr>
              <a:t> </a:t>
            </a:r>
            <a:r>
              <a:rPr lang="en-US" b="1" dirty="0" err="1">
                <a:solidFill>
                  <a:srgbClr val="FF0000"/>
                </a:solidFill>
              </a:rPr>
              <a:t>gồm</a:t>
            </a:r>
            <a:r>
              <a:rPr lang="en-US" b="1" dirty="0">
                <a:solidFill>
                  <a:srgbClr val="FF0000"/>
                </a:solidFill>
              </a:rPr>
              <a:t> </a:t>
            </a:r>
            <a:r>
              <a:rPr lang="en-US" b="1" dirty="0" err="1">
                <a:solidFill>
                  <a:srgbClr val="FF0000"/>
                </a:solidFill>
              </a:rPr>
              <a:t>các</a:t>
            </a:r>
            <a:r>
              <a:rPr lang="en-US" b="1" dirty="0">
                <a:solidFill>
                  <a:srgbClr val="FF0000"/>
                </a:solidFill>
              </a:rPr>
              <a:t> </a:t>
            </a:r>
            <a:r>
              <a:rPr lang="en-US" b="1" dirty="0" err="1">
                <a:solidFill>
                  <a:srgbClr val="FF0000"/>
                </a:solidFill>
              </a:rPr>
              <a:t>thành</a:t>
            </a:r>
            <a:r>
              <a:rPr lang="en-US" b="1" dirty="0">
                <a:solidFill>
                  <a:srgbClr val="FF0000"/>
                </a:solidFill>
              </a:rPr>
              <a:t> </a:t>
            </a:r>
            <a:r>
              <a:rPr lang="en-US" b="1" dirty="0" err="1">
                <a:solidFill>
                  <a:srgbClr val="FF0000"/>
                </a:solidFill>
              </a:rPr>
              <a:t>phần</a:t>
            </a:r>
            <a:r>
              <a:rPr lang="en-US" b="1" dirty="0"/>
              <a:t>:</a:t>
            </a:r>
          </a:p>
          <a:p>
            <a:pPr lvl="1"/>
            <a:r>
              <a:rPr lang="vi-VN" b="1" dirty="0"/>
              <a:t>Chart area</a:t>
            </a:r>
            <a:r>
              <a:rPr lang="en-US" b="1" dirty="0"/>
              <a:t>: </a:t>
            </a:r>
            <a:r>
              <a:rPr lang="vi-VN" dirty="0"/>
              <a:t>gồm tất cả các thành phần của biểu đồ</a:t>
            </a:r>
            <a:endParaRPr lang="en-US" dirty="0"/>
          </a:p>
          <a:p>
            <a:pPr lvl="1"/>
            <a:r>
              <a:rPr lang="vi-VN" b="1" dirty="0"/>
              <a:t>Data marker</a:t>
            </a:r>
            <a:r>
              <a:rPr lang="en-US" b="1" dirty="0"/>
              <a:t>: </a:t>
            </a:r>
            <a:r>
              <a:rPr lang="vi-VN" dirty="0"/>
              <a:t>biểu diễn đơn </a:t>
            </a:r>
            <a:r>
              <a:rPr lang="en-US" dirty="0" err="1"/>
              <a:t>vị</a:t>
            </a:r>
            <a:r>
              <a:rPr lang="en-US" dirty="0"/>
              <a:t> </a:t>
            </a:r>
            <a:r>
              <a:rPr lang="vi-VN" dirty="0"/>
              <a:t>giá trị trong bảng tính. </a:t>
            </a:r>
            <a:endParaRPr lang="en-US" dirty="0"/>
          </a:p>
          <a:p>
            <a:pPr lvl="1"/>
            <a:r>
              <a:rPr lang="vi-VN" b="1" dirty="0"/>
              <a:t>Data series</a:t>
            </a:r>
            <a:r>
              <a:rPr lang="vi-VN" dirty="0"/>
              <a:t> </a:t>
            </a:r>
            <a:r>
              <a:rPr lang="en-US" dirty="0" err="1"/>
              <a:t>biểu</a:t>
            </a:r>
            <a:r>
              <a:rPr lang="en-US" dirty="0"/>
              <a:t> </a:t>
            </a:r>
            <a:r>
              <a:rPr lang="en-US" dirty="0" err="1"/>
              <a:t>diễn</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dữ</a:t>
            </a:r>
            <a:r>
              <a:rPr lang="en-US" dirty="0"/>
              <a:t> </a:t>
            </a:r>
            <a:r>
              <a:rPr lang="en-US" dirty="0" err="1"/>
              <a:t>liệu</a:t>
            </a:r>
            <a:endParaRPr lang="en-US" dirty="0"/>
          </a:p>
          <a:p>
            <a:pPr lvl="1"/>
            <a:r>
              <a:rPr lang="en-US" b="1" dirty="0"/>
              <a:t>Axis</a:t>
            </a:r>
            <a:r>
              <a:rPr lang="en-US" dirty="0"/>
              <a:t>: </a:t>
            </a:r>
            <a:r>
              <a:rPr lang="en-US" dirty="0" err="1"/>
              <a:t>trục</a:t>
            </a:r>
            <a:r>
              <a:rPr lang="en-US" dirty="0"/>
              <a:t> </a:t>
            </a:r>
            <a:r>
              <a:rPr lang="en-US" dirty="0" err="1"/>
              <a:t>của</a:t>
            </a:r>
            <a:r>
              <a:rPr lang="en-US" dirty="0"/>
              <a:t> </a:t>
            </a:r>
            <a:r>
              <a:rPr lang="en-US" dirty="0" err="1"/>
              <a:t>biểu</a:t>
            </a:r>
            <a:r>
              <a:rPr lang="en-US" dirty="0"/>
              <a:t> </a:t>
            </a:r>
            <a:r>
              <a:rPr lang="en-US" dirty="0" err="1"/>
              <a:t>đồ</a:t>
            </a:r>
            <a:r>
              <a:rPr lang="en-US" dirty="0"/>
              <a:t>, </a:t>
            </a:r>
            <a:r>
              <a:rPr lang="en-US" dirty="0" err="1"/>
              <a:t>gồm</a:t>
            </a:r>
            <a:r>
              <a:rPr lang="vi-VN" dirty="0"/>
              <a:t> trục x và trục y</a:t>
            </a:r>
            <a:endParaRPr lang="en-US" dirty="0"/>
          </a:p>
          <a:p>
            <a:pPr lvl="1"/>
            <a:r>
              <a:rPr lang="en-GB" sz="2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Chart Title</a:t>
            </a:r>
            <a:r>
              <a:rPr lang="en-GB" sz="2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vi-VN" dirty="0"/>
              <a:t>tên của biểu đồ</a:t>
            </a:r>
            <a:endParaRPr lang="en-US" dirty="0"/>
          </a:p>
          <a:p>
            <a:pPr lvl="1"/>
            <a:r>
              <a:rPr lang="vi-VN" b="1" dirty="0"/>
              <a:t>Legend</a:t>
            </a:r>
            <a:r>
              <a:rPr lang="en-US" dirty="0"/>
              <a:t>: c</a:t>
            </a:r>
            <a:r>
              <a:rPr lang="vi-VN" dirty="0"/>
              <a:t>hú thích dữ liệu</a:t>
            </a:r>
            <a:endParaRPr lang="en-US" dirty="0"/>
          </a:p>
        </p:txBody>
      </p:sp>
      <p:sp>
        <p:nvSpPr>
          <p:cNvPr id="4" name="Date Placeholder 3">
            <a:extLst>
              <a:ext uri="{FF2B5EF4-FFF2-40B4-BE49-F238E27FC236}">
                <a16:creationId xmlns:a16="http://schemas.microsoft.com/office/drawing/2014/main" id="{25C543F7-18D4-4B79-A9CF-BE203647FB81}"/>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037544B6-0B0E-4B9A-A89F-7AF58749451E}"/>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A05E7A7B-A7D4-4A11-B586-1CE05AC3F9F3}"/>
              </a:ext>
            </a:extLst>
          </p:cNvPr>
          <p:cNvSpPr>
            <a:spLocks noGrp="1"/>
          </p:cNvSpPr>
          <p:nvPr>
            <p:ph type="sldNum" sz="quarter" idx="12"/>
          </p:nvPr>
        </p:nvSpPr>
        <p:spPr/>
        <p:txBody>
          <a:bodyPr/>
          <a:lstStyle/>
          <a:p>
            <a:fld id="{C1F84318-9856-4A67-8CE7-23A223DD6362}" type="slidenum">
              <a:rPr lang="en-US" smtClean="0"/>
              <a:t>8</a:t>
            </a:fld>
            <a:endParaRPr lang="en-US"/>
          </a:p>
        </p:txBody>
      </p:sp>
    </p:spTree>
    <p:extLst>
      <p:ext uri="{BB962C8B-B14F-4D97-AF65-F5344CB8AC3E}">
        <p14:creationId xmlns:p14="http://schemas.microsoft.com/office/powerpoint/2010/main" val="2307807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C144-7E70-43E2-BA46-6C4418B679D9}"/>
              </a:ext>
            </a:extLst>
          </p:cNvPr>
          <p:cNvSpPr>
            <a:spLocks noGrp="1"/>
          </p:cNvSpPr>
          <p:nvPr>
            <p:ph type="title"/>
          </p:nvPr>
        </p:nvSpPr>
        <p:spPr/>
        <p:txBody>
          <a:bodyPr/>
          <a:lstStyle/>
          <a:p>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biểu</a:t>
            </a:r>
            <a:r>
              <a:rPr lang="en-US" dirty="0"/>
              <a:t> </a:t>
            </a:r>
            <a:r>
              <a:rPr lang="en-US" dirty="0" err="1"/>
              <a:t>đồ</a:t>
            </a:r>
            <a:endParaRPr lang="en-US" dirty="0"/>
          </a:p>
        </p:txBody>
      </p:sp>
      <p:sp>
        <p:nvSpPr>
          <p:cNvPr id="3" name="Content Placeholder 2">
            <a:extLst>
              <a:ext uri="{FF2B5EF4-FFF2-40B4-BE49-F238E27FC236}">
                <a16:creationId xmlns:a16="http://schemas.microsoft.com/office/drawing/2014/main" id="{03FCFC90-4A0B-47DD-9B0A-474C4E12C2FD}"/>
              </a:ext>
            </a:extLst>
          </p:cNvPr>
          <p:cNvSpPr>
            <a:spLocks noGrp="1"/>
          </p:cNvSpPr>
          <p:nvPr>
            <p:ph idx="1"/>
          </p:nvPr>
        </p:nvSpPr>
        <p:spPr/>
        <p:txBody>
          <a:bodyPr/>
          <a:lstStyle/>
          <a:p>
            <a:r>
              <a:rPr lang="en-US" b="1" dirty="0" err="1">
                <a:solidFill>
                  <a:srgbClr val="FF0000"/>
                </a:solidFill>
              </a:rPr>
              <a:t>Một</a:t>
            </a:r>
            <a:r>
              <a:rPr lang="en-US" b="1" dirty="0">
                <a:solidFill>
                  <a:srgbClr val="FF0000"/>
                </a:solidFill>
              </a:rPr>
              <a:t> </a:t>
            </a:r>
            <a:r>
              <a:rPr lang="en-US" b="1" dirty="0" err="1">
                <a:solidFill>
                  <a:srgbClr val="FF0000"/>
                </a:solidFill>
              </a:rPr>
              <a:t>biểu</a:t>
            </a:r>
            <a:r>
              <a:rPr lang="en-US" b="1" dirty="0">
                <a:solidFill>
                  <a:srgbClr val="FF0000"/>
                </a:solidFill>
              </a:rPr>
              <a:t> </a:t>
            </a:r>
            <a:r>
              <a:rPr lang="en-US" b="1" dirty="0" err="1">
                <a:solidFill>
                  <a:srgbClr val="FF0000"/>
                </a:solidFill>
              </a:rPr>
              <a:t>đồ</a:t>
            </a:r>
            <a:r>
              <a:rPr lang="en-US" b="1" dirty="0">
                <a:solidFill>
                  <a:srgbClr val="FF0000"/>
                </a:solidFill>
              </a:rPr>
              <a:t> </a:t>
            </a:r>
            <a:r>
              <a:rPr lang="en-US" b="1" dirty="0" err="1">
                <a:solidFill>
                  <a:srgbClr val="FF0000"/>
                </a:solidFill>
              </a:rPr>
              <a:t>gồm</a:t>
            </a:r>
            <a:r>
              <a:rPr lang="en-US" b="1" dirty="0">
                <a:solidFill>
                  <a:srgbClr val="FF0000"/>
                </a:solidFill>
              </a:rPr>
              <a:t> </a:t>
            </a:r>
            <a:r>
              <a:rPr lang="en-US" b="1" dirty="0" err="1">
                <a:solidFill>
                  <a:srgbClr val="FF0000"/>
                </a:solidFill>
              </a:rPr>
              <a:t>các</a:t>
            </a:r>
            <a:r>
              <a:rPr lang="en-US" b="1" dirty="0">
                <a:solidFill>
                  <a:srgbClr val="FF0000"/>
                </a:solidFill>
              </a:rPr>
              <a:t> </a:t>
            </a:r>
            <a:r>
              <a:rPr lang="en-US" b="1" dirty="0" err="1">
                <a:solidFill>
                  <a:srgbClr val="FF0000"/>
                </a:solidFill>
              </a:rPr>
              <a:t>thành</a:t>
            </a:r>
            <a:r>
              <a:rPr lang="en-US" b="1" dirty="0">
                <a:solidFill>
                  <a:srgbClr val="FF0000"/>
                </a:solidFill>
              </a:rPr>
              <a:t> </a:t>
            </a:r>
            <a:r>
              <a:rPr lang="en-US" b="1" dirty="0" err="1">
                <a:solidFill>
                  <a:srgbClr val="FF0000"/>
                </a:solidFill>
              </a:rPr>
              <a:t>phần</a:t>
            </a:r>
            <a:r>
              <a:rPr lang="en-US" b="1" dirty="0"/>
              <a:t>:</a:t>
            </a:r>
          </a:p>
          <a:p>
            <a:pPr marL="0" indent="0">
              <a:buNone/>
            </a:pPr>
            <a:endParaRPr lang="en-US" dirty="0"/>
          </a:p>
        </p:txBody>
      </p:sp>
      <p:sp>
        <p:nvSpPr>
          <p:cNvPr id="4" name="Date Placeholder 3">
            <a:extLst>
              <a:ext uri="{FF2B5EF4-FFF2-40B4-BE49-F238E27FC236}">
                <a16:creationId xmlns:a16="http://schemas.microsoft.com/office/drawing/2014/main" id="{286CD938-916E-4C0B-A297-6132A4D5F90B}"/>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59CC1F26-A24D-4793-A74B-D3FB5FD3AB1A}"/>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0004134B-214C-4FC7-88A0-35B6B6AD946C}"/>
              </a:ext>
            </a:extLst>
          </p:cNvPr>
          <p:cNvSpPr>
            <a:spLocks noGrp="1"/>
          </p:cNvSpPr>
          <p:nvPr>
            <p:ph type="sldNum" sz="quarter" idx="12"/>
          </p:nvPr>
        </p:nvSpPr>
        <p:spPr/>
        <p:txBody>
          <a:bodyPr/>
          <a:lstStyle/>
          <a:p>
            <a:fld id="{C1F84318-9856-4A67-8CE7-23A223DD6362}" type="slidenum">
              <a:rPr lang="en-US" smtClean="0"/>
              <a:t>9</a:t>
            </a:fld>
            <a:endParaRPr lang="en-US"/>
          </a:p>
        </p:txBody>
      </p:sp>
      <p:pic>
        <p:nvPicPr>
          <p:cNvPr id="7" name="Picture 6">
            <a:extLst>
              <a:ext uri="{FF2B5EF4-FFF2-40B4-BE49-F238E27FC236}">
                <a16:creationId xmlns:a16="http://schemas.microsoft.com/office/drawing/2014/main" id="{663BA5B6-34F7-445A-9712-D4D9F91665E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51563" y="2567708"/>
            <a:ext cx="5264727" cy="28170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87341872"/>
      </p:ext>
    </p:extLst>
  </p:cSld>
  <p:clrMapOvr>
    <a:masterClrMapping/>
  </p:clrMapOvr>
</p:sld>
</file>

<file path=ppt/theme/theme1.xml><?xml version="1.0" encoding="utf-8"?>
<a:theme xmlns:a="http://schemas.openxmlformats.org/drawingml/2006/main" name="Wisp">
  <a:themeElements>
    <a:clrScheme name="Custom 3">
      <a:dk1>
        <a:sysClr val="windowText" lastClr="000000"/>
      </a:dk1>
      <a:lt1>
        <a:sysClr val="window" lastClr="FFFFFF"/>
      </a:lt1>
      <a:dk2>
        <a:srgbClr val="17406D"/>
      </a:dk2>
      <a:lt2>
        <a:srgbClr val="DBEFF9"/>
      </a:lt2>
      <a:accent1>
        <a:srgbClr val="82B1E4"/>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4309</TotalTime>
  <Words>1311</Words>
  <Application>Microsoft Office PowerPoint</Application>
  <PresentationFormat>Widescreen</PresentationFormat>
  <Paragraphs>167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Source Sans Pro</vt:lpstr>
      <vt:lpstr>Tahoma</vt:lpstr>
      <vt:lpstr>Wingdings 3</vt:lpstr>
      <vt:lpstr>Wisp</vt:lpstr>
      <vt:lpstr>Bài 15 Biểu đồ trong Excel</vt:lpstr>
      <vt:lpstr>Giới thiệu biểu đồ trong Excel</vt:lpstr>
      <vt:lpstr>Các loại biểu đồ</vt:lpstr>
      <vt:lpstr>Các loại biểu đồ</vt:lpstr>
      <vt:lpstr>Các loại biểu đồ</vt:lpstr>
      <vt:lpstr>Các loại biểu đồ</vt:lpstr>
      <vt:lpstr>Các loại biểu đồ</vt:lpstr>
      <vt:lpstr>Các thành phần trong biểu đồ</vt:lpstr>
      <vt:lpstr>Các thành phần trong biểu đồ</vt:lpstr>
      <vt:lpstr>Cách chèn biểu đồ</vt:lpstr>
      <vt:lpstr>Định dạng biểu đồ</vt:lpstr>
      <vt:lpstr>Định dạng biểu đồ</vt:lpstr>
      <vt:lpstr>Định dạng biểu đồ</vt:lpstr>
      <vt:lpstr>Di chuyển biểu đồ</vt:lpstr>
      <vt:lpstr>Di chuyển biểu đồ</vt:lpstr>
      <vt:lpstr>Sparkline</vt:lpstr>
      <vt:lpstr>Các loại Sparkline</vt:lpstr>
      <vt:lpstr>Tạo Sparkline</vt:lpstr>
      <vt:lpstr>Tạo Sparkline</vt:lpstr>
      <vt:lpstr>Hiệu chỉnh Sparkline</vt:lpstr>
      <vt:lpstr>Hiệu chỉnh Sparkline</vt:lpstr>
      <vt:lpstr>Hiệu chỉnh Sparkline</vt:lpstr>
      <vt:lpstr>Hiệu chỉnh Sparkline</vt:lpstr>
      <vt:lpstr>Hiệu chỉnh Sparkline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6: Định dạng văn bản sử dụng Style (3t)</dc:title>
  <dc:creator>L and Lifetime</dc:creator>
  <cp:lastModifiedBy>License For You And Lifetime</cp:lastModifiedBy>
  <cp:revision>395</cp:revision>
  <dcterms:created xsi:type="dcterms:W3CDTF">2021-05-13T02:13:49Z</dcterms:created>
  <dcterms:modified xsi:type="dcterms:W3CDTF">2021-06-13T14:38:09Z</dcterms:modified>
  <cp:contentStatus/>
</cp:coreProperties>
</file>