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1" r:id="rId2"/>
    <p:sldId id="434" r:id="rId3"/>
    <p:sldId id="465" r:id="rId4"/>
    <p:sldId id="466" r:id="rId5"/>
    <p:sldId id="467" r:id="rId6"/>
    <p:sldId id="471" r:id="rId7"/>
    <p:sldId id="468" r:id="rId8"/>
    <p:sldId id="469" r:id="rId9"/>
    <p:sldId id="470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81" r:id="rId18"/>
    <p:sldId id="482" r:id="rId19"/>
    <p:sldId id="479" r:id="rId20"/>
    <p:sldId id="480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9" r:id="rId35"/>
    <p:sldId id="496" r:id="rId36"/>
    <p:sldId id="497" r:id="rId37"/>
    <p:sldId id="498" r:id="rId38"/>
    <p:sldId id="505" r:id="rId39"/>
    <p:sldId id="506" r:id="rId40"/>
    <p:sldId id="500" r:id="rId41"/>
    <p:sldId id="501" r:id="rId42"/>
    <p:sldId id="502" r:id="rId43"/>
    <p:sldId id="503" r:id="rId44"/>
    <p:sldId id="504" r:id="rId45"/>
    <p:sldId id="507" r:id="rId46"/>
    <p:sldId id="508" r:id="rId47"/>
    <p:sldId id="50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6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13/06/202121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59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8915400" cy="4285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1884784"/>
            <a:ext cx="10390570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PowerPoint 2013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9371140" cy="428562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đối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tượng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/>
              <a:t> Advanced Animation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vi-VN" b="1" dirty="0"/>
              <a:t>Add Animation</a:t>
            </a:r>
            <a:endParaRPr lang="en-US" b="1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6421" y="3941198"/>
            <a:ext cx="6944694" cy="1759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97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Animation Painter</a:t>
            </a:r>
            <a:r>
              <a:rPr lang="en-US" dirty="0"/>
              <a:t>: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 algn="just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Animation Painter (</a:t>
            </a:r>
            <a:r>
              <a:rPr lang="en-US" i="1" dirty="0"/>
              <a:t>double click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chép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lần</a:t>
            </a:r>
            <a:r>
              <a:rPr lang="en-US" b="1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/>
              <a:t>Advanced Animation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 algn="just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Screenshot of PowerPoint 20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09"/>
          <a:stretch/>
        </p:blipFill>
        <p:spPr bwMode="auto">
          <a:xfrm>
            <a:off x="5971159" y="4489883"/>
            <a:ext cx="3146610" cy="17463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5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Thứ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có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 </a:t>
            </a:r>
            <a:r>
              <a:rPr lang="en-US" b="1" dirty="0"/>
              <a:t>Animations</a:t>
            </a:r>
            <a:r>
              <a:rPr lang="en-US" dirty="0"/>
              <a:t>, click </a:t>
            </a:r>
            <a:r>
              <a:rPr lang="en-US" b="1" dirty="0"/>
              <a:t>Move Earlier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b="1" dirty="0"/>
              <a:t>Move Later</a:t>
            </a:r>
            <a:r>
              <a:rPr lang="en-US" dirty="0"/>
              <a:t> 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43" y="4515089"/>
            <a:ext cx="3095625" cy="157162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25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Animation Pane: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slide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Mở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Animation pane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Animations</a:t>
            </a:r>
            <a:r>
              <a:rPr lang="en-US" dirty="0"/>
              <a:t>, click </a:t>
            </a:r>
            <a:r>
              <a:rPr lang="en-US" b="1" dirty="0"/>
              <a:t>Animation Pane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Advanced Animation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6" y="3191114"/>
            <a:ext cx="3486150" cy="28956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Animation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Sắp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xếp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50" y="2191333"/>
            <a:ext cx="3853956" cy="40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Animation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6937" r="2594" b="11700"/>
          <a:stretch/>
        </p:blipFill>
        <p:spPr>
          <a:xfrm>
            <a:off x="3081218" y="2277440"/>
            <a:ext cx="2945864" cy="37492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1" y="2273667"/>
            <a:ext cx="3865642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05D1-EB0F-4E6D-8192-34F9ACA5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Animation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3B34-4BEE-47A3-BA6E-4401D3C0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Effect Options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Timing</a:t>
            </a:r>
            <a:r>
              <a:rPr lang="en-US" dirty="0"/>
              <a:t> 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BE814-5F09-46AC-BCD6-D818BA9F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D6B41-65AC-4465-80F3-6D1C58C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7496-E023-484C-A377-01CC6058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C2D3E-B72F-457C-BFD0-BA21A43D1A59}"/>
              </a:ext>
            </a:extLst>
          </p:cNvPr>
          <p:cNvGrpSpPr/>
          <p:nvPr/>
        </p:nvGrpSpPr>
        <p:grpSpPr>
          <a:xfrm>
            <a:off x="3437539" y="2818457"/>
            <a:ext cx="7047717" cy="3268258"/>
            <a:chOff x="3437539" y="2818457"/>
            <a:chExt cx="7047717" cy="3268258"/>
          </a:xfrm>
        </p:grpSpPr>
        <p:pic>
          <p:nvPicPr>
            <p:cNvPr id="1026" name="Picture 2" descr="Screenshot of PowerPoint 2013">
              <a:extLst>
                <a:ext uri="{FF2B5EF4-FFF2-40B4-BE49-F238E27FC236}">
                  <a16:creationId xmlns:a16="http://schemas.microsoft.com/office/drawing/2014/main" id="{1D9D562F-6184-480A-873B-A23F300A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539" y="2818457"/>
              <a:ext cx="3311604" cy="326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reenshot of PowerPoint 2013">
              <a:extLst>
                <a:ext uri="{FF2B5EF4-FFF2-40B4-BE49-F238E27FC236}">
                  <a16:creationId xmlns:a16="http://schemas.microsoft.com/office/drawing/2014/main" id="{0B90B6C3-E82B-4068-B679-A67BEE7B48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652" y="2818457"/>
              <a:ext cx="3311604" cy="326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190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BFBD-ED38-4E84-9C03-249C7CC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Animation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810A-414A-40B3-B35D-8375C8B3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Start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b="1" dirty="0"/>
              <a:t>Delay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b="1" dirty="0"/>
              <a:t>Duration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b="1" dirty="0"/>
              <a:t>Repeat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BF20-EC49-4A33-8008-2A87DC9A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8DC1-CF30-4D9B-97DB-F5CA1E6F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DD70-C455-4FB6-B56F-18D862A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Animation Pane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Animation Pane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Click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remove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2" y="3190875"/>
            <a:ext cx="2524125" cy="3048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34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2256366"/>
            <a:ext cx="10927080" cy="1468800"/>
          </a:xfrm>
        </p:spPr>
        <p:txBody>
          <a:bodyPr>
            <a:noAutofit/>
          </a:bodyPr>
          <a:lstStyle/>
          <a:p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Hiệu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ứng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hoạt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hình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-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animaiton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344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Slide -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625601"/>
            <a:ext cx="8980747" cy="428562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Transitions</a:t>
            </a:r>
            <a:r>
              <a:rPr lang="en-US" dirty="0"/>
              <a:t> </a:t>
            </a:r>
            <a:r>
              <a:rPr lang="vi-VN" dirty="0"/>
              <a:t>hiệu ứng đặc biệt chuyển tiếp cho một số hoặc tất cả các </a:t>
            </a:r>
            <a:r>
              <a:rPr lang="en-US" dirty="0"/>
              <a:t>slide</a:t>
            </a:r>
            <a:r>
              <a:rPr lang="vi-VN" dirty="0"/>
              <a:t>, mang lại cho bản trình </a:t>
            </a:r>
            <a:r>
              <a:rPr lang="en-US" dirty="0" err="1"/>
              <a:t>chiếu</a:t>
            </a:r>
            <a:r>
              <a:rPr lang="vi-VN" dirty="0"/>
              <a:t> một cái nhìn chuyên nghiệp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algn="just"/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ba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slide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Subtle</a:t>
            </a:r>
          </a:p>
          <a:p>
            <a:pPr lvl="1" algn="just"/>
            <a:r>
              <a:rPr lang="en-US" dirty="0"/>
              <a:t>Exciting</a:t>
            </a:r>
          </a:p>
          <a:p>
            <a:pPr lvl="1" algn="just"/>
            <a:r>
              <a:rPr lang="en-US" dirty="0"/>
              <a:t>Dynamic Content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4D7D-056D-4E1F-8E9A-729EBC76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69D9-E63B-4C4A-ACE2-D155AE93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Subtle (</a:t>
            </a:r>
            <a:r>
              <a:rPr lang="vi-VN" b="1" dirty="0">
                <a:solidFill>
                  <a:srgbClr val="FF0000"/>
                </a:solidFill>
              </a:rPr>
              <a:t>Tinh tế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vi-VN" dirty="0"/>
              <a:t>: Đây là những kiểu chuyển tiếp cơ bản nhất</a:t>
            </a:r>
            <a:r>
              <a:rPr lang="en-US" dirty="0"/>
              <a:t>, </a:t>
            </a:r>
            <a:r>
              <a:rPr lang="vi-VN" dirty="0"/>
              <a:t>hình ảnh động đơn giản để di chuyển giữa các </a:t>
            </a:r>
            <a:r>
              <a:rPr lang="en-US" dirty="0"/>
              <a:t>slide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C186-74B0-4D21-8320-FDA53986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F999-259B-4250-8AC6-74C5FE5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BC07-42E8-4DD6-AFF5-5C36FE9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Screenshot of PowerPoint 2013">
            <a:extLst>
              <a:ext uri="{FF2B5EF4-FFF2-40B4-BE49-F238E27FC236}">
                <a16:creationId xmlns:a16="http://schemas.microsoft.com/office/drawing/2014/main" id="{B9D112CD-419D-4A8B-B25B-3C6D458C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50" y="3150151"/>
            <a:ext cx="7392455" cy="1496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8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79D4-43B1-4225-9F58-F787404A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2033-34D5-4D0A-A579-49E912E8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Exciting (t</a:t>
            </a:r>
            <a:r>
              <a:rPr lang="vi-VN" b="1" dirty="0">
                <a:solidFill>
                  <a:srgbClr val="FF0000"/>
                </a:solidFill>
              </a:rPr>
              <a:t>hú vị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vi-VN" b="1" dirty="0"/>
              <a:t>: </a:t>
            </a:r>
            <a:r>
              <a:rPr lang="vi-VN" dirty="0"/>
              <a:t>sử dụng các hình ảnh động phức tạp để chuyển đổi giữa các </a:t>
            </a:r>
            <a:r>
              <a:rPr lang="en-US" dirty="0"/>
              <a:t>slide.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vi-VN" dirty="0"/>
              <a:t>được sử dụng ở mức độ vừa phải,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/>
              <a:t>tạo thêm một điểm nhấn đẹp mắt giữa các slide quan trọng.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6C78-E272-43EC-AEB4-F45A9F8E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C74E-7D4A-4A16-88C0-5A3687F0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96C-7F4F-407D-9905-9CA80C39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997139E0-5E89-4BEC-9722-7E26821A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85" y="3429000"/>
            <a:ext cx="7306695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13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A7C7-06A8-4503-9E89-5A569537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3264-FD14-46D8-9513-4E3C173A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b="1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vi-VN" dirty="0"/>
              <a:t>chuyển đổi giữa hai </a:t>
            </a:r>
            <a:r>
              <a:rPr lang="en-US" dirty="0"/>
              <a:t>slide </a:t>
            </a:r>
            <a:r>
              <a:rPr lang="en-US" dirty="0" err="1"/>
              <a:t>có</a:t>
            </a:r>
            <a:r>
              <a:rPr lang="en-US" dirty="0"/>
              <a:t> layout </a:t>
            </a:r>
            <a:r>
              <a:rPr lang="vi-VN" dirty="0"/>
              <a:t>tương tự,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vi-VN" dirty="0"/>
              <a:t>sẽ chỉ di chuyển các </a:t>
            </a:r>
            <a:r>
              <a:rPr lang="en-US" dirty="0"/>
              <a:t>ô</a:t>
            </a:r>
            <a:r>
              <a:rPr lang="vi-VN" dirty="0"/>
              <a:t> giữ chỗ, không di chuyển chính các </a:t>
            </a:r>
            <a:r>
              <a:rPr lang="en-US" dirty="0"/>
              <a:t>slide.</a:t>
            </a:r>
          </a:p>
          <a:p>
            <a:pPr algn="just"/>
            <a:r>
              <a:rPr lang="vi-VN" dirty="0">
                <a:cs typeface="Arial" panose="020B0604020202020204" pitchFamily="34" charset="0"/>
              </a:rPr>
              <a:t>Khi sử dụng đúng cách,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content </a:t>
            </a:r>
            <a:r>
              <a:rPr lang="vi-VN" dirty="0">
                <a:cs typeface="Arial" panose="020B0604020202020204" pitchFamily="34" charset="0"/>
              </a:rPr>
              <a:t>giúp thống nhất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cs typeface="Arial" panose="020B0604020202020204" pitchFamily="34" charset="0"/>
              </a:rPr>
              <a:t>trình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dirty="0">
                <a:cs typeface="Arial" panose="020B0604020202020204" pitchFamily="34" charset="0"/>
              </a:rPr>
              <a:t> độ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E0F4-8CB4-4FF4-A934-1DD3FB4D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D4B-91FB-4885-BFFD-23B1D578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BB97-C2BF-4D1D-8131-C8555D3F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08212599-BF3A-42E3-8B05-227317335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73" y="4156120"/>
            <a:ext cx="8437929" cy="1236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362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8722-24A6-4B6E-90DF-610C3D25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 </a:t>
            </a:r>
            <a:r>
              <a:rPr lang="en-US" dirty="0" err="1"/>
              <a:t>vào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13B7-1570-4B0C-9EA5-D7C2BD94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slide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Transitions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/>
              <a:t>Transition to This Slide,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Preview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Apply to All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Slide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72AB-0006-4576-B7E2-696539FF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0964-6B4B-4316-8682-3ACD3DE4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0F15-C427-470C-B2DC-B6677994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Screenshot of PowerPoint 2013">
            <a:extLst>
              <a:ext uri="{FF2B5EF4-FFF2-40B4-BE49-F238E27FC236}">
                <a16:creationId xmlns:a16="http://schemas.microsoft.com/office/drawing/2014/main" id="{5E6DF0B3-C662-4E90-A423-5C9B048C1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27"/>
          <a:stretch/>
        </p:blipFill>
        <p:spPr bwMode="auto">
          <a:xfrm>
            <a:off x="3963664" y="4380008"/>
            <a:ext cx="7235531" cy="14422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00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8CC3-90E4-4C55-B771-CFB67787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8B33-69E4-4A1A-9F69-8C4FECAF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slide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b="1" dirty="0">
                <a:sym typeface="Wingdings" panose="05000000000000000000" pitchFamily="2" charset="2"/>
              </a:rPr>
              <a:t>ffect Option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C1C7-0572-43FE-B3AC-0BE3817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48B8-4DFE-416C-BA97-F9E3C52C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079FC-D49D-44FA-933B-1FCE184B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 descr="Screenshot of PowerPoint 2013">
            <a:extLst>
              <a:ext uri="{FF2B5EF4-FFF2-40B4-BE49-F238E27FC236}">
                <a16:creationId xmlns:a16="http://schemas.microsoft.com/office/drawing/2014/main" id="{218427D7-FA5B-4067-B2BC-CE59E7C6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64" y="2430106"/>
            <a:ext cx="4133850" cy="28956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5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E8FF-3870-48DF-808A-70FB16DA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905C-D0B9-4DDB-8AE3-3411D269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pPr lvl="1" fontAlgn="base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slide</a:t>
            </a:r>
            <a:r>
              <a:rPr lang="en-US" dirty="0"/>
              <a:t> 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Timing, </a:t>
            </a:r>
            <a:r>
              <a:rPr lang="en-US" dirty="0" err="1"/>
              <a:t>tại</a:t>
            </a:r>
            <a:r>
              <a:rPr lang="en-US" dirty="0"/>
              <a:t> ô</a:t>
            </a:r>
            <a:r>
              <a:rPr lang="en-US" b="1" dirty="0"/>
              <a:t> Duration</a:t>
            </a:r>
            <a:r>
              <a:rPr lang="en-US" dirty="0"/>
              <a:t> 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EF61-ED46-4CA4-8DA7-69BEB96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C905B-593C-4DFE-8DE1-009E66C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8609-18CE-4DC7-9D99-50EF35F5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 descr="Screenshot of PowerPoint 2013">
            <a:extLst>
              <a:ext uri="{FF2B5EF4-FFF2-40B4-BE49-F238E27FC236}">
                <a16:creationId xmlns:a16="http://schemas.microsoft.com/office/drawing/2014/main" id="{1F17754F-B49A-465D-8DC8-695385C2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73" y="3611433"/>
            <a:ext cx="5834538" cy="1483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9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A55-0E77-4BB6-89EE-D7CB08A1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E68D-F717-4B48-BDB1-1B103BCC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âm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ứng</a:t>
            </a:r>
            <a:endParaRPr lang="en-US" b="1" dirty="0">
              <a:solidFill>
                <a:srgbClr val="FF0000"/>
              </a:solidFill>
            </a:endParaRPr>
          </a:p>
          <a:p>
            <a:pPr lvl="1" fontAlgn="base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slide</a:t>
            </a:r>
            <a:r>
              <a:rPr lang="en-US" dirty="0"/>
              <a:t> 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 algn="just"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Timing,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Sound,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7F8B-A960-4A06-A1B1-C95BADF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7971-4175-491F-975F-D74D6999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8D0F-B377-4FD3-B04B-F7C24C3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 descr="Screenshot of PowerPoint 2013">
            <a:extLst>
              <a:ext uri="{FF2B5EF4-FFF2-40B4-BE49-F238E27FC236}">
                <a16:creationId xmlns:a16="http://schemas.microsoft.com/office/drawing/2014/main" id="{C29555BF-4709-43BF-A083-B4576C69D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59"/>
          <a:stretch/>
        </p:blipFill>
        <p:spPr bwMode="auto">
          <a:xfrm>
            <a:off x="4917234" y="3682783"/>
            <a:ext cx="3442704" cy="187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65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A55-0E77-4BB6-89EE-D7CB08A1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E68D-F717-4B48-BDB1-1B103BCC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5601"/>
            <a:ext cx="8486225" cy="4285622"/>
          </a:xfrm>
        </p:spPr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Advancing slides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slide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On Mouse Click: </a:t>
            </a:r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dirty="0" err="1">
                <a:solidFill>
                  <a:schemeClr val="tx1"/>
                </a:solidFill>
              </a:rPr>
              <a:t>choột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phím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slide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After: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slide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gian</a:t>
            </a:r>
            <a:r>
              <a:rPr lang="en-US" dirty="0">
                <a:solidFill>
                  <a:schemeClr val="tx1"/>
                </a:solidFill>
              </a:rPr>
              <a:t>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chỉ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7F8B-A960-4A06-A1B1-C95BADF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7971-4175-491F-975F-D74D6999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8D0F-B377-4FD3-B04B-F7C24C35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 descr="Screenshot of PowerPoint 2013">
            <a:extLst>
              <a:ext uri="{FF2B5EF4-FFF2-40B4-BE49-F238E27FC236}">
                <a16:creationId xmlns:a16="http://schemas.microsoft.com/office/drawing/2014/main" id="{B23E48D0-10A8-47AD-A5D3-E3EFBC4A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19" y="4108637"/>
            <a:ext cx="5650628" cy="1408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8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010B-3740-44C0-9D83-054313C2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B2EC-BBAA-4E13-A061-562FAA0E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slide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slide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 </a:t>
            </a:r>
            <a:r>
              <a:rPr lang="en-US" b="1" dirty="0"/>
              <a:t>Transition to This Slide</a:t>
            </a:r>
            <a:r>
              <a:rPr lang="en-US" dirty="0"/>
              <a:t> </a:t>
            </a:r>
            <a:r>
              <a:rPr lang="en-US" dirty="0" err="1"/>
              <a:t>chọn</a:t>
            </a:r>
            <a:r>
              <a:rPr lang="en-US" dirty="0"/>
              <a:t> </a:t>
            </a:r>
            <a:r>
              <a:rPr lang="en-US" b="1" dirty="0"/>
              <a:t>None</a:t>
            </a:r>
            <a:r>
              <a:rPr lang="en-US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2F68-89E1-4D6F-8016-F46E8DA6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9568-17A6-4651-9AEF-6FF619F9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2B11-1523-4E4E-85C4-2E78AB0F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Screenshot of PowerPoint 2013">
            <a:extLst>
              <a:ext uri="{FF2B5EF4-FFF2-40B4-BE49-F238E27FC236}">
                <a16:creationId xmlns:a16="http://schemas.microsoft.com/office/drawing/2014/main" id="{4D35F45D-85BA-407D-9111-E2DE447D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53" y="3429000"/>
            <a:ext cx="7297235" cy="1392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8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Animation</a:t>
            </a:r>
            <a:r>
              <a:rPr lang="en-US" dirty="0"/>
              <a:t>: </a:t>
            </a:r>
            <a:r>
              <a:rPr lang="vi-VN" dirty="0"/>
              <a:t>tạo hoạt </a:t>
            </a:r>
            <a:r>
              <a:rPr lang="en-US" dirty="0" err="1"/>
              <a:t>hình</a:t>
            </a:r>
            <a:r>
              <a:rPr lang="vi-VN" dirty="0"/>
              <a:t> cho văn bản và các đối tượng như </a:t>
            </a:r>
            <a:r>
              <a:rPr lang="en-US" dirty="0"/>
              <a:t>clip art, shapes, </a:t>
            </a:r>
            <a:r>
              <a:rPr lang="en-US" dirty="0" err="1"/>
              <a:t>và</a:t>
            </a:r>
            <a:r>
              <a:rPr lang="en-US" dirty="0"/>
              <a:t> pictures</a:t>
            </a:r>
            <a:r>
              <a:rPr lang="vi-VN" dirty="0"/>
              <a:t>. </a:t>
            </a:r>
            <a:endParaRPr lang="en-US" dirty="0"/>
          </a:p>
          <a:p>
            <a:pPr algn="just"/>
            <a:r>
              <a:rPr lang="en-US" dirty="0"/>
              <a:t>Animation </a:t>
            </a:r>
            <a:r>
              <a:rPr lang="vi-VN" dirty="0"/>
              <a:t>được sử dụng để thu hút sự chú ý của khán giả vào nội dung cụ thể hoặc làm cho </a:t>
            </a:r>
            <a:r>
              <a:rPr lang="en-US" dirty="0"/>
              <a:t>slide </a:t>
            </a:r>
            <a:r>
              <a:rPr lang="vi-VN" dirty="0"/>
              <a:t>dễ đọc hơn.</a:t>
            </a:r>
            <a:endParaRPr lang="en-US" dirty="0"/>
          </a:p>
          <a:p>
            <a:pPr algn="just"/>
            <a:r>
              <a:rPr lang="en-US" dirty="0"/>
              <a:t>PowerPoint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loại</a:t>
            </a:r>
            <a:r>
              <a:rPr lang="en-US" dirty="0"/>
              <a:t> animation</a:t>
            </a:r>
          </a:p>
          <a:p>
            <a:pPr lvl="1" algn="just"/>
            <a:r>
              <a:rPr lang="en-US" dirty="0"/>
              <a:t>Entrance</a:t>
            </a:r>
          </a:p>
          <a:p>
            <a:pPr lvl="1" algn="just"/>
            <a:r>
              <a:rPr lang="en-US" dirty="0"/>
              <a:t>Emphasis</a:t>
            </a:r>
          </a:p>
          <a:p>
            <a:pPr lvl="1" algn="just"/>
            <a:r>
              <a:rPr lang="en-US" dirty="0"/>
              <a:t>Exit </a:t>
            </a:r>
            <a:r>
              <a:rPr lang="en-US" dirty="0" err="1"/>
              <a:t>và</a:t>
            </a:r>
            <a:r>
              <a:rPr lang="en-US" dirty="0"/>
              <a:t> Motion Paths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9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B369-F087-4F1B-ACD7-783C201F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041E-59C2-4A2E-B47B-87C3D425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thuyết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Nhấn</a:t>
            </a:r>
            <a:r>
              <a:rPr lang="en-US" dirty="0"/>
              <a:t> F5: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slide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/>
            <a:r>
              <a:rPr lang="en-US" dirty="0"/>
              <a:t>NhấnShift+F5: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slide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chiếu</a:t>
            </a:r>
            <a:endParaRPr lang="en-US" b="1" dirty="0"/>
          </a:p>
          <a:p>
            <a:pPr lvl="1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b="1" dirty="0"/>
              <a:t>ESC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Right-click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End Show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8554-C5A5-4AAA-BF24-1BABE57B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FB64B-AD93-405F-A818-0395417A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3B88-EF9D-4027-8279-3FC4BE35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F52A-DC71-4FFF-AD03-6954E9B9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3753-55CD-41D9-9DDB-B8B3EF30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nút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khiển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góc</a:t>
            </a:r>
            <a:r>
              <a:rPr lang="en-US" dirty="0">
                <a:solidFill>
                  <a:schemeClr val="tx1"/>
                </a:solidFill>
              </a:rPr>
              <a:t> d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khiển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ng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slide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zoom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136D-73EB-440F-A5D9-162F3023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8AD9-0758-4806-A9E5-43B0E10B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AA29-1B2F-4E79-9B2C-85A61D77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887C6E9E-ED1D-4AB6-AE37-8454F05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6" y="3633890"/>
            <a:ext cx="4573806" cy="214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07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B51-82CA-494B-B961-9E30CFF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1FB3-1FD3-44D8-92D9-E741E7A7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On-Screen Pen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Pen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ng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00C2-9232-4BB8-931F-76B8898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C16E-3C08-4864-BC13-5818253C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9637-0E54-4A87-819A-854C06C6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3" descr="Screen Clipping">
            <a:extLst>
              <a:ext uri="{FF2B5EF4-FFF2-40B4-BE49-F238E27FC236}">
                <a16:creationId xmlns:a16="http://schemas.microsoft.com/office/drawing/2014/main" id="{D3941BDD-546F-4BFF-B76E-B8328D1D6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57" y="3307445"/>
            <a:ext cx="2857472" cy="29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B073-D7C5-4BA9-9B61-A3A68FE5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4EB5-291F-4910-A857-A0D8F7A9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Custom Shows</a:t>
            </a:r>
            <a:r>
              <a:rPr lang="en-US" dirty="0"/>
              <a:t>: Ẩ</a:t>
            </a:r>
            <a:r>
              <a:rPr lang="vi-VN" dirty="0"/>
              <a:t>n một </a:t>
            </a:r>
            <a:r>
              <a:rPr lang="en-US" dirty="0" err="1"/>
              <a:t>số</a:t>
            </a:r>
            <a:r>
              <a:rPr lang="en-US" dirty="0"/>
              <a:t> slide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</a:t>
            </a:r>
            <a:r>
              <a:rPr lang="vi-VN" dirty="0"/>
              <a:t> vẫn giữ nó trong bản trình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Custom slide show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</a:t>
            </a:r>
            <a:r>
              <a:rPr lang="vi-VN" dirty="0"/>
              <a:t>ạo các phiên bản trình chiếu khác nhau cho các nhóm khán giả khác nhau</a:t>
            </a:r>
            <a:endParaRPr lang="en-US" dirty="0"/>
          </a:p>
          <a:p>
            <a:pPr lvl="1" algn="just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vi-VN" dirty="0"/>
              <a:t>phiên bản rút gọn để trình chiếu khi thiếu thời gian. 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0FF2-E86D-42CA-8D7F-9EBB908B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1F15-7564-4408-9EA4-B2A6CEBA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97D8-3252-4EA1-B602-E74896D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3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512F-C7C3-479D-970B-A36DFFB0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5613-6856-4572-BA12-2033F8A1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Custom Show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Slide Show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/>
              <a:t>Start Slide Show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Custom Slide Show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Custom Shows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Custom Shows, </a:t>
            </a:r>
            <a:r>
              <a:rPr lang="en-US" dirty="0"/>
              <a:t>click</a:t>
            </a:r>
            <a:r>
              <a:rPr lang="en-US" b="1" dirty="0"/>
              <a:t> New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5F8F-5F6E-433B-8841-FE01DCE4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6434-581C-48BA-AEB6-9205ACA3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C74E-6F90-4220-B640-2EB6BA8C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2" descr="Screenshot of PowerPoint 2013">
            <a:extLst>
              <a:ext uri="{FF2B5EF4-FFF2-40B4-BE49-F238E27FC236}">
                <a16:creationId xmlns:a16="http://schemas.microsoft.com/office/drawing/2014/main" id="{D31EE1B3-AACF-4FDB-80F3-3F0EBDA8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4215103"/>
            <a:ext cx="53721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3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B073-D7C5-4BA9-9B61-A3A68FE5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4EB5-291F-4910-A857-A0D8F7A9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Custom Show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Define Custom Show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slide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Custom Show, click </a:t>
            </a:r>
            <a:r>
              <a:rPr lang="en-US" b="1" dirty="0"/>
              <a:t>Add </a:t>
            </a:r>
            <a:r>
              <a:rPr lang="en-US" b="1" dirty="0">
                <a:sym typeface="Wingdings" panose="05000000000000000000" pitchFamily="2" charset="2"/>
              </a:rPr>
              <a:t> OK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b="1" dirty="0">
                <a:sym typeface="Wingdings" panose="05000000000000000000" pitchFamily="2" charset="2"/>
              </a:rPr>
              <a:t> close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0FF2-E86D-42CA-8D7F-9EBB908B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1F15-7564-4408-9EA4-B2A6CEBA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97D8-3252-4EA1-B602-E74896D2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  <p:pic>
        <p:nvPicPr>
          <p:cNvPr id="9220" name="Picture 4" descr=" ">
            <a:extLst>
              <a:ext uri="{FF2B5EF4-FFF2-40B4-BE49-F238E27FC236}">
                <a16:creationId xmlns:a16="http://schemas.microsoft.com/office/drawing/2014/main" id="{D459795D-BBC2-403A-8950-0C37600E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01" y="3768412"/>
            <a:ext cx="5032277" cy="234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05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8DA0-0068-422E-AA89-CB047A57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EB9-C64B-4609-9CB6-738464AD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r>
              <a:rPr lang="en-US" b="1" dirty="0">
                <a:solidFill>
                  <a:srgbClr val="FF0000"/>
                </a:solidFill>
              </a:rPr>
              <a:t> – Setup Slide Show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Slide Show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Set up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Set Up Slide Show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D44C-3C17-40B3-BA36-C9DDB71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25C6-FBC0-49DC-893B-8139CFE5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EE23-18F0-4FB6-9B78-1A839C1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7C66C-7787-4BAF-9169-C138F6AD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67" y="3127885"/>
            <a:ext cx="3829148" cy="31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64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8DA0-0068-422E-AA89-CB047A57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–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BEB9-C64B-4609-9CB6-738464AD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chế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r>
              <a:rPr lang="en-US" b="1" dirty="0">
                <a:solidFill>
                  <a:srgbClr val="FF0000"/>
                </a:solidFill>
              </a:rPr>
              <a:t> – Setup Slide Show</a:t>
            </a:r>
          </a:p>
          <a:p>
            <a:pPr lvl="1" algn="just"/>
            <a:r>
              <a:rPr lang="en-US" b="1" dirty="0">
                <a:latin typeface="Arial (Body)"/>
              </a:rPr>
              <a:t>Browsed by an individual (window): </a:t>
            </a:r>
            <a:r>
              <a:rPr lang="en-US" dirty="0" err="1">
                <a:latin typeface="Arial (Body)"/>
              </a:rPr>
              <a:t>phát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bản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trình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chiếu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trong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một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cửa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sổ</a:t>
            </a:r>
            <a:endParaRPr lang="en-US" dirty="0">
              <a:latin typeface="Arial (Body)"/>
            </a:endParaRPr>
          </a:p>
          <a:p>
            <a:pPr lvl="1" algn="just"/>
            <a:r>
              <a:rPr lang="en-US" b="1" dirty="0">
                <a:latin typeface="Arial (Body)"/>
              </a:rPr>
              <a:t>Browsed at a kiosk (full screen)</a:t>
            </a:r>
            <a:r>
              <a:rPr lang="en-US" dirty="0">
                <a:latin typeface="Arial (Body)"/>
              </a:rPr>
              <a:t>: </a:t>
            </a:r>
            <a:r>
              <a:rPr lang="vi-VN" dirty="0">
                <a:latin typeface="Arial (Body)"/>
              </a:rPr>
              <a:t>hiển thị bản trình </a:t>
            </a:r>
            <a:r>
              <a:rPr lang="en-US" dirty="0" err="1">
                <a:latin typeface="Arial (Body)"/>
              </a:rPr>
              <a:t>chiếu</a:t>
            </a:r>
            <a:r>
              <a:rPr lang="vi-VN" dirty="0">
                <a:latin typeface="Arial (Body)"/>
              </a:rPr>
              <a:t> ở chế độ toàn màn hình</a:t>
            </a:r>
            <a:endParaRPr lang="en-US" dirty="0">
              <a:latin typeface="Arial (Body)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Arial (Body)"/>
              </a:rPr>
              <a:t>Show Slide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slide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chiếu</a:t>
            </a:r>
            <a:endParaRPr lang="en-US" dirty="0">
              <a:solidFill>
                <a:schemeClr val="tx1"/>
              </a:solidFill>
              <a:latin typeface="Arial (Body)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Arial (Body)"/>
              </a:rPr>
              <a:t>Show options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tùy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chế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độ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chiếu</a:t>
            </a:r>
            <a:endParaRPr lang="en-US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D44C-3C17-40B3-BA36-C9DDB71E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25C6-FBC0-49DC-893B-8139CFE5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EE23-18F0-4FB6-9B78-1A839C1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1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8AA-64FB-48FE-A224-18F779A7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EE52-FB3D-442C-86B2-A059DB70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do </a:t>
            </a:r>
            <a:r>
              <a:rPr lang="en-US" b="1" dirty="0" err="1">
                <a:solidFill>
                  <a:srgbClr val="FF0000"/>
                </a:solidFill>
              </a:rPr>
              <a:t>cần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thuyết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In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có thể phát hiện các lỗi hoặc lỗi chính tả trong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ạo một bản in cho khán giả</a:t>
            </a:r>
            <a:r>
              <a:rPr lang="en-US" dirty="0"/>
              <a:t> </a:t>
            </a:r>
            <a:r>
              <a:rPr lang="vi-VN" dirty="0"/>
              <a:t>giữ lại sau cuộc họp hoặc để xem lại trước.</a:t>
            </a:r>
            <a:endParaRPr lang="en-US" dirty="0"/>
          </a:p>
          <a:p>
            <a:pPr lvl="1"/>
            <a:r>
              <a:rPr lang="vi-VN" dirty="0"/>
              <a:t>Có thể sử dụng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vi-VN" dirty="0"/>
              <a:t> như một công cụ đơn giản để thiết kế tờ rơi hoặc áp phích.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EEF88-7264-4499-92F0-02602C91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31E2-3A47-4C38-877E-42374E1D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3631-2E2E-40C0-928F-AAEBEAD7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ACBD-A5E4-4E70-B3F2-C7E5A1F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EFEA-10B3-4DE4-B808-A50B1920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5600"/>
            <a:ext cx="6368761" cy="4673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bài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trình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File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Printer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in.</a:t>
            </a:r>
          </a:p>
          <a:p>
            <a:pPr lvl="1"/>
            <a:r>
              <a:rPr lang="en-US" b="1" dirty="0"/>
              <a:t>Settings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2"/>
            <a:r>
              <a:rPr lang="en-US" b="1" i="1" dirty="0"/>
              <a:t>Slides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in</a:t>
            </a:r>
          </a:p>
          <a:p>
            <a:pPr lvl="2"/>
            <a:r>
              <a:rPr lang="en-US" b="1" i="1" dirty="0"/>
              <a:t>Print Layout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notes, outline, </a:t>
            </a:r>
            <a:r>
              <a:rPr lang="en-US" dirty="0" err="1"/>
              <a:t>hoặc</a:t>
            </a:r>
            <a:r>
              <a:rPr lang="en-US" dirty="0"/>
              <a:t> handouts.</a:t>
            </a:r>
          </a:p>
          <a:p>
            <a:pPr lvl="2"/>
            <a:r>
              <a:rPr lang="en-US" b="1" dirty="0"/>
              <a:t>Color</a:t>
            </a:r>
            <a:r>
              <a:rPr lang="en-US" dirty="0"/>
              <a:t>: in </a:t>
            </a:r>
            <a:r>
              <a:rPr lang="en-US" dirty="0" err="1"/>
              <a:t>màu</a:t>
            </a:r>
            <a:r>
              <a:rPr lang="en-US" dirty="0"/>
              <a:t>, thang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.</a:t>
            </a:r>
          </a:p>
          <a:p>
            <a:pPr lvl="2"/>
            <a:r>
              <a:rPr lang="en-US" b="1" i="1" dirty="0"/>
              <a:t>Edit Header &amp; Footer</a:t>
            </a:r>
            <a:r>
              <a:rPr lang="en-US" dirty="0"/>
              <a:t>: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Header &amp; Footer </a:t>
            </a:r>
            <a:r>
              <a:rPr lang="en-US" dirty="0" err="1"/>
              <a:t>khi</a:t>
            </a:r>
            <a:r>
              <a:rPr lang="en-US" dirty="0"/>
              <a:t> in .</a:t>
            </a:r>
          </a:p>
          <a:p>
            <a:pPr lvl="2"/>
            <a:r>
              <a:rPr lang="en-US" b="1" i="1" dirty="0"/>
              <a:t>For Copies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Print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75AC-F75D-4D5D-A452-84E4159D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CE45-7321-4B25-9FA5-C952C49F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CB6B-565A-418B-857F-76D7902E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0D8BF-B236-4492-88B6-AFEBD12F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972" y="1926460"/>
            <a:ext cx="2502478" cy="372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87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800" b="1" dirty="0">
                <a:solidFill>
                  <a:srgbClr val="FF0000"/>
                </a:solidFill>
              </a:rPr>
              <a:t>Entrance</a:t>
            </a:r>
            <a:r>
              <a:rPr lang="en-US" sz="2800" dirty="0"/>
              <a:t>: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 </a:t>
            </a:r>
            <a:r>
              <a:rPr lang="vi-VN" sz="2800" dirty="0"/>
              <a:t>cách đối tượng đi vào </a:t>
            </a:r>
            <a:r>
              <a:rPr lang="en-US" sz="2800" dirty="0"/>
              <a:t>Slide</a:t>
            </a:r>
            <a:r>
              <a:rPr lang="vi-VN" sz="2800" dirty="0"/>
              <a:t>. </a:t>
            </a:r>
            <a:endParaRPr lang="en-US" sz="2800" dirty="0"/>
          </a:p>
          <a:p>
            <a:pPr marL="342900" lvl="1" indent="-342900"/>
            <a:endParaRPr lang="en-US" sz="2800" dirty="0"/>
          </a:p>
          <a:p>
            <a:pPr marL="342900" lvl="1" indent="-342900"/>
            <a:endParaRPr lang="en-US" sz="2800" dirty="0"/>
          </a:p>
          <a:p>
            <a:pPr marL="342900" lvl="1" indent="-342900"/>
            <a:endParaRPr lang="en-US" sz="2800" dirty="0"/>
          </a:p>
          <a:p>
            <a:pPr marL="342900" lvl="1" indent="-342900" algn="just"/>
            <a:r>
              <a:rPr lang="en-US" b="1" dirty="0">
                <a:solidFill>
                  <a:srgbClr val="FF0000"/>
                </a:solidFill>
              </a:rPr>
              <a:t>Emphasis</a:t>
            </a:r>
            <a:r>
              <a:rPr lang="en-US" b="1" dirty="0"/>
              <a:t>: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93" y="2378075"/>
            <a:ext cx="6981119" cy="1142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of PowerPoint 2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93" y="4492540"/>
            <a:ext cx="6972166" cy="1112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4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BA45-843B-4C0F-8525-C5CE59E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9F3B-6946-4279-AA73-F7F51735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print layout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Print Layout</a:t>
            </a:r>
          </a:p>
          <a:p>
            <a:pPr lvl="1"/>
            <a:r>
              <a:rPr lang="en-US" dirty="0"/>
              <a:t>Full Page Slides</a:t>
            </a:r>
          </a:p>
          <a:p>
            <a:pPr lvl="1"/>
            <a:r>
              <a:rPr lang="en-US" dirty="0"/>
              <a:t>Notes page</a:t>
            </a:r>
          </a:p>
          <a:p>
            <a:pPr lvl="1"/>
            <a:r>
              <a:rPr lang="en-US" dirty="0"/>
              <a:t>Outline</a:t>
            </a:r>
          </a:p>
          <a:p>
            <a:pPr lvl="1"/>
            <a:r>
              <a:rPr lang="en-US" dirty="0"/>
              <a:t>Handouts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0CF3-1C3F-443B-8AFF-F1C594F8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33E4-3D7E-49C6-89C0-5634D22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BF04-C807-42A0-ACDB-9EF905FF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4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8BB0-AB7F-4CE4-8046-E7C96952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7B16-F190-4A53-A9F5-C5CD67AE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Full Page Slide</a:t>
            </a:r>
            <a:r>
              <a:rPr lang="en-US" dirty="0"/>
              <a:t>: In </a:t>
            </a:r>
            <a:r>
              <a:rPr lang="en-US" dirty="0" err="1"/>
              <a:t>mỗi</a:t>
            </a:r>
            <a:r>
              <a:rPr lang="en-US" dirty="0"/>
              <a:t> slide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vi-VN" dirty="0"/>
              <a:t>khi cần xem lại slide trước khi trình bày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7D25-361D-4162-B3F6-E849284C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C7A7-8F08-4456-BC4E-4EBA4B0A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6267-F39F-4D1B-9909-70906CBD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preview of a full page slide printout">
            <a:extLst>
              <a:ext uri="{FF2B5EF4-FFF2-40B4-BE49-F238E27FC236}">
                <a16:creationId xmlns:a16="http://schemas.microsoft.com/office/drawing/2014/main" id="{62A8FB21-37F1-4BD6-B03D-DD5A899E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291" y="2589552"/>
            <a:ext cx="4581840" cy="354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533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BDB5-F004-4BCE-9C34-7F1A5F5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921-6AAA-45CA-B2E6-54BB4554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Notes page: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 </a:t>
            </a:r>
            <a:r>
              <a:rPr lang="vi-VN" dirty="0"/>
              <a:t>này in từng </a:t>
            </a:r>
            <a:r>
              <a:rPr lang="en-US" dirty="0"/>
              <a:t>slide</a:t>
            </a:r>
            <a:r>
              <a:rPr lang="vi-VN" dirty="0"/>
              <a:t>, cùng với ghi chú của người thuyết trình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vi-VN" dirty="0"/>
              <a:t> </a:t>
            </a:r>
            <a:r>
              <a:rPr lang="en-US" dirty="0"/>
              <a:t>slide</a:t>
            </a:r>
            <a:r>
              <a:rPr lang="vi-VN" dirty="0"/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B0BC-B37B-4894-94EE-61C1E27A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8015-0359-4C9A-9619-CC8F715F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ED4C-EF4A-455E-A84D-F0B1EDFB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  <p:pic>
        <p:nvPicPr>
          <p:cNvPr id="2050" name="Picture 2" descr="previewing the notes pages layout">
            <a:extLst>
              <a:ext uri="{FF2B5EF4-FFF2-40B4-BE49-F238E27FC236}">
                <a16:creationId xmlns:a16="http://schemas.microsoft.com/office/drawing/2014/main" id="{0DCCB3A8-3480-4D9D-8B3F-5B63E0C2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2" y="2772151"/>
            <a:ext cx="4476317" cy="3139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8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517C-94C4-4C32-9AE9-B0D3214B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5FD6-8F18-4B16-BF78-AA5A72DD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5197043" cy="428562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Outline</a:t>
            </a:r>
            <a:r>
              <a:rPr lang="en-US" dirty="0"/>
              <a:t>: 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E5CF-DE52-44FF-8C2F-AB4E1BF3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2B79C-C888-4E1A-A87E-08E6B511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0F3F-4754-49E9-9A39-3B0FE4D6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43</a:t>
            </a:fld>
            <a:endParaRPr lang="en-US"/>
          </a:p>
        </p:txBody>
      </p:sp>
      <p:pic>
        <p:nvPicPr>
          <p:cNvPr id="3074" name="Picture 2" descr="preview of an outline printout">
            <a:extLst>
              <a:ext uri="{FF2B5EF4-FFF2-40B4-BE49-F238E27FC236}">
                <a16:creationId xmlns:a16="http://schemas.microsoft.com/office/drawing/2014/main" id="{4232444F-D60D-4378-8AFE-1BB713C83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t="1037" r="15652"/>
          <a:stretch/>
        </p:blipFill>
        <p:spPr bwMode="auto">
          <a:xfrm>
            <a:off x="7995660" y="1560946"/>
            <a:ext cx="3066473" cy="334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30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2E3F-4175-41EB-9EA9-1DF2ABF1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2EB4-F023-4703-8553-65F672F5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1"/>
            <a:ext cx="4744461" cy="4285622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Handouts</a:t>
            </a:r>
            <a:r>
              <a:rPr lang="en-US" dirty="0"/>
              <a:t>: 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slide, layout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slide.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22B2-4109-4BD6-99A1-4D5D552D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3CA1-8D29-4280-9EAB-13C288DB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189C-6B69-4FEA-9B01-461DD75F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44</a:t>
            </a:fld>
            <a:endParaRPr lang="en-US"/>
          </a:p>
        </p:txBody>
      </p:sp>
      <p:pic>
        <p:nvPicPr>
          <p:cNvPr id="4098" name="Picture 2" descr="preview of a handouts printout">
            <a:extLst>
              <a:ext uri="{FF2B5EF4-FFF2-40B4-BE49-F238E27FC236}">
                <a16:creationId xmlns:a16="http://schemas.microsoft.com/office/drawing/2014/main" id="{A08FA434-D1D9-4B30-89DE-A81D540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4" y="1674694"/>
            <a:ext cx="3508952" cy="395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02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CF29-6935-45E6-9CC4-96A4D4C3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handouts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520-D509-4C0D-BE69-83392894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Handout Master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: </a:t>
            </a:r>
            <a:r>
              <a:rPr lang="en-US" i="0" dirty="0" err="1">
                <a:solidFill>
                  <a:srgbClr val="1E1E1E"/>
                </a:solidFill>
                <a:effectLst/>
                <a:latin typeface="+mj-lt"/>
              </a:rPr>
              <a:t>hiệu</a:t>
            </a:r>
            <a:r>
              <a:rPr lang="en-US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1E1E1E"/>
                </a:solidFill>
                <a:effectLst/>
                <a:latin typeface="+mj-lt"/>
              </a:rPr>
              <a:t>chỉnh</a:t>
            </a:r>
            <a:r>
              <a:rPr lang="en-US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1E1E1E"/>
                </a:solidFill>
                <a:effectLst/>
                <a:latin typeface="+mj-lt"/>
              </a:rPr>
              <a:t>hình</a:t>
            </a:r>
            <a:r>
              <a:rPr lang="en-US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1E1E1E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1E1E1E"/>
                </a:solidFill>
                <a:effectLst/>
                <a:latin typeface="+mj-lt"/>
              </a:rPr>
              <a:t>củ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a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bài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thuyết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trình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gồm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:</a:t>
            </a:r>
            <a:r>
              <a:rPr lang="en-US" i="0" dirty="0">
                <a:solidFill>
                  <a:srgbClr val="1E1E1E"/>
                </a:solidFill>
                <a:effectLst/>
                <a:latin typeface="+mj-lt"/>
              </a:rPr>
              <a:t> l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ayout, headers &amp; footers, background. </a:t>
            </a:r>
          </a:p>
          <a:p>
            <a:pPr algn="just"/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Các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thay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đổi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trong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handout master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áp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dụng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cho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tấ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cả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các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trang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của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bản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in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.</a:t>
            </a:r>
          </a:p>
          <a:p>
            <a:pPr lvl="1" algn="just"/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tab 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View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chọn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Handout Master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 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trong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+mj-lt"/>
              </a:rPr>
              <a:t>nhóm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Master Views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.</a:t>
            </a: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90FE-AB72-4A7E-986D-60A2CA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DBEB-1921-4B93-B904-4500B6DC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A78C-4732-4586-8570-9B9EF7A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45</a:t>
            </a:fld>
            <a:endParaRPr lang="en-US"/>
          </a:p>
        </p:txBody>
      </p:sp>
      <p:pic>
        <p:nvPicPr>
          <p:cNvPr id="5122" name="Picture 2" descr="Shows View Handout master in PowerPoint">
            <a:extLst>
              <a:ext uri="{FF2B5EF4-FFF2-40B4-BE49-F238E27FC236}">
                <a16:creationId xmlns:a16="http://schemas.microsoft.com/office/drawing/2014/main" id="{437A75D6-2279-47C6-BBC9-2CE0AEA2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99" y="4586859"/>
            <a:ext cx="5991520" cy="1543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60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333F-FC5E-4B69-B003-F1552EDD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handouts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F29D-5D4E-422B-A9D5-AD45ABF2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Hiệu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chỉnh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Layout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: </a:t>
            </a:r>
          </a:p>
          <a:p>
            <a:pPr lvl="1"/>
            <a:r>
              <a:rPr lang="en-US" dirty="0" err="1">
                <a:solidFill>
                  <a:srgbClr val="1E1E1E"/>
                </a:solidFill>
                <a:latin typeface="+mj-lt"/>
              </a:rPr>
              <a:t>Trong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nhóm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Page Setup, </a:t>
            </a:r>
            <a:r>
              <a:rPr lang="en-US" b="1" i="0" dirty="0" err="1">
                <a:solidFill>
                  <a:srgbClr val="1E1E1E"/>
                </a:solidFill>
                <a:effectLst/>
                <a:latin typeface="+mj-lt"/>
              </a:rPr>
              <a:t>chọn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1E1E1E"/>
                </a:solidFill>
                <a:effectLst/>
                <a:latin typeface="+mj-lt"/>
              </a:rPr>
              <a:t>số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 slide </a:t>
            </a:r>
            <a:r>
              <a:rPr lang="en-US" b="1" i="0" dirty="0" err="1">
                <a:solidFill>
                  <a:srgbClr val="1E1E1E"/>
                </a:solidFill>
                <a:effectLst/>
                <a:latin typeface="+mj-lt"/>
              </a:rPr>
              <a:t>trên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 1 </a:t>
            </a:r>
            <a:r>
              <a:rPr lang="en-US" b="1" i="0" dirty="0" err="1">
                <a:solidFill>
                  <a:srgbClr val="1E1E1E"/>
                </a:solidFill>
                <a:effectLst/>
                <a:latin typeface="+mj-lt"/>
              </a:rPr>
              <a:t>trang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 </a:t>
            </a:r>
          </a:p>
          <a:p>
            <a:pPr lvl="1"/>
            <a:r>
              <a:rPr lang="en-US" dirty="0" err="1">
                <a:solidFill>
                  <a:srgbClr val="1E1E1E"/>
                </a:solidFill>
                <a:latin typeface="+mj-lt"/>
              </a:rPr>
              <a:t>Chọn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Orientation</a:t>
            </a: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và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thiết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1E1E1E"/>
                </a:solidFill>
                <a:latin typeface="+mj-lt"/>
              </a:rPr>
              <a:t>lập</a:t>
            </a:r>
            <a:r>
              <a:rPr lang="en-US" dirty="0">
                <a:solidFill>
                  <a:srgbClr val="1E1E1E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1E1E1E"/>
                </a:solidFill>
                <a:latin typeface="+mj-lt"/>
              </a:rPr>
              <a:t>s</a:t>
            </a:r>
            <a:r>
              <a:rPr lang="en-US" b="1" i="0" dirty="0">
                <a:solidFill>
                  <a:srgbClr val="1E1E1E"/>
                </a:solidFill>
                <a:effectLst/>
                <a:latin typeface="+mj-lt"/>
              </a:rPr>
              <a:t>lide size</a:t>
            </a:r>
            <a:r>
              <a:rPr lang="en-US" b="0" i="0" dirty="0">
                <a:solidFill>
                  <a:srgbClr val="1E1E1E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EF5F-B255-4565-AC5C-83DDCDB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DF8E-C0E6-4560-9745-BE6EB6E9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1C0C-3A35-4A89-BABD-655BE86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46</a:t>
            </a:fld>
            <a:endParaRPr lang="en-US"/>
          </a:p>
        </p:txBody>
      </p:sp>
      <p:pic>
        <p:nvPicPr>
          <p:cNvPr id="6146" name="Picture 2" descr="Page Setup group">
            <a:extLst>
              <a:ext uri="{FF2B5EF4-FFF2-40B4-BE49-F238E27FC236}">
                <a16:creationId xmlns:a16="http://schemas.microsoft.com/office/drawing/2014/main" id="{1F4882A5-5B0D-448F-A284-9E822207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458" y="3281433"/>
            <a:ext cx="2452850" cy="1281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lides Per Page options">
            <a:extLst>
              <a:ext uri="{FF2B5EF4-FFF2-40B4-BE49-F238E27FC236}">
                <a16:creationId xmlns:a16="http://schemas.microsoft.com/office/drawing/2014/main" id="{D3ED334A-44FF-43AE-B97A-747E9026A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0" y="3281433"/>
            <a:ext cx="188595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58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739C-40C0-4058-AE4F-F070A30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sang 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650B-65D5-4C11-91F7-EB3AE62C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Chọn</a:t>
            </a:r>
            <a:r>
              <a:rPr lang="en-US" sz="2800" dirty="0"/>
              <a:t> tab </a:t>
            </a:r>
            <a:r>
              <a:rPr lang="en-US" sz="2800" b="1" dirty="0"/>
              <a:t>File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Ch</a:t>
            </a:r>
            <a:r>
              <a:rPr lang="en-US" dirty="0" err="1">
                <a:sym typeface="Wingdings" panose="05000000000000000000" pitchFamily="2" charset="2"/>
              </a:rPr>
              <a:t>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 err="1">
                <a:sym typeface="Wingdings" panose="05000000000000000000" pitchFamily="2" charset="2"/>
              </a:rPr>
              <a:t>chọn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Create handouts</a:t>
            </a:r>
          </a:p>
          <a:p>
            <a:r>
              <a:rPr lang="en-US" sz="2800" dirty="0">
                <a:sym typeface="Wingdings" panose="05000000000000000000" pitchFamily="2" charset="2"/>
              </a:rPr>
              <a:t>Click </a:t>
            </a:r>
            <a:r>
              <a:rPr lang="en-US" sz="2800" dirty="0" err="1">
                <a:sym typeface="Wingdings" panose="05000000000000000000" pitchFamily="2" charset="2"/>
              </a:rPr>
              <a:t>nút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Create handouts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5279A-A981-4F9E-8979-E1126184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3314-0F06-4D6D-8CFF-9BC83C7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C881-A7D4-4DDC-8F03-F645F1B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ECF2A-599E-4193-8726-FEF0AF896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069" y="1309253"/>
            <a:ext cx="2543175" cy="45148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7E358-C04D-4BC2-8CE8-3BFBA062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877" y="3566678"/>
            <a:ext cx="5958697" cy="225829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29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Exit</a:t>
            </a:r>
            <a:r>
              <a:rPr lang="en-US" dirty="0"/>
              <a:t>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slide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Motion Paths</a:t>
            </a:r>
            <a:r>
              <a:rPr lang="en-US" b="1" dirty="0"/>
              <a:t>: </a:t>
            </a:r>
            <a:r>
              <a:rPr lang="vi-VN" dirty="0"/>
              <a:t>đối tượng di chuyển trong </a:t>
            </a:r>
            <a:r>
              <a:rPr lang="en-US" dirty="0"/>
              <a:t>slide </a:t>
            </a:r>
            <a:r>
              <a:rPr lang="vi-VN" dirty="0"/>
              <a:t>theo một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20" y="2354714"/>
            <a:ext cx="7262191" cy="128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20" y="4822092"/>
            <a:ext cx="7262191" cy="12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0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Animation,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45" y="2743208"/>
            <a:ext cx="4105275" cy="30765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4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Animations</a:t>
            </a:r>
            <a:r>
              <a:rPr lang="en-US" dirty="0"/>
              <a:t>, click </a:t>
            </a:r>
            <a:r>
              <a:rPr lang="en-US" dirty="0" err="1"/>
              <a:t>nút</a:t>
            </a:r>
            <a:r>
              <a:rPr lang="en-US" dirty="0"/>
              <a:t> More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/>
              <a:t>Animation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Screenshot of PowerPoint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1" y="3342781"/>
            <a:ext cx="661035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2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Đối tượng sẽ có một số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vi-VN" b="1" dirty="0"/>
              <a:t> </a:t>
            </a:r>
            <a:r>
              <a:rPr lang="vi-VN" dirty="0"/>
              <a:t>bên cạnh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Slide pane </a:t>
            </a:r>
            <a:r>
              <a:rPr lang="en-US" dirty="0" err="1"/>
              <a:t>có</a:t>
            </a:r>
            <a:r>
              <a:rPr lang="vi-VN" dirty="0"/>
              <a:t> một biểu tượng </a:t>
            </a:r>
            <a:r>
              <a:rPr lang="en-US" dirty="0" err="1"/>
              <a:t>ngôi</a:t>
            </a:r>
            <a:r>
              <a:rPr lang="vi-VN" dirty="0"/>
              <a:t> sao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slide.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42"/>
          <a:stretch/>
        </p:blipFill>
        <p:spPr>
          <a:xfrm>
            <a:off x="3478289" y="3099539"/>
            <a:ext cx="7265262" cy="2578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6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5601"/>
            <a:ext cx="6591364" cy="4285622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Tùy chọn hiệu ứng</a:t>
            </a:r>
            <a:r>
              <a:rPr lang="en-US" b="1" dirty="0">
                <a:solidFill>
                  <a:srgbClr val="FF0000"/>
                </a:solidFill>
              </a:rPr>
              <a:t> – effect options</a:t>
            </a:r>
            <a:r>
              <a:rPr lang="en-US" dirty="0"/>
              <a:t>: </a:t>
            </a:r>
            <a:r>
              <a:rPr lang="vi-VN" dirty="0"/>
              <a:t>Một số hiệu ứng có các tùy chọn có thể thay đổi. 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vi-VN" b="1" dirty="0"/>
              <a:t>Effect Options </a:t>
            </a:r>
            <a:r>
              <a:rPr lang="vi-VN" dirty="0"/>
              <a:t>trong nhóm </a:t>
            </a:r>
            <a:r>
              <a:rPr lang="vi-VN" b="1" dirty="0"/>
              <a:t>Animation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7192" y="1674694"/>
            <a:ext cx="2148840" cy="396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647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4465</TotalTime>
  <Words>2440</Words>
  <Application>Microsoft Office PowerPoint</Application>
  <PresentationFormat>Widescreen</PresentationFormat>
  <Paragraphs>324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Arial (Body)</vt:lpstr>
      <vt:lpstr>Calibri</vt:lpstr>
      <vt:lpstr>Segoe UI</vt:lpstr>
      <vt:lpstr>Tahoma</vt:lpstr>
      <vt:lpstr>Wingdings 3</vt:lpstr>
      <vt:lpstr>Wisp</vt:lpstr>
      <vt:lpstr>Bài 20 Hiệu ứng và In ấn  trong PowerPoint 2013</vt:lpstr>
      <vt:lpstr>Hiệu ứng hoạt hình - animaiton</vt:lpstr>
      <vt:lpstr>Hiệu ứng hoạt hình - Animation</vt:lpstr>
      <vt:lpstr>Các loại animation</vt:lpstr>
      <vt:lpstr>Các loại animation</vt:lpstr>
      <vt:lpstr>Các loại animation</vt:lpstr>
      <vt:lpstr>Gán hiệu ứng vào đối tượng</vt:lpstr>
      <vt:lpstr>Gán hiệu ứng vào đối tượng</vt:lpstr>
      <vt:lpstr>Gán hiệu ứng vào đối tượng</vt:lpstr>
      <vt:lpstr>Gán hiệu ứng vào đối tượng</vt:lpstr>
      <vt:lpstr>Gán hiệu ứng vào đối tượng</vt:lpstr>
      <vt:lpstr>Sắp xếp thứ tự hiệu ứng</vt:lpstr>
      <vt:lpstr>Animation Pane</vt:lpstr>
      <vt:lpstr>Animation Pane</vt:lpstr>
      <vt:lpstr>Các thao tác trong Animation Pane</vt:lpstr>
      <vt:lpstr>Các thao tác trong Animation Pane</vt:lpstr>
      <vt:lpstr>Các thao tác trong Animation Pane</vt:lpstr>
      <vt:lpstr>Các thao tác trong Animation Pane</vt:lpstr>
      <vt:lpstr>Các thao tác trong Animation Pane</vt:lpstr>
      <vt:lpstr>Hiệu ứng chuyển Slide - Transitions</vt:lpstr>
      <vt:lpstr>Các loại hiệu ứng chuyển slide</vt:lpstr>
      <vt:lpstr>Các loại hiệu ứng chuyển slide</vt:lpstr>
      <vt:lpstr>Các loại hiệu ứng chuyển slide</vt:lpstr>
      <vt:lpstr>Áp dụng hiệu ứng transition vào slide</vt:lpstr>
      <vt:lpstr>Hiệu chỉnh hiệu ứng transition</vt:lpstr>
      <vt:lpstr>Hiệu chỉnh hiệu ứng transition</vt:lpstr>
      <vt:lpstr>Hiệu chỉnh hiệu ứng transition</vt:lpstr>
      <vt:lpstr>Hiệu chỉnh hiệu ứng transition</vt:lpstr>
      <vt:lpstr>Hiệu chỉnh hiệu ứng transition</vt:lpstr>
      <vt:lpstr>Trình chiếu – Slide show</vt:lpstr>
      <vt:lpstr>Trình chiếu – Slide show</vt:lpstr>
      <vt:lpstr>Trình chiếu – Slide show</vt:lpstr>
      <vt:lpstr>Trình chiếu – Slide show</vt:lpstr>
      <vt:lpstr>Trình chiếu – Slide show</vt:lpstr>
      <vt:lpstr>Trình chiếu – Slide show</vt:lpstr>
      <vt:lpstr>Trình chiếu – Slide show</vt:lpstr>
      <vt:lpstr>Trình chiếu – Slide show</vt:lpstr>
      <vt:lpstr>In ấn bài trình chiếu</vt:lpstr>
      <vt:lpstr>In ấn bài trình chiếu</vt:lpstr>
      <vt:lpstr>In ấn bài trình chiếu</vt:lpstr>
      <vt:lpstr>Print Layout</vt:lpstr>
      <vt:lpstr>Print Layout</vt:lpstr>
      <vt:lpstr>Print Layout</vt:lpstr>
      <vt:lpstr>Print Layout</vt:lpstr>
      <vt:lpstr>Sử dụng handouts master</vt:lpstr>
      <vt:lpstr>Sử dụng handouts master</vt:lpstr>
      <vt:lpstr>Xuất bài thuyết trình sang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License For You And Lifetime</cp:lastModifiedBy>
  <cp:revision>425</cp:revision>
  <dcterms:created xsi:type="dcterms:W3CDTF">2021-05-13T02:13:49Z</dcterms:created>
  <dcterms:modified xsi:type="dcterms:W3CDTF">2021-06-13T10:51:32Z</dcterms:modified>
  <cp:contentStatus/>
</cp:coreProperties>
</file>