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1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4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11" r:id="rId18"/>
    <p:sldId id="409" r:id="rId19"/>
    <p:sldId id="408" r:id="rId20"/>
    <p:sldId id="423" r:id="rId21"/>
    <p:sldId id="424" r:id="rId22"/>
    <p:sldId id="410" r:id="rId23"/>
    <p:sldId id="412" r:id="rId24"/>
    <p:sldId id="413" r:id="rId25"/>
    <p:sldId id="415" r:id="rId26"/>
    <p:sldId id="416" r:id="rId27"/>
    <p:sldId id="414" r:id="rId28"/>
    <p:sldId id="417" r:id="rId29"/>
    <p:sldId id="418" r:id="rId30"/>
    <p:sldId id="419" r:id="rId31"/>
    <p:sldId id="420" r:id="rId32"/>
    <p:sldId id="421" r:id="rId33"/>
    <p:sldId id="422" r:id="rId34"/>
    <p:sldId id="425" r:id="rId35"/>
    <p:sldId id="314" r:id="rId36"/>
    <p:sldId id="426" r:id="rId37"/>
    <p:sldId id="396" r:id="rId38"/>
    <p:sldId id="395" r:id="rId39"/>
    <p:sldId id="397" r:id="rId40"/>
    <p:sldId id="398" r:id="rId41"/>
    <p:sldId id="427" r:id="rId42"/>
    <p:sldId id="42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26/05/202121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303" y="1884784"/>
            <a:ext cx="10254310" cy="2169981"/>
          </a:xfrm>
        </p:spPr>
        <p:txBody>
          <a:bodyPr>
            <a:normAutofit fontScale="90000"/>
          </a:bodyPr>
          <a:lstStyle/>
          <a:p>
            <a:r>
              <a:rPr lang="en-US" sz="72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7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  <a:br>
              <a:rPr lang="en-US" sz="7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2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7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7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7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</a:t>
            </a:r>
            <a:endParaRPr lang="en-US" sz="72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0B9-DDE7-4706-B7EF-D9565F7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E5C3-D5E3-4BFD-B4B9-D8B1976D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Ngắt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- Page break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 chuyển văn bản sang trang tiếp theo trước khi đến cuối trang.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S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ử dụng ngắt trang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khi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cần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đảm bảo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tiêu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luôn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bắt đầu trên một trang mới.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just"/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dấu</a:t>
            </a:r>
            <a:r>
              <a:rPr lang="en-US" b="1" dirty="0"/>
              <a:t> </a:t>
            </a:r>
            <a:r>
              <a:rPr lang="en-US" b="1" dirty="0" err="1"/>
              <a:t>ngắt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dirty="0"/>
              <a:t>: </a:t>
            </a:r>
          </a:p>
          <a:p>
            <a:pPr lvl="2" algn="just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2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Page Break</a:t>
            </a:r>
            <a:r>
              <a:rPr lang="en-US" dirty="0"/>
              <a:t>. </a:t>
            </a:r>
          </a:p>
          <a:p>
            <a:pPr lvl="2" algn="just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tab Page Layout </a:t>
            </a:r>
            <a:r>
              <a:rPr lang="en-US" dirty="0">
                <a:sym typeface="Wingdings" panose="05000000000000000000" pitchFamily="2" charset="2"/>
              </a:rPr>
              <a:t> Break  Page</a:t>
            </a:r>
            <a:endParaRPr lang="en-US" dirty="0"/>
          </a:p>
          <a:p>
            <a:pPr lvl="2" algn="just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 err="1"/>
              <a:t>Ctrl+Enter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90C-7135-47E4-8E49-E09358CF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A004-48FA-4233-948E-EA81CE0C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5108-6B59-4E58-92E7-A471CFB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0B9-DDE7-4706-B7EF-D9565F7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E5C3-D5E3-4BFD-B4B9-D8B1976D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Ngắt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- Page break</a:t>
            </a:r>
            <a:r>
              <a:rPr lang="en-US" b="1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90C-7135-47E4-8E49-E09358CF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A004-48FA-4233-948E-EA81CE0C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5108-6B59-4E58-92E7-A471CFB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102300D4-98B6-4B89-880C-87132306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84" y="2586672"/>
            <a:ext cx="4047399" cy="3166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AB0E-B8A9-4DBF-849A-96C23E0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3F6D-8EF0-4946-A40A-65767974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Ngắt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phần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- Section breaks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tài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thành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riêng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biệt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giúp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người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dùng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có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thể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định dạng từng phần một cách độc lập. 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C3B0-CB0F-4B1C-AE09-D1189289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2B0E-22EE-4602-B164-B5BF4308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A438-689A-4110-B20A-A8DEE5AF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FDCF525-59DC-449F-9D15-328D7705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89" y="3244509"/>
            <a:ext cx="3467400" cy="3071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23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AB0E-B8A9-4DBF-849A-96C23E0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3F6D-8EF0-4946-A40A-65767974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Ngắt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phần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- Section breaks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:</a:t>
            </a:r>
          </a:p>
          <a:p>
            <a:pPr lvl="1" algn="just"/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Next Page: </a:t>
            </a:r>
            <a:r>
              <a:rPr lang="en-US" b="1" i="0" dirty="0" err="1">
                <a:solidFill>
                  <a:srgbClr val="4E4E4E"/>
                </a:solidFill>
                <a:effectLst/>
                <a:latin typeface="+mj-lt"/>
              </a:rPr>
              <a:t>Chèn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dấu ngắt phần và di chuyển văn bản sau dấu ngắt sang trang tiếp theo của tài liệu.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Điều này rất hữu ích để tạo một trang mới với định dạng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khác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ở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trang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tiếp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theo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C3B0-CB0F-4B1C-AE09-D1189289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2B0E-22EE-4602-B164-B5BF4308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A438-689A-4110-B20A-A8DEE5AF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AB0E-B8A9-4DBF-849A-96C23E0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3F6D-8EF0-4946-A40A-65767974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Ngắt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phần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- Section breaks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:</a:t>
            </a:r>
          </a:p>
          <a:p>
            <a:pPr lvl="1" algn="just"/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Continuous: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chèn dấu ngắt phần và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phần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văn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sau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dấu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ngắt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vẫn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tiếp tục trên cùng một trang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với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phần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trên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Kiểu ngắt này rất hữu ích khi cần tách một đoạn văn khỏi các cột. 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C3B0-CB0F-4B1C-AE09-D1189289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2B0E-22EE-4602-B164-B5BF4308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A438-689A-4110-B20A-A8DEE5AF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AB0E-B8A9-4DBF-849A-96C23E0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3F6D-8EF0-4946-A40A-65767974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Ngắt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phần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- Section breaks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:</a:t>
            </a:r>
          </a:p>
          <a:p>
            <a:pPr lvl="1" algn="just"/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Even Page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và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Odd Page: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chèn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dấu ngắt phần và di chuyển văn bản sau dấu ngắt sang trang chẵn hoặc trang lẻ tiếp theo.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Các tùy chọn này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khi cần bắt đầu một phần mới trên trang chẵn hoặc trang lẻ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C3B0-CB0F-4B1C-AE09-D1189289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2B0E-22EE-4602-B164-B5BF4308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A438-689A-4110-B20A-A8DEE5AF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7A6F-EFE0-4F42-B438-DDA92BA8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-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FE4C-B762-491E-9AD3-FB68253E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+mj-lt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văn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bản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cột</a:t>
            </a:r>
            <a:r>
              <a:rPr lang="en-US" dirty="0">
                <a:latin typeface="+mj-lt"/>
              </a:rPr>
              <a:t>: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giúp cải thiện khả năng đọc một số loại tài liệu như các bài báo, bản tin và tờ rơi.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1" dirty="0" err="1">
                <a:solidFill>
                  <a:srgbClr val="000000"/>
                </a:solidFill>
                <a:latin typeface="+mj-lt"/>
              </a:rPr>
              <a:t>Cách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chia 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 văn bản bạn muốn định dạng.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 tab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Page Layout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Column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 số cột. 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BB39-28E1-485B-BDE8-051460EB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893B-F988-47EF-B861-BC59742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006F-F803-4E6A-A4F1-75DBA75E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949FC00-B664-4B8A-8C39-AF477983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10" y="3015222"/>
            <a:ext cx="3243602" cy="1681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10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C087-69AE-4261-9AA3-0168D553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-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9483-D338-411F-9BE3-ABC3C6CE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944174" cy="4110131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Người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dùng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có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thể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tùy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ý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bằng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cách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tab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Page Layout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Click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mũi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tên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bên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phải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lệnh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Chọn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More Columns...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hộp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thoại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Columns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chọn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tùy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6C78-27B6-44F0-BC17-F744CE65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CC0A-189C-4BFC-A58C-7BBAB6DF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4BE2-F63A-4970-9589-303DB813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7236D043-FD0B-47B0-93CA-991F907D3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86" y="1923100"/>
            <a:ext cx="38576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8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7A6F-EFE0-4F42-B438-DDA92BA8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-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FE4C-B762-491E-9AD3-FB68253E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Ngắt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– Column break</a:t>
            </a:r>
            <a:r>
              <a:rPr lang="en-US" dirty="0"/>
              <a:t>:</a:t>
            </a:r>
          </a:p>
          <a:p>
            <a:pPr lvl="1" algn="just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Khi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dang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cột, văn bản sẽ tự động chảy từ cột này sang cột tiếp theo.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 algn="just"/>
            <a:r>
              <a:rPr lang="en-US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kiểm soát chính xác vị trí bắt đầu của mỗi cột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bằng cách tạo ngắt cột.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1" dirty="0" err="1">
                <a:solidFill>
                  <a:srgbClr val="FF0000"/>
                </a:solidFill>
                <a:latin typeface="+mj-lt"/>
              </a:rPr>
              <a:t>Cách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ngắt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cột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: </a:t>
            </a:r>
          </a:p>
          <a:p>
            <a:pPr lvl="1" algn="just"/>
            <a:r>
              <a:rPr lang="en-US" sz="2300" dirty="0" err="1">
                <a:solidFill>
                  <a:srgbClr val="000000"/>
                </a:solidFill>
                <a:latin typeface="+mj-lt"/>
              </a:rPr>
              <a:t>Đặt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trỏ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chèn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tại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vị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trí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ngắt</a:t>
            </a:r>
            <a:r>
              <a:rPr 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+mj-lt"/>
              </a:rPr>
              <a:t>cột</a:t>
            </a:r>
            <a:endParaRPr lang="en-US" sz="2300" dirty="0">
              <a:solidFill>
                <a:srgbClr val="000000"/>
              </a:solidFill>
              <a:latin typeface="+mj-lt"/>
            </a:endParaRPr>
          </a:p>
          <a:p>
            <a:pPr lvl="1" fontAlgn="base"/>
            <a:r>
              <a:rPr lang="en-US" sz="2300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 tab </a:t>
            </a:r>
            <a:r>
              <a:rPr lang="en-US" sz="2300" b="1" i="0" dirty="0">
                <a:solidFill>
                  <a:srgbClr val="4E4E4E"/>
                </a:solidFill>
                <a:effectLst/>
                <a:latin typeface="+mj-lt"/>
              </a:rPr>
              <a:t>Page Layout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, </a:t>
            </a:r>
          </a:p>
          <a:p>
            <a:pPr lvl="1" fontAlgn="base"/>
            <a:r>
              <a:rPr lang="en-US" sz="2300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sz="2300" b="1" i="0" dirty="0">
                <a:solidFill>
                  <a:srgbClr val="4E4E4E"/>
                </a:solidFill>
                <a:effectLst/>
                <a:latin typeface="+mj-lt"/>
              </a:rPr>
              <a:t>Breaks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</a:p>
          <a:p>
            <a:pPr lvl="1" fontAlgn="base"/>
            <a:r>
              <a:rPr lang="en-US" sz="2300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sz="2300" b="1" i="0" dirty="0">
                <a:solidFill>
                  <a:srgbClr val="4E4E4E"/>
                </a:solidFill>
                <a:effectLst/>
                <a:latin typeface="+mj-lt"/>
              </a:rPr>
              <a:t>Column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sz="2300" b="0" i="0" dirty="0" err="1">
                <a:solidFill>
                  <a:srgbClr val="4E4E4E"/>
                </a:solidFill>
                <a:effectLst/>
                <a:latin typeface="+mj-lt"/>
              </a:rPr>
              <a:t>trong</a:t>
            </a:r>
            <a:r>
              <a:rPr lang="en-US" sz="2300" b="0" i="0" dirty="0">
                <a:solidFill>
                  <a:srgbClr val="4E4E4E"/>
                </a:solidFill>
                <a:effectLst/>
                <a:latin typeface="+mj-lt"/>
              </a:rPr>
              <a:t> menu.</a:t>
            </a:r>
            <a:endParaRPr lang="en-US" sz="23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BB39-28E1-485B-BDE8-051460EB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893B-F988-47EF-B861-BC59742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006F-F803-4E6A-A4F1-75DBA75E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48AAF5D-5A12-4D8E-8D76-4E401570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34" y="4182063"/>
            <a:ext cx="4186719" cy="1842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60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7A6F-EFE0-4F42-B438-DDA92BA8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-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FE4C-B762-491E-9AD3-FB68253E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+mj-lt"/>
              </a:rPr>
              <a:t>Xóa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cột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: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Đ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ặt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trỏ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 chèn vào vị </a:t>
            </a:r>
            <a:r>
              <a:rPr lang="vi-VN" dirty="0">
                <a:solidFill>
                  <a:srgbClr val="000000"/>
                </a:solidFill>
                <a:latin typeface="+mj-lt"/>
              </a:rPr>
              <a:t>trí bất kỳ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trong các cột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tab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Page Layout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và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One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BB39-28E1-485B-BDE8-051460EB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893B-F988-47EF-B861-BC59742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006F-F803-4E6A-A4F1-75DBA75E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C7773CF-4364-4D6B-AA66-CC1E18017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59" y="3494580"/>
            <a:ext cx="3309609" cy="2390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5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85AD-DB49-4FD4-99A1-E99E116B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F4B5-7195-4E46-8B17-2C93332B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in,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vi-VN" dirty="0"/>
              <a:t>cách nội dung xuất 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vi-VN" dirty="0"/>
              <a:t>bao gồm hướng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vi-VN" dirty="0"/>
              <a:t>, 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vi-VN" dirty="0"/>
              <a:t> kích thước của trang.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9F2E-2117-4BF1-A1CA-9D982141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E42F-27B9-4155-8037-335C023D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D3A1-89B4-4FBF-A829-406255B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99FBDE91-BD96-4FB2-9DC0-38D07F3F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59" y="3777441"/>
            <a:ext cx="4246752" cy="2538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8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1311-1ECD-4EDC-82C5-B2997DC2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F74E-CD82-491E-9D1F-22B2F789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Drop Cap </a:t>
            </a:r>
            <a:r>
              <a:rPr lang="vi-VN" dirty="0"/>
              <a:t>thường được sử dụng khi cần nhấn mạnh sự bắt đầu của một bài báo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, …</a:t>
            </a:r>
          </a:p>
          <a:p>
            <a:pPr lvl="1"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Drop Cap</a:t>
            </a:r>
          </a:p>
          <a:p>
            <a:pPr lvl="1" algn="just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cầ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Drop Cap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Insert, </a:t>
            </a:r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Drop Cap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Text.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Drop Cap </a:t>
            </a:r>
            <a:r>
              <a:rPr lang="en-US" dirty="0" err="1"/>
              <a:t>trong</a:t>
            </a:r>
            <a:r>
              <a:rPr lang="en-US" dirty="0"/>
              <a:t> menu</a:t>
            </a:r>
          </a:p>
          <a:p>
            <a:pPr lvl="1" algn="just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Drop Cap Option 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 Drop Cap.</a:t>
            </a:r>
          </a:p>
          <a:p>
            <a:pPr lvl="1" algn="just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Drop Cap.</a:t>
            </a:r>
          </a:p>
          <a:p>
            <a:pPr lvl="1" algn="just"/>
            <a:r>
              <a:rPr lang="en-US" dirty="0"/>
              <a:t>Position: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Drop Cap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66D2-F135-4F5C-9B45-E19C70D4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B6FD-31E6-45B7-B625-61925A52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0B2B-301B-4B7C-B4BE-3499F156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1311-1ECD-4EDC-82C5-B2997DC2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F74E-CD82-491E-9D1F-22B2F789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Drop Cap </a:t>
            </a:r>
            <a:r>
              <a:rPr lang="vi-VN" dirty="0"/>
              <a:t>thường được sử dụng khi cần nhấn mạnh sự bắt đầu của một bài báo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, …</a:t>
            </a:r>
          </a:p>
          <a:p>
            <a:pPr lvl="1"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Drop Cap</a:t>
            </a:r>
          </a:p>
          <a:p>
            <a:pPr lvl="1" algn="just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cầ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Drop Cap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Insert, </a:t>
            </a:r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Drop Cap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Text.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66D2-F135-4F5C-9B45-E19C70D4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B6FD-31E6-45B7-B625-61925A52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0B2B-301B-4B7C-B4BE-3499F156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AD3-5C16-4FDE-866E-535500D3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FA-8D33-4ABA-8824-D4E5A49A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Header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là một phần của tài liệu xuất hiện ở lề trên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trang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+mj-lt"/>
              </a:rPr>
              <a:t>Footer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là một phần của tài liệu xuất hiện ở lề dưới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trang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Headers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 footers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thường chứa thông tin như số trang, ngày tháng, tên tác giả và footnotes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cuối trang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Văn bản trong </a:t>
            </a:r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Headers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 footers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sẽ xuất hiện trên mỗi trang của tài liệu. 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B98-7CBE-4000-91B5-152C5F80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0A0-F8A4-4454-B91A-F0C4C8AC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27EB-7BF1-43DE-8266-B4F7313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9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AD3-5C16-4FDE-866E-535500D3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FA-8D33-4ABA-8824-D4E5A49A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Header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Footer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Cách</a:t>
            </a:r>
            <a:r>
              <a:rPr lang="en-US" b="1" dirty="0"/>
              <a:t> 1:</a:t>
            </a:r>
            <a:r>
              <a:rPr lang="en-US" dirty="0"/>
              <a:t> Double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B98-7CBE-4000-91B5-152C5F80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0A0-F8A4-4454-B91A-F0C4C8AC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27EB-7BF1-43DE-8266-B4F7313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C9E485E-3D33-4447-A45E-E6B0788C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74" y="3069760"/>
            <a:ext cx="5133793" cy="240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81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AD3-5C16-4FDE-866E-535500D3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FA-8D33-4ABA-8824-D4E5A49A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Header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Footer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Cách</a:t>
            </a:r>
            <a:r>
              <a:rPr lang="en-US" b="1" dirty="0"/>
              <a:t> 1:</a:t>
            </a:r>
            <a:r>
              <a:rPr lang="en-US" dirty="0"/>
              <a:t> Double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 algn="just"/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Header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hoặc</a:t>
            </a:r>
            <a:r>
              <a:rPr lang="vi-VN" b="1" i="0" dirty="0">
                <a:solidFill>
                  <a:srgbClr val="000000"/>
                </a:solidFill>
                <a:effectLst/>
                <a:latin typeface="+mj-lt"/>
              </a:rPr>
              <a:t> footer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sẽ mở ra và tab Design xuất hiện ở phía bên phải của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Ribbon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 algn="just"/>
            <a:r>
              <a:rPr lang="en-US" dirty="0" err="1">
                <a:solidFill>
                  <a:srgbClr val="000000"/>
                </a:solidFill>
                <a:latin typeface="+mj-lt"/>
              </a:rPr>
              <a:t>Trỏ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chèn sẽ xuất hiện trong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header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 hoặc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Footer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B98-7CBE-4000-91B5-152C5F80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0A0-F8A4-4454-B91A-F0C4C8AC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27EB-7BF1-43DE-8266-B4F7313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277D0F9-65CB-439C-97F7-CEC1A52E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32" y="4132576"/>
            <a:ext cx="6320759" cy="1997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882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AD3-5C16-4FDE-866E-535500D3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FA-8D33-4ABA-8824-D4E5A49A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Header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Footer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Cách</a:t>
            </a:r>
            <a:r>
              <a:rPr lang="en-US" b="1" dirty="0"/>
              <a:t> 2: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Header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Footer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B98-7CBE-4000-91B5-152C5F80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0A0-F8A4-4454-B91A-F0C4C8AC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27EB-7BF1-43DE-8266-B4F7313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879F1549-6689-4A6B-B6D5-0BB2313F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86" y="3236175"/>
            <a:ext cx="8199667" cy="117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6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AD3-5C16-4FDE-866E-535500D3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FA-8D33-4ABA-8824-D4E5A49A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Header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Footer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Cách</a:t>
            </a:r>
            <a:r>
              <a:rPr lang="en-US" b="1" dirty="0"/>
              <a:t> 2: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Header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Footer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B98-7CBE-4000-91B5-152C5F80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0A0-F8A4-4454-B91A-F0C4C8AC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27EB-7BF1-43DE-8266-B4F7313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9F236F-A8D4-46EA-90B5-6B40D329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80" y="3292535"/>
            <a:ext cx="4785930" cy="275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192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D589-CE08-4493-8354-7292143D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45AE-C78F-4136-B3F3-23F0E7AA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Khi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Header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 err="1"/>
              <a:t>Foolter</a:t>
            </a:r>
            <a:r>
              <a:rPr lang="en-US" dirty="0"/>
              <a:t>, click </a:t>
            </a:r>
            <a:r>
              <a:rPr lang="en-US" b="1" dirty="0"/>
              <a:t>Close Header and Footer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/>
              <a:t>Esc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4119-7B89-4C79-8974-7F38E280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199F-C83C-44AD-B201-1B418AA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C486-7FAA-4619-A750-C2170D59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 descr="Screenshot of Word 2013">
            <a:extLst>
              <a:ext uri="{FF2B5EF4-FFF2-40B4-BE49-F238E27FC236}">
                <a16:creationId xmlns:a16="http://schemas.microsoft.com/office/drawing/2014/main" id="{76CF3FC9-8673-4B4F-BEC4-304F0A1C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62" y="3106720"/>
            <a:ext cx="5305530" cy="247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0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FFB-D78F-4CB6-98F4-122636E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612D-602C-4822-8ACB-7CB5FB60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Ẩn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Header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Footer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của</a:t>
            </a:r>
            <a:r>
              <a:rPr lang="vi-VN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trang đầu tiên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tài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người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dùng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không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muốn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hiển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Header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Footer ở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đầu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tiên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ví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dụ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bìa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Đặt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ỏ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chèn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Header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ọn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Different First Page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2763-C96A-4412-8175-22284171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B4CB-F0F6-4D0E-A805-A1B14D1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16E2-5A8E-4636-A2E4-C177B7F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 descr="Screenshot of Word 2013">
            <a:extLst>
              <a:ext uri="{FF2B5EF4-FFF2-40B4-BE49-F238E27FC236}">
                <a16:creationId xmlns:a16="http://schemas.microsoft.com/office/drawing/2014/main" id="{323F00EE-20C8-4F54-9E95-B22FC359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08" y="4357007"/>
            <a:ext cx="4250568" cy="166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7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FFB-D78F-4CB6-98F4-122636E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612D-602C-4822-8ACB-7CB5FB60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Header/Footer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Footer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Footer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Haeder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Footer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2763-C96A-4412-8175-22284171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B4CB-F0F6-4D0E-A805-A1B14D1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16E2-5A8E-4636-A2E4-C177B7F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605-A1CE-448B-9F04-0388E3D2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giấy</a:t>
            </a:r>
            <a:r>
              <a:rPr lang="en-US" b="1" dirty="0"/>
              <a:t> </a:t>
            </a:r>
            <a:r>
              <a:rPr lang="en-US" dirty="0"/>
              <a:t>-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5BB3-84A4-4B90-BCB8-8801592C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in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Portrait</a:t>
            </a:r>
            <a:r>
              <a:rPr lang="en-US" dirty="0"/>
              <a:t>: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đứng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Landscape</a:t>
            </a:r>
            <a:r>
              <a:rPr lang="en-US" dirty="0"/>
              <a:t>: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ngang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DC56-29D1-4269-B6CE-61621225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7C94-2975-421D-B224-0B65CB94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843F-BDF8-479B-B6D9-9F06D25A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FEA1D-9373-426D-8FA4-D575D209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2554793"/>
            <a:ext cx="2674868" cy="3459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789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FFB-D78F-4CB6-98F4-122636E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612D-602C-4822-8ACB-7CB5FB60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Header/Footer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(Section break)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/>
              <a:t>Double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Header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Footer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(section)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Header &amp; Footer Tools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/>
              <a:t>Link to Previous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Header </a:t>
            </a:r>
            <a:r>
              <a:rPr lang="en-US" dirty="0" err="1"/>
              <a:t>hoặc</a:t>
            </a:r>
            <a:r>
              <a:rPr lang="en-US" dirty="0"/>
              <a:t> Footer </a:t>
            </a:r>
            <a:r>
              <a:rPr lang="en-US" dirty="0" err="1"/>
              <a:t>trong</a:t>
            </a:r>
            <a:r>
              <a:rPr lang="en-US" dirty="0"/>
              <a:t> section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2763-C96A-4412-8175-22284171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B4CB-F0F6-4D0E-A805-A1B14D1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16E2-5A8E-4636-A2E4-C177B7F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FFB-D78F-4CB6-98F4-122636E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612D-602C-4822-8ACB-7CB5FB60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Header/Footer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2763-C96A-4412-8175-22284171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B4CB-F0F6-4D0E-A805-A1B14D1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16E2-5A8E-4636-A2E4-C177B7F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40E43-48AC-426D-80FA-488239657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03" y="2876213"/>
            <a:ext cx="5568949" cy="253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689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5A6-55E6-433F-B66F-CB976EE0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8BC0-EFFB-4FD0-BBDF-37A4E20D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Các tùy chọn bổ sung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Chèn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Số trang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N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gày và giờ, ảnh, v.v. vào đầu trang hoặc chân trang của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tài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AC1E-412B-4A30-817D-E8FE7A46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020E-BA27-41F6-88D8-D99DEAC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D632-C32A-4DD5-AD88-61AD3DD0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  <p:pic>
        <p:nvPicPr>
          <p:cNvPr id="8194" name="Picture 2" descr="Screenshot of Word 2013">
            <a:extLst>
              <a:ext uri="{FF2B5EF4-FFF2-40B4-BE49-F238E27FC236}">
                <a16:creationId xmlns:a16="http://schemas.microsoft.com/office/drawing/2014/main" id="{638BE504-11D2-45DF-847A-F21C0CD0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75" y="3992168"/>
            <a:ext cx="7686431" cy="149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40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2433-E57E-44F4-B5FD-F241A69E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7935-CF21-4F61-B25E-9130367F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7990-E243-4419-B516-C11E5429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8778-0164-4FBE-AF53-96BD596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E1A-A0F6-4202-81BA-58A70FE7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33</a:t>
            </a:fld>
            <a:endParaRPr lang="en-US"/>
          </a:p>
        </p:txBody>
      </p:sp>
      <p:pic>
        <p:nvPicPr>
          <p:cNvPr id="9218" name="Picture 2" descr="Screenshot of Word 2013">
            <a:extLst>
              <a:ext uri="{FF2B5EF4-FFF2-40B4-BE49-F238E27FC236}">
                <a16:creationId xmlns:a16="http://schemas.microsoft.com/office/drawing/2014/main" id="{432AB40F-EC28-4492-9CFE-833793B4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77" y="2506505"/>
            <a:ext cx="4634270" cy="324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768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2433-E57E-44F4-B5FD-F241A69E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7935-CF21-4F61-B25E-9130367F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 err="1">
                <a:solidFill>
                  <a:schemeClr val="tx1"/>
                </a:solidFill>
              </a:rPr>
              <a:t>Số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trang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chèn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b="1" dirty="0" err="1">
                <a:solidFill>
                  <a:schemeClr val="tx1"/>
                </a:solidFill>
              </a:rPr>
              <a:t>đầu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trang</a:t>
            </a:r>
            <a:r>
              <a:rPr lang="en-US" b="1" dirty="0">
                <a:solidFill>
                  <a:schemeClr val="tx1"/>
                </a:solidFill>
              </a:rPr>
              <a:t> (Header)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chân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trang</a:t>
            </a:r>
            <a:r>
              <a:rPr lang="en-US" b="1" dirty="0">
                <a:solidFill>
                  <a:schemeClr val="tx1"/>
                </a:solidFill>
              </a:rPr>
              <a:t> (Footer).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Header &amp; Footer</a:t>
            </a:r>
            <a:r>
              <a:rPr lang="en-US" dirty="0"/>
              <a:t>, click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Page Number </a:t>
            </a:r>
          </a:p>
          <a:p>
            <a:pPr lvl="1"/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7990-E243-4419-B516-C11E5429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8778-0164-4FBE-AF53-96BD596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E1A-A0F6-4202-81BA-58A70FE7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2DD13-8607-4806-947C-CDBF23AD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82" y="4649782"/>
            <a:ext cx="2331929" cy="1851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18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4260-FE95-43BC-A498-A0CA526A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B3BE-72B5-4E63-9065-CC79D534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Vị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đặt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Top of page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(Header)</a:t>
            </a:r>
          </a:p>
          <a:p>
            <a:pPr lvl="1"/>
            <a:r>
              <a:rPr lang="en-US" b="1" dirty="0"/>
              <a:t>Bottom of Page: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(Footer)</a:t>
            </a:r>
            <a:endParaRPr lang="en-US" b="1" dirty="0"/>
          </a:p>
          <a:p>
            <a:pPr lvl="1"/>
            <a:r>
              <a:rPr lang="en-US" b="1" dirty="0"/>
              <a:t>Page Margins: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r>
              <a:rPr lang="en-US" b="1" dirty="0"/>
              <a:t>Current Position: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chèn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632B-270C-42A1-B71A-FF522A3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Header &amp;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C3B0-EFC1-47F2-8F10-51FFC818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 Page Numbers</a:t>
            </a:r>
            <a:r>
              <a:rPr lang="en-US" b="1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3790-E5B5-4421-AB66-BB36DE50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42B-3449-45C4-ACCC-E7678AD4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50B6-2213-4C81-AECF-1C1251EE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3DB1A-8441-413D-8DC3-65D595B1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2" y="2829485"/>
            <a:ext cx="3009900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144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7BE2-8BF3-46D0-A1DF-5C536938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E70B-7F07-4104-B08A-325EEED3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Page Background</a:t>
            </a:r>
          </a:p>
          <a:p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</a:t>
            </a:r>
            <a:r>
              <a:rPr lang="en-US" b="1" dirty="0"/>
              <a:t>Color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màu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1FE7-5952-43C9-810D-46128BA7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CC28-DD0C-4C90-B9FC-44389908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CB6A-645E-4AC6-B09C-2B79D989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D90C-A50C-46B6-A231-7F6ADDAA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39" y="3856156"/>
            <a:ext cx="3420529" cy="1979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74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7BE2-8BF3-46D0-A1DF-5C536938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E70B-7F07-4104-B08A-325EEED3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057584" cy="4110131"/>
          </a:xfrm>
        </p:spPr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>
                <a:solidFill>
                  <a:srgbClr val="FF0000"/>
                </a:solidFill>
              </a:rPr>
              <a:t>Design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Page Background</a:t>
            </a:r>
          </a:p>
          <a:p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Border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khung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1FE7-5952-43C9-810D-46128BA7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CC28-DD0C-4C90-B9FC-44389908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CB6A-645E-4AC6-B09C-2B79D989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3D8AC-2B0E-4DFA-89B3-24C8A0D4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01" y="1588655"/>
            <a:ext cx="4713797" cy="3372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342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B152-7B53-4327-9AC9-BC89D75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Watermark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1C70-D3D2-4BBE-B6EA-1D857EB2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WaterMark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Page Background, </a:t>
            </a:r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 err="1"/>
              <a:t>WaterMark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362A8-2625-4E5F-A12E-22459F8C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47A2-65EC-4C5D-A347-CCC0B19C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B1EC-69CF-41E1-9E2D-7C652F61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5E349-B8C9-410A-BAAF-BAE60C76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91" y="3658801"/>
            <a:ext cx="3420529" cy="1979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06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2247-557E-498A-989B-311278A5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giấy</a:t>
            </a:r>
            <a:r>
              <a:rPr lang="en-US" b="1" dirty="0"/>
              <a:t> </a:t>
            </a:r>
            <a:r>
              <a:rPr lang="en-US" dirty="0"/>
              <a:t>-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FC89-20F0-4C76-BFE1-1A9A69F3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730823" cy="41101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>
                <a:solidFill>
                  <a:srgbClr val="FF0000"/>
                </a:solidFill>
              </a:rPr>
              <a:t>Page Layout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Page Setup</a:t>
            </a:r>
            <a:r>
              <a:rPr lang="en-US" dirty="0"/>
              <a:t>, click </a:t>
            </a:r>
            <a:r>
              <a:rPr lang="en-US" b="1" dirty="0">
                <a:solidFill>
                  <a:srgbClr val="FF0000"/>
                </a:solidFill>
              </a:rPr>
              <a:t>Orientation</a:t>
            </a:r>
          </a:p>
          <a:p>
            <a:pPr lvl="1" algn="just"/>
            <a:r>
              <a:rPr lang="en-US" b="1" dirty="0" err="1"/>
              <a:t>Hoặc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double-click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/>
              <a:t>một </a:t>
            </a:r>
            <a:r>
              <a:rPr lang="vi-VN" dirty="0">
                <a:solidFill>
                  <a:srgbClr val="FF0000"/>
                </a:solidFill>
              </a:rPr>
              <a:t>vùng tối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ớc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để mở hộp thoại </a:t>
            </a:r>
            <a:r>
              <a:rPr lang="en-US" b="1" dirty="0"/>
              <a:t>Page Setup</a:t>
            </a:r>
            <a:r>
              <a:rPr lang="vi-VN" dirty="0"/>
              <a:t>,</a:t>
            </a:r>
            <a:endParaRPr lang="en-US" dirty="0"/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vi-VN" dirty="0"/>
              <a:t>tab </a:t>
            </a:r>
            <a:r>
              <a:rPr lang="vi-VN" b="1" dirty="0">
                <a:solidFill>
                  <a:srgbClr val="FF0000"/>
                </a:solidFill>
              </a:rPr>
              <a:t>Margins</a:t>
            </a:r>
            <a:r>
              <a:rPr lang="vi-VN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Orientation</a:t>
            </a:r>
            <a:r>
              <a:rPr lang="en-US" dirty="0"/>
              <a:t>, c</a:t>
            </a:r>
            <a:r>
              <a:rPr lang="vi-VN" dirty="0"/>
              <a:t>họn hướng</a:t>
            </a:r>
            <a:r>
              <a:rPr lang="en-US" dirty="0"/>
              <a:t> in</a:t>
            </a:r>
          </a:p>
          <a:p>
            <a:pPr lvl="1" algn="just"/>
            <a:r>
              <a:rPr lang="en-US" dirty="0"/>
              <a:t>Apply to: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2881-AEB1-4362-986A-36111B85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863F-A1C2-4F1B-9A50-EB31D112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B50E-2A60-4882-B57D-CF2B2E48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220A9-0689-4D62-A240-AC6C307F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63" y="1326207"/>
            <a:ext cx="3506096" cy="4826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29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ACF5-ADD4-4803-96D6-A235D409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Watermark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C246-29FF-4256-80AB-89569270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WaterMark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WaterMark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Custom Watermark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DD86-0D78-4F1D-B1AD-5213AF3B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EB90-4351-4D6E-A106-C0758BBA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4847-3E3B-476E-86F7-97C02327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D3DBC0-0F45-4540-B32F-6D7A147D63B6}"/>
              </a:ext>
            </a:extLst>
          </p:cNvPr>
          <p:cNvGrpSpPr/>
          <p:nvPr/>
        </p:nvGrpSpPr>
        <p:grpSpPr>
          <a:xfrm>
            <a:off x="7867761" y="781259"/>
            <a:ext cx="3792427" cy="5295481"/>
            <a:chOff x="7819126" y="624110"/>
            <a:chExt cx="3792427" cy="52954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FEC732-A7BE-4F45-835F-CD7B27F4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9126" y="624110"/>
              <a:ext cx="3792427" cy="52954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494059-82B2-4F7E-A68D-49483FB2C499}"/>
                </a:ext>
              </a:extLst>
            </p:cNvPr>
            <p:cNvSpPr/>
            <p:nvPr/>
          </p:nvSpPr>
          <p:spPr>
            <a:xfrm>
              <a:off x="7933321" y="5123224"/>
              <a:ext cx="1544429" cy="2841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17CC0-2A28-495E-B5AD-C1D4F04E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73" y="3429000"/>
            <a:ext cx="3005181" cy="2610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35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B20B-6367-4635-BB18-73223BA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</a:t>
            </a:r>
            <a:r>
              <a:rPr lang="en-US" sz="4000" dirty="0" err="1"/>
              <a:t>tài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9C75-1EC4-47A5-8059-9954D08D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b="1" dirty="0"/>
              <a:t>Backstage view </a:t>
            </a:r>
          </a:p>
          <a:p>
            <a:pPr lvl="1"/>
            <a:r>
              <a:rPr lang="en-US" dirty="0" err="1"/>
              <a:t>Chọn</a:t>
            </a:r>
            <a:r>
              <a:rPr lang="en-US" b="1" dirty="0"/>
              <a:t> Print: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, …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: </a:t>
            </a:r>
            <a:r>
              <a:rPr lang="en-US" b="1" dirty="0" err="1">
                <a:solidFill>
                  <a:srgbClr val="FF0000"/>
                </a:solidFill>
              </a:rPr>
              <a:t>Ctrl_P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CCC57-166E-474C-B1A7-CFC8AA15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AE80-BD9D-4301-8B5F-189EFEFE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FCAD-8B58-47E9-B668-AACADB83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0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52E3-0AE5-462C-8E31-17B428F8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B7B1-FB54-43B3-B31B-40365FC57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6455496" cy="411013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sz="2300" b="1" dirty="0"/>
              <a:t>Print: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in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endParaRPr lang="en-US" sz="2300" dirty="0"/>
          </a:p>
          <a:p>
            <a:pPr lvl="1"/>
            <a:r>
              <a:rPr lang="en-US" sz="2300" b="1" dirty="0"/>
              <a:t>Copies</a:t>
            </a:r>
            <a:r>
              <a:rPr lang="en-US" sz="2300" dirty="0"/>
              <a:t>: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 in</a:t>
            </a:r>
          </a:p>
          <a:p>
            <a:pPr lvl="1"/>
            <a:r>
              <a:rPr lang="en-US" sz="2300" b="1" dirty="0"/>
              <a:t>Printer</a:t>
            </a:r>
            <a:r>
              <a:rPr lang="en-US" sz="2300" dirty="0"/>
              <a:t>: </a:t>
            </a:r>
            <a:r>
              <a:rPr lang="vi-VN" sz="2300" dirty="0"/>
              <a:t>Chọn một máy in từ danh sách máy in được cài đặt. </a:t>
            </a:r>
            <a:endParaRPr lang="en-US" sz="2300" dirty="0"/>
          </a:p>
          <a:p>
            <a:pPr lvl="1"/>
            <a:r>
              <a:rPr lang="en-US" sz="2300" b="1" dirty="0"/>
              <a:t>Settings</a:t>
            </a:r>
            <a:r>
              <a:rPr lang="en-US" sz="2300" dirty="0"/>
              <a:t>: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in</a:t>
            </a:r>
          </a:p>
          <a:p>
            <a:pPr lvl="2"/>
            <a:r>
              <a:rPr lang="en-US" b="1" i="1" dirty="0"/>
              <a:t>Pages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in: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# - #: </a:t>
            </a:r>
            <a:r>
              <a:rPr lang="en-US" dirty="0"/>
              <a:t>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__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__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- #: </a:t>
            </a:r>
            <a:r>
              <a:rPr lang="en-US" dirty="0"/>
              <a:t>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__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# - </a:t>
            </a:r>
            <a:r>
              <a:rPr lang="en-US" dirty="0"/>
              <a:t>: 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#,#,#</a:t>
            </a:r>
            <a:r>
              <a:rPr lang="en-US" dirty="0"/>
              <a:t>: 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3AA1-1FEA-453D-8AC4-71107E83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6DF5-42CB-4B17-B715-030339CE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F9BE-D9B2-486C-B552-86799B2E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D40D5-92FA-400F-A925-CB4102925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08" y="1152907"/>
            <a:ext cx="2970452" cy="4928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59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80B4-F390-4223-821F-1840FC8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-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0DE1-BD42-4CC5-B918-F0A6A38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/>
              <a:t>Lề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:</a:t>
            </a:r>
            <a:r>
              <a:rPr lang="vi-VN" b="1" dirty="0"/>
              <a:t> </a:t>
            </a:r>
            <a:r>
              <a:rPr lang="vi-VN" dirty="0"/>
              <a:t>là khoảng trống giữa văn bản và mép tài liệu. </a:t>
            </a:r>
            <a:r>
              <a:rPr lang="en-US" dirty="0"/>
              <a:t>M</a:t>
            </a:r>
            <a:r>
              <a:rPr lang="vi-VN" dirty="0"/>
              <a:t>ặc định, lề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vi-VN" dirty="0"/>
              <a:t>được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b="1" dirty="0"/>
              <a:t>Normal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808C-E0BD-4123-AF2B-F88CD03B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D20A-FD60-4F85-B501-5D6D324D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F439-17BE-4650-9184-FD36625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4485B-49C5-44AD-990D-89AD2134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52" y="3020105"/>
            <a:ext cx="3658177" cy="242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7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80B4-F390-4223-821F-1840FC8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-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0DE1-BD42-4CC5-B918-F0A6A385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6349515" cy="4110131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+mj-lt"/>
              </a:rPr>
              <a:t>Cách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thiết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lập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lề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trang</a:t>
            </a:r>
            <a:endParaRPr lang="en-US" b="1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tab </a:t>
            </a:r>
            <a:r>
              <a:rPr lang="en-US" b="1" dirty="0">
                <a:latin typeface="+mj-lt"/>
              </a:rPr>
              <a:t>Page Layout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Margins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kiểu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lề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trang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có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sẳn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menu.</a:t>
            </a:r>
          </a:p>
          <a:p>
            <a:pPr lvl="1"/>
            <a:r>
              <a:rPr lang="en-US" dirty="0" err="1">
                <a:solidFill>
                  <a:srgbClr val="4E4E4E"/>
                </a:solidFill>
                <a:latin typeface="+mj-lt"/>
              </a:rPr>
              <a:t>Hoặc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tùy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biến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bằng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cách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Custom Margin</a:t>
            </a:r>
            <a:endParaRPr lang="en-US" b="1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808C-E0BD-4123-AF2B-F88CD03B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D20A-FD60-4F85-B501-5D6D324D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F439-17BE-4650-9184-FD36625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4C19746D-40CF-4080-A16C-DB0AA6F4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599" y="571500"/>
            <a:ext cx="2486025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4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5DF2-0199-4C4D-8A6A-0E5897C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-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9794-E584-4272-AB5E-E99EC8E1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203474" cy="4110131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Tùy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lề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trang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Page Setup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4FC3-D003-45F5-BA44-F59852F8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F356-BFF3-4A34-8EC8-8A402679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2214-CCB2-4427-9605-C5A8B4E2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A1C2ABED-1B91-4763-B235-2351190A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03" y="1287623"/>
            <a:ext cx="3981450" cy="48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2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E249-3E28-4A0F-95FF-88DDACC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–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467F-CDB2-435F-9D7C-37C8AA54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+mj-lt"/>
              </a:rPr>
              <a:t>Cách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thiết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lập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trang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in</a:t>
            </a:r>
          </a:p>
          <a:p>
            <a:pPr lvl="1" algn="just"/>
            <a:r>
              <a:rPr lang="en-US" dirty="0" err="1">
                <a:solidFill>
                  <a:srgbClr val="4E4E4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tab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Page Layout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Size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  <a:p>
            <a:pPr lvl="1" algn="just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một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kích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thước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menu.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CB13-9D19-4DD8-8D10-160E490D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31E7-2754-45BB-A535-086E7C71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59DB-741D-423C-9E75-C228D4A7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71789FB5-A05A-48C7-950B-2EC0DD07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43" y="3429000"/>
            <a:ext cx="3514725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7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59D0-8357-4D44-8AF6-361C24AE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–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9F39-9FE0-4DBE-A52A-371D4276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620291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+mj-lt"/>
              </a:rPr>
              <a:t>Tùy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biến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kích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thước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trang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in</a:t>
            </a:r>
          </a:p>
          <a:p>
            <a:pPr lvl="1" fontAlgn="base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menu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lệnh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Size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More Paper Sizes…</a:t>
            </a:r>
          </a:p>
          <a:p>
            <a:pPr lvl="1" fontAlgn="base"/>
            <a:r>
              <a:rPr lang="en-US" b="1" dirty="0" err="1">
                <a:solidFill>
                  <a:srgbClr val="4E4E4E"/>
                </a:solidFill>
                <a:latin typeface="+mj-lt"/>
              </a:rPr>
              <a:t>Trong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4E4E4E"/>
                </a:solidFill>
                <a:latin typeface="+mj-lt"/>
              </a:rPr>
              <a:t>hộp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4E4E4E"/>
                </a:solidFill>
                <a:latin typeface="+mj-lt"/>
              </a:rPr>
              <a:t>thoại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 Pa</a:t>
            </a:r>
            <a:endParaRPr lang="en-US" b="1" i="0" dirty="0">
              <a:solidFill>
                <a:srgbClr val="4E4E4E"/>
              </a:solidFill>
              <a:effectLst/>
              <a:latin typeface="+mj-lt"/>
            </a:endParaRPr>
          </a:p>
          <a:p>
            <a:pPr lvl="1" fontAlgn="base"/>
            <a:endParaRPr lang="en-US" b="0" i="0" dirty="0">
              <a:solidFill>
                <a:srgbClr val="4E4E4E"/>
              </a:solidFill>
              <a:effectLst/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0369-09A6-4431-B381-13BE4336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A6CA-9224-4984-BAC6-6E9E47F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0B02-3BD8-42E9-ABDF-74700500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6926DE55-77C6-4986-BBBB-416748F1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94" y="1863661"/>
            <a:ext cx="3707595" cy="437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118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1842</TotalTime>
  <Words>2393</Words>
  <Application>Microsoft Office PowerPoint</Application>
  <PresentationFormat>Widescreen</PresentationFormat>
  <Paragraphs>309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Roboto</vt:lpstr>
      <vt:lpstr>Source Sans Pro</vt:lpstr>
      <vt:lpstr>Tahoma</vt:lpstr>
      <vt:lpstr>Wingdings 3</vt:lpstr>
      <vt:lpstr>Wisp</vt:lpstr>
      <vt:lpstr>Bài 4 Định dạng trang in</vt:lpstr>
      <vt:lpstr>Giới thiệu</vt:lpstr>
      <vt:lpstr>Thiết lập hướng giấy - Orientation</vt:lpstr>
      <vt:lpstr>Thiết lập hướng giấy - Orientation</vt:lpstr>
      <vt:lpstr>Thiết lập lề trang - Margins</vt:lpstr>
      <vt:lpstr>Thiết lập lề trang - Margins</vt:lpstr>
      <vt:lpstr>Thiết lập lề trang - Margins</vt:lpstr>
      <vt:lpstr>Thiết lập kích thước trang – size</vt:lpstr>
      <vt:lpstr>Thiết lập kích thước trang – size</vt:lpstr>
      <vt:lpstr>Chức năng Break</vt:lpstr>
      <vt:lpstr>Chức năng Break</vt:lpstr>
      <vt:lpstr>Chức năng Break</vt:lpstr>
      <vt:lpstr>Chức năng Break</vt:lpstr>
      <vt:lpstr>Chức năng Break</vt:lpstr>
      <vt:lpstr>Chức năng Break</vt:lpstr>
      <vt:lpstr>Định dạng văn bản dạng cột - Column </vt:lpstr>
      <vt:lpstr>Định dạng văn bản dạng cột - Column </vt:lpstr>
      <vt:lpstr>Định dạng văn bản dạng cột - Column </vt:lpstr>
      <vt:lpstr>Định dạng văn bản dạng cột - Column </vt:lpstr>
      <vt:lpstr>Drop Cap</vt:lpstr>
      <vt:lpstr>Drop Cap</vt:lpstr>
      <vt:lpstr>Chèn Header &amp; Footer</vt:lpstr>
      <vt:lpstr>Chèn Header &amp; Footer</vt:lpstr>
      <vt:lpstr>Chèn Header &amp; Footer</vt:lpstr>
      <vt:lpstr>Chèn Header &amp; Footer</vt:lpstr>
      <vt:lpstr>Chèn Header &amp; Footer</vt:lpstr>
      <vt:lpstr>Chèn Header &amp; Footer</vt:lpstr>
      <vt:lpstr>Hiệu chỉnh thuộc tính Header &amp; Footer</vt:lpstr>
      <vt:lpstr>Hiệu chỉnh thuộc tính Header &amp; Footer</vt:lpstr>
      <vt:lpstr>Hiệu chỉnh thuộc tính Header &amp; Footer</vt:lpstr>
      <vt:lpstr>Hiệu chỉnh thuộc tính Header &amp; Footer</vt:lpstr>
      <vt:lpstr>Hiệu chỉnh thuộc tính Header &amp; Footer</vt:lpstr>
      <vt:lpstr>Hiệu chỉnh thuộc tính Header &amp; Footer</vt:lpstr>
      <vt:lpstr>Hiệu chỉnh thuộc tính Header &amp; Footer</vt:lpstr>
      <vt:lpstr>Hiệu chỉnh thuộc tính Header &amp; Footer</vt:lpstr>
      <vt:lpstr>Hiệu chỉnh thuộc tính Header &amp; Footer</vt:lpstr>
      <vt:lpstr>Thiết lập màu nền trang</vt:lpstr>
      <vt:lpstr>Thiết lập khung trang</vt:lpstr>
      <vt:lpstr>Chèn Watermark</vt:lpstr>
      <vt:lpstr>Chèn Watermark</vt:lpstr>
      <vt:lpstr>In tài liệu</vt:lpstr>
      <vt:lpstr>In tài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199</cp:revision>
  <dcterms:created xsi:type="dcterms:W3CDTF">2021-05-13T02:13:49Z</dcterms:created>
  <dcterms:modified xsi:type="dcterms:W3CDTF">2021-05-25T23:18:21Z</dcterms:modified>
  <cp:contentStatus/>
</cp:coreProperties>
</file>