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81" r:id="rId2"/>
    <p:sldId id="431" r:id="rId3"/>
    <p:sldId id="429" r:id="rId4"/>
    <p:sldId id="430" r:id="rId5"/>
    <p:sldId id="437" r:id="rId6"/>
    <p:sldId id="439" r:id="rId7"/>
    <p:sldId id="438" r:id="rId8"/>
    <p:sldId id="440" r:id="rId9"/>
    <p:sldId id="441" r:id="rId10"/>
    <p:sldId id="433" r:id="rId11"/>
    <p:sldId id="442" r:id="rId12"/>
    <p:sldId id="434" r:id="rId13"/>
    <p:sldId id="435" r:id="rId14"/>
    <p:sldId id="436" r:id="rId15"/>
    <p:sldId id="444" r:id="rId16"/>
    <p:sldId id="445" r:id="rId17"/>
    <p:sldId id="446" r:id="rId18"/>
    <p:sldId id="443" r:id="rId19"/>
    <p:sldId id="432" r:id="rId20"/>
    <p:sldId id="447" r:id="rId21"/>
    <p:sldId id="448" r:id="rId22"/>
    <p:sldId id="450" r:id="rId23"/>
    <p:sldId id="451" r:id="rId24"/>
    <p:sldId id="449" r:id="rId25"/>
    <p:sldId id="453" r:id="rId26"/>
    <p:sldId id="452" r:id="rId27"/>
    <p:sldId id="455" r:id="rId28"/>
    <p:sldId id="454" r:id="rId29"/>
    <p:sldId id="456" r:id="rId30"/>
    <p:sldId id="458" r:id="rId31"/>
    <p:sldId id="459" r:id="rId32"/>
    <p:sldId id="460" r:id="rId33"/>
    <p:sldId id="461" r:id="rId34"/>
    <p:sldId id="457" r:id="rId35"/>
    <p:sldId id="464" r:id="rId36"/>
    <p:sldId id="463" r:id="rId37"/>
    <p:sldId id="462" r:id="rId38"/>
    <p:sldId id="465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26/05/202121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1884784"/>
            <a:ext cx="11075437" cy="2169981"/>
          </a:xfrm>
        </p:spPr>
        <p:txBody>
          <a:bodyPr>
            <a:noAutofit/>
          </a:bodyPr>
          <a:lstStyle/>
          <a:p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Font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Paragraph</a:t>
            </a:r>
            <a:endParaRPr lang="en-US" sz="4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3906-5A1F-4116-A015-0B190ABB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6970-2554-4A9E-AA37-DD119699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Change case</a:t>
            </a:r>
            <a:r>
              <a:rPr lang="en-US" dirty="0"/>
              <a:t>: </a:t>
            </a:r>
            <a:r>
              <a:rPr lang="vi-VN" dirty="0"/>
              <a:t>chuyển kiểu chữ từ chữ hoa sang chữ thường hoặc ngược lại</a:t>
            </a:r>
            <a:endParaRPr lang="en-US" dirty="0"/>
          </a:p>
          <a:p>
            <a:r>
              <a:rPr lang="en-US" dirty="0"/>
              <a:t>Shift_F3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D27B-B04F-40D8-87FF-CF24ED70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4995-54EF-413C-826A-2BEA05D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9E4E-ED61-41C0-876E-D1B98CE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 descr="Screenshot of Word 2013">
            <a:extLst>
              <a:ext uri="{FF2B5EF4-FFF2-40B4-BE49-F238E27FC236}">
                <a16:creationId xmlns:a16="http://schemas.microsoft.com/office/drawing/2014/main" id="{A469BA39-36F2-4560-9F85-DEF3296C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42" y="3148819"/>
            <a:ext cx="4154490" cy="1999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91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3906-5A1F-4116-A015-0B190ABB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6970-2554-4A9E-AA37-DD119699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Change case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</a:t>
            </a:r>
          </a:p>
          <a:p>
            <a:pPr lvl="1"/>
            <a:r>
              <a:rPr lang="vi-VN" b="1" dirty="0"/>
              <a:t>Sentence case</a:t>
            </a:r>
            <a:r>
              <a:rPr lang="vi-VN" dirty="0"/>
              <a:t>: chuyển chữ hoa đầu câu.</a:t>
            </a:r>
          </a:p>
          <a:p>
            <a:pPr lvl="1"/>
            <a:r>
              <a:rPr lang="en-US" b="1" dirty="0"/>
              <a:t>L</a:t>
            </a:r>
            <a:r>
              <a:rPr lang="vi-VN" b="1" dirty="0"/>
              <a:t>owercase</a:t>
            </a:r>
            <a:r>
              <a:rPr lang="vi-VN" dirty="0"/>
              <a:t>: chuyển khối văn bản được chọn sang chữ thường.</a:t>
            </a:r>
          </a:p>
          <a:p>
            <a:pPr lvl="1"/>
            <a:r>
              <a:rPr lang="vi-VN" b="1" dirty="0"/>
              <a:t>UPPERCASE</a:t>
            </a:r>
            <a:r>
              <a:rPr lang="vi-VN" dirty="0"/>
              <a:t>: chuyển khối văn bản được chọn sang chữ IN HOA</a:t>
            </a:r>
          </a:p>
          <a:p>
            <a:pPr lvl="1"/>
            <a:r>
              <a:rPr lang="vi-VN" b="1" dirty="0"/>
              <a:t>Capitalize Each Word</a:t>
            </a:r>
            <a:r>
              <a:rPr lang="vi-VN" dirty="0"/>
              <a:t>: chuyển khối văn bản được chọn sang chữ hoa đầu mỗi từ.</a:t>
            </a:r>
          </a:p>
          <a:p>
            <a:pPr lvl="1"/>
            <a:r>
              <a:rPr lang="vi-VN" b="1" dirty="0"/>
              <a:t>tOGGLE cASE</a:t>
            </a:r>
            <a:r>
              <a:rPr lang="vi-VN" dirty="0"/>
              <a:t>: đảo ngược kiểu chữ trong mỗi từ.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D27B-B04F-40D8-87FF-CF24ED70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4995-54EF-413C-826A-2BEA05D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9E4E-ED61-41C0-876E-D1B98CE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3906-5A1F-4116-A015-0B190ABB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6970-2554-4A9E-AA37-DD119699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Hộp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thoại</a:t>
            </a:r>
            <a:r>
              <a:rPr lang="en-US" b="1" dirty="0">
                <a:solidFill>
                  <a:srgbClr val="FF0000"/>
                </a:solidFill>
              </a:rPr>
              <a:t> Font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D27B-B04F-40D8-87FF-CF24ED70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4995-54EF-413C-826A-2BEA05D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9E4E-ED61-41C0-876E-D1B98CE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EBC5A7-AFB8-44E7-80EC-B0DAC78C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24" y="1436749"/>
            <a:ext cx="4336788" cy="4878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32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3906-5A1F-4116-A015-0B190ABB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6970-2554-4A9E-AA37-DD119699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Mini Toolbar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cthọn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mini Toolbar,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D27B-B04F-40D8-87FF-CF24ED70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4995-54EF-413C-826A-2BEA05D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9E4E-ED61-41C0-876E-D1B98CE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8CDB3-68AD-401C-8D63-8CC3FB83DC0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0"/>
          <a:stretch/>
        </p:blipFill>
        <p:spPr bwMode="auto">
          <a:xfrm>
            <a:off x="4509159" y="3429000"/>
            <a:ext cx="4541533" cy="165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780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3906-5A1F-4116-A015-0B190ABB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6970-2554-4A9E-AA37-DD119699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Format Painter</a:t>
            </a:r>
            <a:r>
              <a:rPr lang="en-US" b="1" dirty="0"/>
              <a:t>: </a:t>
            </a:r>
            <a:r>
              <a:rPr lang="vi-VN" b="1" i="1" dirty="0"/>
              <a:t>sao chép định dạng </a:t>
            </a:r>
            <a:r>
              <a:rPr lang="vi-VN" dirty="0"/>
              <a:t>từ vị trí này đến một hoặc nhiều địa điểm.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D27B-B04F-40D8-87FF-CF24ED70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4995-54EF-413C-826A-2BEA05D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9E4E-ED61-41C0-876E-D1B98CE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BE7D2-33A5-4A37-BFE2-F327A371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88" y="2969759"/>
            <a:ext cx="4549200" cy="3013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84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3906-5A1F-4116-A015-0B190ABB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6970-2554-4A9E-AA37-DD119699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Format Painter</a:t>
            </a:r>
            <a:r>
              <a:rPr lang="en-US" b="1" dirty="0"/>
              <a:t>:</a:t>
            </a:r>
          </a:p>
          <a:p>
            <a:pPr lvl="1" algn="just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Format Painter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i="1" dirty="0"/>
              <a:t>mini toolbar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Clipboard </a:t>
            </a:r>
            <a:r>
              <a:rPr lang="en-US" dirty="0" err="1"/>
              <a:t>trên</a:t>
            </a:r>
            <a:r>
              <a:rPr lang="en-US" dirty="0"/>
              <a:t> tab </a:t>
            </a:r>
            <a:r>
              <a:rPr lang="en-US" b="1" dirty="0"/>
              <a:t>Home</a:t>
            </a:r>
          </a:p>
          <a:p>
            <a:pPr lvl="1" algn="just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b="1" dirty="0"/>
              <a:t>Double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Format Painter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 algn="just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D27B-B04F-40D8-87FF-CF24ED70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4995-54EF-413C-826A-2BEA05D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9E4E-ED61-41C0-876E-D1B98CE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628B-4C1D-41A2-8AC0-473932DC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3D46-1815-485A-806E-490C9B98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Fild</a:t>
            </a:r>
            <a:r>
              <a:rPr lang="en-US" b="1" dirty="0">
                <a:solidFill>
                  <a:srgbClr val="FF0000"/>
                </a:solidFill>
              </a:rPr>
              <a:t> and Replace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vi-VN" dirty="0"/>
              <a:t>Chọn tab </a:t>
            </a:r>
            <a:r>
              <a:rPr lang="vi-VN" b="1" dirty="0"/>
              <a:t>Home</a:t>
            </a:r>
            <a:r>
              <a:rPr lang="vi-VN" dirty="0"/>
              <a:t>, trong nhóm lệnh Editing, click nút </a:t>
            </a:r>
            <a:r>
              <a:rPr lang="en-US" dirty="0"/>
              <a:t>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Advanced Find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46BD-5EF5-4445-8199-E7639112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AD9D-D746-4868-B214-28AF90A0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96C8-23E4-4F17-9D1A-C079E9C6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8A6277-7DC0-4B0D-8A87-2554227D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98" y="3756107"/>
            <a:ext cx="6759857" cy="2477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96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628B-4C1D-41A2-8AC0-473932DC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3D46-1815-485A-806E-490C9B98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Fild</a:t>
            </a:r>
            <a:r>
              <a:rPr lang="en-US" b="1" dirty="0">
                <a:solidFill>
                  <a:srgbClr val="FF0000"/>
                </a:solidFill>
              </a:rPr>
              <a:t> and Replace</a:t>
            </a:r>
          </a:p>
          <a:p>
            <a:pPr lvl="1"/>
            <a:r>
              <a:rPr lang="vi-VN" b="1" dirty="0"/>
              <a:t>Find What</a:t>
            </a:r>
            <a:r>
              <a:rPr lang="en-US" dirty="0"/>
              <a:t>:</a:t>
            </a:r>
            <a:r>
              <a:rPr lang="vi-VN" dirty="0"/>
              <a:t> nhập văn bản cần tìm.</a:t>
            </a:r>
          </a:p>
          <a:p>
            <a:pPr lvl="1" algn="just"/>
            <a:r>
              <a:rPr lang="vi-VN" b="1" dirty="0"/>
              <a:t>Replace</a:t>
            </a:r>
            <a:r>
              <a:rPr lang="en-US" b="1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Fotmat</a:t>
            </a:r>
            <a:r>
              <a:rPr lang="vi-VN" dirty="0"/>
              <a:t> trên menu Format , chọn một trong các loại định dạng Font, Paragraph, Tabs, Language, Frame, Style, hoặc Highlight.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Replace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46BD-5EF5-4445-8199-E7639112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AD9D-D746-4868-B214-28AF90A0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96C8-23E4-4F17-9D1A-C079E9C6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99C9-D3A3-438C-944C-65E08397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2255-703C-44E3-BC5B-6F19DCB3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Style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Style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Style pane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3848C-2ECF-4709-B62E-C916E233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9B5C-EA00-4818-96B9-ACA65EB2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EAAB-3A5D-4F8E-B88F-5D2131D4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892EA-3FB2-4DEA-8335-2FF0044672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40773"/>
            <a:ext cx="8425543" cy="147909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494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49D3-068E-4202-A7D8-5BD08A91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Định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dạng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Paragraph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F856-98C6-4B45-8576-6DB136FB2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574B-D7F3-4018-8454-5CC706EE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696E-82AD-4E63-A978-BA3FB326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79EC-2BD7-4BC0-8888-E18B17EE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BD8D-FE71-42D6-9725-5FB4CD12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Định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dạng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văn</a:t>
            </a:r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66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bản</a:t>
            </a:r>
            <a:endParaRPr 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055C-64DD-4F2E-861C-1239003A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082E-2D69-4F2E-A28C-EEE15651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D6FE-A462-4B04-B8DD-006CD753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5481-563D-433B-BD29-5BAD6E98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/>
              <a:t>-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A4CD-5924-47FE-B232-56CEDC38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Enter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1252D-CB6C-43BA-BB08-C2C21046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B917-C682-407B-9761-DE347538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FD0F-F2A0-4C2C-9371-11AD8BF9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E06D623-826D-4561-9533-31C1EE32E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48" y="3106066"/>
            <a:ext cx="8580864" cy="219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648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E7E-D954-45E2-BC42-14517EE4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dạng 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400-7268-4A78-9C11-EA001B08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Khoảng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giữa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đoạn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Home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Paragraph</a:t>
            </a:r>
            <a:r>
              <a:rPr lang="en-US" dirty="0"/>
              <a:t>, click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Line Spacing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32FB-7131-4659-BA48-1AE9700B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18B4-FA68-44B9-8002-78A210FA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8267-70F0-4881-90CF-141E97A5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3EF88CF0-9FD6-4A50-9DFF-DAFA985A8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6" b="-777"/>
          <a:stretch/>
        </p:blipFill>
        <p:spPr bwMode="auto">
          <a:xfrm>
            <a:off x="5962545" y="3291933"/>
            <a:ext cx="2881911" cy="3023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87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E7E-D954-45E2-BC42-14517EE4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400-7268-4A78-9C11-EA001B08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Khoảng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giữa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đoạn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Home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Paragraph</a:t>
            </a:r>
            <a:r>
              <a:rPr lang="en-US" dirty="0"/>
              <a:t>, click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Line Spacing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Tùy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khoảng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Line Spacing Options </a:t>
            </a:r>
            <a:r>
              <a:rPr lang="en-US" dirty="0" err="1"/>
              <a:t>trong</a:t>
            </a:r>
            <a:r>
              <a:rPr lang="en-US" dirty="0"/>
              <a:t>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Line Spacing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Paragraph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Line Spacing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32FB-7131-4659-BA48-1AE9700B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18B4-FA68-44B9-8002-78A210FA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8267-70F0-4881-90CF-141E97A5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7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E7E-D954-45E2-BC42-14517EE4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dạng 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400-7268-4A78-9C11-EA001B08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Khoảng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giữa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đoạn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32FB-7131-4659-BA48-1AE9700B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18B4-FA68-44B9-8002-78A210FA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8267-70F0-4881-90CF-141E97A5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2" descr="Screenshot of Word 2013">
            <a:extLst>
              <a:ext uri="{FF2B5EF4-FFF2-40B4-BE49-F238E27FC236}">
                <a16:creationId xmlns:a16="http://schemas.microsoft.com/office/drawing/2014/main" id="{7A28B0F8-7F04-41EE-B4BF-7CEDF1401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9"/>
          <a:stretch/>
        </p:blipFill>
        <p:spPr bwMode="auto">
          <a:xfrm>
            <a:off x="5453602" y="2377184"/>
            <a:ext cx="3891365" cy="3938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29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BFE8-AD3D-43BC-B1E2-9221BBDA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CE52-CEDE-46F8-B07E-107CD291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ED88-9CDA-420E-973D-544F15D2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57BC-1552-4885-96DE-71208338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406EA0-2F97-421E-8B67-060298DD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Khoảng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giữa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đoạn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vi-VN" b="1" dirty="0"/>
              <a:t>Exactly</a:t>
            </a:r>
            <a:r>
              <a:rPr lang="vi-VN" dirty="0"/>
              <a:t>:</a:t>
            </a:r>
            <a:r>
              <a:rPr lang="en-US" dirty="0"/>
              <a:t> </a:t>
            </a:r>
            <a:r>
              <a:rPr lang="vi-VN" dirty="0"/>
              <a:t>khoảng cách dòng được đo bằng điểm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Font size. </a:t>
            </a:r>
            <a:r>
              <a:rPr lang="vi-VN" dirty="0"/>
              <a:t>Ví dụ: </a:t>
            </a:r>
            <a:r>
              <a:rPr lang="en-US" dirty="0"/>
              <a:t>Font size: </a:t>
            </a:r>
            <a:r>
              <a:rPr lang="vi-VN" dirty="0"/>
              <a:t>12-point,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vi-VN" dirty="0"/>
              <a:t>khoảng cách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1</a:t>
            </a:r>
            <a:r>
              <a:rPr lang="en-US" dirty="0"/>
              <a:t>5</a:t>
            </a:r>
            <a:r>
              <a:rPr lang="vi-VN" dirty="0"/>
              <a:t>-point.</a:t>
            </a:r>
            <a:endParaRPr lang="en-US" dirty="0"/>
          </a:p>
          <a:p>
            <a:pPr lvl="1" algn="just"/>
            <a:r>
              <a:rPr lang="vi-VN" b="1" dirty="0"/>
              <a:t>At least</a:t>
            </a:r>
            <a:r>
              <a:rPr lang="vi-VN" dirty="0"/>
              <a:t>: chọn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vi-VN" dirty="0"/>
              <a:t>điểm giãn cách </a:t>
            </a:r>
            <a:r>
              <a:rPr lang="en-US" dirty="0" err="1"/>
              <a:t>tùy</a:t>
            </a:r>
            <a:r>
              <a:rPr lang="en-US" dirty="0"/>
              <a:t> ý</a:t>
            </a:r>
            <a:r>
              <a:rPr lang="vi-VN" dirty="0"/>
              <a:t>.</a:t>
            </a:r>
            <a:r>
              <a:rPr lang="en-US" dirty="0"/>
              <a:t> N</a:t>
            </a:r>
            <a:r>
              <a:rPr lang="vi-VN" dirty="0"/>
              <a:t>ếu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vi-VN" dirty="0"/>
              <a:t>khác nhau trên cùng một dòng, khoảng cách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vi-VN" dirty="0"/>
              <a:t>sẽ mở rộng để vừa với văn bản lớn </a:t>
            </a:r>
            <a:r>
              <a:rPr lang="en-US" dirty="0" err="1"/>
              <a:t>nhất</a:t>
            </a:r>
            <a:r>
              <a:rPr lang="vi-VN" dirty="0"/>
              <a:t>.</a:t>
            </a:r>
            <a:endParaRPr lang="en-US" dirty="0"/>
          </a:p>
          <a:p>
            <a:pPr lvl="1" algn="just"/>
            <a:r>
              <a:rPr lang="vi-VN" b="1" dirty="0"/>
              <a:t>Multiple</a:t>
            </a:r>
            <a:r>
              <a:rPr lang="vi-VN" dirty="0"/>
              <a:t>:</a:t>
            </a:r>
            <a:r>
              <a:rPr lang="en-US" dirty="0"/>
              <a:t> </a:t>
            </a:r>
            <a:r>
              <a:rPr lang="vi-VN" dirty="0"/>
              <a:t>nhập khoảng cách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</a:t>
            </a:r>
            <a:r>
              <a:rPr lang="vi-VN" dirty="0"/>
              <a:t>. Ví dụ: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vi-VN" dirty="0"/>
              <a:t>1,2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vi-VN" dirty="0"/>
              <a:t>rộng hơn một chút so với văn bản có khoảng cách đơn.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8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4BAA-9EAD-4234-AA57-47EEC473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108A-A2F0-4FED-B8C3-71E8036C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Khoảng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giữa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đoạn</a:t>
            </a:r>
            <a:r>
              <a:rPr lang="en-US" b="1" dirty="0">
                <a:solidFill>
                  <a:srgbClr val="FF0000"/>
                </a:solidFill>
              </a:rPr>
              <a:t> – Paragraph Spacing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Home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Paragraph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i="0" dirty="0">
                <a:solidFill>
                  <a:srgbClr val="4E4E4E"/>
                </a:solidFill>
                <a:effectLst/>
                <a:latin typeface="+mj-lt"/>
              </a:rPr>
              <a:t>Line and Paragraph Spacing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2323-7EB5-49C8-83B4-69AD5FC2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D3F2-004E-4D53-B6CB-FF350D00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ADE1-B863-45DE-9CFF-FB049B73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 descr="Screenshot of Word 2013">
            <a:extLst>
              <a:ext uri="{FF2B5EF4-FFF2-40B4-BE49-F238E27FC236}">
                <a16:creationId xmlns:a16="http://schemas.microsoft.com/office/drawing/2014/main" id="{AC5A3A24-7EF2-428F-BE00-436876F74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3" r="13514" b="7884"/>
          <a:stretch/>
        </p:blipFill>
        <p:spPr bwMode="auto">
          <a:xfrm>
            <a:off x="6147012" y="3856156"/>
            <a:ext cx="2552282" cy="2616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231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4BAA-9EAD-4234-AA57-47EEC473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108A-A2F0-4FED-B8C3-71E8036C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Khoảng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giữa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đoạn</a:t>
            </a:r>
            <a:r>
              <a:rPr lang="en-US" b="1" dirty="0">
                <a:solidFill>
                  <a:srgbClr val="FF0000"/>
                </a:solidFill>
              </a:rPr>
              <a:t> – Paragraph Spacing</a:t>
            </a:r>
          </a:p>
          <a:p>
            <a:pPr lvl="1" algn="just"/>
            <a:r>
              <a:rPr lang="en-US" b="1" dirty="0">
                <a:latin typeface="+mj-lt"/>
              </a:rPr>
              <a:t>Add Space Before Paragraph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khoảng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trống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đoạn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endParaRPr lang="en-US" dirty="0">
              <a:latin typeface="+mj-lt"/>
            </a:endParaRPr>
          </a:p>
          <a:p>
            <a:pPr lvl="1" algn="just"/>
            <a:r>
              <a:rPr lang="en-US" b="1" dirty="0">
                <a:latin typeface="+mj-lt"/>
              </a:rPr>
              <a:t>Remove Space After Paragraph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khoảng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trống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dưới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đoạn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2323-7EB5-49C8-83B4-69AD5FC2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D3F2-004E-4D53-B6CB-FF350D00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ADE1-B863-45DE-9CFF-FB049B73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465C6-F330-40A3-B9D6-CEC2C40D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256" y="4100512"/>
            <a:ext cx="6802368" cy="144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678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4BAA-9EAD-4234-AA57-47EEC473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108A-A2F0-4FED-B8C3-71E8036C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Khoảng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giữa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đoạn</a:t>
            </a:r>
            <a:r>
              <a:rPr lang="en-US" b="1" dirty="0">
                <a:solidFill>
                  <a:srgbClr val="FF0000"/>
                </a:solidFill>
              </a:rPr>
              <a:t> – Paragraph Spacing</a:t>
            </a:r>
          </a:p>
          <a:p>
            <a:pPr lvl="1" algn="just"/>
            <a:r>
              <a:rPr lang="en-US" b="1" dirty="0" err="1">
                <a:latin typeface="+mj-lt"/>
              </a:rPr>
              <a:t>Tùy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biến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khoảng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cách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đoạn</a:t>
            </a:r>
            <a:r>
              <a:rPr lang="en-US" b="1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hộp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thoại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Paragraph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2323-7EB5-49C8-83B4-69AD5FC2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D3F2-004E-4D53-B6CB-FF350D00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ADE1-B863-45DE-9CFF-FB049B73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27</a:t>
            </a:fld>
            <a:endParaRPr lang="en-US"/>
          </a:p>
        </p:txBody>
      </p:sp>
      <p:pic>
        <p:nvPicPr>
          <p:cNvPr id="6146" name="Picture 2" descr="Screenshot of Word 2013">
            <a:extLst>
              <a:ext uri="{FF2B5EF4-FFF2-40B4-BE49-F238E27FC236}">
                <a16:creationId xmlns:a16="http://schemas.microsoft.com/office/drawing/2014/main" id="{5E999913-9F11-40F5-A26F-15F68770D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6"/>
          <a:stretch/>
        </p:blipFill>
        <p:spPr bwMode="auto">
          <a:xfrm>
            <a:off x="6142036" y="2865282"/>
            <a:ext cx="4067175" cy="34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4BAA-9EAD-4234-AA57-47EEC473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108A-A2F0-4FED-B8C3-71E8036C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Khoảng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giữa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đoạn</a:t>
            </a:r>
            <a:r>
              <a:rPr lang="en-US" b="1" dirty="0">
                <a:solidFill>
                  <a:srgbClr val="FF0000"/>
                </a:solidFill>
              </a:rPr>
              <a:t> – Paragraph Spacing</a:t>
            </a:r>
          </a:p>
          <a:p>
            <a:pPr lvl="1" algn="just"/>
            <a:r>
              <a:rPr lang="en-US" b="1" dirty="0">
                <a:latin typeface="+mj-lt"/>
              </a:rPr>
              <a:t>Add Space Before Paragraph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khoảng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trống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đoạn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endParaRPr lang="en-US" dirty="0">
              <a:latin typeface="+mj-lt"/>
            </a:endParaRPr>
          </a:p>
          <a:p>
            <a:pPr lvl="1" algn="just"/>
            <a:r>
              <a:rPr lang="en-US" b="1" dirty="0">
                <a:latin typeface="+mj-lt"/>
              </a:rPr>
              <a:t>Remove Space After Paragraph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khoảng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trống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dưới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đoạn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2323-7EB5-49C8-83B4-69AD5FC2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D3F2-004E-4D53-B6CB-FF350D00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ADE1-B863-45DE-9CFF-FB049B73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465C6-F330-40A3-B9D6-CEC2C40D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256" y="4100512"/>
            <a:ext cx="6802368" cy="144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17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C586-8BD2-4D9F-B6AC-3FFE7495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995-571B-4502-88FB-11D629B5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Thụt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lề</a:t>
            </a:r>
            <a:r>
              <a:rPr lang="en-US" b="1" dirty="0">
                <a:solidFill>
                  <a:srgbClr val="FF0000"/>
                </a:solidFill>
              </a:rPr>
              <a:t> - Indentation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272B-2DAC-402B-88DF-0E9920F3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FBCC-86FD-4001-81D3-8FDB3633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D47C-2EF3-44F2-BBF3-B3C697AC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D4D0E9-8CD5-4410-9A71-06C60E66D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46"/>
          <a:stretch/>
        </p:blipFill>
        <p:spPr>
          <a:xfrm>
            <a:off x="3771576" y="3089315"/>
            <a:ext cx="6268163" cy="219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551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3A6D-EFD5-42D8-9409-26B6F84B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D664-AFF4-46C5-AFB3-8D879298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/>
              <a:t>Định dạng văn bản </a:t>
            </a:r>
            <a:r>
              <a:rPr lang="vi-VN" dirty="0"/>
              <a:t>trong tài liệu thường bao gồm các loại định dạng như: </a:t>
            </a:r>
            <a:r>
              <a:rPr lang="vi-VN" b="1" dirty="0"/>
              <a:t>Font</a:t>
            </a:r>
            <a:r>
              <a:rPr lang="vi-VN" dirty="0"/>
              <a:t> chữ, </a:t>
            </a:r>
            <a:r>
              <a:rPr lang="en-US" b="1" dirty="0"/>
              <a:t>Size</a:t>
            </a:r>
            <a:r>
              <a:rPr lang="en-US" dirty="0"/>
              <a:t> </a:t>
            </a:r>
            <a:r>
              <a:rPr lang="vi-VN" dirty="0"/>
              <a:t>chữ, </a:t>
            </a:r>
            <a:r>
              <a:rPr lang="vi-VN" b="1" dirty="0"/>
              <a:t>màu</a:t>
            </a:r>
            <a:r>
              <a:rPr lang="vi-VN" dirty="0"/>
              <a:t>, kiểu chữ, các hiệu ứng</a:t>
            </a:r>
            <a:endParaRPr lang="en-US" dirty="0"/>
          </a:p>
          <a:p>
            <a:pPr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.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F47E-E097-43BC-86D1-BED3EE6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72FB2-CDD2-4611-92A2-DB4F1A80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6FAE-1615-4410-98F2-5DCD33C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C586-8BD2-4D9F-B6AC-3FFE7495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995-571B-4502-88FB-11D629B5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thụt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lề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First line: </a:t>
            </a:r>
            <a:r>
              <a:rPr lang="en-US" dirty="0" err="1">
                <a:solidFill>
                  <a:schemeClr val="tx1"/>
                </a:solidFill>
              </a:rPr>
              <a:t>dòng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so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còn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272B-2DAC-402B-88DF-0E9920F3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FBCC-86FD-4001-81D3-8FDB3633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D47C-2EF3-44F2-BBF3-B3C697AC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DF162-763C-4A0D-B878-842C7298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12" y="3255848"/>
            <a:ext cx="6468122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932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C586-8BD2-4D9F-B6AC-3FFE7495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995-571B-4502-88FB-11D629B5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thụt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lề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Hanging: </a:t>
            </a:r>
            <a:r>
              <a:rPr lang="en-US" dirty="0" err="1">
                <a:solidFill>
                  <a:schemeClr val="tx1"/>
                </a:solidFill>
              </a:rPr>
              <a:t>dòng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lề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còn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so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lề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272B-2DAC-402B-88DF-0E9920F3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FBCC-86FD-4001-81D3-8FDB3633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D47C-2EF3-44F2-BBF3-B3C697AC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265442-AF67-4DC0-A2F8-79E7CB97F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96"/>
          <a:stretch/>
        </p:blipFill>
        <p:spPr>
          <a:xfrm>
            <a:off x="3496995" y="3240727"/>
            <a:ext cx="6105793" cy="2406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834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31AD-3B96-4DA5-8BA8-07890EF1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7650-99B4-4747-9D88-33ADD46A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thụt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lề</a:t>
            </a:r>
            <a:r>
              <a:rPr lang="en-US" dirty="0"/>
              <a:t>: </a:t>
            </a:r>
          </a:p>
          <a:p>
            <a:pPr lvl="1"/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 </a:t>
            </a:r>
          </a:p>
          <a:p>
            <a:pPr lvl="2"/>
            <a:r>
              <a:rPr lang="en-US" b="1" dirty="0"/>
              <a:t>First-line indent:     </a:t>
            </a:r>
            <a:r>
              <a:rPr lang="en-US" b="1" dirty="0" err="1"/>
              <a:t>thụt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.</a:t>
            </a:r>
          </a:p>
          <a:p>
            <a:pPr lvl="2"/>
            <a:r>
              <a:rPr lang="en-US" b="1" dirty="0"/>
              <a:t>Hanging indent:     </a:t>
            </a:r>
            <a:r>
              <a:rPr lang="en-US" b="1" dirty="0" err="1"/>
              <a:t>thụt</a:t>
            </a:r>
            <a:r>
              <a:rPr lang="en-US" b="1" dirty="0"/>
              <a:t> </a:t>
            </a:r>
            <a:r>
              <a:rPr lang="en-US" b="1" dirty="0" err="1"/>
              <a:t>lề</a:t>
            </a:r>
            <a:r>
              <a:rPr lang="en-US" b="1" dirty="0"/>
              <a:t> </a:t>
            </a:r>
            <a:r>
              <a:rPr lang="en-US" b="1" dirty="0" err="1"/>
              <a:t>treo</a:t>
            </a:r>
            <a:r>
              <a:rPr lang="en-US" b="1" dirty="0"/>
              <a:t>.</a:t>
            </a:r>
          </a:p>
          <a:p>
            <a:pPr lvl="2"/>
            <a:r>
              <a:rPr lang="en-US" b="1" dirty="0"/>
              <a:t>Left indent:     </a:t>
            </a:r>
            <a:r>
              <a:rPr lang="en-US" b="1" dirty="0" err="1"/>
              <a:t>thụt</a:t>
            </a:r>
            <a:r>
              <a:rPr lang="en-US" b="1" dirty="0"/>
              <a:t> </a:t>
            </a:r>
            <a:r>
              <a:rPr lang="en-US" b="1" dirty="0" err="1"/>
              <a:t>lề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endParaRPr lang="en-US" b="1" dirty="0"/>
          </a:p>
          <a:p>
            <a:pPr lvl="2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E159-0421-4865-B913-7A38BF87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22431-3092-4164-AAFA-7BC8B5BF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4043-FA8B-4CC4-A6C1-E05BA6B6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32</a:t>
            </a:fld>
            <a:endParaRPr lang="en-US"/>
          </a:p>
        </p:txBody>
      </p:sp>
      <p:pic>
        <p:nvPicPr>
          <p:cNvPr id="14" name="Picture 13" descr="Bar Tab Icon">
            <a:extLst>
              <a:ext uri="{FF2B5EF4-FFF2-40B4-BE49-F238E27FC236}">
                <a16:creationId xmlns:a16="http://schemas.microsoft.com/office/drawing/2014/main" id="{50D97AE5-A857-4360-A5BC-878E461A22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2909690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Bar Tab Icon">
            <a:extLst>
              <a:ext uri="{FF2B5EF4-FFF2-40B4-BE49-F238E27FC236}">
                <a16:creationId xmlns:a16="http://schemas.microsoft.com/office/drawing/2014/main" id="{1A2294B3-8724-4DF4-B6B4-4921ABE98B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3357278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Bar Tab Icon">
            <a:extLst>
              <a:ext uri="{FF2B5EF4-FFF2-40B4-BE49-F238E27FC236}">
                <a16:creationId xmlns:a16="http://schemas.microsoft.com/office/drawing/2014/main" id="{3731BACA-7428-42A6-A892-67613CFE70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20" y="3728327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5" name="Picture 9" descr="Screenshot of Word 2013">
            <a:extLst>
              <a:ext uri="{FF2B5EF4-FFF2-40B4-BE49-F238E27FC236}">
                <a16:creationId xmlns:a16="http://schemas.microsoft.com/office/drawing/2014/main" id="{7CD3DBB0-D0F3-4395-B07F-601C37F9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20" y="4141503"/>
            <a:ext cx="3059080" cy="2123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8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31AD-3B96-4DA5-8BA8-07890EF1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7650-99B4-4747-9D88-33ADD46A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thụt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lề</a:t>
            </a:r>
            <a:r>
              <a:rPr lang="en-US" dirty="0"/>
              <a:t>: </a:t>
            </a:r>
          </a:p>
          <a:p>
            <a:pPr lvl="1"/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Paragraph</a:t>
            </a:r>
            <a:r>
              <a:rPr lang="en-US" b="1" dirty="0"/>
              <a:t> </a:t>
            </a:r>
          </a:p>
          <a:p>
            <a:pPr lvl="2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E159-0421-4865-B913-7A38BF87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22431-3092-4164-AAFA-7BC8B5BF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4043-FA8B-4CC4-A6C1-E05BA6B6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1F85C4-E16A-4EA7-BFC0-AA0294B5BEF6}"/>
              </a:ext>
            </a:extLst>
          </p:cNvPr>
          <p:cNvGrpSpPr/>
          <p:nvPr/>
        </p:nvGrpSpPr>
        <p:grpSpPr>
          <a:xfrm>
            <a:off x="4192484" y="2840020"/>
            <a:ext cx="5242919" cy="3179692"/>
            <a:chOff x="4192484" y="2840020"/>
            <a:chExt cx="5242919" cy="317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F60ED6-3CA0-45CB-97D3-E22DD783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2484" y="2840020"/>
              <a:ext cx="5242919" cy="31796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360BBC-EA33-40F5-8F53-2B33737A7C4F}"/>
                </a:ext>
              </a:extLst>
            </p:cNvPr>
            <p:cNvSpPr/>
            <p:nvPr/>
          </p:nvSpPr>
          <p:spPr>
            <a:xfrm>
              <a:off x="4320791" y="4672484"/>
              <a:ext cx="4983983" cy="123873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7808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C586-8BD2-4D9F-B6AC-3FFE7495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995-571B-4502-88FB-11D629B5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Bullets list: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tab </a:t>
            </a:r>
            <a:r>
              <a:rPr lang="en-US" b="1" dirty="0">
                <a:solidFill>
                  <a:schemeClr val="tx1"/>
                </a:solidFill>
              </a:rPr>
              <a:t>Home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Paragraph</a:t>
            </a:r>
            <a:r>
              <a:rPr lang="en-US" dirty="0">
                <a:solidFill>
                  <a:schemeClr val="tx1"/>
                </a:solidFill>
              </a:rPr>
              <a:t>, click </a:t>
            </a:r>
            <a:r>
              <a:rPr lang="en-US" dirty="0" err="1">
                <a:solidFill>
                  <a:schemeClr val="tx1"/>
                </a:solidFill>
              </a:rPr>
              <a:t>nút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Bullets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menu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Bullets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kiểu</a:t>
            </a:r>
            <a:r>
              <a:rPr lang="en-US" dirty="0">
                <a:solidFill>
                  <a:schemeClr val="tx1"/>
                </a:solidFill>
              </a:rPr>
              <a:t> Bullets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272B-2DAC-402B-88DF-0E9920F3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FBCC-86FD-4001-81D3-8FDB3633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D47C-2EF3-44F2-BBF3-B3C697AC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34</a:t>
            </a:fld>
            <a:endParaRPr lang="en-US"/>
          </a:p>
        </p:txBody>
      </p:sp>
      <p:pic>
        <p:nvPicPr>
          <p:cNvPr id="10242" name="Picture 2" descr="Screenshot of Word 2013">
            <a:extLst>
              <a:ext uri="{FF2B5EF4-FFF2-40B4-BE49-F238E27FC236}">
                <a16:creationId xmlns:a16="http://schemas.microsoft.com/office/drawing/2014/main" id="{EC250EA6-A4F1-4325-8FEB-0424C3D36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98"/>
          <a:stretch/>
        </p:blipFill>
        <p:spPr bwMode="auto">
          <a:xfrm>
            <a:off x="3746096" y="4235426"/>
            <a:ext cx="5306230" cy="1785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49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C586-8BD2-4D9F-B6AC-3FFE7495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995-571B-4502-88FB-11D629B5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097777" cy="411013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Bullets list:</a:t>
            </a: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kiểu</a:t>
            </a:r>
            <a:r>
              <a:rPr lang="en-US" dirty="0">
                <a:solidFill>
                  <a:schemeClr val="tx1"/>
                </a:solidFill>
              </a:rPr>
              <a:t> Bullets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Define new Bullet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272B-2DAC-402B-88DF-0E9920F3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FBCC-86FD-4001-81D3-8FDB3633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D47C-2EF3-44F2-BBF3-B3C697AC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EB036-5233-4787-B083-AEC485B8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331" y="1757140"/>
            <a:ext cx="3819525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4712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C586-8BD2-4D9F-B6AC-3FFE7495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995-571B-4502-88FB-11D629B5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Numbering: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tab </a:t>
            </a:r>
            <a:r>
              <a:rPr lang="en-US" b="1" dirty="0">
                <a:solidFill>
                  <a:schemeClr val="tx1"/>
                </a:solidFill>
              </a:rPr>
              <a:t>Home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Paragraph</a:t>
            </a:r>
            <a:r>
              <a:rPr lang="en-US" dirty="0">
                <a:solidFill>
                  <a:schemeClr val="tx1"/>
                </a:solidFill>
              </a:rPr>
              <a:t>, click </a:t>
            </a:r>
            <a:r>
              <a:rPr lang="en-US" dirty="0" err="1">
                <a:solidFill>
                  <a:schemeClr val="tx1"/>
                </a:solidFill>
              </a:rPr>
              <a:t>nút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Numbering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menu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Numbering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272B-2DAC-402B-88DF-0E9920F3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FBCC-86FD-4001-81D3-8FDB3633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D47C-2EF3-44F2-BBF3-B3C697AC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36</a:t>
            </a:fld>
            <a:endParaRPr lang="en-US"/>
          </a:p>
        </p:txBody>
      </p:sp>
      <p:pic>
        <p:nvPicPr>
          <p:cNvPr id="12290" name="Picture 2" descr="Screenshot of Word 2013">
            <a:extLst>
              <a:ext uri="{FF2B5EF4-FFF2-40B4-BE49-F238E27FC236}">
                <a16:creationId xmlns:a16="http://schemas.microsoft.com/office/drawing/2014/main" id="{5ACD1CDD-1351-4E6B-818A-514516803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64"/>
          <a:stretch/>
        </p:blipFill>
        <p:spPr bwMode="auto">
          <a:xfrm>
            <a:off x="5750766" y="4211211"/>
            <a:ext cx="3765097" cy="2145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97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C586-8BD2-4D9F-B6AC-3FFE7495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995-571B-4502-88FB-11D629B5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580098" cy="4110131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Numbering</a:t>
            </a: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Define New Number Format</a:t>
            </a: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hộp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Define New Number Format,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272B-2DAC-402B-88DF-0E9920F3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FBCC-86FD-4001-81D3-8FDB3633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D47C-2EF3-44F2-BBF3-B3C697AC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A0425-6F96-4F3E-AB9C-7A310670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313" y="970344"/>
            <a:ext cx="32385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56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D005-BEC7-4D5A-9E14-F21DAD00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0E8F-AE27-48C8-9FF1-CC4F3734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Multilevel list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tab </a:t>
            </a:r>
            <a:r>
              <a:rPr lang="en-US" b="1" dirty="0">
                <a:solidFill>
                  <a:schemeClr val="tx1"/>
                </a:solidFill>
              </a:rPr>
              <a:t>Home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Paragraph</a:t>
            </a:r>
            <a:r>
              <a:rPr lang="en-US" dirty="0">
                <a:solidFill>
                  <a:schemeClr val="tx1"/>
                </a:solidFill>
              </a:rPr>
              <a:t>, click </a:t>
            </a:r>
            <a:r>
              <a:rPr lang="en-US" dirty="0" err="1">
                <a:solidFill>
                  <a:schemeClr val="tx1"/>
                </a:solidFill>
              </a:rPr>
              <a:t>nút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Multilevel list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menu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Multilevel list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63623-EBA5-483B-A653-98658E5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935B-3DBF-47B7-8B19-1332813A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0354-AD12-404D-936A-2D5F1FDF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48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D005-BEC7-4D5A-9E14-F21DAD00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0E8F-AE27-48C8-9FF1-CC4F3734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Multilevel list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63623-EBA5-483B-A653-98658E5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935B-3DBF-47B7-8B19-1332813A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0354-AD12-404D-936A-2D5F1FDF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39</a:t>
            </a:fld>
            <a:endParaRPr lang="en-US"/>
          </a:p>
        </p:txBody>
      </p:sp>
      <p:pic>
        <p:nvPicPr>
          <p:cNvPr id="15362" name="Picture 2" descr="Screenshot of Word 2013">
            <a:extLst>
              <a:ext uri="{FF2B5EF4-FFF2-40B4-BE49-F238E27FC236}">
                <a16:creationId xmlns:a16="http://schemas.microsoft.com/office/drawing/2014/main" id="{74C0F36C-04D1-4567-8EB4-1E116CAB1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15"/>
          <a:stretch/>
        </p:blipFill>
        <p:spPr bwMode="auto">
          <a:xfrm>
            <a:off x="4196915" y="2600394"/>
            <a:ext cx="5590179" cy="3217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C37-8A21-4C1B-B117-2952234A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9488-F7C2-44EB-A9F8-88723BDD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trên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  <a:r>
              <a:rPr lang="en-US" dirty="0"/>
              <a:t>: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Font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4CDC-ADE9-4CE1-8630-082C80BD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ACDB-632A-4C2A-B9BB-3E31C65F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11C-F4B3-47D1-90B4-4FC2442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B2A84923-7730-479D-B613-DD72B41F8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3"/>
          <a:stretch/>
        </p:blipFill>
        <p:spPr bwMode="auto">
          <a:xfrm>
            <a:off x="2589212" y="2663332"/>
            <a:ext cx="4167724" cy="2531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 of Word 2013">
            <a:extLst>
              <a:ext uri="{FF2B5EF4-FFF2-40B4-BE49-F238E27FC236}">
                <a16:creationId xmlns:a16="http://schemas.microsoft.com/office/drawing/2014/main" id="{97D5A307-B4B2-4FF1-A605-5121AF6C0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2"/>
          <a:stretch/>
        </p:blipFill>
        <p:spPr bwMode="auto">
          <a:xfrm>
            <a:off x="7046912" y="2663333"/>
            <a:ext cx="3813544" cy="2531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72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D005-BEC7-4D5A-9E14-F21DAD00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0E8F-AE27-48C8-9FF1-CC4F3734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cấp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Multilevel list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Define New Multilevel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63623-EBA5-483B-A653-98658E5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935B-3DBF-47B7-8B19-1332813A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0354-AD12-404D-936A-2D5F1FDF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7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EC9-E935-46B1-82DB-F7080E7B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E6F3-354E-4383-A4A1-9813E1E9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560870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cấp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Number style for this level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Position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Number Alignment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Text indent at: </a:t>
            </a:r>
            <a:r>
              <a:rPr lang="en-US" dirty="0" err="1">
                <a:solidFill>
                  <a:schemeClr val="tx1"/>
                </a:solidFill>
              </a:rPr>
              <a:t>khoảng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082DE-3939-4813-B25D-651C335A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6B59-5A42-4995-B085-FC560DA4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7756-AF6C-4F0E-B384-3469971D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DBBAF-55ED-4146-9FF8-D81415D4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42" y="2312426"/>
            <a:ext cx="3692738" cy="37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3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2134-CBF7-47B1-B222-86792F0A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BD2F-0432-4E67-9293-646000E5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Phím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Tab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kiểm soát vị trí của văn bản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mặc định, khi  nhấn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vi-V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Tab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điểm chèn di chuyển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0.5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inch sang phải.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Thêm điểm dừng tab vào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hước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sẽ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thay đổi kích thước của các tab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19-010B-47BB-86FF-41AE0189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500C-88A0-4295-978C-B7FD8DCB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EA62-5496-4285-A25B-373AC8C8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EE0B1F-CB82-44B3-960F-320C28932E15}"/>
              </a:ext>
            </a:extLst>
          </p:cNvPr>
          <p:cNvGrpSpPr/>
          <p:nvPr/>
        </p:nvGrpSpPr>
        <p:grpSpPr>
          <a:xfrm>
            <a:off x="3250649" y="3856156"/>
            <a:ext cx="8132698" cy="613207"/>
            <a:chOff x="0" y="0"/>
            <a:chExt cx="5895975" cy="3524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C5E673-C822-4C06-B775-07A894053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895975" cy="3524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A9471F-A210-4256-861A-A6C748FEA55D}"/>
                </a:ext>
              </a:extLst>
            </p:cNvPr>
            <p:cNvSpPr/>
            <p:nvPr/>
          </p:nvSpPr>
          <p:spPr>
            <a:xfrm>
              <a:off x="295275" y="123825"/>
              <a:ext cx="409575" cy="21907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ABC537-F95A-4FCE-8C55-8465616DA78F}"/>
                </a:ext>
              </a:extLst>
            </p:cNvPr>
            <p:cNvSpPr/>
            <p:nvPr/>
          </p:nvSpPr>
          <p:spPr>
            <a:xfrm>
              <a:off x="5267325" y="123825"/>
              <a:ext cx="409575" cy="2286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9FFC3D-BDB0-4CD5-B4B7-7603B163BBEC}"/>
                </a:ext>
              </a:extLst>
            </p:cNvPr>
            <p:cNvSpPr/>
            <p:nvPr/>
          </p:nvSpPr>
          <p:spPr>
            <a:xfrm>
              <a:off x="2781300" y="133350"/>
              <a:ext cx="476250" cy="21907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110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D34A-D2C8-44F3-B40F-15BF7F62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3F9B-8123-4D20-B5E3-021BB7CF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Bộ chọn tab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nằm phía trên thước dọc ở bên trái.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Click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chuột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chọn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kiểu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dừng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tab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25A9-1AC5-4728-B408-FE28D253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2A6B-D1A3-4EC8-80B0-F3159105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49F4-17BE-43E2-A54B-34BA6774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43</a:t>
            </a:fld>
            <a:endParaRPr lang="en-US"/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3E32160F-E821-4196-903B-8DD8F42E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86" y="3067130"/>
            <a:ext cx="2851133" cy="2536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38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AEA6-118B-4360-9855-DFFA52D9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6928-06F8-4359-8353-A4DBB87D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điểm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dừng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tab</a:t>
            </a:r>
          </a:p>
          <a:p>
            <a:pPr lvl="1"/>
            <a:r>
              <a:rPr lang="vi-VN" b="1" dirty="0"/>
              <a:t>Left Tab  </a:t>
            </a:r>
            <a:r>
              <a:rPr lang="en-US" b="1" dirty="0"/>
              <a:t> </a:t>
            </a:r>
            <a:r>
              <a:rPr lang="vi-VN" dirty="0"/>
              <a:t>: canh lề trái cho văn bản tại điểm dừng.</a:t>
            </a:r>
          </a:p>
          <a:p>
            <a:pPr lvl="1"/>
            <a:r>
              <a:rPr lang="vi-VN" b="1" dirty="0"/>
              <a:t>Center Tab</a:t>
            </a:r>
            <a:r>
              <a:rPr lang="vi-VN" dirty="0"/>
              <a:t>  </a:t>
            </a:r>
            <a:r>
              <a:rPr lang="en-US" dirty="0"/>
              <a:t> </a:t>
            </a:r>
            <a:r>
              <a:rPr lang="vi-VN" dirty="0"/>
              <a:t>: canh giữa cho văn bản tại điểm dừng. </a:t>
            </a:r>
          </a:p>
          <a:p>
            <a:pPr lvl="1"/>
            <a:r>
              <a:rPr lang="vi-VN" b="1" dirty="0"/>
              <a:t>Right Tab  </a:t>
            </a:r>
            <a:r>
              <a:rPr lang="en-US" b="1" dirty="0"/>
              <a:t> </a:t>
            </a:r>
            <a:r>
              <a:rPr lang="vi-VN" dirty="0"/>
              <a:t>: canh lề phải cho văn bản tại điểm dừng.</a:t>
            </a:r>
          </a:p>
          <a:p>
            <a:pPr lvl="1"/>
            <a:r>
              <a:rPr lang="vi-VN" b="1" dirty="0"/>
              <a:t>Decimal Tab  </a:t>
            </a:r>
            <a:r>
              <a:rPr lang="en-US" b="1" dirty="0"/>
              <a:t> </a:t>
            </a:r>
            <a:r>
              <a:rPr lang="vi-VN" dirty="0"/>
              <a:t>: canh lề theo dấu thập phân tại điểm dừng, dùng cho số thập phân.</a:t>
            </a:r>
          </a:p>
          <a:p>
            <a:pPr lvl="1"/>
            <a:r>
              <a:rPr lang="vi-VN" b="1" dirty="0"/>
              <a:t>Bar Tab  </a:t>
            </a:r>
            <a:r>
              <a:rPr lang="vi-VN" dirty="0"/>
              <a:t>: tạo một đường thẳng đứng tại điểm dừng.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9AC9-4ECB-4D94-BA1E-BA9A2BE1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F817-791F-4361-A710-294E9BC9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36918-7DB1-460B-B82F-38A4F4F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 descr="Left Tab Icon">
            <a:extLst>
              <a:ext uri="{FF2B5EF4-FFF2-40B4-BE49-F238E27FC236}">
                <a16:creationId xmlns:a16="http://schemas.microsoft.com/office/drawing/2014/main" id="{FACBC696-87CA-441A-A674-5C8162869F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69" y="2443161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enter Tab Icon">
            <a:extLst>
              <a:ext uri="{FF2B5EF4-FFF2-40B4-BE49-F238E27FC236}">
                <a16:creationId xmlns:a16="http://schemas.microsoft.com/office/drawing/2014/main" id="{01FCC243-1BCA-46EA-B548-E46229E3FE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24" y="2947014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Right Tab Icon">
            <a:extLst>
              <a:ext uri="{FF2B5EF4-FFF2-40B4-BE49-F238E27FC236}">
                <a16:creationId xmlns:a16="http://schemas.microsoft.com/office/drawing/2014/main" id="{434BE5F6-C131-48E9-ADAA-718369358F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64" y="3429000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ecimal Tab Icon">
            <a:extLst>
              <a:ext uri="{FF2B5EF4-FFF2-40B4-BE49-F238E27FC236}">
                <a16:creationId xmlns:a16="http://schemas.microsoft.com/office/drawing/2014/main" id="{1CB4021C-6408-4507-AD87-6B704E6316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44" y="3945389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Bar Tab Icon">
            <a:extLst>
              <a:ext uri="{FF2B5EF4-FFF2-40B4-BE49-F238E27FC236}">
                <a16:creationId xmlns:a16="http://schemas.microsoft.com/office/drawing/2014/main" id="{DDCA85B4-C587-486C-A200-92747AC9A5A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44" y="4766484"/>
            <a:ext cx="274320" cy="274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555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90F5-72A7-453C-8E4D-874323C5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9760-51C0-4085-8B1D-5CFFA88B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điểm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dừng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tab:</a:t>
            </a:r>
          </a:p>
          <a:p>
            <a:pPr lvl="1" algn="just"/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:</a:t>
            </a:r>
          </a:p>
          <a:p>
            <a:pPr lvl="2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, click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2" algn="just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nhấn</a:t>
            </a:r>
            <a:r>
              <a:rPr lang="en-US" dirty="0"/>
              <a:t> 1 tab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dừng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8A00-BAE9-44B1-B143-ADE0F8BB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02B6-2E1F-4DCD-8E01-C3C445A9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861C2-E79B-4038-904B-D65EAC71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9C8DD-B651-40C9-ACE5-F315799796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95" y="4187639"/>
            <a:ext cx="6761617" cy="1549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22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49C2-B05B-4E6A-BAFA-E339BBCA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4C53-F4F3-4661-953C-4DB452A3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điểm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dừng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tab:</a:t>
            </a:r>
          </a:p>
          <a:p>
            <a:pPr lvl="1"/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dirty="0"/>
              <a:t>: </a:t>
            </a:r>
            <a:r>
              <a:rPr lang="vi-VN" dirty="0"/>
              <a:t>Mở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vi-VN" dirty="0"/>
              <a:t>Paragraph, click nút </a:t>
            </a:r>
            <a:r>
              <a:rPr lang="vi-VN" b="1" dirty="0"/>
              <a:t>Tab…</a:t>
            </a:r>
            <a:r>
              <a:rPr lang="vi-VN" dirty="0"/>
              <a:t>Xuất hiện hộp thoại </a:t>
            </a:r>
            <a:r>
              <a:rPr lang="vi-VN" b="1" dirty="0"/>
              <a:t>Tabs</a:t>
            </a:r>
            <a:r>
              <a:rPr lang="vi-VN" dirty="0"/>
              <a:t>.</a:t>
            </a:r>
          </a:p>
          <a:p>
            <a:pPr lvl="2"/>
            <a:r>
              <a:rPr lang="vi-VN" b="1" dirty="0"/>
              <a:t>Tab stop position</a:t>
            </a:r>
            <a:r>
              <a:rPr lang="vi-VN" dirty="0"/>
              <a:t>: nhập toạ độ vị trí dừng của tab.</a:t>
            </a:r>
          </a:p>
          <a:p>
            <a:pPr lvl="2"/>
            <a:r>
              <a:rPr lang="vi-VN" b="1" dirty="0"/>
              <a:t>Alignment</a:t>
            </a:r>
            <a:r>
              <a:rPr lang="vi-VN" dirty="0"/>
              <a:t>: chọn kiểu canh lề cho vị trí dừng tương ứng.</a:t>
            </a:r>
          </a:p>
          <a:p>
            <a:pPr lvl="2"/>
            <a:r>
              <a:rPr lang="vi-VN" b="1" dirty="0"/>
              <a:t>Leader</a:t>
            </a:r>
            <a:r>
              <a:rPr lang="vi-VN" dirty="0"/>
              <a:t>: chọn kiểu đường line giữa các điểm dừng của Tab.</a:t>
            </a:r>
          </a:p>
          <a:p>
            <a:pPr lvl="2"/>
            <a:r>
              <a:rPr lang="vi-VN" dirty="0"/>
              <a:t>Click nút </a:t>
            </a:r>
            <a:r>
              <a:rPr lang="vi-VN" b="1" dirty="0"/>
              <a:t>Set</a:t>
            </a:r>
            <a:r>
              <a:rPr lang="vi-VN" dirty="0"/>
              <a:t> để thiết lập các tùy chọn.</a:t>
            </a:r>
          </a:p>
          <a:p>
            <a:pPr lvl="2"/>
            <a:r>
              <a:rPr lang="vi-VN" b="1" dirty="0"/>
              <a:t>Clear</a:t>
            </a:r>
            <a:r>
              <a:rPr lang="vi-VN" dirty="0"/>
              <a:t>: xóa điểm dừng.</a:t>
            </a:r>
          </a:p>
          <a:p>
            <a:pPr lvl="2"/>
            <a:r>
              <a:rPr lang="vi-VN" b="1" dirty="0"/>
              <a:t>Clear All</a:t>
            </a:r>
            <a:r>
              <a:rPr lang="vi-VN" dirty="0"/>
              <a:t>: xóa tất cả các điểm dừng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7639-985D-4695-A322-514C3B29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A59E9-78E2-473F-8BB6-8D2994C3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79EA-AAAB-4A89-9823-27F0427A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4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49C2-B05B-4E6A-BAFA-E339BBCA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4C53-F4F3-4661-953C-4DB452A3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điểm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dừng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tab:</a:t>
            </a:r>
          </a:p>
          <a:p>
            <a:pPr lvl="1"/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7639-985D-4695-A322-514C3B29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A59E9-78E2-473F-8BB6-8D2994C3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79EA-AAAB-4A89-9823-27F0427A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E633A-8460-469D-BA04-96F6F73E5A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40" y="2480387"/>
            <a:ext cx="3721075" cy="37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8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C37-8A21-4C1B-B117-2952234A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9488-F7C2-44EB-A9F8-88723BDD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trên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  <a:r>
              <a:rPr lang="en-US" dirty="0"/>
              <a:t>: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Font</a:t>
            </a:r>
          </a:p>
          <a:p>
            <a:pPr lvl="1"/>
            <a:r>
              <a:rPr lang="vi-VN" b="1" dirty="0"/>
              <a:t>Font Size</a:t>
            </a:r>
            <a:r>
              <a:rPr lang="vi-VN" dirty="0"/>
              <a:t>: định dạng cở chữ cho văn bản.</a:t>
            </a:r>
          </a:p>
          <a:p>
            <a:pPr lvl="1"/>
            <a:r>
              <a:rPr lang="vi-VN" b="1" dirty="0"/>
              <a:t>Increase Font size</a:t>
            </a:r>
            <a:r>
              <a:rPr lang="vi-VN" dirty="0"/>
              <a:t>:  tăng kích cở chữ</a:t>
            </a:r>
            <a:r>
              <a:rPr lang="en-US" dirty="0"/>
              <a:t> </a:t>
            </a:r>
            <a:endParaRPr lang="vi-VN" dirty="0"/>
          </a:p>
          <a:p>
            <a:pPr lvl="1"/>
            <a:r>
              <a:rPr lang="vi-VN" b="1" dirty="0"/>
              <a:t>Decrease Font size</a:t>
            </a:r>
            <a:r>
              <a:rPr lang="vi-VN" dirty="0"/>
              <a:t>:  giảm kích cở chữ.</a:t>
            </a:r>
            <a:r>
              <a:rPr lang="en-US" dirty="0"/>
              <a:t> Ctrl_ ]</a:t>
            </a:r>
            <a:endParaRPr lang="vi-VN" dirty="0"/>
          </a:p>
          <a:p>
            <a:pPr lvl="1"/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4CDC-ADE9-4CE1-8630-082C80BD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ACDB-632A-4C2A-B9BB-3E31C65F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11C-F4B3-47D1-90B4-4FC2442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  <p:pic>
        <p:nvPicPr>
          <p:cNvPr id="2055" name="Picture 7" descr="Screenshot of Word 2013">
            <a:extLst>
              <a:ext uri="{FF2B5EF4-FFF2-40B4-BE49-F238E27FC236}">
                <a16:creationId xmlns:a16="http://schemas.microsoft.com/office/drawing/2014/main" id="{BE797E8F-402D-4A74-BA11-7042BA76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7" y="3906280"/>
            <a:ext cx="4048125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Screenshot of Word 2013">
            <a:extLst>
              <a:ext uri="{FF2B5EF4-FFF2-40B4-BE49-F238E27FC236}">
                <a16:creationId xmlns:a16="http://schemas.microsoft.com/office/drawing/2014/main" id="{AE003580-D845-48B8-8EB5-60919236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7" y="3906280"/>
            <a:ext cx="3263136" cy="145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47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C37-8A21-4C1B-B117-2952234A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9488-F7C2-44EB-A9F8-88723BDD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trên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  <a:r>
              <a:rPr lang="en-US" dirty="0"/>
              <a:t>: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Font</a:t>
            </a:r>
          </a:p>
          <a:p>
            <a:pPr lvl="1"/>
            <a:r>
              <a:rPr lang="vi-VN" b="1" dirty="0"/>
              <a:t>Các nút B, I, U </a:t>
            </a:r>
            <a:r>
              <a:rPr lang="vi-VN" dirty="0"/>
              <a:t>lần lượt để định dạng chữ đậm, nghiêng và gạch chân.</a:t>
            </a:r>
          </a:p>
          <a:p>
            <a:pPr lvl="1"/>
            <a:r>
              <a:rPr lang="vi-VN" b="1" dirty="0"/>
              <a:t>Strikethrough:</a:t>
            </a:r>
            <a:r>
              <a:rPr lang="vi-VN" dirty="0"/>
              <a:t> gạch ngang văn bản.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4CDC-ADE9-4CE1-8630-082C80BD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ACDB-632A-4C2A-B9BB-3E31C65F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11C-F4B3-47D1-90B4-4FC2442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Screenshot of Word 2013">
            <a:extLst>
              <a:ext uri="{FF2B5EF4-FFF2-40B4-BE49-F238E27FC236}">
                <a16:creationId xmlns:a16="http://schemas.microsoft.com/office/drawing/2014/main" id="{D395E416-6FF2-4FFC-9035-8D5C43F78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82" y="3800710"/>
            <a:ext cx="3521736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43ED95-32BA-4FA4-9C57-F67C4E2A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51" y="3799621"/>
            <a:ext cx="3177552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74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C37-8A21-4C1B-B117-2952234A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9488-F7C2-44EB-A9F8-88723BDD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Dùng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trên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  <a:r>
              <a:rPr lang="en-US" dirty="0"/>
              <a:t>: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Font</a:t>
            </a:r>
          </a:p>
          <a:p>
            <a:pPr lvl="1" algn="just"/>
            <a:r>
              <a:rPr lang="vi-VN" b="1" dirty="0"/>
              <a:t>Subscript (Ctr + =): </a:t>
            </a:r>
            <a:r>
              <a:rPr lang="vi-VN" dirty="0"/>
              <a:t>tạo chỉ số dưới cho văn bản, </a:t>
            </a:r>
          </a:p>
          <a:p>
            <a:pPr lvl="1" algn="just"/>
            <a:r>
              <a:rPr lang="vi-VN" b="1" dirty="0"/>
              <a:t>Superscript (Ctrl+ Shift+ +): </a:t>
            </a:r>
            <a:r>
              <a:rPr lang="vi-VN" dirty="0"/>
              <a:t>tạo chỉ số trên cho văn bản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4CDC-ADE9-4CE1-8630-082C80BD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ACDB-632A-4C2A-B9BB-3E31C65F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11C-F4B3-47D1-90B4-4FC2442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50E36-F5BC-4F26-9026-49BB04BF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681" y="3533782"/>
            <a:ext cx="3629626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F3A8EC-2960-4C84-B317-419F0308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4" y="3520238"/>
            <a:ext cx="3480126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36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C37-8A21-4C1B-B117-2952234A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9488-F7C2-44EB-A9F8-88723BDD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Dùng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trên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  <a:r>
              <a:rPr lang="en-US" dirty="0"/>
              <a:t>: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Font</a:t>
            </a:r>
          </a:p>
          <a:p>
            <a:pPr lvl="1" algn="just"/>
            <a:r>
              <a:rPr lang="vi-VN" b="1" dirty="0"/>
              <a:t>Font color</a:t>
            </a:r>
            <a:r>
              <a:rPr lang="vi-VN" dirty="0"/>
              <a:t>: định dạng màu chữ</a:t>
            </a:r>
          </a:p>
          <a:p>
            <a:pPr lvl="1" algn="just"/>
            <a:r>
              <a:rPr lang="vi-VN" b="1" dirty="0"/>
              <a:t>Text highlight color</a:t>
            </a:r>
            <a:r>
              <a:rPr lang="vi-VN" dirty="0"/>
              <a:t>: đánh dấu văn bản bằng màu.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4CDC-ADE9-4CE1-8630-082C80BD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ACDB-632A-4C2A-B9BB-3E31C65F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11C-F4B3-47D1-90B4-4FC2442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A5E8D2-C053-4896-A20D-271870094BEB}"/>
              </a:ext>
            </a:extLst>
          </p:cNvPr>
          <p:cNvGrpSpPr/>
          <p:nvPr/>
        </p:nvGrpSpPr>
        <p:grpSpPr>
          <a:xfrm>
            <a:off x="3249372" y="3455312"/>
            <a:ext cx="6693140" cy="2342617"/>
            <a:chOff x="3249372" y="3455312"/>
            <a:chExt cx="6693140" cy="2342617"/>
          </a:xfrm>
        </p:grpSpPr>
        <p:pic>
          <p:nvPicPr>
            <p:cNvPr id="6146" name="Picture 2" descr="Screenshot of Word 2013">
              <a:extLst>
                <a:ext uri="{FF2B5EF4-FFF2-40B4-BE49-F238E27FC236}">
                  <a16:creationId xmlns:a16="http://schemas.microsoft.com/office/drawing/2014/main" id="{B8715A7F-B3AB-4760-BA9B-0A2B2390BE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5" t="-1" r="26267" b="7173"/>
            <a:stretch/>
          </p:blipFill>
          <p:spPr bwMode="auto">
            <a:xfrm>
              <a:off x="3249372" y="3511929"/>
              <a:ext cx="3026975" cy="2286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B02BCF-EB21-4748-A7E5-67F07DF04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6912" y="3455312"/>
              <a:ext cx="2895600" cy="2286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8814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C37-8A21-4C1B-B117-2952234A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9488-F7C2-44EB-A9F8-88723BDD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Dùng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trên</a:t>
            </a:r>
            <a:r>
              <a:rPr lang="en-US" b="1" dirty="0">
                <a:solidFill>
                  <a:srgbClr val="FF0000"/>
                </a:solidFill>
              </a:rPr>
              <a:t> Ribbon</a:t>
            </a:r>
            <a:r>
              <a:rPr lang="en-US" dirty="0"/>
              <a:t>: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Font</a:t>
            </a:r>
          </a:p>
          <a:p>
            <a:pPr lvl="1" algn="just"/>
            <a:r>
              <a:rPr lang="vi-VN" b="1" dirty="0"/>
              <a:t>Text Effects and Typography</a:t>
            </a:r>
            <a:r>
              <a:rPr lang="vi-VN" dirty="0"/>
              <a:t>: thêm hiệu ứng vào văn bản như bóng (Shadow) hoặc ánh sáng (glow) làm cho văn bản trở nên phong phú hơn. 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4CDC-ADE9-4CE1-8630-082C80BD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ACDB-632A-4C2A-B9BB-3E31C65F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11C-F4B3-47D1-90B4-4FC2442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03F0E-DFB7-43E9-86B3-83262592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63" y="3542557"/>
            <a:ext cx="4179225" cy="269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0678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2977</TotalTime>
  <Words>2346</Words>
  <Application>Microsoft Office PowerPoint</Application>
  <PresentationFormat>Widescreen</PresentationFormat>
  <Paragraphs>321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Roboto</vt:lpstr>
      <vt:lpstr>Tahoma</vt:lpstr>
      <vt:lpstr>Wingdings 3</vt:lpstr>
      <vt:lpstr>Wisp</vt:lpstr>
      <vt:lpstr>Bài 6 Định dạng Font và Paragraph</vt:lpstr>
      <vt:lpstr>Định dạng văn bản</vt:lpstr>
      <vt:lpstr>Giới thiệu</vt:lpstr>
      <vt:lpstr>Cách định dạng văn bản</vt:lpstr>
      <vt:lpstr>Cách định dạng văn bản</vt:lpstr>
      <vt:lpstr>Cách định dạng văn bản</vt:lpstr>
      <vt:lpstr>Cách định dạng văn bản</vt:lpstr>
      <vt:lpstr>Cách định dạng văn bản</vt:lpstr>
      <vt:lpstr>Cách định dạng văn bản</vt:lpstr>
      <vt:lpstr>Cách định dạng văn bản</vt:lpstr>
      <vt:lpstr>Cách định dạng văn bản</vt:lpstr>
      <vt:lpstr>Cách định dạng văn bản</vt:lpstr>
      <vt:lpstr>Cách định dạng văn bản</vt:lpstr>
      <vt:lpstr>Cách định dạng văn bản</vt:lpstr>
      <vt:lpstr>Cách định dạng văn bản</vt:lpstr>
      <vt:lpstr>Cách định dạng văn bản</vt:lpstr>
      <vt:lpstr>Cách định dạng văn bản</vt:lpstr>
      <vt:lpstr>Cách định dạng văn bản</vt:lpstr>
      <vt:lpstr>Định dạng Paragraph</vt:lpstr>
      <vt:lpstr>Đoạn văn bản - Paragraph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Định dạng đoạn</vt:lpstr>
      <vt:lpstr>Chức năng tab</vt:lpstr>
      <vt:lpstr>Chức năng tab</vt:lpstr>
      <vt:lpstr>Chức năng tab</vt:lpstr>
      <vt:lpstr>Chức năng tab</vt:lpstr>
      <vt:lpstr>Chức năng tab</vt:lpstr>
      <vt:lpstr>Chức năng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 and Lifetime</cp:lastModifiedBy>
  <cp:revision>249</cp:revision>
  <dcterms:created xsi:type="dcterms:W3CDTF">2021-05-13T02:13:49Z</dcterms:created>
  <dcterms:modified xsi:type="dcterms:W3CDTF">2021-05-26T12:11:29Z</dcterms:modified>
  <cp:contentStatus/>
</cp:coreProperties>
</file>