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81" r:id="rId2"/>
    <p:sldId id="476" r:id="rId3"/>
    <p:sldId id="480" r:id="rId4"/>
    <p:sldId id="481" r:id="rId5"/>
    <p:sldId id="487" r:id="rId6"/>
    <p:sldId id="488" r:id="rId7"/>
    <p:sldId id="482" r:id="rId8"/>
    <p:sldId id="483" r:id="rId9"/>
    <p:sldId id="500" r:id="rId10"/>
    <p:sldId id="489" r:id="rId11"/>
    <p:sldId id="493" r:id="rId12"/>
    <p:sldId id="490" r:id="rId13"/>
    <p:sldId id="501" r:id="rId14"/>
    <p:sldId id="502" r:id="rId15"/>
    <p:sldId id="495" r:id="rId16"/>
    <p:sldId id="498" r:id="rId17"/>
    <p:sldId id="496" r:id="rId18"/>
    <p:sldId id="499" r:id="rId19"/>
    <p:sldId id="491" r:id="rId20"/>
    <p:sldId id="494" r:id="rId21"/>
    <p:sldId id="477" r:id="rId22"/>
    <p:sldId id="479" r:id="rId23"/>
    <p:sldId id="503" r:id="rId24"/>
    <p:sldId id="504" r:id="rId25"/>
    <p:sldId id="505" r:id="rId26"/>
    <p:sldId id="506" r:id="rId27"/>
    <p:sldId id="507" r:id="rId28"/>
    <p:sldId id="532" r:id="rId29"/>
    <p:sldId id="531" r:id="rId30"/>
    <p:sldId id="530" r:id="rId31"/>
    <p:sldId id="510" r:id="rId32"/>
    <p:sldId id="511" r:id="rId33"/>
    <p:sldId id="533" r:id="rId34"/>
    <p:sldId id="512" r:id="rId35"/>
    <p:sldId id="517" r:id="rId36"/>
    <p:sldId id="478" r:id="rId37"/>
    <p:sldId id="516" r:id="rId38"/>
    <p:sldId id="518" r:id="rId39"/>
    <p:sldId id="534" r:id="rId40"/>
    <p:sldId id="542" r:id="rId41"/>
    <p:sldId id="519" r:id="rId42"/>
    <p:sldId id="522" r:id="rId43"/>
    <p:sldId id="535" r:id="rId44"/>
    <p:sldId id="523" r:id="rId45"/>
    <p:sldId id="524" r:id="rId46"/>
    <p:sldId id="525" r:id="rId47"/>
    <p:sldId id="526" r:id="rId48"/>
    <p:sldId id="536" r:id="rId49"/>
    <p:sldId id="527" r:id="rId50"/>
    <p:sldId id="537" r:id="rId51"/>
    <p:sldId id="538" r:id="rId52"/>
    <p:sldId id="540" r:id="rId53"/>
    <p:sldId id="539" r:id="rId54"/>
    <p:sldId id="541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3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19D38-B9B5-45E2-ADE4-1221F47CC04D}" type="datetimeFigureOut">
              <a:rPr lang="en-US" smtClean="0"/>
              <a:t>28/05/202121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C4FD4-EB42-4688-893B-B066E80CD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1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1540164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529541"/>
            <a:ext cx="8915399" cy="1374122"/>
          </a:xfrm>
        </p:spPr>
        <p:txBody>
          <a:bodyPr anchor="t"/>
          <a:lstStyle>
            <a:lvl1pPr marL="0" indent="0" algn="ctr">
              <a:buNone/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1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1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3911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36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0006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80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96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6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96454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801091"/>
            <a:ext cx="8915400" cy="41101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44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1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8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535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0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58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5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8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0593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1838036"/>
            <a:ext cx="8915400" cy="4181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14/05/202121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84318-9856-4A67-8CE7-23A223DD6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1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8DDC-1E57-4F27-9BED-8475B11564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456" y="1884784"/>
            <a:ext cx="11075437" cy="2169981"/>
          </a:xfrm>
        </p:spPr>
        <p:txBody>
          <a:bodyPr>
            <a:noAutofit/>
          </a:bodyPr>
          <a:lstStyle/>
          <a:p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7</a:t>
            </a:r>
            <a:b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Chèn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48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80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endParaRPr lang="en-US" sz="4800" dirty="0">
              <a:solidFill>
                <a:sysClr val="windowText" lastClr="0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97962-2255-454D-B2BB-0AC3AF8D3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GV: </a:t>
            </a:r>
            <a:r>
              <a:rPr lang="en-US" b="1" dirty="0" err="1"/>
              <a:t>Từ</a:t>
            </a:r>
            <a:r>
              <a:rPr lang="en-US" b="1" dirty="0"/>
              <a:t> </a:t>
            </a:r>
            <a:r>
              <a:rPr lang="en-US" b="1" dirty="0" err="1"/>
              <a:t>Thị</a:t>
            </a:r>
            <a:r>
              <a:rPr lang="en-US" b="1" dirty="0"/>
              <a:t> </a:t>
            </a:r>
            <a:r>
              <a:rPr lang="en-US" b="1" dirty="0" err="1"/>
              <a:t>Xuân</a:t>
            </a:r>
            <a:r>
              <a:rPr lang="en-US" b="1" dirty="0"/>
              <a:t> </a:t>
            </a:r>
            <a:r>
              <a:rPr lang="en-US" b="1" dirty="0" err="1"/>
              <a:t>Hiền</a:t>
            </a:r>
            <a:endParaRPr lang="en-US" b="1" dirty="0"/>
          </a:p>
          <a:p>
            <a:r>
              <a:rPr lang="en-US" b="1" dirty="0"/>
              <a:t>Email: ttxuanhien@gmail.com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288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A497-9B8F-4924-8669-A6D388DE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–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E0835-242A-4D84-8A73-01F9F2D91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Thêm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dòng</a:t>
            </a:r>
            <a:r>
              <a:rPr lang="en-US" b="1" dirty="0">
                <a:solidFill>
                  <a:srgbClr val="FF0000"/>
                </a:solidFill>
              </a:rPr>
              <a:t> – </a:t>
            </a:r>
            <a:r>
              <a:rPr lang="en-US" b="1" dirty="0" err="1">
                <a:solidFill>
                  <a:srgbClr val="FF0000"/>
                </a:solidFill>
              </a:rPr>
              <a:t>cột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Di </a:t>
            </a:r>
            <a:r>
              <a:rPr lang="en-US" dirty="0" err="1">
                <a:solidFill>
                  <a:schemeClr val="tx1"/>
                </a:solidFill>
              </a:rPr>
              <a:t>chuột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gần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cần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thêm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hoặc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cột</a:t>
            </a:r>
            <a:r>
              <a:rPr lang="en-US" dirty="0">
                <a:solidFill>
                  <a:schemeClr val="tx1"/>
                </a:solidFill>
              </a:rPr>
              <a:t>, click </a:t>
            </a:r>
            <a:r>
              <a:rPr lang="en-US" dirty="0" err="1">
                <a:solidFill>
                  <a:schemeClr val="tx1"/>
                </a:solidFill>
              </a:rPr>
              <a:t>vào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dấu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cộng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xuất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hiện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C31E5-E47D-4439-A84B-9FE9FCAB1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4B182-E9A1-4CC1-A288-1CE83127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1BD8A-D2CE-436F-8CA7-83ECB60C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10</a:t>
            </a:fld>
            <a:endParaRPr lang="en-US"/>
          </a:p>
        </p:txBody>
      </p:sp>
      <p:pic>
        <p:nvPicPr>
          <p:cNvPr id="3074" name="Picture 2" descr="Screenshot of Word 2013">
            <a:extLst>
              <a:ext uri="{FF2B5EF4-FFF2-40B4-BE49-F238E27FC236}">
                <a16:creationId xmlns:a16="http://schemas.microsoft.com/office/drawing/2014/main" id="{AC10A47F-F2B2-4CAE-9ECE-72D53F672E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1" t="11841" r="3943" b="11850"/>
          <a:stretch/>
        </p:blipFill>
        <p:spPr bwMode="auto">
          <a:xfrm>
            <a:off x="4221352" y="3277395"/>
            <a:ext cx="5666226" cy="11753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creenshot of Word 2013">
            <a:extLst>
              <a:ext uri="{FF2B5EF4-FFF2-40B4-BE49-F238E27FC236}">
                <a16:creationId xmlns:a16="http://schemas.microsoft.com/office/drawing/2014/main" id="{427F4D0C-3BA7-4D4A-A02B-FC4FC357AC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" t="6448" r="3553" b="12597"/>
          <a:stretch/>
        </p:blipFill>
        <p:spPr bwMode="auto">
          <a:xfrm>
            <a:off x="4221352" y="4672190"/>
            <a:ext cx="5666226" cy="1411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448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A497-9B8F-4924-8669-A6D388DE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–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E0835-242A-4D84-8A73-01F9F2D91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4535069" cy="4110131"/>
          </a:xfrm>
        </p:spPr>
        <p:txBody>
          <a:bodyPr/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Thêm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dòng</a:t>
            </a:r>
            <a:r>
              <a:rPr lang="en-US" b="1" dirty="0">
                <a:solidFill>
                  <a:srgbClr val="FF0000"/>
                </a:solidFill>
              </a:rPr>
              <a:t> – </a:t>
            </a:r>
            <a:r>
              <a:rPr lang="en-US" b="1" dirty="0" err="1">
                <a:solidFill>
                  <a:srgbClr val="FF0000"/>
                </a:solidFill>
              </a:rPr>
              <a:t>cột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pPr lvl="1" algn="just"/>
            <a:r>
              <a:rPr lang="en-US" dirty="0" err="1">
                <a:solidFill>
                  <a:schemeClr val="tx1"/>
                </a:solidFill>
              </a:rPr>
              <a:t>Hoặc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bấm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chuột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phải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bảng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Insert,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tùy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hàng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cột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1" algn="just"/>
            <a:r>
              <a:rPr lang="en-US" dirty="0" err="1">
                <a:solidFill>
                  <a:schemeClr val="tx1"/>
                </a:solidFill>
              </a:rPr>
              <a:t>Hoặc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sử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dụng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lệnh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trên</a:t>
            </a:r>
            <a:r>
              <a:rPr lang="en-US" dirty="0">
                <a:solidFill>
                  <a:schemeClr val="tx1"/>
                </a:solidFill>
              </a:rPr>
              <a:t> Ribbon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C31E5-E47D-4439-A84B-9FE9FCAB1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4B182-E9A1-4CC1-A288-1CE83127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1BD8A-D2CE-436F-8CA7-83ECB60C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11</a:t>
            </a:fld>
            <a:endParaRPr lang="en-US"/>
          </a:p>
        </p:txBody>
      </p:sp>
      <p:pic>
        <p:nvPicPr>
          <p:cNvPr id="4098" name="Picture 2" descr="Screenshot of Word 2013">
            <a:extLst>
              <a:ext uri="{FF2B5EF4-FFF2-40B4-BE49-F238E27FC236}">
                <a16:creationId xmlns:a16="http://schemas.microsoft.com/office/drawing/2014/main" id="{18D0CBBC-B200-4CB5-8BEC-A61E0ABCB3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2" b="4090"/>
          <a:stretch/>
        </p:blipFill>
        <p:spPr bwMode="auto">
          <a:xfrm>
            <a:off x="7432219" y="1757555"/>
            <a:ext cx="3755152" cy="44763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323A72-9C56-47A1-99F4-99C9550E0E8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340" y="4670079"/>
            <a:ext cx="2645355" cy="15043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40494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A497-9B8F-4924-8669-A6D388DE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–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E0835-242A-4D84-8A73-01F9F2D91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6378157" cy="4110131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Xóa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dòng</a:t>
            </a:r>
            <a:r>
              <a:rPr lang="en-US" b="1" dirty="0">
                <a:solidFill>
                  <a:srgbClr val="FF0000"/>
                </a:solidFill>
              </a:rPr>
              <a:t>/</a:t>
            </a:r>
            <a:r>
              <a:rPr lang="en-US" b="1" dirty="0" err="1">
                <a:solidFill>
                  <a:srgbClr val="FF0000"/>
                </a:solidFill>
              </a:rPr>
              <a:t>cột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/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c</a:t>
            </a:r>
            <a:r>
              <a:rPr lang="vi-VN" dirty="0"/>
              <a:t>lick chuột vào bất kỳ vị trí nào trong bảng, dòng, cột cần xoá.</a:t>
            </a:r>
          </a:p>
          <a:p>
            <a:pPr lvl="1"/>
            <a:r>
              <a:rPr lang="en-US" dirty="0"/>
              <a:t>T</a:t>
            </a:r>
            <a:r>
              <a:rPr lang="vi-VN" dirty="0"/>
              <a:t>rong tab </a:t>
            </a:r>
            <a:r>
              <a:rPr lang="vi-VN" b="1" dirty="0"/>
              <a:t>Table Tools</a:t>
            </a:r>
            <a:r>
              <a:rPr lang="vi-VN" dirty="0"/>
              <a:t>, chọn tab </a:t>
            </a:r>
            <a:r>
              <a:rPr lang="vi-VN" b="1" dirty="0"/>
              <a:t>Layout</a:t>
            </a:r>
          </a:p>
          <a:p>
            <a:pPr lvl="1"/>
            <a:r>
              <a:rPr lang="vi-VN" dirty="0"/>
              <a:t>Click menu </a:t>
            </a:r>
            <a:r>
              <a:rPr lang="vi-VN" b="1" dirty="0"/>
              <a:t>Delete</a:t>
            </a:r>
            <a:r>
              <a:rPr lang="vi-VN" dirty="0"/>
              <a:t>, chọn lệnh Delete tương ứng</a:t>
            </a:r>
          </a:p>
          <a:p>
            <a:pPr lvl="1"/>
            <a:r>
              <a:rPr lang="vi-VN" dirty="0"/>
              <a:t>Hoặc click menu </a:t>
            </a:r>
            <a:r>
              <a:rPr lang="vi-VN" b="1" dirty="0"/>
              <a:t>Delete trên mini toolbar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C31E5-E47D-4439-A84B-9FE9FCAB1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4B182-E9A1-4CC1-A288-1CE83127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1BD8A-D2CE-436F-8CA7-83ECB60C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122AFA-FFAE-4C38-9BDB-19F2A22B2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7369" y="2508368"/>
            <a:ext cx="3019425" cy="2695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4881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DD84-88D8-46AB-88BF-B49AC872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–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733D7-6261-4061-8523-2BA752420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Thay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đổi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kích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thước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của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dòng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và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cột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2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2 </a:t>
            </a:r>
            <a:r>
              <a:rPr lang="en-US" dirty="0" err="1"/>
              <a:t>dòng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Khi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     drag </a:t>
            </a:r>
            <a:r>
              <a:rPr lang="en-US" dirty="0" err="1"/>
              <a:t>chuột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endParaRPr lang="en-US" dirty="0"/>
          </a:p>
          <a:p>
            <a:pPr lvl="1"/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Cell size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0C40A-E4A0-4E63-A3EE-982A01CE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65477-23C3-4F63-9DCA-80058BA3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9AD0C-5C69-488E-BA26-39F531AE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F095D6-C27F-4F9F-B1CA-49EC237C37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767"/>
          <a:stretch/>
        </p:blipFill>
        <p:spPr>
          <a:xfrm>
            <a:off x="4445162" y="4180075"/>
            <a:ext cx="3052861" cy="14369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C4CDEEA-B87E-47E1-AB64-60C0B62FE08D}"/>
              </a:ext>
            </a:extLst>
          </p:cNvPr>
          <p:cNvGrpSpPr/>
          <p:nvPr/>
        </p:nvGrpSpPr>
        <p:grpSpPr>
          <a:xfrm>
            <a:off x="5582783" y="2995133"/>
            <a:ext cx="388810" cy="242590"/>
            <a:chOff x="1166327" y="2416635"/>
            <a:chExt cx="494522" cy="242596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B760E7D-3A8F-44AE-8953-490971CAFAA1}"/>
                </a:ext>
              </a:extLst>
            </p:cNvPr>
            <p:cNvCxnSpPr>
              <a:cxnSpLocks/>
            </p:cNvCxnSpPr>
            <p:nvPr/>
          </p:nvCxnSpPr>
          <p:spPr>
            <a:xfrm>
              <a:off x="1166327" y="2547257"/>
              <a:ext cx="4945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87E068-67B7-4CD0-A6AB-C252B59B2866}"/>
                </a:ext>
              </a:extLst>
            </p:cNvPr>
            <p:cNvCxnSpPr/>
            <p:nvPr/>
          </p:nvCxnSpPr>
          <p:spPr>
            <a:xfrm>
              <a:off x="1418253" y="2416635"/>
              <a:ext cx="0" cy="2425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9126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DD84-88D8-46AB-88BF-B49AC872F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–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733D7-6261-4061-8523-2BA752420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Canh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đều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dòng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và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cột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canh</a:t>
            </a:r>
            <a:r>
              <a:rPr lang="en-US" dirty="0"/>
              <a:t> </a:t>
            </a:r>
            <a:r>
              <a:rPr lang="en-US" dirty="0" err="1"/>
              <a:t>đều</a:t>
            </a:r>
            <a:endParaRPr lang="en-US" dirty="0"/>
          </a:p>
          <a:p>
            <a:pPr lvl="1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Cell size</a:t>
            </a:r>
          </a:p>
          <a:p>
            <a:pPr lvl="2"/>
            <a:r>
              <a:rPr lang="en-US" dirty="0"/>
              <a:t>Click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b="1" i="1" dirty="0"/>
              <a:t>Distribute Rows</a:t>
            </a:r>
            <a:r>
              <a:rPr lang="en-US" dirty="0"/>
              <a:t>: </a:t>
            </a:r>
            <a:r>
              <a:rPr lang="en-US" dirty="0" err="1"/>
              <a:t>canh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dòng</a:t>
            </a:r>
            <a:endParaRPr lang="en-US" dirty="0"/>
          </a:p>
          <a:p>
            <a:pPr lvl="2"/>
            <a:r>
              <a:rPr lang="en-US" dirty="0"/>
              <a:t>Click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b="1" i="1" dirty="0"/>
              <a:t>Distribute </a:t>
            </a:r>
            <a:r>
              <a:rPr lang="en-US" b="1" i="1" dirty="0" err="1"/>
              <a:t>Clomns</a:t>
            </a:r>
            <a:r>
              <a:rPr lang="en-US" dirty="0"/>
              <a:t>: </a:t>
            </a:r>
            <a:r>
              <a:rPr lang="en-US" dirty="0" err="1"/>
              <a:t>canh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cột</a:t>
            </a:r>
            <a:endParaRPr lang="en-US" dirty="0"/>
          </a:p>
          <a:p>
            <a:pPr lvl="2"/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0C40A-E4A0-4E63-A3EE-982A01CEE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65477-23C3-4F63-9DCA-80058BA3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9AD0C-5C69-488E-BA26-39F531AE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F095D6-C27F-4F9F-B1CA-49EC237C37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359" r="-1"/>
          <a:stretch/>
        </p:blipFill>
        <p:spPr>
          <a:xfrm>
            <a:off x="5017422" y="4256286"/>
            <a:ext cx="2484390" cy="1654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8588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1076-C983-4E0F-9CF6-35176D2D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–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2764B-B894-4474-BE03-A64DBCE0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	</a:t>
            </a:r>
            <a:r>
              <a:rPr lang="en-US" b="1" dirty="0" err="1">
                <a:solidFill>
                  <a:srgbClr val="FF0000"/>
                </a:solidFill>
              </a:rPr>
              <a:t>Trộn</a:t>
            </a:r>
            <a:r>
              <a:rPr lang="en-US" b="1" dirty="0">
                <a:solidFill>
                  <a:srgbClr val="FF0000"/>
                </a:solidFill>
              </a:rPr>
              <a:t> ô (Merge Cells): </a:t>
            </a:r>
            <a:r>
              <a:rPr lang="en-US" dirty="0" err="1">
                <a:solidFill>
                  <a:schemeClr val="tx1"/>
                </a:solidFill>
              </a:rPr>
              <a:t>kết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hợp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nhiều</a:t>
            </a:r>
            <a:r>
              <a:rPr lang="en-US" dirty="0">
                <a:solidFill>
                  <a:schemeClr val="tx1"/>
                </a:solidFill>
              </a:rPr>
              <a:t> ô </a:t>
            </a:r>
            <a:r>
              <a:rPr lang="en-US" dirty="0" err="1">
                <a:solidFill>
                  <a:schemeClr val="tx1"/>
                </a:solidFill>
              </a:rPr>
              <a:t>thành</a:t>
            </a:r>
            <a:r>
              <a:rPr lang="en-US" dirty="0">
                <a:solidFill>
                  <a:schemeClr val="tx1"/>
                </a:solidFill>
              </a:rPr>
              <a:t> 1 ô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ô </a:t>
            </a:r>
            <a:r>
              <a:rPr lang="en-US" dirty="0" err="1">
                <a:solidFill>
                  <a:schemeClr val="tx1"/>
                </a:solidFill>
              </a:rPr>
              <a:t>cần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trộn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tab </a:t>
            </a:r>
            <a:r>
              <a:rPr lang="en-US" dirty="0" err="1">
                <a:solidFill>
                  <a:schemeClr val="tx1"/>
                </a:solidFill>
              </a:rPr>
              <a:t>ngữ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cảnh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Table Tools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tab </a:t>
            </a:r>
            <a:r>
              <a:rPr lang="en-US" b="1" dirty="0">
                <a:solidFill>
                  <a:schemeClr val="tx1"/>
                </a:solidFill>
              </a:rPr>
              <a:t>Layout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Click </a:t>
            </a:r>
            <a:r>
              <a:rPr lang="en-US" dirty="0" err="1">
                <a:solidFill>
                  <a:schemeClr val="tx1"/>
                </a:solidFill>
              </a:rPr>
              <a:t>nút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Merge cells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nhóm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lệnh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Merge.</a:t>
            </a:r>
          </a:p>
          <a:p>
            <a:pPr lvl="1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34433-60C4-440B-8F42-4FE9D2789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803B6-F0D7-4D17-9D0E-9B2CA8ED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B4651-3D1D-4905-8EB0-DF99BB72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15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54F4E87-8605-4E0F-998E-6A8612D3E338}"/>
              </a:ext>
            </a:extLst>
          </p:cNvPr>
          <p:cNvGrpSpPr/>
          <p:nvPr/>
        </p:nvGrpSpPr>
        <p:grpSpPr>
          <a:xfrm>
            <a:off x="4678629" y="4101982"/>
            <a:ext cx="4133850" cy="1533525"/>
            <a:chOff x="4799927" y="3952692"/>
            <a:chExt cx="4133850" cy="15335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C1BE510-A439-475D-BB84-6CF0523B3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9927" y="3952692"/>
              <a:ext cx="4133850" cy="153352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21131C-B536-40D3-A162-C6377E507359}"/>
                </a:ext>
              </a:extLst>
            </p:cNvPr>
            <p:cNvSpPr/>
            <p:nvPr/>
          </p:nvSpPr>
          <p:spPr>
            <a:xfrm>
              <a:off x="4874571" y="4280915"/>
              <a:ext cx="677142" cy="8770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5889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1076-C983-4E0F-9CF6-35176D2D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–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2764B-B894-4474-BE03-A64DBCE0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	</a:t>
            </a:r>
            <a:r>
              <a:rPr lang="en-US" b="1" dirty="0" err="1">
                <a:solidFill>
                  <a:srgbClr val="FF0000"/>
                </a:solidFill>
              </a:rPr>
              <a:t>Tách</a:t>
            </a:r>
            <a:r>
              <a:rPr lang="en-US" b="1" dirty="0">
                <a:solidFill>
                  <a:srgbClr val="FF0000"/>
                </a:solidFill>
              </a:rPr>
              <a:t> ô (Split Cells): </a:t>
            </a:r>
            <a:r>
              <a:rPr lang="en-US" dirty="0" err="1">
                <a:solidFill>
                  <a:schemeClr val="tx1"/>
                </a:solidFill>
              </a:rPr>
              <a:t>tách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số</a:t>
            </a:r>
            <a:r>
              <a:rPr lang="en-US" dirty="0">
                <a:solidFill>
                  <a:schemeClr val="tx1"/>
                </a:solidFill>
              </a:rPr>
              <a:t> ô </a:t>
            </a:r>
            <a:r>
              <a:rPr lang="en-US" dirty="0" err="1">
                <a:solidFill>
                  <a:schemeClr val="tx1"/>
                </a:solidFill>
              </a:rPr>
              <a:t>thành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ô </a:t>
            </a:r>
            <a:r>
              <a:rPr lang="en-US" dirty="0" err="1">
                <a:solidFill>
                  <a:schemeClr val="tx1"/>
                </a:solidFill>
              </a:rPr>
              <a:t>mới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ô </a:t>
            </a:r>
            <a:r>
              <a:rPr lang="en-US" dirty="0" err="1">
                <a:solidFill>
                  <a:schemeClr val="tx1"/>
                </a:solidFill>
              </a:rPr>
              <a:t>cần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tách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tab </a:t>
            </a:r>
            <a:r>
              <a:rPr lang="en-US" dirty="0" err="1">
                <a:solidFill>
                  <a:schemeClr val="tx1"/>
                </a:solidFill>
              </a:rPr>
              <a:t>ngữ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cảnh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Table Tools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tab </a:t>
            </a:r>
            <a:r>
              <a:rPr lang="en-US" b="1" dirty="0">
                <a:solidFill>
                  <a:schemeClr val="tx1"/>
                </a:solidFill>
              </a:rPr>
              <a:t>Layout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Click </a:t>
            </a:r>
            <a:r>
              <a:rPr lang="en-US" dirty="0" err="1">
                <a:solidFill>
                  <a:schemeClr val="tx1"/>
                </a:solidFill>
              </a:rPr>
              <a:t>nút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Split cells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nhóm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lệnh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Merge</a:t>
            </a:r>
          </a:p>
          <a:p>
            <a:pPr lvl="1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34433-60C4-440B-8F42-4FE9D2789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803B6-F0D7-4D17-9D0E-9B2CA8ED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B4651-3D1D-4905-8EB0-DF99BB72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16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41495BA-3A8C-41EC-968A-0CA55C3D71D9}"/>
              </a:ext>
            </a:extLst>
          </p:cNvPr>
          <p:cNvGrpSpPr/>
          <p:nvPr/>
        </p:nvGrpSpPr>
        <p:grpSpPr>
          <a:xfrm>
            <a:off x="4678629" y="4101982"/>
            <a:ext cx="4133850" cy="1533525"/>
            <a:chOff x="4799927" y="3952692"/>
            <a:chExt cx="4133850" cy="153352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2374497-53B8-45E4-BC05-208F3E277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9927" y="3952692"/>
              <a:ext cx="4133850" cy="153352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DBC1E68-2DD2-46A8-971C-44FBA2F24130}"/>
                </a:ext>
              </a:extLst>
            </p:cNvPr>
            <p:cNvSpPr/>
            <p:nvPr/>
          </p:nvSpPr>
          <p:spPr>
            <a:xfrm>
              <a:off x="5341102" y="4280915"/>
              <a:ext cx="677142" cy="8770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92711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1076-C983-4E0F-9CF6-35176D2D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–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2764B-B894-4474-BE03-A64DBCE0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Định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dạng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đường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của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bảng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  <a:p>
            <a:pPr lvl="1"/>
            <a:r>
              <a:rPr lang="en-US" dirty="0" err="1"/>
              <a:t>Trong</a:t>
            </a:r>
            <a:r>
              <a:rPr lang="en-US" dirty="0"/>
              <a:t> tab </a:t>
            </a:r>
            <a:r>
              <a:rPr lang="en-US" b="1" dirty="0"/>
              <a:t>Table Tools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Design</a:t>
            </a:r>
            <a:r>
              <a:rPr lang="en-US" dirty="0"/>
              <a:t>.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Borders,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viền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34433-60C4-440B-8F42-4FE9D2789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803B6-F0D7-4D17-9D0E-9B2CA8ED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B4651-3D1D-4905-8EB0-DF99BB72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17</a:t>
            </a:fld>
            <a:endParaRPr lang="en-US"/>
          </a:p>
        </p:txBody>
      </p:sp>
      <p:pic>
        <p:nvPicPr>
          <p:cNvPr id="3074" name="Picture 2" descr="Screenshot of Word 2013">
            <a:extLst>
              <a:ext uri="{FF2B5EF4-FFF2-40B4-BE49-F238E27FC236}">
                <a16:creationId xmlns:a16="http://schemas.microsoft.com/office/drawing/2014/main" id="{FA951E5D-0693-4E3F-8193-4CD8DCF0E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658" y="3848205"/>
            <a:ext cx="3516507" cy="20630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709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1076-C983-4E0F-9CF6-35176D2D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–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2764B-B894-4474-BE03-A64DBCE04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5791113" cy="4110131"/>
          </a:xfrm>
        </p:spPr>
        <p:txBody>
          <a:bodyPr/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Tô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màu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bảng</a:t>
            </a:r>
            <a:endParaRPr lang="en-US" b="1" dirty="0">
              <a:solidFill>
                <a:srgbClr val="FF0000"/>
              </a:solidFill>
            </a:endParaRPr>
          </a:p>
          <a:p>
            <a:pPr lvl="1" algn="just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 err="1"/>
              <a:t>dòng</a:t>
            </a:r>
            <a:r>
              <a:rPr lang="en-US" b="1" dirty="0"/>
              <a:t>/</a:t>
            </a:r>
            <a:r>
              <a:rPr lang="en-US" b="1" dirty="0" err="1"/>
              <a:t>cột</a:t>
            </a:r>
            <a:r>
              <a:rPr lang="en-US" b="1" dirty="0"/>
              <a:t>/ô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tô</a:t>
            </a:r>
            <a:r>
              <a:rPr lang="en-US" dirty="0"/>
              <a:t> </a:t>
            </a:r>
            <a:r>
              <a:rPr lang="en-US" dirty="0" err="1"/>
              <a:t>màu</a:t>
            </a:r>
            <a:endParaRPr lang="en-US" dirty="0"/>
          </a:p>
          <a:p>
            <a:pPr lvl="1" algn="just"/>
            <a:r>
              <a:rPr lang="en-US" dirty="0" err="1"/>
              <a:t>Trong</a:t>
            </a:r>
            <a:r>
              <a:rPr lang="en-US" dirty="0"/>
              <a:t> tab </a:t>
            </a:r>
            <a:r>
              <a:rPr lang="en-US" b="1" dirty="0"/>
              <a:t>Table Tools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Design</a:t>
            </a:r>
            <a:r>
              <a:rPr lang="en-US" dirty="0"/>
              <a:t>. Click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b="1" dirty="0"/>
              <a:t>Shading,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.</a:t>
            </a:r>
          </a:p>
          <a:p>
            <a:pPr lvl="1"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34433-60C4-440B-8F42-4FE9D2789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803B6-F0D7-4D17-9D0E-9B2CA8ED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B4651-3D1D-4905-8EB0-DF99BB72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0A1C8D-DB41-4716-BC3B-662E1F9FE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188" y="1801091"/>
            <a:ext cx="1981200" cy="3895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0917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A497-9B8F-4924-8669-A6D388DE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–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E0835-242A-4D84-8A73-01F9F2D91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Định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dạng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bảng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sử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dụng</a:t>
            </a:r>
            <a:r>
              <a:rPr lang="en-US" b="1" dirty="0">
                <a:solidFill>
                  <a:srgbClr val="FF0000"/>
                </a:solidFill>
              </a:rPr>
              <a:t> Table Styles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Trong</a:t>
            </a:r>
            <a:r>
              <a:rPr lang="en-US" dirty="0"/>
              <a:t> tab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b="1" dirty="0"/>
              <a:t>Table Tools, </a:t>
            </a:r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Design</a:t>
            </a:r>
          </a:p>
          <a:p>
            <a:pPr lvl="1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Table Style,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C31E5-E47D-4439-A84B-9FE9FCAB1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4B182-E9A1-4CC1-A288-1CE83127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1BD8A-D2CE-436F-8CA7-83ECB60C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19</a:t>
            </a:fld>
            <a:endParaRPr lang="en-US"/>
          </a:p>
        </p:txBody>
      </p:sp>
      <p:pic>
        <p:nvPicPr>
          <p:cNvPr id="1026" name="Picture 2" descr="Screenshot of Word 2013">
            <a:extLst>
              <a:ext uri="{FF2B5EF4-FFF2-40B4-BE49-F238E27FC236}">
                <a16:creationId xmlns:a16="http://schemas.microsoft.com/office/drawing/2014/main" id="{ECA3B2D7-FC4D-4B41-A18D-0C3D2F7798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3128742" y="4093672"/>
            <a:ext cx="8079769" cy="17513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87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3D7A-9FA0-40C1-ADE3-0E64C757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- Table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94DA8-0D9F-46FB-90BA-5EE31F09E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b="1" dirty="0">
                <a:solidFill>
                  <a:srgbClr val="FF0000"/>
                </a:solidFill>
              </a:rPr>
              <a:t>Bảng</a:t>
            </a:r>
            <a:r>
              <a:rPr lang="vi-VN" dirty="0"/>
              <a:t> là một lưới các ô được sắp xếp theo hàng và cột</a:t>
            </a:r>
            <a:r>
              <a:rPr lang="en-US" dirty="0"/>
              <a:t>,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vi-VN" dirty="0"/>
              <a:t>trình bày văn bản và dữ liệu số. </a:t>
            </a:r>
            <a:endParaRPr lang="en-US" dirty="0"/>
          </a:p>
          <a:p>
            <a:pPr algn="just"/>
            <a:r>
              <a:rPr lang="vi-VN" dirty="0"/>
              <a:t>Word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vi-VN" dirty="0"/>
              <a:t> có thể tạo bảng trống,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vi-VN" dirty="0"/>
              <a:t>chuyển đổi văn bản thành bảng và áp dụng nhiều kiểu và định dạng cho các bảng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9EB8D-D0D0-4846-A101-C276F1913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C01AC-DB2B-4C23-8A32-999BE296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10990-10CC-463D-B48C-3B6625B4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F173B2A7-13D5-43CC-8DC1-585A10710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217551"/>
              </p:ext>
            </p:extLst>
          </p:nvPr>
        </p:nvGraphicFramePr>
        <p:xfrm>
          <a:off x="4178525" y="4370970"/>
          <a:ext cx="5299784" cy="146304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757112">
                  <a:extLst>
                    <a:ext uri="{9D8B030D-6E8A-4147-A177-3AD203B41FA5}">
                      <a16:colId xmlns:a16="http://schemas.microsoft.com/office/drawing/2014/main" val="2259003160"/>
                    </a:ext>
                  </a:extLst>
                </a:gridCol>
                <a:gridCol w="757112">
                  <a:extLst>
                    <a:ext uri="{9D8B030D-6E8A-4147-A177-3AD203B41FA5}">
                      <a16:colId xmlns:a16="http://schemas.microsoft.com/office/drawing/2014/main" val="4205774925"/>
                    </a:ext>
                  </a:extLst>
                </a:gridCol>
                <a:gridCol w="757112">
                  <a:extLst>
                    <a:ext uri="{9D8B030D-6E8A-4147-A177-3AD203B41FA5}">
                      <a16:colId xmlns:a16="http://schemas.microsoft.com/office/drawing/2014/main" val="2162550045"/>
                    </a:ext>
                  </a:extLst>
                </a:gridCol>
                <a:gridCol w="757112">
                  <a:extLst>
                    <a:ext uri="{9D8B030D-6E8A-4147-A177-3AD203B41FA5}">
                      <a16:colId xmlns:a16="http://schemas.microsoft.com/office/drawing/2014/main" val="1692078924"/>
                    </a:ext>
                  </a:extLst>
                </a:gridCol>
                <a:gridCol w="757112">
                  <a:extLst>
                    <a:ext uri="{9D8B030D-6E8A-4147-A177-3AD203B41FA5}">
                      <a16:colId xmlns:a16="http://schemas.microsoft.com/office/drawing/2014/main" val="3190413746"/>
                    </a:ext>
                  </a:extLst>
                </a:gridCol>
                <a:gridCol w="757112">
                  <a:extLst>
                    <a:ext uri="{9D8B030D-6E8A-4147-A177-3AD203B41FA5}">
                      <a16:colId xmlns:a16="http://schemas.microsoft.com/office/drawing/2014/main" val="3789076500"/>
                    </a:ext>
                  </a:extLst>
                </a:gridCol>
                <a:gridCol w="757112">
                  <a:extLst>
                    <a:ext uri="{9D8B030D-6E8A-4147-A177-3AD203B41FA5}">
                      <a16:colId xmlns:a16="http://schemas.microsoft.com/office/drawing/2014/main" val="1178748613"/>
                    </a:ext>
                  </a:extLst>
                </a:gridCol>
              </a:tblGrid>
              <a:tr h="3414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4738904"/>
                  </a:ext>
                </a:extLst>
              </a:tr>
              <a:tr h="3414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Ô (cell)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180638"/>
                  </a:ext>
                </a:extLst>
              </a:tr>
              <a:tr h="3414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2231436"/>
                  </a:ext>
                </a:extLst>
              </a:tr>
              <a:tr h="34145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7791635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B788616E-4C18-41F6-958D-0C62FAD5FD39}"/>
              </a:ext>
            </a:extLst>
          </p:cNvPr>
          <p:cNvGrpSpPr/>
          <p:nvPr/>
        </p:nvGrpSpPr>
        <p:grpSpPr>
          <a:xfrm>
            <a:off x="6017988" y="4733158"/>
            <a:ext cx="5399639" cy="1582477"/>
            <a:chOff x="5564155" y="3922370"/>
            <a:chExt cx="5399639" cy="158247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62DC239-BD71-43BE-98AE-D4B77372381C}"/>
                </a:ext>
              </a:extLst>
            </p:cNvPr>
            <p:cNvSpPr txBox="1"/>
            <p:nvPr/>
          </p:nvSpPr>
          <p:spPr>
            <a:xfrm>
              <a:off x="9111461" y="3922370"/>
              <a:ext cx="1852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Hàng</a:t>
              </a:r>
              <a:r>
                <a:rPr lang="en-US" dirty="0"/>
                <a:t> (row)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D5584A6-5624-40A4-AB7C-3CDB9A0B4A36}"/>
                </a:ext>
              </a:extLst>
            </p:cNvPr>
            <p:cNvSpPr txBox="1"/>
            <p:nvPr/>
          </p:nvSpPr>
          <p:spPr>
            <a:xfrm>
              <a:off x="5564155" y="5135515"/>
              <a:ext cx="1620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Cột</a:t>
              </a:r>
              <a:r>
                <a:rPr lang="en-US" dirty="0"/>
                <a:t> (Column)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8560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AA497-9B8F-4924-8669-A6D388DE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–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bảng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E0835-242A-4D84-8A73-01F9F2D91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Hiệu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chỉnh</a:t>
            </a:r>
            <a:r>
              <a:rPr lang="en-US" b="1" dirty="0">
                <a:solidFill>
                  <a:srgbClr val="FF0000"/>
                </a:solidFill>
              </a:rPr>
              <a:t> Table Styles</a:t>
            </a:r>
            <a:r>
              <a:rPr lang="en-US" dirty="0"/>
              <a:t>:</a:t>
            </a:r>
          </a:p>
          <a:p>
            <a:pPr lvl="1" algn="just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bật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: </a:t>
            </a:r>
            <a:r>
              <a:rPr lang="en-US" b="1" i="1" dirty="0"/>
              <a:t>Header Row, Total Row, Banded Rows, First Column, Last Column, and Banded Columns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C31E5-E47D-4439-A84B-9FE9FCAB1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4B182-E9A1-4CC1-A288-1CE83127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1BD8A-D2CE-436F-8CA7-83ECB60C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20</a:t>
            </a:fld>
            <a:endParaRPr lang="en-US"/>
          </a:p>
        </p:txBody>
      </p:sp>
      <p:pic>
        <p:nvPicPr>
          <p:cNvPr id="2050" name="Picture 2" descr="Screenshot of Word 2013">
            <a:extLst>
              <a:ext uri="{FF2B5EF4-FFF2-40B4-BE49-F238E27FC236}">
                <a16:creationId xmlns:a16="http://schemas.microsoft.com/office/drawing/2014/main" id="{8D25E2D4-9D99-4D93-B629-1E8A51ED2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168" y="4053847"/>
            <a:ext cx="6181725" cy="1857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446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E71A-AE77-478F-BAB6-EACECFCB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05E71-0D65-4292-8AEC-8C019DF1F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b="1" dirty="0">
                <a:solidFill>
                  <a:srgbClr val="FF0000"/>
                </a:solidFill>
              </a:rPr>
              <a:t>SmartArt</a:t>
            </a:r>
            <a:r>
              <a:rPr lang="vi-VN" dirty="0"/>
              <a:t> là công cụ </a:t>
            </a:r>
            <a:r>
              <a:rPr lang="vi-VN" b="1" i="1" dirty="0"/>
              <a:t>giao tiếp </a:t>
            </a:r>
            <a:r>
              <a:rPr lang="vi-VN" dirty="0"/>
              <a:t>thông minh,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vi-VN" b="1" dirty="0"/>
              <a:t>đồ họa</a:t>
            </a:r>
            <a:r>
              <a:rPr lang="vi-VN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thuần</a:t>
            </a:r>
            <a:r>
              <a:rPr lang="en-US" dirty="0"/>
              <a:t>.</a:t>
            </a:r>
          </a:p>
          <a:p>
            <a:pPr algn="just"/>
            <a:r>
              <a:rPr lang="vi-VN" dirty="0"/>
              <a:t>Có nhiều lựa chọn</a:t>
            </a:r>
            <a:r>
              <a:rPr lang="en-US" dirty="0"/>
              <a:t> </a:t>
            </a:r>
            <a:r>
              <a:rPr lang="vi-VN" dirty="0"/>
              <a:t>để minh họa cho nhiều kiểu ý tưởng khác nhau</a:t>
            </a:r>
            <a:r>
              <a:rPr lang="en-US" b="1" i="1" dirty="0"/>
              <a:t>:</a:t>
            </a:r>
            <a:r>
              <a:rPr lang="vi-VN" b="1" i="1" dirty="0"/>
              <a:t> </a:t>
            </a:r>
            <a:r>
              <a:rPr lang="en-US" b="1" i="1" dirty="0" err="1"/>
              <a:t>danh</a:t>
            </a:r>
            <a:r>
              <a:rPr lang="en-US" b="1" i="1" dirty="0"/>
              <a:t> </a:t>
            </a:r>
            <a:r>
              <a:rPr lang="en-US" b="1" i="1" dirty="0" err="1"/>
              <a:t>sách</a:t>
            </a:r>
            <a:r>
              <a:rPr lang="en-US" dirty="0"/>
              <a:t>, </a:t>
            </a:r>
            <a:r>
              <a:rPr lang="vi-VN" b="1" i="1" dirty="0"/>
              <a:t>quy trình</a:t>
            </a:r>
            <a:r>
              <a:rPr lang="vi-VN" dirty="0"/>
              <a:t>, </a:t>
            </a:r>
            <a:r>
              <a:rPr lang="vi-VN" b="1" i="1" dirty="0"/>
              <a:t>mối quan hệ</a:t>
            </a:r>
            <a:r>
              <a:rPr lang="vi-VN" dirty="0"/>
              <a:t>, </a:t>
            </a:r>
            <a:r>
              <a:rPr lang="vi-VN" b="1" i="1" dirty="0"/>
              <a:t>sơ đồ phân cấp</a:t>
            </a:r>
            <a:r>
              <a:rPr lang="en-US" b="1" i="1" dirty="0"/>
              <a:t> 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733F7-3CAE-4E54-B2D1-E88EA0BF2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F5C84-DBD8-4278-BC89-BBFD9655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5BCD8-A4BE-4EE7-A1CE-2422C4BC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44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CBC0-FC85-4549-B567-E3C8A65B2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B5288-14FC-48CA-A50A-58C7BFDF0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Cách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chèn</a:t>
            </a:r>
            <a:r>
              <a:rPr lang="en-US" b="1" dirty="0">
                <a:solidFill>
                  <a:srgbClr val="FF0000"/>
                </a:solidFill>
              </a:rPr>
              <a:t> SmartArt</a:t>
            </a:r>
          </a:p>
          <a:p>
            <a:pPr lvl="1"/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b="1" dirty="0"/>
              <a:t>SmartArt.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tab Insert,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Illustration</a:t>
            </a:r>
            <a:r>
              <a:rPr lang="en-US" dirty="0"/>
              <a:t>, click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b="1" dirty="0"/>
              <a:t>SmartArt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b="1" dirty="0"/>
              <a:t>SmartArt Graphic 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, click OK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AC436-A11F-40CE-8EE7-6DB4F9D96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D879E-EDC7-4253-BF57-E93F570C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1F1E1-A1C7-4759-A7CE-33D52A0E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48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CBC0-FC85-4549-B567-E3C8A65B2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B5288-14FC-48CA-A50A-58C7BFDF0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Cách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chèn</a:t>
            </a:r>
            <a:r>
              <a:rPr lang="en-US" b="1" dirty="0">
                <a:solidFill>
                  <a:srgbClr val="FF0000"/>
                </a:solidFill>
              </a:rPr>
              <a:t> SmartArt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AC436-A11F-40CE-8EE7-6DB4F9D96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D879E-EDC7-4253-BF57-E93F570C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1F1E1-A1C7-4759-A7CE-33D52A0E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23</a:t>
            </a:fld>
            <a:endParaRPr lang="en-US"/>
          </a:p>
        </p:txBody>
      </p:sp>
      <p:pic>
        <p:nvPicPr>
          <p:cNvPr id="6146" name="Picture 2" descr="Screenshot of Word 2013">
            <a:extLst>
              <a:ext uri="{FF2B5EF4-FFF2-40B4-BE49-F238E27FC236}">
                <a16:creationId xmlns:a16="http://schemas.microsoft.com/office/drawing/2014/main" id="{B7F931B7-1AC4-491E-8B4A-83367C0A4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702" y="2351758"/>
            <a:ext cx="6657975" cy="3771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687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9C0F-AF1A-49BC-BAE5-F149565BF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3699C-B094-439E-9D31-A9A9A3CB7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Cách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nhập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văn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bản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vào</a:t>
            </a:r>
            <a:r>
              <a:rPr lang="en-US" b="1" dirty="0">
                <a:solidFill>
                  <a:srgbClr val="FF0000"/>
                </a:solidFill>
              </a:rPr>
              <a:t> SmartArt</a:t>
            </a:r>
          </a:p>
          <a:p>
            <a:pPr lvl="1" algn="just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b="1" dirty="0"/>
              <a:t>Shape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SmartArt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b="1" dirty="0"/>
              <a:t>Type your text here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64A72-3980-403F-8B1D-7E7BA3D2E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3ADAE-7236-476E-AA16-5D952648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71B1D-403B-4A0B-AB73-926299A4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24</a:t>
            </a:fld>
            <a:endParaRPr lang="en-US"/>
          </a:p>
        </p:txBody>
      </p:sp>
      <p:pic>
        <p:nvPicPr>
          <p:cNvPr id="7170" name="Picture 2" descr="Screenshot of Excel 2013">
            <a:extLst>
              <a:ext uri="{FF2B5EF4-FFF2-40B4-BE49-F238E27FC236}">
                <a16:creationId xmlns:a16="http://schemas.microsoft.com/office/drawing/2014/main" id="{88005CD9-FA66-4D72-B7BB-DACBEDB37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275" y="3332833"/>
            <a:ext cx="6334125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903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C891-17A8-47EB-B80E-6B5BC67B7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EEA86-DBF9-4D22-9E59-A9136342A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9120706" cy="4110131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Thay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đổi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cấu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trúc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của</a:t>
            </a:r>
            <a:r>
              <a:rPr lang="en-US" b="1" dirty="0">
                <a:solidFill>
                  <a:srgbClr val="FF0000"/>
                </a:solidFill>
              </a:rPr>
              <a:t> SmartArt</a:t>
            </a:r>
          </a:p>
          <a:p>
            <a:pPr lvl="1" algn="just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/>
              <a:t>SmartArt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tab </a:t>
            </a:r>
            <a:r>
              <a:rPr lang="en-US" b="1" dirty="0"/>
              <a:t>SmartArt Tools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Design</a:t>
            </a:r>
          </a:p>
          <a:p>
            <a:pPr lvl="1" algn="just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Layout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layout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, </a:t>
            </a:r>
            <a:r>
              <a:rPr lang="en-US" dirty="0" err="1"/>
              <a:t>hoặc</a:t>
            </a:r>
            <a:r>
              <a:rPr lang="en-US" dirty="0"/>
              <a:t> click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b="1" dirty="0"/>
              <a:t>More Layout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69114-41C1-4F00-908D-51A183FF2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8BB11-78D4-41C3-8D65-874AE66B9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E158E-68B5-4267-B86B-AE05F0A68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25</a:t>
            </a:fld>
            <a:endParaRPr lang="en-US"/>
          </a:p>
        </p:txBody>
      </p:sp>
      <p:pic>
        <p:nvPicPr>
          <p:cNvPr id="8194" name="Picture 2" descr="Screenshot of Word 2013">
            <a:extLst>
              <a:ext uri="{FF2B5EF4-FFF2-40B4-BE49-F238E27FC236}">
                <a16:creationId xmlns:a16="http://schemas.microsoft.com/office/drawing/2014/main" id="{746801D6-A390-49AA-A7F8-3CCE63EF1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194" y="4236016"/>
            <a:ext cx="7828736" cy="1492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460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7E0D-65C8-4111-950E-1B6CED64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652DB-D7E2-4E92-90E6-C00A3A2BE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Thay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đổi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thứ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tự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của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các</a:t>
            </a:r>
            <a:r>
              <a:rPr lang="en-US" b="1" dirty="0">
                <a:solidFill>
                  <a:srgbClr val="FF0000"/>
                </a:solidFill>
              </a:rPr>
              <a:t> Shape </a:t>
            </a:r>
            <a:r>
              <a:rPr lang="en-US" b="1" dirty="0" err="1">
                <a:solidFill>
                  <a:srgbClr val="FF0000"/>
                </a:solidFill>
              </a:rPr>
              <a:t>trong</a:t>
            </a:r>
            <a:r>
              <a:rPr lang="en-US" b="1" dirty="0">
                <a:solidFill>
                  <a:srgbClr val="FF0000"/>
                </a:solidFill>
              </a:rPr>
              <a:t> SmartArt</a:t>
            </a:r>
          </a:p>
          <a:p>
            <a:pPr lvl="1"/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SmartArt, </a:t>
            </a:r>
            <a:r>
              <a:rPr lang="en-US" dirty="0" err="1"/>
              <a:t>trên</a:t>
            </a:r>
            <a:r>
              <a:rPr lang="en-US" dirty="0"/>
              <a:t> Ribbon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Create Graphic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D18FE-F067-4CA4-AFAB-06E1EA86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60C9C-0EF1-4668-8462-EE70B885D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24023-1E4C-4DC2-A937-71430616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26</a:t>
            </a:fld>
            <a:endParaRPr lang="en-US"/>
          </a:p>
        </p:txBody>
      </p:sp>
      <p:pic>
        <p:nvPicPr>
          <p:cNvPr id="9218" name="Picture 2" descr="Screenshot of Excel 2013">
            <a:extLst>
              <a:ext uri="{FF2B5EF4-FFF2-40B4-BE49-F238E27FC236}">
                <a16:creationId xmlns:a16="http://schemas.microsoft.com/office/drawing/2014/main" id="{BB45D804-29DF-464C-82ED-2A84CD717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099" y="3525454"/>
            <a:ext cx="5114689" cy="20915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448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EA176-AF4E-4E85-A067-2FA6EF79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A65F6-FE85-43A8-80D4-E77835C54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Tùy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biến</a:t>
            </a:r>
            <a:r>
              <a:rPr lang="en-US" b="1" dirty="0">
                <a:solidFill>
                  <a:srgbClr val="FF0000"/>
                </a:solidFill>
              </a:rPr>
              <a:t> SmartArt</a:t>
            </a:r>
          </a:p>
          <a:p>
            <a:pPr lvl="1"/>
            <a:r>
              <a:rPr lang="en-US" b="1" dirty="0"/>
              <a:t>SmartArt Style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/>
              <a:t>change Color</a:t>
            </a:r>
            <a:r>
              <a:rPr lang="en-US" dirty="0"/>
              <a:t>: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màu</a:t>
            </a:r>
            <a:r>
              <a:rPr lang="en-US" dirty="0"/>
              <a:t> </a:t>
            </a:r>
            <a:r>
              <a:rPr lang="en-US" dirty="0" err="1"/>
              <a:t>sắc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SmartArt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464C7-0F4E-478A-AB25-35BEBC7AB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070D-0D2D-424D-8073-EF85E2864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8901A-729A-42BA-9F56-2045E134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27</a:t>
            </a:fld>
            <a:endParaRPr lang="en-US"/>
          </a:p>
        </p:txBody>
      </p:sp>
      <p:pic>
        <p:nvPicPr>
          <p:cNvPr id="10242" name="Picture 2" descr="Screenshot of Excel 2013">
            <a:extLst>
              <a:ext uri="{FF2B5EF4-FFF2-40B4-BE49-F238E27FC236}">
                <a16:creationId xmlns:a16="http://schemas.microsoft.com/office/drawing/2014/main" id="{35D2FA07-6289-4F7B-BBFB-4BDD8A4B1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023" y="3315940"/>
            <a:ext cx="5214589" cy="28144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478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EB81A-B414-40C0-A2C2-E2CD2A655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-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7CC6D-0C4F-4C77-B89D-8308A7DF7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>
                <a:solidFill>
                  <a:srgbClr val="FF0000"/>
                </a:solidFill>
              </a:rPr>
              <a:t>Biểu đồ </a:t>
            </a:r>
            <a:r>
              <a:rPr lang="vi-VN" dirty="0"/>
              <a:t>được dùng để biểu diễn dữ liệu số giúp người dùng dễ đọc, so sánh, đánh giá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1267D-6D13-473C-8F76-3D26B6A8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D262C-EC6B-4C35-9DEF-EA522DDF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2EDB3-6718-47C0-9D0C-47E2FFB96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28</a:t>
            </a:fld>
            <a:endParaRPr lang="en-US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8EB52704-237A-4073-BDD0-49D708AF1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33" y="2945843"/>
            <a:ext cx="5479255" cy="3177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5524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17D2B-E060-45CF-80CF-A2494542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-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6C381-E470-4440-85D8-B399CF94F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4520715" cy="4110131"/>
          </a:xfrm>
        </p:spPr>
        <p:txBody>
          <a:bodyPr/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Chèn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biểu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đồ</a:t>
            </a:r>
            <a:r>
              <a:rPr lang="en-US" dirty="0"/>
              <a:t>: </a:t>
            </a:r>
          </a:p>
          <a:p>
            <a:pPr lvl="1" algn="just"/>
            <a:r>
              <a:rPr lang="vi-VN" dirty="0"/>
              <a:t>Đặt trỏ tại vị trí chèn biểu đồ, chọn tab </a:t>
            </a:r>
            <a:r>
              <a:rPr lang="vi-VN" b="1" dirty="0"/>
              <a:t>Insert</a:t>
            </a:r>
            <a:r>
              <a:rPr lang="vi-VN" dirty="0"/>
              <a:t>, trong nhóm lệnh </a:t>
            </a:r>
            <a:r>
              <a:rPr lang="vi-VN" b="1" dirty="0"/>
              <a:t>Illustrations</a:t>
            </a:r>
            <a:r>
              <a:rPr lang="vi-VN" dirty="0"/>
              <a:t>, click nút </a:t>
            </a:r>
            <a:r>
              <a:rPr lang="vi-VN" b="1" dirty="0"/>
              <a:t>Chart</a:t>
            </a:r>
            <a:r>
              <a:rPr lang="vi-VN" dirty="0"/>
              <a:t>.</a:t>
            </a:r>
            <a:endParaRPr lang="en-US" dirty="0"/>
          </a:p>
          <a:p>
            <a:pPr lvl="1" algn="just"/>
            <a:r>
              <a:rPr lang="en-US" dirty="0" err="1"/>
              <a:t>Trong</a:t>
            </a:r>
            <a:r>
              <a:rPr lang="en-US" dirty="0"/>
              <a:t> h</a:t>
            </a:r>
            <a:r>
              <a:rPr lang="vi-VN" dirty="0"/>
              <a:t>ộp thoại Chart, chọn một loại biểu đồ, click OK</a:t>
            </a:r>
            <a:endParaRPr lang="en-US" dirty="0"/>
          </a:p>
          <a:p>
            <a:pPr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C6F14-1EF8-46EA-87CE-31FE3DDF2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549B7-79AB-4D27-A739-C2F64356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28781-6091-45F0-B8C0-68DAA7DE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81C9B0-0C71-45A3-86CC-51731874A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603" y="1635332"/>
            <a:ext cx="4520715" cy="42758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363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B565-9AB6-4909-9C07-E951907C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- Table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9B17B-9A1E-4A9F-96DB-FC5ECCE91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6162902" cy="4110131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Cách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chèn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bảng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b="1" u="sng" dirty="0" err="1"/>
              <a:t>Cách</a:t>
            </a:r>
            <a:r>
              <a:rPr lang="en-US" b="1" u="sng" dirty="0"/>
              <a:t> 1</a:t>
            </a:r>
            <a:r>
              <a:rPr lang="en-US" b="1" dirty="0"/>
              <a:t>:</a:t>
            </a:r>
          </a:p>
          <a:p>
            <a:pPr lvl="2"/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Insert</a:t>
            </a:r>
            <a:r>
              <a:rPr lang="en-US" dirty="0"/>
              <a:t>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Tables</a:t>
            </a:r>
            <a:r>
              <a:rPr lang="en-US" dirty="0"/>
              <a:t>, click </a:t>
            </a:r>
            <a:r>
              <a:rPr lang="en-US" b="1" dirty="0"/>
              <a:t>Table</a:t>
            </a:r>
            <a:r>
              <a:rPr lang="en-US" dirty="0"/>
              <a:t>. </a:t>
            </a:r>
          </a:p>
          <a:p>
            <a:pPr lvl="2" algn="just"/>
            <a:r>
              <a:rPr lang="vi-VN" dirty="0"/>
              <a:t>Trong menu thả xuống, đặt con trỏ lên ô ở góc trên bên trái và bắt đầu </a:t>
            </a:r>
            <a:r>
              <a:rPr lang="vi-VN" b="1" dirty="0">
                <a:solidFill>
                  <a:srgbClr val="FF0000"/>
                </a:solidFill>
              </a:rPr>
              <a:t>kéo </a:t>
            </a:r>
            <a:r>
              <a:rPr lang="en-US" b="1" dirty="0" err="1">
                <a:solidFill>
                  <a:srgbClr val="FF0000"/>
                </a:solidFill>
              </a:rPr>
              <a:t>ngang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để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chọn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số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cột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kéo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vi-VN" b="1" dirty="0">
                <a:solidFill>
                  <a:srgbClr val="FF0000"/>
                </a:solidFill>
              </a:rPr>
              <a:t>xuống </a:t>
            </a:r>
            <a:r>
              <a:rPr lang="en-US" b="1" dirty="0" err="1">
                <a:solidFill>
                  <a:srgbClr val="FF0000"/>
                </a:solidFill>
              </a:rPr>
              <a:t>để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chọn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số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hàng</a:t>
            </a:r>
            <a:r>
              <a:rPr lang="vi-VN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D6652-A3C4-46AF-AE29-03A4030A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3749F-7E89-4B5F-9578-FAB8B557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6D9EF-8E81-4E92-86A5-5B058BBB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BDD28F-997A-4FA8-A0A8-412F21402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114" y="970344"/>
            <a:ext cx="2667000" cy="4596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3674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D10F-F96E-4CCE-A820-A0E01E35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-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B97E1-2AB9-44F6-8378-B5A675FF3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4987245" cy="4110131"/>
          </a:xfrm>
        </p:spPr>
        <p:txBody>
          <a:bodyPr/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Chèn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biểu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đồ</a:t>
            </a:r>
            <a:r>
              <a:rPr lang="en-US" dirty="0"/>
              <a:t>: </a:t>
            </a:r>
          </a:p>
          <a:p>
            <a:pPr lvl="1" algn="just"/>
            <a:r>
              <a:rPr lang="vi-VN" dirty="0"/>
              <a:t>Word chèn biểu đồ ban đầu và mở ra một bảng tính Excel với dữ liệu mẫu.</a:t>
            </a:r>
          </a:p>
          <a:p>
            <a:pPr lvl="1" algn="just"/>
            <a:r>
              <a:rPr lang="vi-VN" dirty="0"/>
              <a:t>Người dùng nhập dữ liệu thực tế vào bảng tính Excel, biểu đồ sẽ tự động thay đổi theo số liệu, Khi nhập số liệu xong, đóng bảng tính excel</a:t>
            </a:r>
          </a:p>
          <a:p>
            <a:pPr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F8057-B325-4C87-823B-63AB8B30B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FC660-246D-442D-A52A-3688BF00C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A503F-99A3-46B2-90E6-89670BB3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30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7E4F73-2706-4E14-B3F1-AD7DD3E86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989" y="2124092"/>
            <a:ext cx="4431078" cy="3683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3719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8669F-8470-4CFD-A123-8AAE2B57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-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CAB7C-ACC1-4F3D-8550-C5F508BDF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4598630" cy="4110131"/>
          </a:xfrm>
        </p:spPr>
        <p:txBody>
          <a:bodyPr/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Thay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đổi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kiểu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biểu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đồ</a:t>
            </a:r>
            <a:endParaRPr lang="en-US" b="1" dirty="0">
              <a:solidFill>
                <a:srgbClr val="FF0000"/>
              </a:solidFill>
            </a:endParaRPr>
          </a:p>
          <a:p>
            <a:pPr lvl="1" algn="just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Design</a:t>
            </a:r>
            <a:r>
              <a:rPr lang="en-US" dirty="0"/>
              <a:t>, click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Change Chart Type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44EF7-0920-4811-A95A-F9E22B1F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6B9F5-01B7-46BF-83D9-2FD35B46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AF0B1-1665-4629-A872-971FD8B4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31</a:t>
            </a:fld>
            <a:endParaRPr lang="en-US"/>
          </a:p>
        </p:txBody>
      </p:sp>
      <p:pic>
        <p:nvPicPr>
          <p:cNvPr id="12290" name="Picture 2" descr="Screenshot of Word 2013">
            <a:extLst>
              <a:ext uri="{FF2B5EF4-FFF2-40B4-BE49-F238E27FC236}">
                <a16:creationId xmlns:a16="http://schemas.microsoft.com/office/drawing/2014/main" id="{5B394A17-B37B-4D3E-9F63-BEFF31A70E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b="3243"/>
          <a:stretch/>
        </p:blipFill>
        <p:spPr bwMode="auto">
          <a:xfrm>
            <a:off x="7290479" y="1910999"/>
            <a:ext cx="4064876" cy="3567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3759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6DC3-EE80-442D-A08D-AE4F6E95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-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7F114-C16D-445B-B47F-FA746C845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b="1" dirty="0">
                <a:solidFill>
                  <a:srgbClr val="FF0000"/>
                </a:solidFill>
              </a:rPr>
              <a:t>Equations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vi-VN" dirty="0"/>
              <a:t>chèn vào tài liệu các loại công thức toán học từ đơn giản đến phức tạp</a:t>
            </a:r>
            <a:endParaRPr lang="en-US" dirty="0"/>
          </a:p>
          <a:p>
            <a:r>
              <a:rPr lang="vi-VN" b="1" dirty="0"/>
              <a:t>Cách chèn công thức toán học</a:t>
            </a:r>
          </a:p>
          <a:p>
            <a:pPr lvl="1"/>
            <a:r>
              <a:rPr lang="vi-VN" dirty="0"/>
              <a:t>Đặt trỏ tại vị trí cần chèn công thức, chọn tab </a:t>
            </a:r>
            <a:r>
              <a:rPr lang="vi-VN" b="1" dirty="0"/>
              <a:t>Insert</a:t>
            </a:r>
          </a:p>
          <a:p>
            <a:pPr lvl="1"/>
            <a:r>
              <a:rPr lang="vi-VN" dirty="0"/>
              <a:t>Trong nhóm lệnh </a:t>
            </a:r>
            <a:r>
              <a:rPr lang="vi-VN" b="1" dirty="0"/>
              <a:t>Symbols</a:t>
            </a:r>
            <a:r>
              <a:rPr lang="vi-VN" dirty="0"/>
              <a:t>, click nút </a:t>
            </a:r>
            <a:r>
              <a:rPr lang="vi-VN" b="1" dirty="0"/>
              <a:t>Equation</a:t>
            </a:r>
            <a:r>
              <a:rPr lang="vi-VN" dirty="0"/>
              <a:t>.</a:t>
            </a:r>
          </a:p>
          <a:p>
            <a:pPr lvl="1"/>
            <a:r>
              <a:rPr lang="vi-VN" dirty="0"/>
              <a:t>Trong tài liệu xuất hiện khung </a:t>
            </a:r>
            <a:r>
              <a:rPr lang="vi-VN" b="1" dirty="0"/>
              <a:t>Type equation here</a:t>
            </a:r>
            <a:r>
              <a:rPr lang="vi-VN" dirty="0"/>
              <a:t>, đồng thời xuất hiện tab ngữ cảnh </a:t>
            </a:r>
            <a:r>
              <a:rPr lang="vi-VN" b="1" dirty="0"/>
              <a:t>Equation Tools</a:t>
            </a:r>
            <a:r>
              <a:rPr lang="vi-VN" dirty="0"/>
              <a:t>, chứa các ký hiệu toán học.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09AAB-618F-4DFA-BE9F-DD7854FCD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67661-30DC-44E1-94B7-17968746F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380E7-983B-446E-B43C-2EC1F23A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7154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6DC3-EE80-442D-A08D-AE4F6E95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-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7F114-C16D-445B-B47F-FA746C845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b="1" dirty="0">
                <a:solidFill>
                  <a:srgbClr val="FF0000"/>
                </a:solidFill>
              </a:rPr>
              <a:t>Equations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09AAB-618F-4DFA-BE9F-DD7854FCD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67661-30DC-44E1-94B7-17968746F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380E7-983B-446E-B43C-2EC1F23A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33</a:t>
            </a:fld>
            <a:endParaRPr lang="en-US"/>
          </a:p>
        </p:txBody>
      </p:sp>
      <p:pic>
        <p:nvPicPr>
          <p:cNvPr id="8" name="Picture 7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C30140CC-96C3-4D97-A0CF-049C64155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579" y="2582924"/>
            <a:ext cx="9212666" cy="2913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7075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BE734-7008-468B-A150-7C2F825D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Screenshorts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65B50-27F5-4A99-BC4B-7218467E2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9111376" cy="4110131"/>
          </a:xfrm>
        </p:spPr>
        <p:txBody>
          <a:bodyPr>
            <a:normAutofit/>
          </a:bodyPr>
          <a:lstStyle/>
          <a:p>
            <a:pPr algn="just"/>
            <a:r>
              <a:rPr lang="vi-VN" b="1" dirty="0">
                <a:solidFill>
                  <a:srgbClr val="FF0000"/>
                </a:solidFill>
              </a:rPr>
              <a:t>Screenshot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vi-VN" dirty="0"/>
              <a:t>chụp nhanh màn hình và tự động chèn vào tại vị trí được chỉ định trong tài liệu. </a:t>
            </a:r>
            <a:endParaRPr lang="en-US" dirty="0"/>
          </a:p>
          <a:p>
            <a:r>
              <a:rPr lang="vi-VN" b="1" dirty="0"/>
              <a:t>Các bước thực hiện</a:t>
            </a:r>
            <a:r>
              <a:rPr lang="vi-VN" dirty="0"/>
              <a:t>:</a:t>
            </a:r>
          </a:p>
          <a:p>
            <a:pPr lvl="1"/>
            <a:r>
              <a:rPr lang="vi-VN" dirty="0"/>
              <a:t>Đặt trỏ tại vị trí cần chèn hình chụp</a:t>
            </a:r>
          </a:p>
          <a:p>
            <a:pPr lvl="1"/>
            <a:r>
              <a:rPr lang="vi-VN" dirty="0"/>
              <a:t>Chọn tab </a:t>
            </a:r>
            <a:r>
              <a:rPr lang="vi-VN" b="1" dirty="0"/>
              <a:t>Insert</a:t>
            </a:r>
            <a:r>
              <a:rPr lang="vi-VN" dirty="0"/>
              <a:t>, click nút </a:t>
            </a:r>
            <a:r>
              <a:rPr lang="vi-VN" b="1" dirty="0"/>
              <a:t>Screenshot</a:t>
            </a:r>
            <a:r>
              <a:rPr lang="vi-VN" dirty="0"/>
              <a:t> trong nhóm lệnh </a:t>
            </a:r>
            <a:r>
              <a:rPr lang="vi-VN" b="1" dirty="0"/>
              <a:t>Illustrations</a:t>
            </a:r>
            <a:r>
              <a:rPr lang="vi-VN" dirty="0"/>
              <a:t>.</a:t>
            </a:r>
          </a:p>
          <a:p>
            <a:pPr lvl="1" algn="just"/>
            <a:r>
              <a:rPr lang="vi-VN" dirty="0"/>
              <a:t>Trong khung </a:t>
            </a:r>
            <a:r>
              <a:rPr lang="vi-VN" b="1" dirty="0"/>
              <a:t>Available Windows</a:t>
            </a:r>
            <a:r>
              <a:rPr lang="en-US" b="1" dirty="0"/>
              <a:t>, </a:t>
            </a:r>
            <a:r>
              <a:rPr lang="vi-VN" dirty="0"/>
              <a:t>chọn màn hình cần chụp</a:t>
            </a:r>
            <a:endParaRPr lang="en-US" dirty="0"/>
          </a:p>
          <a:p>
            <a:pPr lvl="1" algn="just"/>
            <a:r>
              <a:rPr lang="en-GB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Screen Clipping</a:t>
            </a: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chọn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tùy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ý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vùng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cần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chụp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622D4-D210-483A-9F89-135D6D0C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8B371-2015-476D-A0FB-B4B1CD14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566AD-65D3-4E62-83F5-4B72B9D9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992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FC5D-9793-4CB1-9035-438EDD6D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-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B8B39-559A-4810-932A-B05846DBB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5173857" cy="4110131"/>
          </a:xfrm>
        </p:spPr>
        <p:txBody>
          <a:bodyPr>
            <a:normAutofit/>
          </a:bodyPr>
          <a:lstStyle/>
          <a:p>
            <a:pPr algn="just"/>
            <a:r>
              <a:rPr lang="vi-VN" b="1" dirty="0">
                <a:solidFill>
                  <a:srgbClr val="FF0000"/>
                </a:solidFill>
              </a:rPr>
              <a:t>Picture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vi-VN" dirty="0"/>
              <a:t>chèn hình ảnh vào văn bản, có vai trò minh hoạ cho nội dung của văn bản</a:t>
            </a:r>
            <a:r>
              <a:rPr lang="en-US" dirty="0"/>
              <a:t>.</a:t>
            </a:r>
          </a:p>
          <a:p>
            <a:pPr algn="just"/>
            <a:r>
              <a:rPr lang="en-US" b="1" dirty="0" err="1"/>
              <a:t>Chèn</a:t>
            </a:r>
            <a:r>
              <a:rPr lang="en-US" b="1" dirty="0"/>
              <a:t> </a:t>
            </a:r>
            <a:r>
              <a:rPr lang="en-US" b="1" dirty="0" err="1"/>
              <a:t>hình</a:t>
            </a:r>
            <a:r>
              <a:rPr lang="en-US" b="1" dirty="0"/>
              <a:t> </a:t>
            </a:r>
            <a:r>
              <a:rPr lang="en-US" b="1" dirty="0" err="1"/>
              <a:t>từ</a:t>
            </a:r>
            <a:r>
              <a:rPr lang="en-US" b="1" dirty="0"/>
              <a:t> </a:t>
            </a:r>
            <a:r>
              <a:rPr lang="vi-VN" b="1" dirty="0"/>
              <a:t>tập tin có sẵn trên máy</a:t>
            </a:r>
            <a:endParaRPr lang="en-US" b="1" dirty="0"/>
          </a:p>
          <a:p>
            <a:pPr lvl="1" algn="just"/>
            <a:r>
              <a:rPr lang="vi-VN" dirty="0"/>
              <a:t>Đặt trỏ tại vị trí cần chèn, chọn Tab </a:t>
            </a:r>
            <a:r>
              <a:rPr lang="vi-VN" b="1" dirty="0"/>
              <a:t>Insert</a:t>
            </a:r>
            <a:r>
              <a:rPr lang="vi-VN" dirty="0"/>
              <a:t>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/>
              <a:t>Picture</a:t>
            </a:r>
          </a:p>
          <a:p>
            <a:pPr lvl="1" algn="just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b="1" dirty="0"/>
              <a:t>Insert Picture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. </a:t>
            </a:r>
          </a:p>
          <a:p>
            <a:pPr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F86B4-4826-44A6-94D9-68EA05200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32547-2ABA-45B9-B596-F916C147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F4CF5-A467-44C9-A508-846B05B4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35</a:t>
            </a:fld>
            <a:endParaRPr lang="en-US"/>
          </a:p>
        </p:txBody>
      </p:sp>
      <p:pic>
        <p:nvPicPr>
          <p:cNvPr id="13314" name="Picture 2" descr="Screenshot of Word 2013">
            <a:extLst>
              <a:ext uri="{FF2B5EF4-FFF2-40B4-BE49-F238E27FC236}">
                <a16:creationId xmlns:a16="http://schemas.microsoft.com/office/drawing/2014/main" id="{A37AD4DC-52E8-4DC1-BC58-20CA4142D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069" y="2318765"/>
            <a:ext cx="4220036" cy="2876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644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FC5D-9793-4CB1-9035-438EDD6D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-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B8B39-559A-4810-932A-B05846DBB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1801091"/>
            <a:ext cx="4816422" cy="4110131"/>
          </a:xfrm>
        </p:spPr>
        <p:txBody>
          <a:bodyPr/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Chèn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hình</a:t>
            </a:r>
            <a:r>
              <a:rPr lang="en-US" b="1" dirty="0">
                <a:solidFill>
                  <a:srgbClr val="FF0000"/>
                </a:solidFill>
              </a:rPr>
              <a:t> online</a:t>
            </a:r>
          </a:p>
          <a:p>
            <a:pPr lvl="1" algn="just"/>
            <a:r>
              <a:rPr lang="en-US" dirty="0" err="1"/>
              <a:t>Trong</a:t>
            </a:r>
            <a:r>
              <a:rPr lang="en-US" dirty="0"/>
              <a:t> tab Insert,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vi-VN" b="1" dirty="0"/>
              <a:t>Online Pictures </a:t>
            </a:r>
            <a:r>
              <a:rPr lang="vi-VN" dirty="0"/>
              <a:t>trong nhóm lệnh </a:t>
            </a:r>
            <a:r>
              <a:rPr lang="vi-VN" b="1" dirty="0"/>
              <a:t>Illustrations</a:t>
            </a:r>
          </a:p>
          <a:p>
            <a:pPr lvl="1" algn="just"/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b="1" dirty="0"/>
              <a:t>Online Picture</a:t>
            </a:r>
            <a:r>
              <a:rPr lang="en-US" dirty="0"/>
              <a:t>,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vi-VN" dirty="0"/>
          </a:p>
          <a:p>
            <a:pPr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F86B4-4826-44A6-94D9-68EA05200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32547-2ABA-45B9-B596-F916C147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F4CF5-A467-44C9-A508-846B05B4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D2D40F-EB99-4454-927F-213A347D3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111" y="2410985"/>
            <a:ext cx="4538641" cy="27639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96053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FC5D-9793-4CB1-9035-438EDD6D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-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B8B39-559A-4810-932A-B05846DBB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4434586" cy="4110131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Định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dạng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hình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pPr lvl="1"/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tab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b="1" dirty="0"/>
              <a:t>Picture Tools.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Format</a:t>
            </a:r>
          </a:p>
          <a:p>
            <a:pPr lvl="1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F86B4-4826-44A6-94D9-68EA05200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32547-2ABA-45B9-B596-F916C147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F4CF5-A467-44C9-A508-846B05B4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37</a:t>
            </a:fld>
            <a:endParaRPr lang="en-US"/>
          </a:p>
        </p:txBody>
      </p:sp>
      <p:pic>
        <p:nvPicPr>
          <p:cNvPr id="14338" name="Picture 2" descr="Screenshot of Word 2013">
            <a:extLst>
              <a:ext uri="{FF2B5EF4-FFF2-40B4-BE49-F238E27FC236}">
                <a16:creationId xmlns:a16="http://schemas.microsoft.com/office/drawing/2014/main" id="{5F5B664F-BA4C-4B56-B3B4-CB41E0DDB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411" y="2033910"/>
            <a:ext cx="4893547" cy="3412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716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FC5D-9793-4CB1-9035-438EDD6D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-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B8B39-559A-4810-932A-B05846DBB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Định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dạng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hình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nhóm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lệnh</a:t>
            </a:r>
            <a:r>
              <a:rPr lang="en-US" dirty="0">
                <a:solidFill>
                  <a:schemeClr val="tx1"/>
                </a:solidFill>
              </a:rPr>
              <a:t> Picture Style, </a:t>
            </a:r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kiểu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hiển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thị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hình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F86B4-4826-44A6-94D9-68EA05200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32547-2ABA-45B9-B596-F916C1471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F4CF5-A467-44C9-A508-846B05B4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A12B24-D7D4-457B-9293-A031986B1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038" y="3088716"/>
            <a:ext cx="6353175" cy="2609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67327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D1DD-9324-4A7D-8DD8-D400621F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C0B74-A534-41A5-878A-7970260EC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Shapes: </a:t>
            </a:r>
            <a:r>
              <a:rPr lang="en-US" dirty="0" err="1">
                <a:solidFill>
                  <a:schemeClr val="tx1"/>
                </a:solidFill>
              </a:rPr>
              <a:t>gồm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vi-VN" dirty="0"/>
              <a:t>nhiều hình dạng khác nhau bao gồm mũi tên, chú thích, hình vuông, ngôi sao</a:t>
            </a:r>
            <a:r>
              <a:rPr lang="en-US" dirty="0"/>
              <a:t>, </a:t>
            </a:r>
            <a:r>
              <a:rPr lang="vi-VN" dirty="0"/>
              <a:t>lưu đồ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vi-VN" dirty="0"/>
              <a:t>tạo sự hấp dẫn và rõ ràng c</a:t>
            </a:r>
            <a:r>
              <a:rPr lang="en-US" dirty="0"/>
              <a:t>ho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vi-VN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39ED3-C24D-46AD-86C7-635BD3ECB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9C44C-0603-43A2-9411-D0B39DCD8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C8AC6-7826-43AE-ACB7-B43AA37E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39</a:t>
            </a:fld>
            <a:endParaRPr lang="en-US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99F50F0E-0509-422E-9DF8-FBA1AA6EB0E6}"/>
              </a:ext>
            </a:extLst>
          </p:cNvPr>
          <p:cNvSpPr/>
          <p:nvPr/>
        </p:nvSpPr>
        <p:spPr>
          <a:xfrm>
            <a:off x="5937413" y="3927535"/>
            <a:ext cx="1956317" cy="1567543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Striped Right 7">
            <a:extLst>
              <a:ext uri="{FF2B5EF4-FFF2-40B4-BE49-F238E27FC236}">
                <a16:creationId xmlns:a16="http://schemas.microsoft.com/office/drawing/2014/main" id="{BA987C33-20B5-49D8-B846-056A356F4F06}"/>
              </a:ext>
            </a:extLst>
          </p:cNvPr>
          <p:cNvSpPr/>
          <p:nvPr/>
        </p:nvSpPr>
        <p:spPr>
          <a:xfrm>
            <a:off x="8649477" y="3927535"/>
            <a:ext cx="2099388" cy="156754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55759C4E-2D19-4DB9-81EF-125351160462}"/>
              </a:ext>
            </a:extLst>
          </p:cNvPr>
          <p:cNvSpPr/>
          <p:nvPr/>
        </p:nvSpPr>
        <p:spPr>
          <a:xfrm>
            <a:off x="2957804" y="3511391"/>
            <a:ext cx="2509934" cy="198368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02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837F-04D4-4B52-8522-4ABF10B72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- Table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4AE26-3D7F-4233-95BE-157D50650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0"/>
            <a:ext cx="6237547" cy="4394437"/>
          </a:xfrm>
        </p:spPr>
        <p:txBody>
          <a:bodyPr>
            <a:normAutofit fontScale="92500"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Cách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chèn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bảng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b="1" u="sng" dirty="0" err="1"/>
              <a:t>Cách</a:t>
            </a:r>
            <a:r>
              <a:rPr lang="en-US" b="1" u="sng" dirty="0"/>
              <a:t> 2</a:t>
            </a:r>
            <a:r>
              <a:rPr lang="en-US" b="1" dirty="0"/>
              <a:t>:</a:t>
            </a:r>
          </a:p>
          <a:p>
            <a:pPr lvl="2"/>
            <a:r>
              <a:rPr lang="en-US" sz="2400" dirty="0" err="1"/>
              <a:t>Chọn</a:t>
            </a:r>
            <a:r>
              <a:rPr lang="en-US" sz="2400" dirty="0"/>
              <a:t> tab </a:t>
            </a:r>
            <a:r>
              <a:rPr lang="en-US" sz="2400" b="1" dirty="0"/>
              <a:t>Insert</a:t>
            </a:r>
            <a:r>
              <a:rPr lang="en-US" sz="2400" dirty="0"/>
              <a:t>,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nhóm</a:t>
            </a:r>
            <a:r>
              <a:rPr lang="en-US" sz="2400" dirty="0"/>
              <a:t> </a:t>
            </a:r>
            <a:r>
              <a:rPr lang="en-US" sz="2400" dirty="0" err="1"/>
              <a:t>lệnh</a:t>
            </a:r>
            <a:r>
              <a:rPr lang="en-US" sz="2400" dirty="0"/>
              <a:t> </a:t>
            </a:r>
            <a:r>
              <a:rPr lang="en-US" sz="2400" b="1" dirty="0"/>
              <a:t>Tables</a:t>
            </a:r>
            <a:r>
              <a:rPr lang="en-US" sz="2400" dirty="0"/>
              <a:t>, click </a:t>
            </a:r>
            <a:r>
              <a:rPr lang="en-US" sz="2400" b="1" dirty="0"/>
              <a:t>Table</a:t>
            </a:r>
            <a:r>
              <a:rPr lang="en-US" sz="2400" dirty="0"/>
              <a:t>. </a:t>
            </a:r>
          </a:p>
          <a:p>
            <a:pPr lvl="2" algn="just"/>
            <a:r>
              <a:rPr lang="vi-VN" sz="2400" dirty="0"/>
              <a:t>Trong menu</a:t>
            </a:r>
            <a:r>
              <a:rPr lang="en-US" sz="2400" dirty="0"/>
              <a:t>,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b="1" dirty="0"/>
              <a:t>Insert Table</a:t>
            </a:r>
          </a:p>
          <a:p>
            <a:pPr lvl="2" algn="just"/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hộp</a:t>
            </a:r>
            <a:r>
              <a:rPr lang="en-US" sz="2400" dirty="0"/>
              <a:t> </a:t>
            </a:r>
            <a:r>
              <a:rPr lang="en-US" sz="2400" dirty="0" err="1"/>
              <a:t>thoại</a:t>
            </a:r>
            <a:r>
              <a:rPr lang="en-US" sz="2400" dirty="0"/>
              <a:t> </a:t>
            </a:r>
            <a:r>
              <a:rPr lang="en-US" sz="2400" b="1" dirty="0"/>
              <a:t>Insert Table</a:t>
            </a:r>
          </a:p>
          <a:p>
            <a:pPr lvl="3" algn="just"/>
            <a:r>
              <a:rPr lang="en-US" sz="2400" b="1" dirty="0"/>
              <a:t>Number of columns: </a:t>
            </a:r>
            <a:r>
              <a:rPr lang="en-US" sz="2400" b="1" dirty="0" err="1">
                <a:solidFill>
                  <a:srgbClr val="FF0000"/>
                </a:solidFill>
              </a:rPr>
              <a:t>nhập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số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cột</a:t>
            </a:r>
            <a:endParaRPr lang="en-US" sz="2400" b="1" dirty="0">
              <a:solidFill>
                <a:srgbClr val="FF0000"/>
              </a:solidFill>
            </a:endParaRPr>
          </a:p>
          <a:p>
            <a:pPr lvl="3" algn="just"/>
            <a:r>
              <a:rPr lang="en-US" sz="2400" b="1" dirty="0"/>
              <a:t>Number of rows: </a:t>
            </a:r>
            <a:r>
              <a:rPr lang="en-US" sz="2400" b="1" dirty="0" err="1">
                <a:solidFill>
                  <a:srgbClr val="FF0000"/>
                </a:solidFill>
              </a:rPr>
              <a:t>nhập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số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dòng</a:t>
            </a:r>
            <a:endParaRPr lang="en-US" sz="2400" b="1" dirty="0">
              <a:solidFill>
                <a:srgbClr val="FF0000"/>
              </a:solidFill>
            </a:endParaRPr>
          </a:p>
          <a:p>
            <a:pPr lvl="3" algn="just"/>
            <a:r>
              <a:rPr lang="en-US" sz="2400" dirty="0"/>
              <a:t>Click</a:t>
            </a:r>
            <a:r>
              <a:rPr lang="en-US" sz="2400" b="1" dirty="0"/>
              <a:t> OK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E7B9C-6721-4110-A99A-E57B64B8B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816FD-10EB-4A69-984E-3AF78E8D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8EF8B-5318-4BF4-9BB9-7356C8A9A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0BF6CF-AF18-427F-AAC8-AA30017C3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529" y="1983154"/>
            <a:ext cx="3055299" cy="355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41582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C46C7-6C20-4B21-828A-F35A5641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262DD-6600-40EB-9B9A-2E8300262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4836520" cy="4110131"/>
          </a:xfrm>
        </p:spPr>
        <p:txBody>
          <a:bodyPr/>
          <a:lstStyle/>
          <a:p>
            <a:pPr algn="just"/>
            <a:r>
              <a:rPr lang="vi-VN" b="1" dirty="0">
                <a:solidFill>
                  <a:srgbClr val="FF0000"/>
                </a:solidFill>
              </a:rPr>
              <a:t>Chèn Shapes</a:t>
            </a:r>
          </a:p>
          <a:p>
            <a:pPr lvl="1" algn="just"/>
            <a:r>
              <a:rPr lang="vi-VN" dirty="0"/>
              <a:t>Chọn tab </a:t>
            </a:r>
            <a:r>
              <a:rPr lang="vi-VN" b="1" dirty="0"/>
              <a:t>Insert</a:t>
            </a:r>
            <a:r>
              <a:rPr lang="vi-VN" dirty="0"/>
              <a:t>, click mũi tên dưới nút </a:t>
            </a:r>
            <a:r>
              <a:rPr lang="vi-VN" b="1" dirty="0"/>
              <a:t>Shapes</a:t>
            </a:r>
            <a:r>
              <a:rPr lang="vi-VN" dirty="0"/>
              <a:t>, chọn một kiểu phù hợp.</a:t>
            </a:r>
          </a:p>
          <a:p>
            <a:pPr lvl="1" algn="just"/>
            <a:r>
              <a:rPr lang="vi-VN" dirty="0"/>
              <a:t>Đưa trỏ đến vị trí cần chèn, kéo chuột để vẽ.</a:t>
            </a:r>
          </a:p>
          <a:p>
            <a:pPr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F48A0-1670-4DC4-8EDA-E28A7A42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4FFD0-3DD3-4D83-B85E-EA7243B8D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326AC-5497-4CB9-8E57-A019B6E23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E37DDB-CABD-4D62-86CC-76DC2D10F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122" y="2140807"/>
            <a:ext cx="3378662" cy="3039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01502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4B99-1A97-4493-ABDD-E86E15FE2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3788-BBBA-48CE-8815-55077B59C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Định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dạng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vi-VN" b="1" dirty="0">
                <a:solidFill>
                  <a:srgbClr val="FF0000"/>
                </a:solidFill>
              </a:rPr>
              <a:t>Shape </a:t>
            </a:r>
            <a:endParaRPr lang="en-US" b="1" dirty="0">
              <a:solidFill>
                <a:srgbClr val="FF0000"/>
              </a:solidFill>
            </a:endParaRPr>
          </a:p>
          <a:p>
            <a:pPr lvl="1" algn="just"/>
            <a:r>
              <a:rPr lang="en-US" dirty="0" err="1"/>
              <a:t>Chọn</a:t>
            </a:r>
            <a:r>
              <a:rPr lang="en-US" dirty="0"/>
              <a:t> Shape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pPr lvl="1" algn="just"/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tab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b="1" dirty="0"/>
              <a:t>Drawing Tools</a:t>
            </a:r>
          </a:p>
          <a:p>
            <a:pPr lvl="2" algn="just"/>
            <a:r>
              <a:rPr lang="en-US" b="1" dirty="0"/>
              <a:t>Shape Style: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trong</a:t>
            </a:r>
            <a:endParaRPr lang="en-US" b="1" dirty="0"/>
          </a:p>
          <a:p>
            <a:pPr lvl="2"/>
            <a:r>
              <a:rPr lang="en-US" b="1" dirty="0"/>
              <a:t>Insert Shape</a:t>
            </a:r>
            <a:r>
              <a:rPr lang="en-US" dirty="0"/>
              <a:t>: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Shape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3127D-E96C-41AB-A9BB-57F3F831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65050-E2AC-4781-B18D-B93AC666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EA125-4684-42C1-A3DF-53B59BFF1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8CAE26-A7EE-482B-A4F4-F7E20715E9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776"/>
          <a:stretch/>
        </p:blipFill>
        <p:spPr>
          <a:xfrm>
            <a:off x="3252508" y="4341829"/>
            <a:ext cx="6775747" cy="1581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25239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0E0E-A8E4-4A8E-BA05-0A595D4FA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WordArt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07168-EAD1-4385-8D8E-DF40A1600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rgbClr val="FF0000"/>
                </a:solidFill>
              </a:rPr>
              <a:t>WordArt: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,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 outlines, fills, shadows, reflections, glow 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9944C-A5B8-4C5A-88BB-95C9B7C3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A4F5F-F4C1-4865-98AA-D51A32D33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5D18-5E8B-438F-B663-87B5BB0FC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42</a:t>
            </a:fld>
            <a:endParaRPr lang="en-US"/>
          </a:p>
        </p:txBody>
      </p:sp>
      <p:pic>
        <p:nvPicPr>
          <p:cNvPr id="16386" name="Picture 2" descr="Screenshot of Word 2013">
            <a:extLst>
              <a:ext uri="{FF2B5EF4-FFF2-40B4-BE49-F238E27FC236}">
                <a16:creationId xmlns:a16="http://schemas.microsoft.com/office/drawing/2014/main" id="{D5D4EA5B-A110-4F84-AF77-7FA5FA5C7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818" y="2836128"/>
            <a:ext cx="4758889" cy="31847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0169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0E0E-A8E4-4A8E-BA05-0A595D4FA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WordArt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07168-EAD1-4385-8D8E-DF40A1600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b="1" dirty="0">
                <a:solidFill>
                  <a:srgbClr val="FF0000"/>
                </a:solidFill>
              </a:rPr>
              <a:t>Cách tạo WordArt</a:t>
            </a:r>
            <a:r>
              <a:rPr lang="vi-VN" dirty="0">
                <a:solidFill>
                  <a:srgbClr val="FF0000"/>
                </a:solidFill>
              </a:rPr>
              <a:t>:</a:t>
            </a:r>
          </a:p>
          <a:p>
            <a:pPr lvl="1" algn="just"/>
            <a:r>
              <a:rPr lang="vi-VN" b="1" i="1" dirty="0"/>
              <a:t>Nếu nhập văn bản trước </a:t>
            </a:r>
            <a:r>
              <a:rPr lang="vi-VN" dirty="0"/>
              <a:t>thì chọn khối văn bản</a:t>
            </a:r>
            <a:r>
              <a:rPr lang="en-US" dirty="0"/>
              <a:t>.</a:t>
            </a:r>
          </a:p>
          <a:p>
            <a:pPr lvl="1" algn="just"/>
            <a:r>
              <a:rPr lang="vi-VN" dirty="0"/>
              <a:t>Chọn tab </a:t>
            </a:r>
            <a:r>
              <a:rPr lang="vi-VN" b="1" dirty="0"/>
              <a:t>Insert</a:t>
            </a:r>
            <a:r>
              <a:rPr lang="vi-VN" dirty="0"/>
              <a:t>, click nút </a:t>
            </a:r>
            <a:r>
              <a:rPr lang="vi-VN" b="1" dirty="0"/>
              <a:t>WordArt</a:t>
            </a:r>
            <a:r>
              <a:rPr lang="vi-VN" dirty="0"/>
              <a:t>, chọn một kiểu WordArt phù hợp.</a:t>
            </a:r>
            <a:endParaRPr lang="en-US" dirty="0"/>
          </a:p>
          <a:p>
            <a:pPr lvl="1" algn="just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WordArt</a:t>
            </a:r>
            <a:endParaRPr lang="vi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9944C-A5B8-4C5A-88BB-95C9B7C3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A4F5F-F4C1-4865-98AA-D51A32D33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5D18-5E8B-438F-B663-87B5BB0FC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43</a:t>
            </a:fld>
            <a:endParaRPr lang="en-US"/>
          </a:p>
        </p:txBody>
      </p:sp>
      <p:pic>
        <p:nvPicPr>
          <p:cNvPr id="9" name="Picture 8" descr="Timeline&#10;&#10;Description automatically generated">
            <a:extLst>
              <a:ext uri="{FF2B5EF4-FFF2-40B4-BE49-F238E27FC236}">
                <a16:creationId xmlns:a16="http://schemas.microsoft.com/office/drawing/2014/main" id="{8245A968-C0B2-46D4-942C-EAE8C0D34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065" y="4374397"/>
            <a:ext cx="2926455" cy="1272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8490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1A1B-0C32-4349-90A9-9C311141B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WordArt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3B929-61B2-457E-B74A-AB2AF143D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91612-256C-48D6-991E-21309C9FE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2E3AD-4D61-42CD-8199-2348722D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E60361-A791-4F70-85DA-FF6D16976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b="1" dirty="0">
                <a:solidFill>
                  <a:srgbClr val="FF0000"/>
                </a:solidFill>
              </a:rPr>
              <a:t>Cách tạo WordArt</a:t>
            </a:r>
            <a:r>
              <a:rPr lang="vi-VN" dirty="0">
                <a:solidFill>
                  <a:srgbClr val="FF0000"/>
                </a:solidFill>
              </a:rPr>
              <a:t>:</a:t>
            </a:r>
          </a:p>
          <a:p>
            <a:pPr lvl="1" algn="just"/>
            <a:r>
              <a:rPr lang="vi-VN" dirty="0"/>
              <a:t>Nếu chưa nhập văn bản thì chọn tab </a:t>
            </a:r>
            <a:r>
              <a:rPr lang="vi-VN" b="1" dirty="0"/>
              <a:t>Insert</a:t>
            </a:r>
            <a:r>
              <a:rPr lang="vi-VN" dirty="0"/>
              <a:t>,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vi-VN" b="1" dirty="0"/>
              <a:t>WordArt</a:t>
            </a:r>
            <a:r>
              <a:rPr lang="vi-VN" dirty="0"/>
              <a:t> trong nhóm lệnh </a:t>
            </a:r>
            <a:r>
              <a:rPr lang="vi-VN" b="1" dirty="0"/>
              <a:t>Text</a:t>
            </a:r>
            <a:r>
              <a:rPr lang="vi-VN" dirty="0"/>
              <a:t>.</a:t>
            </a:r>
            <a:r>
              <a:rPr lang="en-US" dirty="0"/>
              <a:t> C</a:t>
            </a:r>
            <a:r>
              <a:rPr lang="vi-VN" dirty="0"/>
              <a:t>họn một kiểu thích hợp</a:t>
            </a:r>
            <a:r>
              <a:rPr lang="en-US" dirty="0"/>
              <a:t>.</a:t>
            </a:r>
          </a:p>
          <a:p>
            <a:pPr lvl="1" algn="just"/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khung</a:t>
            </a:r>
            <a:r>
              <a:rPr lang="en-US" dirty="0"/>
              <a:t> Your text here,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cho</a:t>
            </a:r>
            <a:r>
              <a:rPr lang="en-US" dirty="0"/>
              <a:t> WordArt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44E806-C4E2-43DA-90F7-14CF2FFC9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733" y="4048404"/>
            <a:ext cx="4914900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69863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D858-991A-4551-BD93-4D7EB74AF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WordArt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77A6A-7AF6-4EAB-947C-B419AE790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vi-VN" b="1" dirty="0">
                <a:solidFill>
                  <a:srgbClr val="FF0000"/>
                </a:solidFill>
              </a:rPr>
              <a:t>Định dạng WordArt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vi-VN" dirty="0"/>
              <a:t>Chọn WordArt cần định dạng, </a:t>
            </a:r>
            <a:r>
              <a:rPr lang="en-US" dirty="0" err="1"/>
              <a:t>chọn</a:t>
            </a:r>
            <a:r>
              <a:rPr lang="vi-VN" dirty="0"/>
              <a:t> tab </a:t>
            </a:r>
            <a:r>
              <a:rPr lang="vi-VN" b="1" dirty="0"/>
              <a:t>Drawing Tools</a:t>
            </a:r>
            <a:r>
              <a:rPr lang="en-US" b="1" dirty="0">
                <a:sym typeface="Wingdings" panose="05000000000000000000" pitchFamily="2" charset="2"/>
              </a:rPr>
              <a:t></a:t>
            </a:r>
            <a:r>
              <a:rPr lang="vi-VN" b="1" dirty="0"/>
              <a:t>Format</a:t>
            </a:r>
            <a:r>
              <a:rPr lang="vi-VN" dirty="0"/>
              <a:t> và thực hiện các tùy chọn sau:</a:t>
            </a:r>
          </a:p>
          <a:p>
            <a:pPr lvl="1"/>
            <a:r>
              <a:rPr lang="vi-VN" b="1" dirty="0"/>
              <a:t>WordArt Style</a:t>
            </a:r>
            <a:r>
              <a:rPr lang="vi-VN" dirty="0"/>
              <a:t>: chọn lại kiểu WordArt</a:t>
            </a:r>
          </a:p>
          <a:p>
            <a:pPr lvl="1"/>
            <a:r>
              <a:rPr lang="vi-VN" b="1" dirty="0"/>
              <a:t>Text Fill</a:t>
            </a:r>
            <a:r>
              <a:rPr lang="vi-VN" dirty="0"/>
              <a:t>: chọn màu WordArt</a:t>
            </a:r>
          </a:p>
          <a:p>
            <a:pPr lvl="1"/>
            <a:r>
              <a:rPr lang="vi-VN" b="1" dirty="0"/>
              <a:t>Text Outline</a:t>
            </a:r>
            <a:r>
              <a:rPr lang="vi-VN" dirty="0"/>
              <a:t>: chọn màu của đường viển của WordArt</a:t>
            </a:r>
          </a:p>
          <a:p>
            <a:pPr lvl="1"/>
            <a:r>
              <a:rPr lang="vi-VN" b="1" dirty="0"/>
              <a:t>Text Effect: </a:t>
            </a:r>
            <a:r>
              <a:rPr lang="vi-VN" dirty="0"/>
              <a:t>Chọn hiệu ứng cho WordArt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F0DA2-59E6-404C-A76C-F0B5E100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2BB80-0F60-43F0-A972-7856C674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giảng</a:t>
            </a:r>
            <a:r>
              <a:rPr lang="en-US" dirty="0"/>
              <a:t> Style - Themes - GV: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Xuân</a:t>
            </a:r>
            <a:r>
              <a:rPr lang="en-US" dirty="0"/>
              <a:t> </a:t>
            </a:r>
            <a:r>
              <a:rPr lang="en-US" dirty="0" err="1"/>
              <a:t>Hiền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2697A-E79D-4A78-9F08-9C4C8ED6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45</a:t>
            </a:fld>
            <a:endParaRPr lang="en-US"/>
          </a:p>
        </p:txBody>
      </p:sp>
      <p:pic>
        <p:nvPicPr>
          <p:cNvPr id="17410" name="Picture 2" descr="Screenshot of Word 2013">
            <a:extLst>
              <a:ext uri="{FF2B5EF4-FFF2-40B4-BE49-F238E27FC236}">
                <a16:creationId xmlns:a16="http://schemas.microsoft.com/office/drawing/2014/main" id="{A2147321-5CB7-4F0A-8CA1-C5D88162DF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98"/>
          <a:stretch/>
        </p:blipFill>
        <p:spPr bwMode="auto">
          <a:xfrm>
            <a:off x="5812971" y="5175541"/>
            <a:ext cx="3721813" cy="1471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3730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7F63E-DD2A-4D24-BE36-00389E1F7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- </a:t>
            </a:r>
            <a:r>
              <a:rPr lang="en-US" dirty="0" err="1"/>
              <a:t>TextBoxes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0736B-D9E8-448A-AE78-FBC18C7F7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TextBoxes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Shapes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, </a:t>
            </a:r>
            <a:r>
              <a:rPr lang="en-US" dirty="0" err="1"/>
              <a:t>TextBoxes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hút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ý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. </a:t>
            </a:r>
          </a:p>
          <a:p>
            <a:pPr algn="just"/>
            <a:r>
              <a:rPr lang="en-US" b="1" dirty="0"/>
              <a:t>Textbox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FECB9-9030-4391-8421-A1525B681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DC835-AD0A-499B-8C79-EC2ED343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FBBAE-B88A-41D2-BFD8-E4D1ADD2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037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30CF-9A86-402C-8E93-93710A1D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- </a:t>
            </a:r>
            <a:r>
              <a:rPr lang="en-US" dirty="0" err="1"/>
              <a:t>TextBoxes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FBF17-C444-4C3D-834C-15F7DBB86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>
                <a:solidFill>
                  <a:srgbClr val="FF0000"/>
                </a:solidFill>
              </a:rPr>
              <a:t>Chèn hộp văn bản - TextBoes</a:t>
            </a:r>
          </a:p>
          <a:p>
            <a:pPr lvl="1"/>
            <a:r>
              <a:rPr lang="vi-VN" dirty="0"/>
              <a:t>Chọn tab </a:t>
            </a:r>
            <a:r>
              <a:rPr lang="vi-VN" b="1" dirty="0"/>
              <a:t>Insert</a:t>
            </a:r>
            <a:r>
              <a:rPr lang="vi-VN" dirty="0"/>
              <a:t>, click nút </a:t>
            </a:r>
            <a:r>
              <a:rPr lang="vi-VN" b="1" dirty="0"/>
              <a:t>Text Box </a:t>
            </a:r>
            <a:r>
              <a:rPr lang="vi-VN" dirty="0"/>
              <a:t>trong nhóm lệnh </a:t>
            </a:r>
            <a:r>
              <a:rPr lang="vi-VN" b="1" dirty="0"/>
              <a:t>Text</a:t>
            </a:r>
            <a:r>
              <a:rPr lang="vi-VN" dirty="0"/>
              <a:t>, chọn một kiểu Text box có sẵn trong danh sách.</a:t>
            </a:r>
          </a:p>
          <a:p>
            <a:pPr lvl="1" algn="just"/>
            <a:r>
              <a:rPr lang="vi-VN" dirty="0"/>
              <a:t>Hoặc chọn lệnh </a:t>
            </a:r>
            <a:r>
              <a:rPr lang="vi-VN" b="1" dirty="0"/>
              <a:t>Draw Text box</a:t>
            </a:r>
            <a:r>
              <a:rPr lang="vi-VN" dirty="0"/>
              <a:t>, drag chuột để vẽ, dấu nháy mặc định đặt trong text box giúp người dùng nhập văn bản vào Text box.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7ADDD-09B8-4EE0-820E-578BF2DFC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BA647-7CB5-44E9-B515-2345BE5C9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A8AAB-177C-423F-941D-B6DD56AC7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451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8D54-3E11-450D-9B69-7E8D05A6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- </a:t>
            </a:r>
            <a:r>
              <a:rPr lang="en-US" dirty="0" err="1"/>
              <a:t>TextBoxes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792E3-1C22-4F13-A18B-9F6C2EBD1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>
                <a:solidFill>
                  <a:srgbClr val="FF0000"/>
                </a:solidFill>
              </a:rPr>
              <a:t>Chèn hộp văn bản - TextBoes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0F37B-20D4-48EA-90CE-D7F76DD2E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7C80-7BFE-4969-94CA-8E65879D6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927D6-68E5-46C1-89F1-F6498D1E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9AB723-A958-4D51-8A47-ED317E7B6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064" y="2373340"/>
            <a:ext cx="3265452" cy="4127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68199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47F8-ED61-42DA-9B8F-E738BB83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- </a:t>
            </a:r>
            <a:r>
              <a:rPr lang="en-US" dirty="0" err="1"/>
              <a:t>TextBoxes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31545-3EE0-4F70-BF37-AC9151434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801091"/>
            <a:ext cx="8918683" cy="411013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Định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dạng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TextBoxes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b="1" dirty="0" err="1"/>
              <a:t>Thay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r>
              <a:rPr lang="en-US" b="1" dirty="0"/>
              <a:t> </a:t>
            </a:r>
            <a:r>
              <a:rPr lang="en-US" b="1" dirty="0" err="1"/>
              <a:t>kiểu</a:t>
            </a:r>
            <a:r>
              <a:rPr lang="en-US" b="1" dirty="0"/>
              <a:t> Shape </a:t>
            </a:r>
            <a:r>
              <a:rPr lang="en-US" b="1" dirty="0" err="1"/>
              <a:t>của</a:t>
            </a:r>
            <a:r>
              <a:rPr lang="en-US" b="1" dirty="0"/>
              <a:t> Text Box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Text Box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Shape.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tab </a:t>
            </a:r>
            <a:r>
              <a:rPr lang="en-US" b="1" dirty="0"/>
              <a:t>Format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b="1" dirty="0"/>
              <a:t>Tab Drawing Tools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Click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b="1" dirty="0"/>
              <a:t>Edit Shape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b="1" dirty="0"/>
              <a:t>Insert Shapes</a:t>
            </a:r>
          </a:p>
          <a:p>
            <a:pPr lvl="1"/>
            <a:r>
              <a:rPr lang="en-US" b="1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/>
              <a:t>Change Shape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Shape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0E764-A971-43E6-B6EE-08856316B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A4AA1-7600-4B10-9E00-4F5617053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6B4FF-AC48-4C70-8189-A70E3116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42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D045C-C90F-4E83-8659-33B6482F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- Table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0DBCC-2200-41E2-8CBE-B0517BBEB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5750920" cy="4110131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Chuyển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văn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bản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thành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bảng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khối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văn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bản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cần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chuyển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thành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bảng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Chọn</a:t>
            </a:r>
            <a:r>
              <a:rPr lang="en-US" dirty="0">
                <a:solidFill>
                  <a:schemeClr val="tx1"/>
                </a:solidFill>
              </a:rPr>
              <a:t> tab Insert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Table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và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chọn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Convert Text to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59AF6-0742-4364-A10A-5976FCC58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FB39F-453C-4F7D-A817-961B43D1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DDF5F-D8ED-4138-A498-27D19D23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Screenshot of Word 2013">
            <a:extLst>
              <a:ext uri="{FF2B5EF4-FFF2-40B4-BE49-F238E27FC236}">
                <a16:creationId xmlns:a16="http://schemas.microsoft.com/office/drawing/2014/main" id="{10A89BD1-42BD-4645-AF03-484100E58A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4276" b="1977"/>
          <a:stretch/>
        </p:blipFill>
        <p:spPr bwMode="auto">
          <a:xfrm>
            <a:off x="3531908" y="4234576"/>
            <a:ext cx="4183934" cy="1889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reenshot of Word 2013">
            <a:extLst>
              <a:ext uri="{FF2B5EF4-FFF2-40B4-BE49-F238E27FC236}">
                <a16:creationId xmlns:a16="http://schemas.microsoft.com/office/drawing/2014/main" id="{F5849260-000A-4B28-8258-71EC0C3A2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357" y="1925935"/>
            <a:ext cx="3537083" cy="41101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65ECCEBB-79BF-417F-BB8C-BF18B9B9F169}"/>
              </a:ext>
            </a:extLst>
          </p:cNvPr>
          <p:cNvSpPr/>
          <p:nvPr/>
        </p:nvSpPr>
        <p:spPr>
          <a:xfrm>
            <a:off x="9043516" y="5074418"/>
            <a:ext cx="2461096" cy="452175"/>
          </a:xfrm>
          <a:prstGeom prst="ellipse">
            <a:avLst/>
          </a:prstGeom>
          <a:noFill/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354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47F8-ED61-42DA-9B8F-E738BB83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- </a:t>
            </a:r>
            <a:r>
              <a:rPr lang="en-US" dirty="0" err="1"/>
              <a:t>TextBoxes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31545-3EE0-4F70-BF37-AC9151434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801091"/>
            <a:ext cx="8918683" cy="411013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Định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dạng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TextBoxes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b="1" dirty="0" err="1"/>
              <a:t>Thay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r>
              <a:rPr lang="en-US" b="1" dirty="0"/>
              <a:t> </a:t>
            </a:r>
            <a:r>
              <a:rPr lang="en-US" b="1" dirty="0" err="1"/>
              <a:t>kiểu</a:t>
            </a:r>
            <a:r>
              <a:rPr lang="en-US" b="1" dirty="0"/>
              <a:t> Shape </a:t>
            </a:r>
            <a:r>
              <a:rPr lang="en-US" b="1" dirty="0" err="1"/>
              <a:t>của</a:t>
            </a:r>
            <a:r>
              <a:rPr lang="en-US" b="1" dirty="0"/>
              <a:t> Text Box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0E764-A971-43E6-B6EE-08856316B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A4AA1-7600-4B10-9E00-4F5617053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6B4FF-AC48-4C70-8189-A70E3116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50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15BBEF-8958-4BAF-8A3D-358EB34B0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619" y="3054706"/>
            <a:ext cx="5940643" cy="2856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07771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64E1-6EF2-4EB4-AE65-0FFF0AAE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chèn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2D051-BBAA-4ED5-A71E-4F1CFFDD6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  <a:p>
            <a:pPr lvl="1"/>
            <a:r>
              <a:rPr lang="en-US" dirty="0" err="1"/>
              <a:t>Trên</a:t>
            </a:r>
            <a:r>
              <a:rPr lang="en-US" dirty="0"/>
              <a:t> Ribbon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tab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648E1-E383-424C-BBA2-7846D5E6B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49F91-48B5-4BE1-9AFA-6C28A72F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C47C7-B3AF-43D0-9330-A0AE10CFC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481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64E1-6EF2-4EB4-AE65-0FFF0AAE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chèn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2D051-BBAA-4ED5-A71E-4F1CFFDD6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  <a:p>
            <a:pPr lvl="1"/>
            <a:r>
              <a:rPr lang="en-US" dirty="0" err="1"/>
              <a:t>Trên</a:t>
            </a:r>
            <a:r>
              <a:rPr lang="en-US" dirty="0"/>
              <a:t> Ribbon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tab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648E1-E383-424C-BBA2-7846D5E6B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49F91-48B5-4BE1-9AFA-6C28A72F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C47C7-B3AF-43D0-9330-A0AE10CFC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931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64E1-6EF2-4EB4-AE65-0FFF0AAE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chèn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2D051-BBAA-4ED5-A71E-4F1CFFDD6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,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tab </a:t>
            </a:r>
            <a:r>
              <a:rPr lang="en-US" b="1" dirty="0"/>
              <a:t>Table Tools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  <a:p>
            <a:pPr lvl="1"/>
            <a:r>
              <a:rPr lang="en-US" dirty="0" err="1"/>
              <a:t>Trên</a:t>
            </a:r>
            <a:r>
              <a:rPr lang="en-US" dirty="0"/>
              <a:t> Ribbon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tab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  <a:p>
            <a:pPr lvl="1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648E1-E383-424C-BBA2-7846D5E6B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49F91-48B5-4BE1-9AFA-6C28A72F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C47C7-B3AF-43D0-9330-A0AE10CFC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53</a:t>
            </a:fld>
            <a:endParaRPr lang="en-US"/>
          </a:p>
        </p:txBody>
      </p:sp>
      <p:pic>
        <p:nvPicPr>
          <p:cNvPr id="7" name="Picture 2" descr="Screenshot of Word 2013">
            <a:extLst>
              <a:ext uri="{FF2B5EF4-FFF2-40B4-BE49-F238E27FC236}">
                <a16:creationId xmlns:a16="http://schemas.microsoft.com/office/drawing/2014/main" id="{B82E52B6-4D8C-416F-A67F-0DA051713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946" y="4699074"/>
            <a:ext cx="3221038" cy="1889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168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EB2B-AA3E-48F6-B810-508DEC06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chèn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38272-F23A-401B-A2DA-25ADA2A15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chèn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Arrange</a:t>
            </a:r>
          </a:p>
          <a:p>
            <a:pPr lvl="1"/>
            <a:r>
              <a:rPr lang="en-US" b="1" dirty="0" err="1">
                <a:solidFill>
                  <a:schemeClr val="tx1"/>
                </a:solidFill>
              </a:rPr>
              <a:t>WrapText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pPr lvl="1"/>
            <a:r>
              <a:rPr lang="en-US" b="1" dirty="0"/>
              <a:t>Position</a:t>
            </a:r>
            <a:r>
              <a:rPr lang="en-US" dirty="0"/>
              <a:t>: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trang</a:t>
            </a:r>
            <a:endParaRPr lang="en-US" dirty="0"/>
          </a:p>
          <a:p>
            <a:pPr lvl="1"/>
            <a:r>
              <a:rPr lang="en-US" b="1" dirty="0"/>
              <a:t>Align</a:t>
            </a:r>
            <a:r>
              <a:rPr lang="en-US" dirty="0"/>
              <a:t>: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  <a:p>
            <a:pPr lvl="1"/>
            <a:r>
              <a:rPr lang="en-US" b="1" dirty="0"/>
              <a:t>Rotate</a:t>
            </a:r>
            <a:r>
              <a:rPr lang="en-US" dirty="0"/>
              <a:t>: </a:t>
            </a:r>
            <a:r>
              <a:rPr lang="en-US" dirty="0" err="1"/>
              <a:t>Xoay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endParaRPr lang="en-US" dirty="0"/>
          </a:p>
          <a:p>
            <a:pPr lvl="1"/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24BBB-81DF-4165-9B50-21A0450A8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095CF-3540-4B46-B70F-BEB3EA3A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83B01-5E80-4D8B-B055-CC6AE587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40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63197-3F22-4E79-8AC7-7ECE33C2A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- Table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9DFB2-B29D-4C8B-9259-DA42C44F8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hộp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Convert Text to Table</a:t>
            </a:r>
            <a:r>
              <a:rPr lang="en-US" dirty="0"/>
              <a:t>.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cột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C4D28-091F-44BA-9168-4E4EC28B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AD982-C16F-48BC-9A60-EC099D0F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55B30-8719-44BA-A473-9540AE9F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Screenshot of Word 2013">
            <a:extLst>
              <a:ext uri="{FF2B5EF4-FFF2-40B4-BE49-F238E27FC236}">
                <a16:creationId xmlns:a16="http://schemas.microsoft.com/office/drawing/2014/main" id="{CA2030D7-E89C-47B1-8F5B-C55B18200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064" y="2761861"/>
            <a:ext cx="2889695" cy="34720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15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E518E-99F7-4275-8F4A-0BC7871A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- Table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79821-ECC8-4E86-B939-6DEBF9109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5570050" cy="4110131"/>
          </a:xfrm>
        </p:spPr>
        <p:txBody>
          <a:bodyPr/>
          <a:lstStyle/>
          <a:p>
            <a:pPr algn="just"/>
            <a:r>
              <a:rPr lang="en-US" b="1" dirty="0" err="1">
                <a:solidFill>
                  <a:srgbClr val="FF0000"/>
                </a:solidFill>
              </a:rPr>
              <a:t>Thuộc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tính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của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bảng</a:t>
            </a:r>
            <a:endParaRPr lang="en-US" b="1" dirty="0">
              <a:solidFill>
                <a:srgbClr val="FF0000"/>
              </a:solidFill>
            </a:endParaRPr>
          </a:p>
          <a:p>
            <a:pPr lvl="1" algn="just"/>
            <a:r>
              <a:rPr lang="en-US" b="1" dirty="0"/>
              <a:t>AutoFit behavior</a:t>
            </a:r>
            <a:r>
              <a:rPr lang="en-US" dirty="0"/>
              <a:t>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ô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hay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ô.</a:t>
            </a:r>
          </a:p>
          <a:p>
            <a:pPr lvl="1" algn="just"/>
            <a:r>
              <a:rPr lang="en-US" b="1" dirty="0"/>
              <a:t>Remember dimensions for new tables</a:t>
            </a:r>
            <a:r>
              <a:rPr lang="en-US" dirty="0"/>
              <a:t>: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.</a:t>
            </a:r>
          </a:p>
          <a:p>
            <a:pPr algn="just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7B027-0C76-4803-95A5-35DB210F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4A7A8-0E24-4A41-BA7F-D10527B8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787B6-B021-46AA-9975-D26E6F19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8E2CDE-8CC1-42F7-9160-A6F3BC587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427" y="1663932"/>
            <a:ext cx="3266185" cy="38014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4650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85659-6AFE-4C93-9424-9F89A401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- Table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58AFF-026A-4198-9E2B-29327A28E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1091"/>
            <a:ext cx="8140992" cy="4110131"/>
          </a:xfrm>
        </p:spPr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Cách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chèn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dữ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liệu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vào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bảng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vi-VN" dirty="0">
                <a:solidFill>
                  <a:schemeClr val="tx1"/>
                </a:solidFill>
              </a:rPr>
              <a:t>Nhấn </a:t>
            </a:r>
            <a:r>
              <a:rPr lang="en-US" b="1" dirty="0">
                <a:solidFill>
                  <a:schemeClr val="tx1"/>
                </a:solidFill>
              </a:rPr>
              <a:t>Enter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vi-VN" dirty="0">
                <a:solidFill>
                  <a:schemeClr val="tx1"/>
                </a:solidFill>
              </a:rPr>
              <a:t>để thêm nhiều dòng văn bản trong cùng một ô. Điều này sẽ tăng chiều cao hàng.</a:t>
            </a:r>
          </a:p>
          <a:p>
            <a:pPr lvl="1"/>
            <a:r>
              <a:rPr lang="vi-VN" dirty="0">
                <a:solidFill>
                  <a:schemeClr val="tx1"/>
                </a:solidFill>
              </a:rPr>
              <a:t>Sử dụng các </a:t>
            </a:r>
            <a:r>
              <a:rPr lang="vi-VN" b="1" dirty="0">
                <a:solidFill>
                  <a:schemeClr val="tx1"/>
                </a:solidFill>
              </a:rPr>
              <a:t>phím mũi tên </a:t>
            </a:r>
            <a:r>
              <a:rPr lang="vi-VN" dirty="0">
                <a:solidFill>
                  <a:schemeClr val="tx1"/>
                </a:solidFill>
              </a:rPr>
              <a:t>để di chuyển qua </a:t>
            </a:r>
            <a:r>
              <a:rPr lang="en-US" dirty="0" err="1">
                <a:solidFill>
                  <a:schemeClr val="tx1"/>
                </a:solidFill>
              </a:rPr>
              <a:t>lại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giữa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vi-VN" dirty="0">
                <a:solidFill>
                  <a:schemeClr val="tx1"/>
                </a:solidFill>
              </a:rPr>
              <a:t>ô.</a:t>
            </a:r>
          </a:p>
          <a:p>
            <a:pPr lvl="1"/>
            <a:r>
              <a:rPr lang="vi-VN" dirty="0">
                <a:solidFill>
                  <a:schemeClr val="tx1"/>
                </a:solidFill>
              </a:rPr>
              <a:t>Sử dụng phím </a:t>
            </a:r>
            <a:r>
              <a:rPr lang="en-US" b="1" dirty="0">
                <a:solidFill>
                  <a:schemeClr val="tx1"/>
                </a:solidFill>
              </a:rPr>
              <a:t>Tab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vi-VN" dirty="0">
                <a:solidFill>
                  <a:schemeClr val="tx1"/>
                </a:solidFill>
              </a:rPr>
              <a:t>để chuyển tới ô tiếp theo.</a:t>
            </a:r>
          </a:p>
          <a:p>
            <a:pPr lvl="1"/>
            <a:r>
              <a:rPr lang="vi-VN" dirty="0">
                <a:solidFill>
                  <a:schemeClr val="tx1"/>
                </a:solidFill>
              </a:rPr>
              <a:t>Sử dụng </a:t>
            </a:r>
            <a:r>
              <a:rPr lang="en-US" b="1" dirty="0" err="1">
                <a:solidFill>
                  <a:schemeClr val="tx1"/>
                </a:solidFill>
              </a:rPr>
              <a:t>Shift_Tab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vi-VN" dirty="0">
                <a:solidFill>
                  <a:schemeClr val="tx1"/>
                </a:solidFill>
              </a:rPr>
              <a:t>để lùi về ô trước.</a:t>
            </a:r>
          </a:p>
          <a:p>
            <a:pPr lvl="1"/>
            <a:r>
              <a:rPr lang="vi-VN" dirty="0">
                <a:solidFill>
                  <a:schemeClr val="tx1"/>
                </a:solidFill>
              </a:rPr>
              <a:t>Nhấn </a:t>
            </a:r>
            <a:r>
              <a:rPr lang="en-US" b="1" dirty="0" err="1">
                <a:solidFill>
                  <a:schemeClr val="tx1"/>
                </a:solidFill>
              </a:rPr>
              <a:t>Ctrl_Tab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vi-VN" dirty="0">
                <a:solidFill>
                  <a:schemeClr val="tx1"/>
                </a:solidFill>
              </a:rPr>
              <a:t>để chèn ký tự </a:t>
            </a:r>
            <a:r>
              <a:rPr lang="en-US" b="1" dirty="0">
                <a:solidFill>
                  <a:schemeClr val="tx1"/>
                </a:solidFill>
              </a:rPr>
              <a:t>Tab </a:t>
            </a:r>
            <a:r>
              <a:rPr lang="en-US" dirty="0" err="1">
                <a:solidFill>
                  <a:schemeClr val="tx1"/>
                </a:solidFill>
              </a:rPr>
              <a:t>vào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bảng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6E0CF-55F4-4F61-AB8E-D56FBB6B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F9FDB-BCC9-4C59-8B04-3E31BF135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6523A-1633-456A-8615-ED3D7B8F7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05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EB83-C0DC-40CF-AD32-3DDB18848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Bảng</a:t>
            </a:r>
            <a:r>
              <a:rPr lang="en-US" dirty="0"/>
              <a:t> - Table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26DD6-3570-4D2B-8729-F296B729B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dirty="0">
                <a:solidFill>
                  <a:srgbClr val="FF0000"/>
                </a:solidFill>
              </a:rPr>
              <a:t> 	Canh lề cho dữ liệu trong bảng</a:t>
            </a:r>
          </a:p>
          <a:p>
            <a:pPr lvl="1"/>
            <a:r>
              <a:rPr lang="vi-VN" dirty="0"/>
              <a:t>Chọn các ô chứa dữ liệu cần định dạng.</a:t>
            </a:r>
          </a:p>
          <a:p>
            <a:pPr lvl="1"/>
            <a:r>
              <a:rPr lang="vi-VN" dirty="0"/>
              <a:t>Trong tab </a:t>
            </a:r>
            <a:r>
              <a:rPr lang="vi-VN" b="1" dirty="0"/>
              <a:t>Table Tools</a:t>
            </a:r>
            <a:r>
              <a:rPr lang="vi-VN" dirty="0"/>
              <a:t>, chọn tab </a:t>
            </a:r>
            <a:r>
              <a:rPr lang="vi-VN" b="1" dirty="0"/>
              <a:t>Layout</a:t>
            </a:r>
            <a:r>
              <a:rPr lang="vi-VN" dirty="0"/>
              <a:t>, trong nhóm lệnh </a:t>
            </a:r>
            <a:r>
              <a:rPr lang="vi-VN" b="1" dirty="0"/>
              <a:t>Alignment</a:t>
            </a:r>
            <a:r>
              <a:rPr lang="vi-VN" dirty="0"/>
              <a:t>, chọn kiểu canh lề tương ứng.</a:t>
            </a:r>
          </a:p>
          <a:p>
            <a:pPr lvl="1"/>
            <a:r>
              <a:rPr lang="vi-VN" b="1" dirty="0"/>
              <a:t>Text Direction</a:t>
            </a:r>
            <a:r>
              <a:rPr lang="vi-VN" dirty="0"/>
              <a:t>: xoay văn bản trong ô.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01A26-FEC0-492B-9E69-4A3A47B4C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14/05/202121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BD8CE-1CC1-417E-9DA7-0CE3D8EEF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Bài giảng Style - Themes - GV: Từ Thị Xuân Hiền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450AA-8F95-4AC0-9A14-7A92244E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4318-9856-4A67-8CE7-23A223DD6362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BF3933-7D1E-40BB-B862-62FAF3F599A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138" y="4298288"/>
            <a:ext cx="2990850" cy="18253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0475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Custom 3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82B1E4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3440</TotalTime>
  <Words>2983</Words>
  <Application>Microsoft Office PowerPoint</Application>
  <PresentationFormat>Widescreen</PresentationFormat>
  <Paragraphs>397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Tahoma</vt:lpstr>
      <vt:lpstr>Wingdings 3</vt:lpstr>
      <vt:lpstr>Wisp</vt:lpstr>
      <vt:lpstr>Bài 7 Chèn và định dạng các đối tượng</vt:lpstr>
      <vt:lpstr>Bảng - Table </vt:lpstr>
      <vt:lpstr>Bảng - Table </vt:lpstr>
      <vt:lpstr>Bảng - Table </vt:lpstr>
      <vt:lpstr>Bảng - Table </vt:lpstr>
      <vt:lpstr>Bảng - Table </vt:lpstr>
      <vt:lpstr>Bảng - Table </vt:lpstr>
      <vt:lpstr>Bảng - Table </vt:lpstr>
      <vt:lpstr>Bảng - Table </vt:lpstr>
      <vt:lpstr>Bảng – hiệu chỉnh bảng</vt:lpstr>
      <vt:lpstr>Bảng – hiệu chỉnh bảng</vt:lpstr>
      <vt:lpstr>Bảng – hiệu chỉnh bảng</vt:lpstr>
      <vt:lpstr>Bảng – hiệu chỉnh bảng</vt:lpstr>
      <vt:lpstr>Bảng – hiệu chỉnh bảng</vt:lpstr>
      <vt:lpstr>Bảng – hiệu chỉnh bảng</vt:lpstr>
      <vt:lpstr>Bảng – hiệu chỉnh bảng</vt:lpstr>
      <vt:lpstr>Bảng – hiệu chỉnh bảng</vt:lpstr>
      <vt:lpstr>Bảng – hiệu chỉnh bảng</vt:lpstr>
      <vt:lpstr>Bảng – hiệu chỉnh bảng</vt:lpstr>
      <vt:lpstr>Bảng – hiệu chỉnh bảng</vt:lpstr>
      <vt:lpstr>SmartArt</vt:lpstr>
      <vt:lpstr>SmartArt</vt:lpstr>
      <vt:lpstr>SmartArt</vt:lpstr>
      <vt:lpstr>SmartArt</vt:lpstr>
      <vt:lpstr>SmartArt</vt:lpstr>
      <vt:lpstr>SmartArt</vt:lpstr>
      <vt:lpstr>SmartArt</vt:lpstr>
      <vt:lpstr>Biểu đồ - Charts</vt:lpstr>
      <vt:lpstr>Biểu đồ - Charts</vt:lpstr>
      <vt:lpstr>Biểu đồ - Charts</vt:lpstr>
      <vt:lpstr>Biểu đồ - Charts</vt:lpstr>
      <vt:lpstr>Công thức toán học - Equations</vt:lpstr>
      <vt:lpstr>Công thức toán học - Equations</vt:lpstr>
      <vt:lpstr>Screenshorts</vt:lpstr>
      <vt:lpstr>Chèn hình - Picture</vt:lpstr>
      <vt:lpstr>Chèn hình - Picture</vt:lpstr>
      <vt:lpstr>Chèn hình - Picture</vt:lpstr>
      <vt:lpstr>Chèn hình - Picture</vt:lpstr>
      <vt:lpstr>Shapes</vt:lpstr>
      <vt:lpstr>Shapes</vt:lpstr>
      <vt:lpstr>Shapes</vt:lpstr>
      <vt:lpstr>WordArt</vt:lpstr>
      <vt:lpstr>WordArt</vt:lpstr>
      <vt:lpstr>WordArt</vt:lpstr>
      <vt:lpstr>WordArt</vt:lpstr>
      <vt:lpstr>Hộp văn bản - TextBoxes</vt:lpstr>
      <vt:lpstr>Hộp văn bản - TextBoxes</vt:lpstr>
      <vt:lpstr>Hộp văn bản - TextBoxes</vt:lpstr>
      <vt:lpstr>Hộp văn bản - TextBoxes</vt:lpstr>
      <vt:lpstr>Hộp văn bản - TextBoxes</vt:lpstr>
      <vt:lpstr>Định dạng các đối tượng chèn</vt:lpstr>
      <vt:lpstr>Định dạng các đối tượng chèn</vt:lpstr>
      <vt:lpstr>Định dạng các đối tượng chèn</vt:lpstr>
      <vt:lpstr>Định dạng các đối tượng chèn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6: Định dạng văn bản sử dụng Style (3t)</dc:title>
  <dc:creator>L and Lifetime</dc:creator>
  <cp:lastModifiedBy>L and Lifetime</cp:lastModifiedBy>
  <cp:revision>305</cp:revision>
  <dcterms:created xsi:type="dcterms:W3CDTF">2021-05-13T02:13:49Z</dcterms:created>
  <dcterms:modified xsi:type="dcterms:W3CDTF">2021-05-28T08:06:46Z</dcterms:modified>
  <cp:contentStatus/>
</cp:coreProperties>
</file>