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81" r:id="rId2"/>
    <p:sldId id="542" r:id="rId3"/>
    <p:sldId id="545" r:id="rId4"/>
    <p:sldId id="543" r:id="rId5"/>
    <p:sldId id="547" r:id="rId6"/>
    <p:sldId id="548" r:id="rId7"/>
    <p:sldId id="546" r:id="rId8"/>
    <p:sldId id="550" r:id="rId9"/>
    <p:sldId id="549" r:id="rId10"/>
    <p:sldId id="551" r:id="rId11"/>
    <p:sldId id="552" r:id="rId12"/>
    <p:sldId id="553" r:id="rId13"/>
    <p:sldId id="554" r:id="rId14"/>
    <p:sldId id="555" r:id="rId15"/>
    <p:sldId id="556" r:id="rId16"/>
    <p:sldId id="557" r:id="rId17"/>
    <p:sldId id="568" r:id="rId18"/>
    <p:sldId id="558" r:id="rId19"/>
    <p:sldId id="570" r:id="rId20"/>
    <p:sldId id="571" r:id="rId21"/>
    <p:sldId id="572" r:id="rId22"/>
    <p:sldId id="560" r:id="rId23"/>
    <p:sldId id="574" r:id="rId24"/>
    <p:sldId id="573" r:id="rId25"/>
    <p:sldId id="562" r:id="rId26"/>
    <p:sldId id="563" r:id="rId27"/>
    <p:sldId id="564" r:id="rId28"/>
    <p:sldId id="575" r:id="rId29"/>
    <p:sldId id="576" r:id="rId30"/>
    <p:sldId id="57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19D38-B9B5-45E2-ADE4-1221F47CC04D}" type="datetimeFigureOut">
              <a:rPr lang="en-US" smtClean="0"/>
              <a:t>02/06/202121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4FD4-EB42-4688-893B-B066E80CD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1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1540164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529541"/>
            <a:ext cx="8915399" cy="1374122"/>
          </a:xfrm>
        </p:spPr>
        <p:txBody>
          <a:bodyPr anchor="t"/>
          <a:lstStyle>
            <a:lvl1pPr marL="0" indent="0" algn="ctr"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1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1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3911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6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0006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80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96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6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6454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1091"/>
            <a:ext cx="8915400" cy="41101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4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1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8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3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0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5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5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8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0593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838036"/>
            <a:ext cx="8915400" cy="4181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1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8DDC-1E57-4F27-9BED-8475B1156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56" y="1884784"/>
            <a:ext cx="11075437" cy="2169981"/>
          </a:xfrm>
        </p:spPr>
        <p:txBody>
          <a:bodyPr>
            <a:noAutofit/>
          </a:bodyPr>
          <a:lstStyle/>
          <a:p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9</a:t>
            </a:r>
            <a:b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Mail merge</a:t>
            </a:r>
            <a:endParaRPr lang="en-US" sz="4800" dirty="0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97962-2255-454D-B2BB-0AC3AF8D3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GV: </a:t>
            </a:r>
            <a:r>
              <a:rPr lang="en-US" b="1" dirty="0" err="1"/>
              <a:t>Từ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</a:t>
            </a:r>
            <a:r>
              <a:rPr lang="en-US" b="1" dirty="0" err="1"/>
              <a:t>Xuân</a:t>
            </a:r>
            <a:r>
              <a:rPr lang="en-US" b="1" dirty="0"/>
              <a:t> </a:t>
            </a:r>
            <a:r>
              <a:rPr lang="en-US" b="1" dirty="0" err="1"/>
              <a:t>Hiền</a:t>
            </a:r>
            <a:endParaRPr lang="en-US" b="1" dirty="0"/>
          </a:p>
          <a:p>
            <a:r>
              <a:rPr lang="en-US" b="1" dirty="0"/>
              <a:t>Email: ttxuanhien@gmail.com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8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46B9-8E80-4257-8C8E-BE9F4A0C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trộn</a:t>
            </a:r>
            <a:r>
              <a:rPr lang="en-US" dirty="0"/>
              <a:t> </a:t>
            </a:r>
            <a:r>
              <a:rPr lang="en-US" dirty="0" err="1"/>
              <a:t>thư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AE4E9-942D-4693-9F44-FACD5DB9B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i="1" dirty="0"/>
              <a:t>Send Email Messages,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Merge to mail.</a:t>
            </a:r>
          </a:p>
          <a:p>
            <a:pPr lvl="1" algn="just"/>
            <a:r>
              <a:rPr lang="en-US" b="1" dirty="0"/>
              <a:t>To</a:t>
            </a:r>
            <a:r>
              <a:rPr lang="en-US" dirty="0"/>
              <a:t>: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nhận</a:t>
            </a:r>
            <a:endParaRPr lang="en-US" dirty="0"/>
          </a:p>
          <a:p>
            <a:pPr lvl="1" algn="just"/>
            <a:r>
              <a:rPr lang="en-US" b="1" dirty="0"/>
              <a:t>Send Record</a:t>
            </a:r>
            <a:r>
              <a:rPr lang="en-US" dirty="0"/>
              <a:t>: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</a:t>
            </a:r>
          </a:p>
          <a:p>
            <a:pPr marL="974725" lvl="1" indent="-517525" algn="just">
              <a:buNone/>
            </a:pPr>
            <a:r>
              <a:rPr lang="en-US" dirty="0"/>
              <a:t>  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  <a:p>
            <a:pPr lvl="1"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F2553-B974-4A6F-8865-258BDE58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1110B-A017-47C4-9806-254D56B0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ABD44-B88B-4F85-85F0-307AD235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BB0050-D7AB-4B12-A077-38EA31923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625" y="2431250"/>
            <a:ext cx="4124325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925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DDA6-4440-4E27-813E-DAD90526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Trộn thư bằng chức năng Wizard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9C661-A1CB-47AC-A9EE-2A1AC0BA7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801091"/>
            <a:ext cx="5168115" cy="4110131"/>
          </a:xfrm>
        </p:spPr>
        <p:txBody>
          <a:bodyPr/>
          <a:lstStyle/>
          <a:p>
            <a:pPr algn="just"/>
            <a:r>
              <a:rPr lang="vi-VN" dirty="0"/>
              <a:t>Mở  một tài liệu là mẫu thư đã tạo, hoặc có thể tạo mới.</a:t>
            </a:r>
          </a:p>
          <a:p>
            <a:pPr algn="just"/>
            <a:r>
              <a:rPr lang="vi-VN" dirty="0"/>
              <a:t>Chọn tab </a:t>
            </a:r>
            <a:r>
              <a:rPr lang="vi-VN" b="1" dirty="0"/>
              <a:t>Mailings</a:t>
            </a:r>
            <a:r>
              <a:rPr lang="vi-VN" dirty="0"/>
              <a:t>, Click nút </a:t>
            </a:r>
            <a:r>
              <a:rPr lang="vi-VN" b="1" dirty="0"/>
              <a:t>Start Mail Merge</a:t>
            </a:r>
            <a:r>
              <a:rPr lang="en-US" b="1" dirty="0"/>
              <a:t>,</a:t>
            </a:r>
            <a:r>
              <a:rPr lang="vi-VN" dirty="0"/>
              <a:t> chọn </a:t>
            </a:r>
            <a:r>
              <a:rPr lang="vi-VN" b="1" dirty="0"/>
              <a:t>Step by Step Mail Merge Wizard</a:t>
            </a:r>
            <a:r>
              <a:rPr lang="vi-VN" dirty="0"/>
              <a:t>.</a:t>
            </a:r>
          </a:p>
          <a:p>
            <a:pPr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0DC8D-780E-46E8-B4FE-5A9675FD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2DCED-36F1-4685-9A07-C46C9FAE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5B24A-7326-4871-BE4B-428296F1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9C4F3A-2614-439A-B824-FB876675E5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593" y="1909590"/>
            <a:ext cx="2990325" cy="3466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9237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DDA6-4440-4E27-813E-DAD90526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Trộn thư bằng chức năng Wizard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9C661-A1CB-47AC-A9EE-2A1AC0BA7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801091"/>
            <a:ext cx="5272105" cy="4110131"/>
          </a:xfrm>
        </p:spPr>
        <p:txBody>
          <a:bodyPr/>
          <a:lstStyle/>
          <a:p>
            <a:r>
              <a:rPr lang="vi-VN" dirty="0"/>
              <a:t>Xuất hiện </a:t>
            </a:r>
            <a:r>
              <a:rPr lang="en-US" dirty="0"/>
              <a:t>Mail </a:t>
            </a:r>
            <a:r>
              <a:rPr lang="vi-VN" dirty="0"/>
              <a:t>Merge pane hướng dẫn thực hiện 6 bước</a:t>
            </a:r>
            <a:r>
              <a:rPr lang="en-US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0DC8D-780E-46E8-B4FE-5A9675FD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2DCED-36F1-4685-9A07-C46C9FAE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5B24A-7326-4871-BE4B-428296F1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 descr="Screenshot of Word 2013">
            <a:extLst>
              <a:ext uri="{FF2B5EF4-FFF2-40B4-BE49-F238E27FC236}">
                <a16:creationId xmlns:a16="http://schemas.microsoft.com/office/drawing/2014/main" id="{218808C0-EB9E-428E-A944-2C3181524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18" y="1392581"/>
            <a:ext cx="2347893" cy="4841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821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DDA6-4440-4E27-813E-DAD90526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Trộn thư bằng chức năng Wizard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9C661-A1CB-47AC-A9EE-2A1AC0BA7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/>
              <a:t>Step 1:</a:t>
            </a:r>
            <a:r>
              <a:rPr lang="vi-VN" dirty="0"/>
              <a:t> Chọn loại tài liệu dùng để thực hiện trộn thư gồm các loại</a:t>
            </a:r>
            <a:r>
              <a:rPr lang="en-US" dirty="0"/>
              <a:t>:</a:t>
            </a:r>
          </a:p>
          <a:p>
            <a:pPr lvl="1"/>
            <a:r>
              <a:rPr lang="vi-VN" dirty="0"/>
              <a:t>Letters,</a:t>
            </a:r>
            <a:endParaRPr lang="en-US" dirty="0"/>
          </a:p>
          <a:p>
            <a:pPr lvl="1"/>
            <a:r>
              <a:rPr lang="vi-VN" dirty="0"/>
              <a:t>E-mail messages, </a:t>
            </a:r>
            <a:endParaRPr lang="en-US" dirty="0"/>
          </a:p>
          <a:p>
            <a:pPr lvl="1"/>
            <a:r>
              <a:rPr lang="vi-VN" dirty="0"/>
              <a:t>Envelopers, </a:t>
            </a:r>
            <a:endParaRPr lang="en-US" dirty="0"/>
          </a:p>
          <a:p>
            <a:pPr lvl="1"/>
            <a:r>
              <a:rPr lang="vi-VN" dirty="0"/>
              <a:t>Labels, Directory. </a:t>
            </a:r>
            <a:endParaRPr lang="en-US" dirty="0"/>
          </a:p>
          <a:p>
            <a:pPr lvl="1"/>
            <a:r>
              <a:rPr lang="vi-VN" dirty="0"/>
              <a:t>Mặc định là chọn Letters. Click Next chuyển sang bước 2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0DC8D-780E-46E8-B4FE-5A9675FD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2DCED-36F1-4685-9A07-C46C9FAE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5B24A-7326-4871-BE4B-428296F1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4F048F-88A4-4FB3-84B7-112A158DC4A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3"/>
          <a:stretch/>
        </p:blipFill>
        <p:spPr bwMode="auto">
          <a:xfrm>
            <a:off x="8245213" y="2501334"/>
            <a:ext cx="2657249" cy="2201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92300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DDA6-4440-4E27-813E-DAD90526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Trộn thư bằng chức năng Wizard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9C661-A1CB-47AC-A9EE-2A1AC0BA7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/>
              <a:t>Step 2:</a:t>
            </a:r>
            <a:r>
              <a:rPr lang="vi-VN" dirty="0"/>
              <a:t> Chọn tài liệu để bắt đầu thực hiện trộn thư. Với 3 lựa chọn:</a:t>
            </a:r>
          </a:p>
          <a:p>
            <a:pPr lvl="1"/>
            <a:r>
              <a:rPr lang="vi-VN" b="1" dirty="0"/>
              <a:t>Use the current document</a:t>
            </a:r>
            <a:r>
              <a:rPr lang="vi-VN" dirty="0"/>
              <a:t>: Chọn tại liệu hiện hành</a:t>
            </a:r>
            <a:r>
              <a:rPr lang="en-US" dirty="0"/>
              <a:t>,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lvl="1"/>
            <a:r>
              <a:rPr lang="vi-VN" b="1" dirty="0"/>
              <a:t>Start from a template</a:t>
            </a:r>
            <a:r>
              <a:rPr lang="vi-VN" dirty="0"/>
              <a:t>: Bắt đầu với một mẫu có sẵn.</a:t>
            </a:r>
          </a:p>
          <a:p>
            <a:pPr lvl="1"/>
            <a:r>
              <a:rPr lang="vi-VN" b="1" dirty="0"/>
              <a:t>Start from existing document</a:t>
            </a:r>
            <a:r>
              <a:rPr lang="vi-VN" dirty="0"/>
              <a:t>: Bắt đầu với một tài liệu đã có được lưu trên máy.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0DC8D-780E-46E8-B4FE-5A9675FD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2DCED-36F1-4685-9A07-C46C9FAE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5B24A-7326-4871-BE4B-428296F1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16B284-9238-4B54-B54F-F11D81CB700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7"/>
          <a:stretch/>
        </p:blipFill>
        <p:spPr bwMode="auto">
          <a:xfrm>
            <a:off x="6639347" y="4748990"/>
            <a:ext cx="2963441" cy="1623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74547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DFD5-0D84-4ACA-94A4-C99B5E03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Trộn thư bằng chức năng Wizard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A25B6-C54A-4292-854D-940FA5EC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5399228" cy="4110131"/>
          </a:xfrm>
        </p:spPr>
        <p:txBody>
          <a:bodyPr/>
          <a:lstStyle/>
          <a:p>
            <a:r>
              <a:rPr lang="vi-VN" b="1" dirty="0"/>
              <a:t>Step 3: </a:t>
            </a:r>
            <a:endParaRPr lang="en-US" b="1" dirty="0"/>
          </a:p>
          <a:p>
            <a:pPr lvl="1" algn="just"/>
            <a:r>
              <a:rPr lang="vi-VN" dirty="0"/>
              <a:t>Từ </a:t>
            </a:r>
            <a:r>
              <a:rPr lang="vi-VN" b="1" dirty="0"/>
              <a:t>Mail Merge Pane</a:t>
            </a:r>
            <a:r>
              <a:rPr lang="vi-VN" dirty="0"/>
              <a:t>, trong phần </a:t>
            </a:r>
            <a:r>
              <a:rPr lang="vi-VN" b="1" dirty="0"/>
              <a:t>Select recipients list</a:t>
            </a:r>
            <a:r>
              <a:rPr lang="vi-VN" dirty="0"/>
              <a:t>, click </a:t>
            </a:r>
            <a:r>
              <a:rPr lang="vi-VN" b="1" dirty="0"/>
              <a:t>Use an existing list </a:t>
            </a:r>
            <a:r>
              <a:rPr lang="vi-VN" dirty="0"/>
              <a:t>và click nút </a:t>
            </a:r>
            <a:r>
              <a:rPr lang="vi-VN" b="1" dirty="0"/>
              <a:t>Browse</a:t>
            </a:r>
            <a:r>
              <a:rPr lang="vi-VN" dirty="0"/>
              <a:t>…, </a:t>
            </a:r>
            <a:endParaRPr lang="en-US" dirty="0"/>
          </a:p>
          <a:p>
            <a:pPr lvl="1" algn="just"/>
            <a:r>
              <a:rPr lang="vi-VN" dirty="0"/>
              <a:t>Chọn danh sách người nhận đã được tạo trước</a:t>
            </a:r>
            <a:endParaRPr lang="en-US" dirty="0"/>
          </a:p>
          <a:p>
            <a:pPr lvl="1"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DF07B-632E-4148-B209-3E7B3C4C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5318E-E290-4383-95A3-49ACEA91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6CDD0-3A3E-4676-9B4D-8A294F03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15</a:t>
            </a:fld>
            <a:endParaRPr lang="en-US"/>
          </a:p>
        </p:txBody>
      </p:sp>
      <p:pic>
        <p:nvPicPr>
          <p:cNvPr id="4098" name="Picture 2" descr="Screenshot of Word 2013">
            <a:extLst>
              <a:ext uri="{FF2B5EF4-FFF2-40B4-BE49-F238E27FC236}">
                <a16:creationId xmlns:a16="http://schemas.microsoft.com/office/drawing/2014/main" id="{D8F908E8-C5A0-4696-AE05-C02BC9084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789" y="1431821"/>
            <a:ext cx="2488572" cy="4802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477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B09D-FC0C-47AC-82EF-EDB2BB52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Trộn thư bằng chức năng Wizard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D219E-E61C-4B97-8477-0CBDF857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b="1" dirty="0"/>
              <a:t>Step 4:</a:t>
            </a:r>
            <a:r>
              <a:rPr lang="vi-VN" dirty="0"/>
              <a:t> Điền thông tin vào thư</a:t>
            </a:r>
          </a:p>
          <a:p>
            <a:pPr lvl="1" algn="just"/>
            <a:r>
              <a:rPr lang="vi-VN" dirty="0"/>
              <a:t>Đặt dấu nháy tại vị trí muốn chèn thông tin và chọn một trong 4 tuỳ chọn sau để chèn thông tin vào thư: </a:t>
            </a:r>
            <a:endParaRPr lang="en-US" dirty="0"/>
          </a:p>
          <a:p>
            <a:pPr lvl="2" algn="just"/>
            <a:r>
              <a:rPr lang="vi-VN" sz="2400" dirty="0"/>
              <a:t>Address block, </a:t>
            </a:r>
            <a:endParaRPr lang="en-US" sz="2400" dirty="0"/>
          </a:p>
          <a:p>
            <a:pPr lvl="2" algn="just"/>
            <a:r>
              <a:rPr lang="vi-VN" sz="2400" dirty="0"/>
              <a:t>Greeting line, </a:t>
            </a:r>
            <a:endParaRPr lang="en-US" sz="2400" dirty="0"/>
          </a:p>
          <a:p>
            <a:pPr lvl="2" algn="just"/>
            <a:r>
              <a:rPr lang="vi-VN" sz="2400" dirty="0"/>
              <a:t>Electronic postage</a:t>
            </a:r>
            <a:endParaRPr lang="en-US" sz="2400" dirty="0"/>
          </a:p>
          <a:p>
            <a:pPr lvl="2" algn="just"/>
            <a:r>
              <a:rPr lang="en-US" sz="2400" dirty="0"/>
              <a:t>H</a:t>
            </a:r>
            <a:r>
              <a:rPr lang="vi-VN" sz="2400" dirty="0"/>
              <a:t>oặc More items</a:t>
            </a:r>
            <a:r>
              <a:rPr lang="vi-VN" dirty="0"/>
              <a:t>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A7EC1-D3CA-468A-A9C3-507E9326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02D85-34EF-4485-ADD5-9D464F0F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44E30-5FEA-4E07-A9F8-E32EBCF2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67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B09D-FC0C-47AC-82EF-EDB2BB52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Trộn thư bằng chức năng Wizard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D219E-E61C-4B97-8477-0CBDF857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b="1" dirty="0"/>
              <a:t>Step 4:</a:t>
            </a:r>
            <a:r>
              <a:rPr lang="vi-VN" dirty="0"/>
              <a:t> Tuỳ thuộc mỗi lựa chọn, thiết lập các thuộc tính theo lựa chọn.</a:t>
            </a:r>
          </a:p>
          <a:p>
            <a:pPr lvl="1" algn="just"/>
            <a:r>
              <a:rPr lang="vi-VN" dirty="0"/>
              <a:t>Nếu chọn </a:t>
            </a:r>
            <a:r>
              <a:rPr lang="vi-VN" b="1" dirty="0"/>
              <a:t>More items</a:t>
            </a:r>
            <a:r>
              <a:rPr lang="en-US" dirty="0"/>
              <a:t>,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h</a:t>
            </a:r>
            <a:r>
              <a:rPr lang="vi-VN" dirty="0"/>
              <a:t>iển thị hộp thoại </a:t>
            </a:r>
            <a:r>
              <a:rPr lang="vi-VN" b="1" dirty="0"/>
              <a:t>Insert Merge Field</a:t>
            </a:r>
            <a:r>
              <a:rPr lang="vi-VN" dirty="0"/>
              <a:t> chứa các field trong bảng danh sách</a:t>
            </a:r>
            <a:endParaRPr lang="en-US" dirty="0"/>
          </a:p>
          <a:p>
            <a:pPr lvl="1" algn="just"/>
            <a:r>
              <a:rPr lang="en-US" dirty="0"/>
              <a:t>L</a:t>
            </a:r>
            <a:r>
              <a:rPr lang="vi-VN" dirty="0"/>
              <a:t>ần lượt chọn từng </a:t>
            </a:r>
            <a:r>
              <a:rPr lang="vi-VN" b="1" dirty="0"/>
              <a:t>field</a:t>
            </a:r>
            <a:r>
              <a:rPr lang="vi-VN" dirty="0"/>
              <a:t> và click nút </a:t>
            </a:r>
            <a:r>
              <a:rPr lang="vi-VN" b="1" dirty="0"/>
              <a:t>Insert</a:t>
            </a:r>
            <a:r>
              <a:rPr lang="vi-VN" dirty="0"/>
              <a:t> để chèn thông tin vào vị trí thích hợp.</a:t>
            </a:r>
          </a:p>
          <a:p>
            <a:pPr lvl="1"/>
            <a:r>
              <a:rPr lang="vi-VN" dirty="0"/>
              <a:t>Trong </a:t>
            </a:r>
            <a:r>
              <a:rPr lang="vi-VN" b="1" dirty="0"/>
              <a:t>Mail Merge </a:t>
            </a:r>
            <a:r>
              <a:rPr lang="vi-VN" dirty="0"/>
              <a:t>Pane, click </a:t>
            </a:r>
            <a:r>
              <a:rPr lang="vi-VN" b="1" dirty="0"/>
              <a:t>Next</a:t>
            </a:r>
            <a:r>
              <a:rPr lang="vi-VN" dirty="0"/>
              <a:t> để chuyể sang bước 5.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A7EC1-D3CA-468A-A9C3-507E9326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02D85-34EF-4485-ADD5-9D464F0F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44E30-5FEA-4E07-A9F8-E32EBCF2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13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755F-7700-446F-9B54-D41A606FE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Trộn thư bằng chức năng Wizard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2C0F-40C8-4A14-A230-092D1E5B3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/>
              <a:t>Step 5</a:t>
            </a:r>
            <a:r>
              <a:rPr lang="vi-VN" dirty="0"/>
              <a:t>: xem trước tài liệu đã trộn </a:t>
            </a:r>
            <a:endParaRPr lang="en-US" dirty="0"/>
          </a:p>
          <a:p>
            <a:pPr lvl="1"/>
            <a:r>
              <a:rPr lang="en-US" dirty="0"/>
              <a:t>Click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vi-VN" b="1" dirty="0"/>
              <a:t>Preview your letter</a:t>
            </a:r>
            <a:r>
              <a:rPr lang="vi-VN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qua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thư</a:t>
            </a:r>
            <a:endParaRPr lang="en-US" dirty="0"/>
          </a:p>
          <a:p>
            <a:pPr lvl="1"/>
            <a:r>
              <a:rPr lang="vi-VN" dirty="0"/>
              <a:t>click </a:t>
            </a:r>
            <a:r>
              <a:rPr lang="vi-VN" b="1" dirty="0"/>
              <a:t>Next</a:t>
            </a:r>
            <a:r>
              <a:rPr lang="vi-VN" dirty="0"/>
              <a:t> chuyển qua bước 6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04475-50EA-404C-82A8-4714182D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C99D5-5059-44EF-AB89-6907359E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682E4-AC26-4F0D-91ED-272B0BFD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97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3AB0-86B1-4FFA-AE17-BA1593E4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Trộn thư bằng chức năng Wizard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81B96-F724-46D7-85D9-48E85C95E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/>
              <a:t>Step 6</a:t>
            </a:r>
            <a:r>
              <a:rPr lang="vi-VN" dirty="0"/>
              <a:t>: Hoàn tất thao tác trộn thư. Bằng cách chọn một trong 2 tuỳ chọn</a:t>
            </a:r>
          </a:p>
          <a:p>
            <a:pPr lvl="1"/>
            <a:r>
              <a:rPr lang="vi-VN" b="1" dirty="0">
                <a:solidFill>
                  <a:srgbClr val="FF0000"/>
                </a:solidFill>
              </a:rPr>
              <a:t>Print</a:t>
            </a:r>
            <a:r>
              <a:rPr lang="vi-VN" dirty="0"/>
              <a:t>: in các thư sau khi đã trộn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Merge to Printer,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OK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D8C0-696C-4264-969C-05A0A995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ED646-C01D-49B2-9606-72A3553C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61762-D97A-43D5-8154-BD695C93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2" descr="Screenshot of Word 2013">
            <a:extLst>
              <a:ext uri="{FF2B5EF4-FFF2-40B4-BE49-F238E27FC236}">
                <a16:creationId xmlns:a16="http://schemas.microsoft.com/office/drawing/2014/main" id="{7BAA8C2E-7646-4054-9410-882D1F723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634" y="4210042"/>
            <a:ext cx="2801517" cy="1920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47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F4D8-04AF-47D1-AF4A-78C932EF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6A20-F3E4-4F73-BEFF-4570517FB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b="1" dirty="0"/>
              <a:t>Mail Merge </a:t>
            </a:r>
            <a:r>
              <a:rPr lang="vi-VN" dirty="0"/>
              <a:t>là một công cụ hữu ích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vi-VN" dirty="0"/>
              <a:t>tạo </a:t>
            </a:r>
            <a:r>
              <a:rPr lang="en-US" dirty="0" err="1"/>
              <a:t>thư</a:t>
            </a:r>
            <a:r>
              <a:rPr lang="en-US" dirty="0"/>
              <a:t>, </a:t>
            </a:r>
            <a:r>
              <a:rPr lang="vi-VN" dirty="0"/>
              <a:t>nhãn, phong bì, thẻ tên, v.v. bằng cách sử dụng thông tin được lưu trữ trong danh sách, cơ sở dữ liệu hoặc bảng tính. </a:t>
            </a:r>
            <a:endParaRPr lang="en-US" dirty="0"/>
          </a:p>
          <a:p>
            <a:pPr algn="just"/>
            <a:r>
              <a:rPr lang="vi-VN" dirty="0"/>
              <a:t>Khi thực hiện </a:t>
            </a:r>
            <a:r>
              <a:rPr lang="en-US" b="1" dirty="0"/>
              <a:t>Mail merge</a:t>
            </a:r>
            <a:r>
              <a:rPr lang="vi-VN" dirty="0"/>
              <a:t>, cần tài liệu Word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, </a:t>
            </a:r>
            <a:r>
              <a:rPr lang="en-US" dirty="0" err="1"/>
              <a:t>nhãn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, … </a:t>
            </a:r>
            <a:r>
              <a:rPr lang="vi-VN" dirty="0"/>
              <a:t>và danh sách người nhận,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Word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vi-VN" dirty="0"/>
              <a:t>Excel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69476-CE98-42F4-B6DF-7729EC89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8D3C9-2305-447E-8C00-01C43B79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862B-8EA8-4C45-97BA-78961FD4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30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3AB0-86B1-4FFA-AE17-BA1593E4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Trộn thư bằng chức năng Wizard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81B96-F724-46D7-85D9-48E85C95E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/>
              <a:t>Step 6</a:t>
            </a:r>
            <a:r>
              <a:rPr lang="vi-VN" dirty="0"/>
              <a:t>:</a:t>
            </a:r>
            <a:r>
              <a:rPr lang="en-US" dirty="0"/>
              <a:t> </a:t>
            </a:r>
            <a:r>
              <a:rPr lang="vi-VN" dirty="0"/>
              <a:t>Hộp thoại </a:t>
            </a:r>
            <a:r>
              <a:rPr lang="en-US" b="1" dirty="0"/>
              <a:t>Print</a:t>
            </a:r>
            <a:r>
              <a:rPr lang="vi-VN" dirty="0"/>
              <a:t> sẽ xuất hiện. Điều chỉnh cài đặt in nếu cần, sau đó bấm OK. Các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vi-VN" dirty="0"/>
              <a:t>sẽ được in.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D8C0-696C-4264-969C-05A0A995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ED646-C01D-49B2-9606-72A3553C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61762-D97A-43D5-8154-BD695C93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20</a:t>
            </a:fld>
            <a:endParaRPr lang="en-US"/>
          </a:p>
        </p:txBody>
      </p:sp>
      <p:pic>
        <p:nvPicPr>
          <p:cNvPr id="6146" name="Picture 2" descr="Screenshot of Word 2013">
            <a:extLst>
              <a:ext uri="{FF2B5EF4-FFF2-40B4-BE49-F238E27FC236}">
                <a16:creationId xmlns:a16="http://schemas.microsoft.com/office/drawing/2014/main" id="{75D96DC8-2F01-4712-85D5-12D7D0F79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709" y="2874946"/>
            <a:ext cx="4224038" cy="3333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136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3AB0-86B1-4FFA-AE17-BA1593E4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Trộn thư bằng chức năng Wizard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81B96-F724-46D7-85D9-48E85C95E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/>
              <a:t>Step 6</a:t>
            </a:r>
            <a:r>
              <a:rPr lang="vi-VN" dirty="0"/>
              <a:t>: Hoàn tất thao tác trộn thư. Bằng cách chọn một trong 2 tuỳ chọn</a:t>
            </a:r>
          </a:p>
          <a:p>
            <a:pPr lvl="1" algn="just"/>
            <a:r>
              <a:rPr lang="vi-VN" b="1" dirty="0">
                <a:solidFill>
                  <a:srgbClr val="FF0000"/>
                </a:solidFill>
              </a:rPr>
              <a:t>Edit individual letters</a:t>
            </a:r>
            <a:r>
              <a:rPr lang="vi-VN" dirty="0"/>
              <a:t>: thực hiện trộn thư và tạo thành một một tài liệu mới gồm các thư đã trộn.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D8C0-696C-4264-969C-05A0A995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ED646-C01D-49B2-9606-72A3553C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61762-D97A-43D5-8154-BD695C93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0AE0B6-0B97-4F7A-923D-A08DD7FE1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377" y="3910972"/>
            <a:ext cx="3171825" cy="2000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1736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1DFB-EAFB-4A7D-95A5-8BFC4C9A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nhận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C1BC0-9109-4BFA-8626-5BCBFF742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 	</a:t>
            </a:r>
            <a:r>
              <a:rPr lang="en-US" b="1" dirty="0" err="1">
                <a:solidFill>
                  <a:srgbClr val="FF0000"/>
                </a:solidFill>
              </a:rPr>
              <a:t>Tạo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và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quản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lý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danh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sách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địa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chỉ</a:t>
            </a:r>
            <a:endParaRPr lang="en-US" b="1" dirty="0">
              <a:solidFill>
                <a:srgbClr val="FF0000"/>
              </a:solidFill>
            </a:endParaRPr>
          </a:p>
          <a:p>
            <a:pPr lvl="1" algn="just"/>
            <a:r>
              <a:rPr lang="vi-VN" dirty="0"/>
              <a:t>Chọn tab </a:t>
            </a:r>
            <a:r>
              <a:rPr lang="vi-VN" b="1" dirty="0"/>
              <a:t>Mailing</a:t>
            </a:r>
            <a:r>
              <a:rPr lang="vi-VN" dirty="0"/>
              <a:t>, chọn </a:t>
            </a:r>
            <a:r>
              <a:rPr lang="vi-VN" b="1" dirty="0"/>
              <a:t>Select Recipients</a:t>
            </a:r>
            <a:r>
              <a:rPr lang="vi-VN" dirty="0"/>
              <a:t>, click </a:t>
            </a:r>
            <a:r>
              <a:rPr lang="vi-VN" b="1" dirty="0"/>
              <a:t>Type New List</a:t>
            </a:r>
          </a:p>
          <a:p>
            <a:pPr lvl="1" algn="just"/>
            <a:r>
              <a:rPr lang="vi-VN" dirty="0"/>
              <a:t>Trong hộp thoại </a:t>
            </a:r>
            <a:r>
              <a:rPr lang="vi-VN" b="1" dirty="0"/>
              <a:t>New Address List</a:t>
            </a:r>
            <a:r>
              <a:rPr lang="vi-VN" dirty="0"/>
              <a:t>, nhập thông tin của người nhận đầu tiên và click </a:t>
            </a:r>
            <a:r>
              <a:rPr lang="vi-VN" b="1" dirty="0"/>
              <a:t>New Entry</a:t>
            </a:r>
            <a:r>
              <a:rPr lang="vi-VN" dirty="0"/>
              <a:t>. Lặp lại cho tất cả danh sách người nhận</a:t>
            </a:r>
          </a:p>
          <a:p>
            <a:pPr lvl="1" algn="just"/>
            <a:r>
              <a:rPr lang="vi-VN" dirty="0"/>
              <a:t>Để xoá một phần tử, chọn dòng cần xoá, click </a:t>
            </a:r>
            <a:r>
              <a:rPr lang="vi-VN" b="1" dirty="0"/>
              <a:t>Delete Entry.</a:t>
            </a:r>
          </a:p>
          <a:p>
            <a:pPr lvl="1"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44CDB-DA38-40D1-AC01-D0673FCC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DD1A5-8C3B-4A2D-B3D2-CAE7D105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044D2-6632-4482-BC1D-1777AF4C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87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1DFB-EAFB-4A7D-95A5-8BFC4C9A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nhận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C1BC0-9109-4BFA-8626-5BCBFF742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	</a:t>
            </a:r>
            <a:r>
              <a:rPr lang="en-US" b="1" dirty="0" err="1">
                <a:solidFill>
                  <a:srgbClr val="FF0000"/>
                </a:solidFill>
              </a:rPr>
              <a:t>Tạo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danh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sách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địa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chỉ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44CDB-DA38-40D1-AC01-D0673FCC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DD1A5-8C3B-4A2D-B3D2-CAE7D105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044D2-6632-4482-BC1D-1777AF4C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23</a:t>
            </a:fld>
            <a:endParaRPr lang="en-US"/>
          </a:p>
        </p:txBody>
      </p:sp>
      <p:pic>
        <p:nvPicPr>
          <p:cNvPr id="8194" name="Picture 2" descr="Screenshot of Word 2013">
            <a:extLst>
              <a:ext uri="{FF2B5EF4-FFF2-40B4-BE49-F238E27FC236}">
                <a16:creationId xmlns:a16="http://schemas.microsoft.com/office/drawing/2014/main" id="{8DD22563-132E-4897-B47D-3518F9AF8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552" y="2346204"/>
            <a:ext cx="4962720" cy="3674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209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6ABF0-1A24-4505-B26F-D92A7A1D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nhận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1B952-AB88-4B0D-AA0B-841007356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Hiệu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chỉnh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danh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danh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sách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người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nhận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vi-VN" dirty="0"/>
              <a:t>Chọn tab </a:t>
            </a:r>
            <a:r>
              <a:rPr lang="vi-VN" b="1" dirty="0"/>
              <a:t>Mailing</a:t>
            </a:r>
            <a:r>
              <a:rPr lang="vi-VN" dirty="0"/>
              <a:t>, trong nhóm lệnh </a:t>
            </a:r>
            <a:r>
              <a:rPr lang="vi-VN" b="1" dirty="0"/>
              <a:t>Start Mail Merge</a:t>
            </a:r>
            <a:r>
              <a:rPr lang="vi-VN" dirty="0"/>
              <a:t>, click </a:t>
            </a:r>
            <a:r>
              <a:rPr lang="vi-VN" b="1" dirty="0"/>
              <a:t>Edit Recipient List</a:t>
            </a:r>
            <a:endParaRPr lang="en-US" b="1" dirty="0"/>
          </a:p>
          <a:p>
            <a:pPr lvl="1"/>
            <a:r>
              <a:rPr lang="vi-VN" dirty="0"/>
              <a:t>Trong hộp thoại </a:t>
            </a:r>
            <a:r>
              <a:rPr lang="vi-VN" b="1" dirty="0"/>
              <a:t>Mail Merge Recipients</a:t>
            </a:r>
            <a:r>
              <a:rPr lang="vi-VN" dirty="0"/>
              <a:t>, chọn danh sách trong khung </a:t>
            </a:r>
            <a:r>
              <a:rPr lang="vi-VN" b="1" dirty="0"/>
              <a:t>Data Source</a:t>
            </a:r>
            <a:r>
              <a:rPr lang="vi-VN" dirty="0"/>
              <a:t>, click </a:t>
            </a:r>
            <a:r>
              <a:rPr lang="vi-VN" b="1" dirty="0"/>
              <a:t>Edit</a:t>
            </a:r>
            <a:r>
              <a:rPr lang="vi-VN" dirty="0"/>
              <a:t>.</a:t>
            </a:r>
          </a:p>
          <a:p>
            <a:pPr lvl="1"/>
            <a:r>
              <a:rPr lang="vi-VN" dirty="0"/>
              <a:t>Trong hộp thoại </a:t>
            </a:r>
            <a:r>
              <a:rPr lang="vi-VN" b="1" dirty="0"/>
              <a:t>Data Form</a:t>
            </a:r>
            <a:r>
              <a:rPr lang="vi-VN" dirty="0"/>
              <a:t>, cập nhật giá trị trong các field, hoặc click </a:t>
            </a:r>
            <a:r>
              <a:rPr lang="vi-VN" b="1" dirty="0"/>
              <a:t>Add new </a:t>
            </a:r>
            <a:r>
              <a:rPr lang="vi-VN" dirty="0"/>
              <a:t>để thêm một record mới, </a:t>
            </a:r>
            <a:endParaRPr lang="en-US" dirty="0"/>
          </a:p>
          <a:p>
            <a:pPr lvl="1"/>
            <a:r>
              <a:rPr lang="vi-VN" b="1" dirty="0"/>
              <a:t>Refine recipient list</a:t>
            </a:r>
            <a:r>
              <a:rPr lang="vi-VN" dirty="0"/>
              <a:t>: Tinh chỉnh danh sách người nhận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FDC32-D10A-4AB8-A458-F6C43FC9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BAA70-4F0F-40FA-A1C5-71ED49D8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3F84-482C-4D70-B305-4D8B3A32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66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CB62-4009-4EF7-A46A-51249487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nhận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36BA-66F3-49BE-9D61-238E88512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Hiệu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chỉnh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danh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danh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sách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người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nhận</a:t>
            </a:r>
            <a:endParaRPr lang="en-US" b="1" dirty="0">
              <a:solidFill>
                <a:srgbClr val="FF0000"/>
              </a:solidFill>
            </a:endParaRPr>
          </a:p>
          <a:p>
            <a:pPr lvl="1" algn="just"/>
            <a:r>
              <a:rPr lang="vi-VN" b="1" dirty="0"/>
              <a:t>Sort</a:t>
            </a:r>
            <a:r>
              <a:rPr lang="vi-VN" dirty="0"/>
              <a:t>: Sắp xếp danh sách</a:t>
            </a:r>
          </a:p>
          <a:p>
            <a:pPr lvl="1" algn="just"/>
            <a:r>
              <a:rPr lang="vi-VN" b="1" dirty="0"/>
              <a:t>Filter</a:t>
            </a:r>
            <a:r>
              <a:rPr lang="vi-VN" dirty="0"/>
              <a:t>: thực hiện lọc danh sách người nhận theo điều kiện, nếu có nhiều điều kiện thì dùng toán tử And hoặc Or.</a:t>
            </a:r>
          </a:p>
          <a:p>
            <a:pPr lvl="1" algn="just"/>
            <a:r>
              <a:rPr lang="vi-VN" b="1" dirty="0"/>
              <a:t>Find duplicates</a:t>
            </a:r>
            <a:r>
              <a:rPr lang="vi-VN" dirty="0"/>
              <a:t>: Tìm những record có thông tin trùng trong danh sách.</a:t>
            </a:r>
          </a:p>
          <a:p>
            <a:pPr lvl="1" algn="just"/>
            <a:r>
              <a:rPr lang="vi-VN" b="1" dirty="0"/>
              <a:t>Find Recipient</a:t>
            </a:r>
            <a:r>
              <a:rPr lang="vi-VN" dirty="0"/>
              <a:t>: Tìm kiếm theo thông tin chỉ định</a:t>
            </a:r>
          </a:p>
          <a:p>
            <a:pPr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D6098-B622-4C24-9D26-0D89111B5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E3342-B830-461C-B954-680BE785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5D8B8-2B41-4B97-B6A5-FD2D7A25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89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CB62-4009-4EF7-A46A-51249487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nhận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36BA-66F3-49BE-9D61-238E88512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7348608" cy="4110131"/>
          </a:xfrm>
        </p:spPr>
        <p:txBody>
          <a:bodyPr/>
          <a:lstStyle/>
          <a:p>
            <a:r>
              <a:rPr lang="en-US" dirty="0"/>
              <a:t>Khi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.</a:t>
            </a:r>
          </a:p>
          <a:p>
            <a:r>
              <a:rPr lang="en-US" dirty="0"/>
              <a:t>T</a:t>
            </a:r>
            <a:r>
              <a:rPr lang="vi-VN" dirty="0"/>
              <a:t>uy nhiên có những thông tin điền vào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vi-VN" dirty="0"/>
              <a:t>theo một điều kiện nào đó dựa trên giá trị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field </a:t>
            </a:r>
            <a:r>
              <a:rPr lang="vi-VN" dirty="0"/>
              <a:t>trong danh sách. </a:t>
            </a:r>
            <a:endParaRPr lang="en-US" dirty="0"/>
          </a:p>
          <a:p>
            <a:r>
              <a:rPr lang="vi-VN" dirty="0"/>
              <a:t>Word cung cấp các </a:t>
            </a:r>
            <a:r>
              <a:rPr lang="vi-VN" b="1" dirty="0"/>
              <a:t>quy tắc</a:t>
            </a:r>
            <a:r>
              <a:rPr lang="en-US" b="1" dirty="0"/>
              <a:t> (Rules)</a:t>
            </a:r>
            <a:r>
              <a:rPr lang="vi-VN" b="1" dirty="0"/>
              <a:t> </a:t>
            </a:r>
            <a:r>
              <a:rPr lang="vi-VN" dirty="0"/>
              <a:t>để thực hiện thao tác này.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D6098-B622-4C24-9D26-0D89111B5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E3342-B830-461C-B954-680BE785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5D8B8-2B41-4B97-B6A5-FD2D7A25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E113AD-C3BA-444C-9067-086AAB2F2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144" y="1916513"/>
            <a:ext cx="2000250" cy="346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0131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ED32-0CC1-4F63-94ED-DE8687FE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Sử dụng các quy tắc (Rules) trong trộn thư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6025-115E-4CE8-81AA-E02E14B64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b="1" dirty="0">
                <a:solidFill>
                  <a:srgbClr val="FF0000"/>
                </a:solidFill>
              </a:rPr>
              <a:t>Rules: If	Then	Else</a:t>
            </a:r>
            <a:r>
              <a:rPr lang="vi-VN" dirty="0"/>
              <a:t>	</a:t>
            </a:r>
          </a:p>
          <a:p>
            <a:pPr lvl="1"/>
            <a:r>
              <a:rPr lang="vi-VN" dirty="0"/>
              <a:t>Trong bước điền thông tin vào thư của thao tác trộn thư</a:t>
            </a:r>
          </a:p>
          <a:p>
            <a:pPr lvl="1"/>
            <a:r>
              <a:rPr lang="vi-VN" dirty="0"/>
              <a:t>Đặt dấu nháy tại vị trí cần điền thông tin theo điều kiện</a:t>
            </a:r>
          </a:p>
          <a:p>
            <a:pPr lvl="1"/>
            <a:r>
              <a:rPr lang="vi-VN" dirty="0"/>
              <a:t>Trong nhóm lệnh Write &amp; Insert Fields, click menu của nút Rules, chọn </a:t>
            </a:r>
            <a:r>
              <a:rPr lang="vi-VN" b="1" dirty="0"/>
              <a:t>If Then Else</a:t>
            </a:r>
            <a:r>
              <a:rPr lang="vi-VN" dirty="0"/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F1AA2-B2B7-405B-BC32-FAA514C1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E4E7E-0E19-4FBC-BB99-CD46C5BA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E3839-AF9D-4B33-B621-0924D561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01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ED32-0CC1-4F63-94ED-DE8687FE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Sử dụng các quy tắc (Rules) trong trộn thư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6025-115E-4CE8-81AA-E02E14B64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b="1" dirty="0">
                <a:solidFill>
                  <a:srgbClr val="FF0000"/>
                </a:solidFill>
              </a:rPr>
              <a:t>Rules: If	Then	Else</a:t>
            </a:r>
            <a:r>
              <a:rPr lang="vi-VN" dirty="0"/>
              <a:t>	</a:t>
            </a:r>
          </a:p>
          <a:p>
            <a:pPr lvl="1"/>
            <a:r>
              <a:rPr lang="vi-VN" dirty="0"/>
              <a:t>Xuất hiện hộp thoại </a:t>
            </a:r>
            <a:r>
              <a:rPr lang="vi-VN" b="1" dirty="0"/>
              <a:t>Insert Word Field: </a:t>
            </a:r>
            <a:endParaRPr lang="en-US" b="1" dirty="0"/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F1AA2-B2B7-405B-BC32-FAA514C1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E4E7E-0E19-4FBC-BB99-CD46C5BA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E3839-AF9D-4B33-B621-0924D561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E567C4-4B5A-4A3D-83FF-9FB53F02B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063" y="2976059"/>
            <a:ext cx="6088482" cy="2815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3531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ED32-0CC1-4F63-94ED-DE8687FE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Sử dụng các quy tắc (Rules) trong trộn thư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6025-115E-4CE8-81AA-E02E14B64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b="1" dirty="0">
                <a:solidFill>
                  <a:srgbClr val="FF0000"/>
                </a:solidFill>
              </a:rPr>
              <a:t>Rules: If	Then	Else</a:t>
            </a:r>
            <a:r>
              <a:rPr lang="vi-VN" dirty="0"/>
              <a:t>	</a:t>
            </a:r>
          </a:p>
          <a:p>
            <a:pPr lvl="1"/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vi-VN" dirty="0"/>
              <a:t>thoại </a:t>
            </a:r>
            <a:r>
              <a:rPr lang="vi-VN" b="1" dirty="0"/>
              <a:t>Insert Word Field: </a:t>
            </a:r>
            <a:endParaRPr lang="en-US" b="1" dirty="0"/>
          </a:p>
          <a:p>
            <a:pPr lvl="2"/>
            <a:r>
              <a:rPr lang="vi-VN" sz="2400" b="1" dirty="0"/>
              <a:t>IF</a:t>
            </a:r>
            <a:r>
              <a:rPr lang="vi-VN" sz="2400" dirty="0"/>
              <a:t>: Nhập biểu thức điều kiện</a:t>
            </a:r>
          </a:p>
          <a:p>
            <a:pPr lvl="2"/>
            <a:r>
              <a:rPr lang="vi-VN" sz="2400" b="1" dirty="0"/>
              <a:t>Field name</a:t>
            </a:r>
            <a:r>
              <a:rPr lang="vi-VN" sz="2400" dirty="0"/>
              <a:t>: chọn tên field chứa điều kiện</a:t>
            </a:r>
          </a:p>
          <a:p>
            <a:pPr lvl="2"/>
            <a:r>
              <a:rPr lang="en-US" sz="2400" b="1" dirty="0"/>
              <a:t>Comparison</a:t>
            </a:r>
            <a:r>
              <a:rPr lang="en-US" sz="2400" dirty="0"/>
              <a:t>: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so </a:t>
            </a:r>
            <a:r>
              <a:rPr lang="en-US" sz="2400" dirty="0" err="1"/>
              <a:t>sánh</a:t>
            </a:r>
            <a:endParaRPr lang="en-US" sz="2400" dirty="0"/>
          </a:p>
          <a:p>
            <a:pPr lvl="2"/>
            <a:r>
              <a:rPr lang="en-US" sz="2400" b="1" dirty="0"/>
              <a:t>Compare to: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so </a:t>
            </a:r>
            <a:r>
              <a:rPr lang="en-US" sz="2400" dirty="0" err="1"/>
              <a:t>sánh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F1AA2-B2B7-405B-BC32-FAA514C1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E4E7E-0E19-4FBC-BB99-CD46C5BA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E3839-AF9D-4B33-B621-0924D561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3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2B4A-D4CF-471A-9ED0-18E130B8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trộn</a:t>
            </a:r>
            <a:r>
              <a:rPr lang="en-US" dirty="0"/>
              <a:t> </a:t>
            </a:r>
            <a:r>
              <a:rPr lang="en-US" dirty="0" err="1"/>
              <a:t>thư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9A2D9-2668-46BE-BC0B-24219DCD4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sách</a:t>
            </a:r>
            <a:r>
              <a:rPr lang="en-US" b="1" dirty="0"/>
              <a:t> </a:t>
            </a:r>
            <a:r>
              <a:rPr lang="en-US" b="1" dirty="0" err="1"/>
              <a:t>người</a:t>
            </a:r>
            <a:r>
              <a:rPr lang="en-US" b="1" dirty="0"/>
              <a:t> </a:t>
            </a:r>
            <a:r>
              <a:rPr lang="en-US" b="1" dirty="0" err="1"/>
              <a:t>nhận</a:t>
            </a:r>
            <a:endParaRPr lang="en-US" b="1" dirty="0"/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Word</a:t>
            </a:r>
          </a:p>
          <a:p>
            <a:pPr lvl="1"/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Excel</a:t>
            </a:r>
          </a:p>
          <a:p>
            <a:pPr lvl="1"/>
            <a:r>
              <a:rPr lang="en-US" dirty="0" err="1"/>
              <a:t>Hoặc</a:t>
            </a:r>
            <a:r>
              <a:rPr lang="en-US" dirty="0"/>
              <a:t> database</a:t>
            </a:r>
          </a:p>
          <a:p>
            <a:r>
              <a:rPr lang="en-US" b="1" dirty="0" err="1"/>
              <a:t>Thiết</a:t>
            </a:r>
            <a:r>
              <a:rPr lang="en-US" b="1" dirty="0"/>
              <a:t> </a:t>
            </a:r>
            <a:r>
              <a:rPr lang="en-US" b="1" dirty="0" err="1"/>
              <a:t>kế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mẫu</a:t>
            </a:r>
            <a:r>
              <a:rPr lang="en-US" b="1" dirty="0"/>
              <a:t> </a:t>
            </a:r>
            <a:r>
              <a:rPr lang="en-US" b="1" dirty="0" err="1"/>
              <a:t>thư</a:t>
            </a:r>
            <a:r>
              <a:rPr lang="en-US" b="1" dirty="0"/>
              <a:t> </a:t>
            </a:r>
            <a:r>
              <a:rPr lang="en-US" b="1" dirty="0" err="1"/>
              <a:t>gồm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loại</a:t>
            </a:r>
            <a:endParaRPr lang="en-US" b="1" dirty="0"/>
          </a:p>
          <a:p>
            <a:pPr lvl="1"/>
            <a:r>
              <a:rPr lang="en-US" dirty="0"/>
              <a:t>Letter</a:t>
            </a:r>
          </a:p>
          <a:p>
            <a:pPr lvl="1"/>
            <a:r>
              <a:rPr lang="en-US" dirty="0"/>
              <a:t>Labels</a:t>
            </a:r>
          </a:p>
          <a:p>
            <a:pPr lvl="1"/>
            <a:r>
              <a:rPr lang="en-US" dirty="0"/>
              <a:t>Envelopes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17769-D184-4C3F-A369-76D7EEB1D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F74F8-1F91-4D1A-BD44-C202B13E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05072-85AC-44FB-A58F-28064293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88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ED32-0CC1-4F63-94ED-DE8687FE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Sử dụng các quy tắc (Rules) trong trộn thư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6025-115E-4CE8-81AA-E02E14B64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b="1" dirty="0">
                <a:solidFill>
                  <a:srgbClr val="FF0000"/>
                </a:solidFill>
              </a:rPr>
              <a:t>Rules: If	Then	Else</a:t>
            </a:r>
            <a:r>
              <a:rPr lang="vi-VN" dirty="0"/>
              <a:t>	</a:t>
            </a:r>
          </a:p>
          <a:p>
            <a:pPr lvl="1"/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vi-VN" dirty="0"/>
              <a:t>thoại </a:t>
            </a:r>
            <a:r>
              <a:rPr lang="vi-VN" b="1" dirty="0"/>
              <a:t>Insert Word Field: </a:t>
            </a:r>
            <a:endParaRPr lang="en-US" b="1" dirty="0"/>
          </a:p>
          <a:p>
            <a:pPr lvl="2" algn="just"/>
            <a:r>
              <a:rPr lang="en-US" sz="2400" b="1" dirty="0"/>
              <a:t>Insert this text</a:t>
            </a:r>
            <a:r>
              <a:rPr lang="en-US" sz="2400" dirty="0"/>
              <a:t>: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đúng</a:t>
            </a:r>
            <a:endParaRPr lang="en-US" sz="2400" dirty="0"/>
          </a:p>
          <a:p>
            <a:pPr lvl="2" algn="just"/>
            <a:r>
              <a:rPr lang="en-US" sz="2400" b="1" dirty="0"/>
              <a:t>Otherwise insert this text</a:t>
            </a:r>
            <a:r>
              <a:rPr lang="en-US" sz="2400" dirty="0"/>
              <a:t>: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sai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F1AA2-B2B7-405B-BC32-FAA514C1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E4E7E-0E19-4FBC-BB99-CD46C5BA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E3839-AF9D-4B33-B621-0924D561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2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46B9-8E80-4257-8C8E-BE9F4A0C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trộn</a:t>
            </a:r>
            <a:r>
              <a:rPr lang="en-US" dirty="0"/>
              <a:t> </a:t>
            </a:r>
            <a:r>
              <a:rPr lang="en-US" dirty="0" err="1"/>
              <a:t>thư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AE4E9-942D-4693-9F44-FACD5DB9B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Chọn </a:t>
            </a:r>
            <a:r>
              <a:rPr lang="vi-VN" b="1" dirty="0"/>
              <a:t>Tab Mailing</a:t>
            </a:r>
            <a:r>
              <a:rPr lang="en-US" b="1" dirty="0"/>
              <a:t>, </a:t>
            </a:r>
            <a:r>
              <a:rPr lang="en-US" dirty="0" err="1"/>
              <a:t>chọn</a:t>
            </a:r>
            <a:r>
              <a:rPr lang="vi-VN" dirty="0"/>
              <a:t> </a:t>
            </a:r>
            <a:r>
              <a:rPr lang="vi-VN" b="1" dirty="0"/>
              <a:t>Start Mail Merge </a:t>
            </a:r>
            <a:endParaRPr lang="en-US" b="1" dirty="0"/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trôn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F2553-B974-4A6F-8865-258BDE58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1110B-A017-47C4-9806-254D56B0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ABD44-B88B-4F85-85F0-307AD235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Screenshot of Word 2013">
            <a:extLst>
              <a:ext uri="{FF2B5EF4-FFF2-40B4-BE49-F238E27FC236}">
                <a16:creationId xmlns:a16="http://schemas.microsoft.com/office/drawing/2014/main" id="{765B479F-8010-409E-9836-F868C66E9B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22"/>
          <a:stretch/>
        </p:blipFill>
        <p:spPr bwMode="auto">
          <a:xfrm>
            <a:off x="4005995" y="3050402"/>
            <a:ext cx="6203216" cy="2695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23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46B9-8E80-4257-8C8E-BE9F4A0C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trộn</a:t>
            </a:r>
            <a:r>
              <a:rPr lang="en-US" dirty="0"/>
              <a:t> </a:t>
            </a:r>
            <a:r>
              <a:rPr lang="en-US" dirty="0" err="1"/>
              <a:t>thư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AE4E9-942D-4693-9F44-FACD5DB9B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vi-VN" b="1" dirty="0"/>
              <a:t>Select Recipients</a:t>
            </a:r>
            <a:r>
              <a:rPr lang="en-US" dirty="0"/>
              <a:t>,</a:t>
            </a:r>
            <a:r>
              <a:rPr lang="vi-VN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:</a:t>
            </a:r>
          </a:p>
          <a:p>
            <a:pPr lvl="1"/>
            <a:r>
              <a:rPr lang="en-US" b="1" i="1" dirty="0"/>
              <a:t>Type a New List</a:t>
            </a:r>
            <a:r>
              <a:rPr lang="en-US" dirty="0"/>
              <a:t>…: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nhận</a:t>
            </a:r>
            <a:endParaRPr lang="en-US" dirty="0"/>
          </a:p>
          <a:p>
            <a:pPr lvl="1"/>
            <a:r>
              <a:rPr lang="en-US" b="1" i="1" dirty="0"/>
              <a:t>Use an Existing List</a:t>
            </a:r>
            <a:r>
              <a:rPr lang="en-US" dirty="0"/>
              <a:t>: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</a:p>
          <a:p>
            <a:pPr lvl="1"/>
            <a:r>
              <a:rPr lang="en-US" b="1" i="1" dirty="0"/>
              <a:t>Choose from Outlook Contacts</a:t>
            </a:r>
            <a:r>
              <a:rPr lang="en-US" dirty="0"/>
              <a:t>…: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bạ</a:t>
            </a:r>
            <a:r>
              <a:rPr lang="en-US" dirty="0"/>
              <a:t> Outlook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F2553-B974-4A6F-8865-258BDE58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1110B-A017-47C4-9806-254D56B0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ABD44-B88B-4F85-85F0-307AD235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59D6CE-5664-4310-B134-7787618A8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098" y="4253458"/>
            <a:ext cx="3463437" cy="2485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014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567A5-CA25-4F05-954D-66D63FE3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trộn</a:t>
            </a:r>
            <a:r>
              <a:rPr lang="en-US" dirty="0"/>
              <a:t> </a:t>
            </a:r>
            <a:r>
              <a:rPr lang="en-US" dirty="0" err="1"/>
              <a:t>thư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EC974-20F9-40FD-9303-E7EE49805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Click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b="1" dirty="0"/>
              <a:t>Edit Recipient list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nhận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99208-9B44-4D0C-BEFC-852D6615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249FD-9330-4836-8475-DD9AD11F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58FA1-AC1A-4D63-ADC6-819052BD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B1C84F-0415-4F03-AFF4-99333BA13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005" y="2782559"/>
            <a:ext cx="4275783" cy="358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9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46B9-8E80-4257-8C8E-BE9F4A0C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trộn</a:t>
            </a:r>
            <a:r>
              <a:rPr lang="en-US" dirty="0"/>
              <a:t> </a:t>
            </a:r>
            <a:r>
              <a:rPr lang="en-US" dirty="0" err="1"/>
              <a:t>thư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AE4E9-942D-4693-9F44-FACD5DB9B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4896810" cy="4110131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.</a:t>
            </a:r>
          </a:p>
          <a:p>
            <a:r>
              <a:rPr lang="vi-VN" dirty="0"/>
              <a:t>Sử dụng các lệnh trong nhóm lệnh </a:t>
            </a:r>
            <a:r>
              <a:rPr lang="vi-VN" b="1" dirty="0"/>
              <a:t>Write &amp; Insert Fields</a:t>
            </a:r>
            <a:r>
              <a:rPr lang="vi-VN" dirty="0"/>
              <a:t> để chèn khối địa chỉ, một dòng chúc mừng, hoặc trộn những field khác.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F2553-B974-4A6F-8865-258BDE58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1110B-A017-47C4-9806-254D56B0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ABD44-B88B-4F85-85F0-307AD235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8E3946-6490-44CA-BD58-22863BAEC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022" y="2356499"/>
            <a:ext cx="4391130" cy="2973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234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46B9-8E80-4257-8C8E-BE9F4A0C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trộn</a:t>
            </a:r>
            <a:r>
              <a:rPr lang="en-US" dirty="0"/>
              <a:t> </a:t>
            </a:r>
            <a:r>
              <a:rPr lang="en-US" dirty="0" err="1"/>
              <a:t>thư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AE4E9-942D-4693-9F44-FACD5DB9B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Click nút </a:t>
            </a:r>
            <a:r>
              <a:rPr lang="vi-VN" b="1" dirty="0"/>
              <a:t>Preview results </a:t>
            </a:r>
            <a:r>
              <a:rPr lang="vi-VN" dirty="0"/>
              <a:t>để xem trước kết quả.</a:t>
            </a:r>
          </a:p>
          <a:p>
            <a:r>
              <a:rPr lang="vi-VN" dirty="0"/>
              <a:t>Click nút </a:t>
            </a:r>
            <a:r>
              <a:rPr lang="vi-VN" b="1" dirty="0"/>
              <a:t>Finish &amp; Merge </a:t>
            </a:r>
            <a:r>
              <a:rPr lang="vi-VN" dirty="0"/>
              <a:t>để hoàn tất việc trộn th</a:t>
            </a:r>
            <a:r>
              <a:rPr lang="en-US" dirty="0"/>
              <a:t>ư</a:t>
            </a:r>
          </a:p>
          <a:p>
            <a:r>
              <a:rPr lang="en-US" dirty="0"/>
              <a:t>C</a:t>
            </a:r>
            <a:r>
              <a:rPr lang="vi-VN" dirty="0"/>
              <a:t>ó thể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:</a:t>
            </a:r>
          </a:p>
          <a:p>
            <a:pPr lvl="1"/>
            <a:r>
              <a:rPr lang="en-US" b="1" i="1" dirty="0"/>
              <a:t>Edit Individual Documents</a:t>
            </a:r>
            <a:r>
              <a:rPr lang="en-US" dirty="0"/>
              <a:t>…: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trộn</a:t>
            </a:r>
            <a:endParaRPr lang="en-US" dirty="0"/>
          </a:p>
          <a:p>
            <a:pPr lvl="1"/>
            <a:r>
              <a:rPr lang="en-US" b="1" i="1" dirty="0" err="1"/>
              <a:t>Pr</a:t>
            </a:r>
            <a:r>
              <a:rPr lang="vi-VN" b="1" i="1" dirty="0"/>
              <a:t>i</a:t>
            </a:r>
            <a:r>
              <a:rPr lang="en-US" b="1" i="1" dirty="0" err="1"/>
              <a:t>nt</a:t>
            </a:r>
            <a:r>
              <a:rPr lang="en-US" b="1" i="1" dirty="0"/>
              <a:t> Document</a:t>
            </a:r>
            <a:r>
              <a:rPr lang="en-US" dirty="0"/>
              <a:t>: in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trộn</a:t>
            </a:r>
            <a:endParaRPr lang="en-US" dirty="0"/>
          </a:p>
          <a:p>
            <a:pPr lvl="1"/>
            <a:r>
              <a:rPr lang="en-US" b="1" i="1" dirty="0"/>
              <a:t>Send Email Messages</a:t>
            </a:r>
            <a:r>
              <a:rPr lang="en-US" dirty="0"/>
              <a:t>…: </a:t>
            </a:r>
            <a:r>
              <a:rPr lang="en-US" dirty="0" err="1"/>
              <a:t>Gửi</a:t>
            </a:r>
            <a:r>
              <a:rPr lang="en-US" dirty="0"/>
              <a:t> tin </a:t>
            </a:r>
            <a:r>
              <a:rPr lang="en-US" dirty="0" err="1"/>
              <a:t>nhắn</a:t>
            </a:r>
            <a:r>
              <a:rPr lang="en-US" dirty="0"/>
              <a:t> qua email</a:t>
            </a:r>
            <a:endParaRPr lang="vi-VN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F2553-B974-4A6F-8865-258BDE58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1110B-A017-47C4-9806-254D56B0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ABD44-B88B-4F85-85F0-307AD235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54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46B9-8E80-4257-8C8E-BE9F4A0C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trộn</a:t>
            </a:r>
            <a:r>
              <a:rPr lang="en-US" dirty="0"/>
              <a:t> </a:t>
            </a:r>
            <a:r>
              <a:rPr lang="en-US" dirty="0" err="1"/>
              <a:t>thư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AE4E9-942D-4693-9F44-FACD5DB9B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i="1" dirty="0"/>
              <a:t>Edit Individual Documents</a:t>
            </a:r>
            <a:r>
              <a:rPr lang="en-US" dirty="0"/>
              <a:t>…: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b="1" i="1" dirty="0" err="1"/>
              <a:t>Pr</a:t>
            </a:r>
            <a:r>
              <a:rPr lang="vi-VN" b="1" i="1" dirty="0"/>
              <a:t>i</a:t>
            </a:r>
            <a:r>
              <a:rPr lang="en-US" b="1" i="1" dirty="0" err="1"/>
              <a:t>nt</a:t>
            </a:r>
            <a:r>
              <a:rPr lang="en-US" b="1" i="1" dirty="0"/>
              <a:t> Document,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Merge to New Document </a:t>
            </a:r>
            <a:r>
              <a:rPr lang="en-US" dirty="0" err="1"/>
              <a:t>hoặc</a:t>
            </a:r>
            <a:r>
              <a:rPr lang="en-US" dirty="0"/>
              <a:t> Merge to Printer</a:t>
            </a:r>
          </a:p>
          <a:p>
            <a:pPr algn="just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, click 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F2553-B974-4A6F-8865-258BDE58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1110B-A017-47C4-9806-254D56B0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ABD44-B88B-4F85-85F0-307AD235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28A62F-1926-4DB2-A86A-532FC1585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197" y="3893394"/>
            <a:ext cx="3031747" cy="1911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95B296-4D04-407F-BAAF-22BB0A921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928" y="3856156"/>
            <a:ext cx="3171825" cy="2000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86339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3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82B1E4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3577</TotalTime>
  <Words>1880</Words>
  <Application>Microsoft Office PowerPoint</Application>
  <PresentationFormat>Widescreen</PresentationFormat>
  <Paragraphs>219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Tahoma</vt:lpstr>
      <vt:lpstr>Wingdings 3</vt:lpstr>
      <vt:lpstr>Wisp</vt:lpstr>
      <vt:lpstr>Bài 9 Chức năng Mail merge</vt:lpstr>
      <vt:lpstr>Giới thiệu</vt:lpstr>
      <vt:lpstr>Cách trộn thư</vt:lpstr>
      <vt:lpstr>Cách trộn thư</vt:lpstr>
      <vt:lpstr>Cách trộn thư</vt:lpstr>
      <vt:lpstr>Cách trộn thư</vt:lpstr>
      <vt:lpstr>Cách trộn thư</vt:lpstr>
      <vt:lpstr>Cách trộn thư</vt:lpstr>
      <vt:lpstr>Cách trộn thư</vt:lpstr>
      <vt:lpstr>Cách trộn thư</vt:lpstr>
      <vt:lpstr>Trộn thư bằng chức năng Wizard</vt:lpstr>
      <vt:lpstr>Trộn thư bằng chức năng Wizard</vt:lpstr>
      <vt:lpstr>Trộn thư bằng chức năng Wizard</vt:lpstr>
      <vt:lpstr>Trộn thư bằng chức năng Wizard</vt:lpstr>
      <vt:lpstr>Trộn thư bằng chức năng Wizard</vt:lpstr>
      <vt:lpstr>Trộn thư bằng chức năng Wizard</vt:lpstr>
      <vt:lpstr>Trộn thư bằng chức năng Wizard</vt:lpstr>
      <vt:lpstr>Trộn thư bằng chức năng Wizard</vt:lpstr>
      <vt:lpstr>Trộn thư bằng chức năng Wizard</vt:lpstr>
      <vt:lpstr>Trộn thư bằng chức năng Wizard</vt:lpstr>
      <vt:lpstr>Trộn thư bằng chức năng Wizard</vt:lpstr>
      <vt:lpstr>Quản lý danh sách người nhận</vt:lpstr>
      <vt:lpstr>Quản lý danh sách người nhận</vt:lpstr>
      <vt:lpstr>Quản lý danh sách người nhận</vt:lpstr>
      <vt:lpstr>Quản lý danh sách người nhận</vt:lpstr>
      <vt:lpstr>Quản lý danh sách người nhận</vt:lpstr>
      <vt:lpstr>Sử dụng các quy tắc (Rules) trong trộn thư</vt:lpstr>
      <vt:lpstr>Sử dụng các quy tắc (Rules) trong trộn thư</vt:lpstr>
      <vt:lpstr>Sử dụng các quy tắc (Rules) trong trộn thư</vt:lpstr>
      <vt:lpstr>Sử dụng các quy tắc (Rules) trong trộn thư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6: Định dạng văn bản sử dụng Style (3t)</dc:title>
  <dc:creator>L and Lifetime</dc:creator>
  <cp:lastModifiedBy>L and Lifetime</cp:lastModifiedBy>
  <cp:revision>319</cp:revision>
  <dcterms:created xsi:type="dcterms:W3CDTF">2021-05-13T02:13:49Z</dcterms:created>
  <dcterms:modified xsi:type="dcterms:W3CDTF">2021-06-02T02:18:01Z</dcterms:modified>
  <cp:contentStatus/>
</cp:coreProperties>
</file>