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81" r:id="rId2"/>
    <p:sldId id="578" r:id="rId3"/>
    <p:sldId id="648" r:id="rId4"/>
    <p:sldId id="649" r:id="rId5"/>
    <p:sldId id="650" r:id="rId6"/>
    <p:sldId id="663" r:id="rId7"/>
    <p:sldId id="656" r:id="rId8"/>
    <p:sldId id="657" r:id="rId9"/>
    <p:sldId id="651" r:id="rId10"/>
    <p:sldId id="659" r:id="rId11"/>
    <p:sldId id="664" r:id="rId12"/>
    <p:sldId id="660" r:id="rId13"/>
    <p:sldId id="653" r:id="rId14"/>
    <p:sldId id="654" r:id="rId15"/>
    <p:sldId id="655" r:id="rId16"/>
    <p:sldId id="661" r:id="rId17"/>
    <p:sldId id="662" r:id="rId18"/>
    <p:sldId id="586" r:id="rId19"/>
    <p:sldId id="588" r:id="rId20"/>
    <p:sldId id="643" r:id="rId21"/>
    <p:sldId id="589" r:id="rId22"/>
    <p:sldId id="665" r:id="rId23"/>
    <p:sldId id="510" r:id="rId24"/>
    <p:sldId id="666" r:id="rId25"/>
    <p:sldId id="511" r:id="rId26"/>
    <p:sldId id="592" r:id="rId27"/>
    <p:sldId id="593" r:id="rId28"/>
    <p:sldId id="594" r:id="rId29"/>
    <p:sldId id="667" r:id="rId30"/>
    <p:sldId id="668" r:id="rId31"/>
    <p:sldId id="669" r:id="rId32"/>
    <p:sldId id="670" r:id="rId33"/>
    <p:sldId id="595" r:id="rId34"/>
    <p:sldId id="596" r:id="rId35"/>
    <p:sldId id="671" r:id="rId36"/>
    <p:sldId id="672" r:id="rId37"/>
    <p:sldId id="597" r:id="rId38"/>
    <p:sldId id="598" r:id="rId39"/>
    <p:sldId id="599" r:id="rId40"/>
    <p:sldId id="673" r:id="rId41"/>
    <p:sldId id="604" r:id="rId42"/>
    <p:sldId id="674" r:id="rId43"/>
    <p:sldId id="605" r:id="rId44"/>
    <p:sldId id="676" r:id="rId45"/>
    <p:sldId id="608" r:id="rId46"/>
    <p:sldId id="609" r:id="rId47"/>
    <p:sldId id="677" r:id="rId48"/>
    <p:sldId id="611" r:id="rId49"/>
    <p:sldId id="602" r:id="rId50"/>
    <p:sldId id="603" r:id="rId51"/>
    <p:sldId id="612" r:id="rId52"/>
    <p:sldId id="524" r:id="rId53"/>
    <p:sldId id="67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19D38-B9B5-45E2-ADE4-1221F47CC04D}" type="datetimeFigureOut">
              <a:rPr lang="en-US" smtClean="0"/>
              <a:t>04/06/202121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4FD4-EB42-4688-893B-B066E80C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540164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29541"/>
            <a:ext cx="8915399" cy="1374122"/>
          </a:xfrm>
        </p:spPr>
        <p:txBody>
          <a:bodyPr anchor="t"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1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911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00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8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454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110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5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059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838036"/>
            <a:ext cx="8915400" cy="418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8DDC-1E57-4F27-9BED-8475B1156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56" y="1884784"/>
            <a:ext cx="11075437" cy="2169981"/>
          </a:xfrm>
        </p:spPr>
        <p:txBody>
          <a:bodyPr>
            <a:noAutofit/>
          </a:bodyPr>
          <a:lstStyle/>
          <a:p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</a:t>
            </a:r>
            <a:b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Excel 2013</a:t>
            </a:r>
            <a:endParaRPr lang="en-US" sz="4800" dirty="0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97962-2255-454D-B2BB-0AC3AF8D3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GV: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Xuân</a:t>
            </a:r>
            <a:r>
              <a:rPr lang="en-US" b="1" dirty="0"/>
              <a:t> </a:t>
            </a:r>
            <a:r>
              <a:rPr lang="en-US" b="1" dirty="0" err="1"/>
              <a:t>Hiền</a:t>
            </a:r>
            <a:endParaRPr lang="en-US" b="1" dirty="0"/>
          </a:p>
          <a:p>
            <a:r>
              <a:rPr lang="en-US" b="1" dirty="0"/>
              <a:t>Email: ttxuanhien@gmail.com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8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03CE-3157-497C-9C87-55DCF19D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31C2-7CFB-433F-ADFE-7A2F2DF7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Tùy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biến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thanh</a:t>
            </a:r>
            <a:r>
              <a:rPr lang="en-US" b="1" dirty="0">
                <a:solidFill>
                  <a:srgbClr val="FF0000"/>
                </a:solidFill>
              </a:rPr>
              <a:t> Quick Access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Quick </a:t>
            </a:r>
            <a:r>
              <a:rPr lang="en-US" dirty="0" err="1"/>
              <a:t>Accees</a:t>
            </a:r>
            <a:endParaRPr lang="en-US" dirty="0"/>
          </a:p>
          <a:p>
            <a:pPr lvl="1"/>
            <a:r>
              <a:rPr lang="en-US" dirty="0"/>
              <a:t>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Quick Access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menu,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More Command</a:t>
            </a:r>
          </a:p>
          <a:p>
            <a:pPr lvl="1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b="1" dirty="0"/>
              <a:t>Excel Options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endParaRPr lang="en-US" dirty="0"/>
          </a:p>
          <a:p>
            <a:pPr lvl="1"/>
            <a:r>
              <a:rPr lang="en-US" dirty="0"/>
              <a:t>Click </a:t>
            </a:r>
            <a:r>
              <a:rPr lang="en-US" dirty="0" err="1"/>
              <a:t>nút</a:t>
            </a:r>
            <a:r>
              <a:rPr lang="en-US" dirty="0"/>
              <a:t> Add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Quick Access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798E-9BD3-4E51-A7F5-ABD5097B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3B49-006A-4EDF-97A8-6CA5032E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BFCB-A204-4969-BA56-C5BC4260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9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03CE-3157-497C-9C87-55DCF19D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31C2-7CFB-433F-ADFE-7A2F2DF7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Tùy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biến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thanh</a:t>
            </a:r>
            <a:r>
              <a:rPr lang="en-US" b="1" dirty="0">
                <a:solidFill>
                  <a:srgbClr val="FF0000"/>
                </a:solidFill>
              </a:rPr>
              <a:t> Quick Access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798E-9BD3-4E51-A7F5-ABD5097B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3B49-006A-4EDF-97A8-6CA5032E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BFCB-A204-4969-BA56-C5BC4260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E2778AB1-A27D-46D3-8A45-93AD93ABB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200"/>
          <a:stretch/>
        </p:blipFill>
        <p:spPr>
          <a:xfrm>
            <a:off x="3418546" y="2389140"/>
            <a:ext cx="6790665" cy="3386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2E691E-78E4-4EBB-8C87-2A6520227CAE}"/>
              </a:ext>
            </a:extLst>
          </p:cNvPr>
          <p:cNvSpPr/>
          <p:nvPr/>
        </p:nvSpPr>
        <p:spPr>
          <a:xfrm>
            <a:off x="6813878" y="5131837"/>
            <a:ext cx="1037288" cy="345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7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03CE-3157-497C-9C87-55DCF19D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31C2-7CFB-433F-ADFE-7A2F2DF7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Tùy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biến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thanh</a:t>
            </a:r>
            <a:r>
              <a:rPr lang="en-US" b="1" dirty="0">
                <a:solidFill>
                  <a:srgbClr val="FF0000"/>
                </a:solidFill>
              </a:rPr>
              <a:t> Quick Access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Quick </a:t>
            </a:r>
            <a:r>
              <a:rPr lang="en-US" dirty="0" err="1"/>
              <a:t>Accees</a:t>
            </a:r>
            <a:endParaRPr lang="en-US" dirty="0"/>
          </a:p>
          <a:p>
            <a:pPr lvl="1"/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Remove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Quick Access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798E-9BD3-4E51-A7F5-ABD5097B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3B49-006A-4EDF-97A8-6CA5032E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BFCB-A204-4969-BA56-C5BC4260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2C7E50-A8C1-4EF3-ABA0-7F5B67C29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068"/>
          <a:stretch/>
        </p:blipFill>
        <p:spPr>
          <a:xfrm>
            <a:off x="4728422" y="3481060"/>
            <a:ext cx="5390267" cy="2649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122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03CE-3157-497C-9C87-55DCF19D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31C2-7CFB-433F-ADFE-7A2F2DF7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WorkSheet</a:t>
            </a:r>
            <a:r>
              <a:rPr lang="en-US" b="1" dirty="0">
                <a:solidFill>
                  <a:srgbClr val="FF0000"/>
                </a:solidFill>
              </a:rPr>
              <a:t> – </a:t>
            </a:r>
            <a:r>
              <a:rPr lang="en-US" b="1" dirty="0" err="1">
                <a:solidFill>
                  <a:srgbClr val="FF0000"/>
                </a:solidFill>
              </a:rPr>
              <a:t>trang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tính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,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1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ô, </a:t>
            </a:r>
            <a:r>
              <a:rPr lang="en-US" dirty="0" err="1"/>
              <a:t>mỗi</a:t>
            </a:r>
            <a:r>
              <a:rPr lang="en-US" dirty="0"/>
              <a:t> ô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798E-9BD3-4E51-A7F5-ABD5097B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3B49-006A-4EDF-97A8-6CA5032E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BFCB-A204-4969-BA56-C5BC4260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33D297-60A9-4694-8378-E41446F9D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435" y="3333655"/>
            <a:ext cx="8222693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01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03CE-3157-497C-9C87-55DCF19D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31C2-7CFB-433F-ADFE-7A2F2DF7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Sheet tab</a:t>
            </a:r>
            <a:r>
              <a:rPr lang="en-US" b="1" dirty="0"/>
              <a:t>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 err="1"/>
              <a:t>WordSheet</a:t>
            </a:r>
            <a:endParaRPr lang="en-US" b="1" dirty="0"/>
          </a:p>
          <a:p>
            <a:pPr lvl="1" algn="just"/>
            <a:r>
              <a:rPr lang="en-US" b="1" dirty="0" err="1"/>
              <a:t>Thêm</a:t>
            </a:r>
            <a:r>
              <a:rPr lang="en-US" b="1" dirty="0"/>
              <a:t> Sheet: </a:t>
            </a:r>
            <a:r>
              <a:rPr lang="en-US" dirty="0"/>
              <a:t>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New Sheet </a:t>
            </a:r>
            <a:r>
              <a:rPr lang="en-US" dirty="0" err="1"/>
              <a:t>hoặc</a:t>
            </a:r>
            <a:r>
              <a:rPr lang="en-US" b="1" dirty="0"/>
              <a:t> Shift_F11</a:t>
            </a:r>
          </a:p>
          <a:p>
            <a:pPr lvl="1" algn="just"/>
            <a:r>
              <a:rPr lang="en-US" b="1" dirty="0" err="1"/>
              <a:t>Xóa</a:t>
            </a:r>
            <a:r>
              <a:rPr lang="en-US" b="1" dirty="0"/>
              <a:t> Sheet: </a:t>
            </a:r>
            <a:r>
              <a:rPr lang="en-US" dirty="0"/>
              <a:t>Click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Sheet</a:t>
            </a:r>
            <a:r>
              <a:rPr lang="en-US" b="1" dirty="0"/>
              <a:t>, </a:t>
            </a:r>
            <a:r>
              <a:rPr lang="en-US" dirty="0" err="1"/>
              <a:t>chọn</a:t>
            </a:r>
            <a:r>
              <a:rPr lang="en-US" b="1" dirty="0"/>
              <a:t> Delete</a:t>
            </a:r>
          </a:p>
          <a:p>
            <a:pPr lvl="1" algn="just"/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tên</a:t>
            </a:r>
            <a:r>
              <a:rPr lang="en-US" b="1" dirty="0"/>
              <a:t> Sheet: </a:t>
            </a:r>
            <a:r>
              <a:rPr lang="en-US" dirty="0"/>
              <a:t>Click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Sheet</a:t>
            </a:r>
            <a:r>
              <a:rPr lang="en-US" b="1" dirty="0"/>
              <a:t>, </a:t>
            </a:r>
            <a:r>
              <a:rPr lang="en-US" b="1" dirty="0" err="1"/>
              <a:t>chọn</a:t>
            </a:r>
            <a:r>
              <a:rPr lang="en-US" b="1" dirty="0"/>
              <a:t> Rename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798E-9BD3-4E51-A7F5-ABD5097B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3B49-006A-4EDF-97A8-6CA5032E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BFCB-A204-4969-BA56-C5BC4260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01437C-2898-4FB2-B306-7912AB0B0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51" y="4429336"/>
            <a:ext cx="8317522" cy="829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8415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03CE-3157-497C-9C87-55DCF19D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31C2-7CFB-433F-ADFE-7A2F2DF7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Thanh </a:t>
            </a:r>
            <a:r>
              <a:rPr lang="en-US" b="1" dirty="0" err="1">
                <a:solidFill>
                  <a:srgbClr val="FF0000"/>
                </a:solidFill>
              </a:rPr>
              <a:t>công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thức</a:t>
            </a:r>
            <a:r>
              <a:rPr lang="en-US" b="1" dirty="0">
                <a:solidFill>
                  <a:srgbClr val="FF0000"/>
                </a:solidFill>
              </a:rPr>
              <a:t> – Formular bar</a:t>
            </a:r>
          </a:p>
          <a:p>
            <a:pPr lvl="1"/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: </a:t>
            </a:r>
          </a:p>
          <a:p>
            <a:pPr lvl="2" algn="just"/>
            <a:r>
              <a:rPr lang="en-US" sz="2400" dirty="0" err="1"/>
              <a:t>Khung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Name box,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địa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ô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endParaRPr lang="en-US" sz="2400" dirty="0"/>
          </a:p>
          <a:p>
            <a:pPr lvl="2" algn="just"/>
            <a:r>
              <a:rPr lang="en-US" sz="2400" dirty="0" err="1"/>
              <a:t>Khung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nơi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ô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798E-9BD3-4E51-A7F5-ABD5097B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3B49-006A-4EDF-97A8-6CA5032E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BFCB-A204-4969-BA56-C5BC4260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9CFA54-6A0C-4A72-ADDB-9A45F6C50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56"/>
          <a:stretch/>
        </p:blipFill>
        <p:spPr>
          <a:xfrm>
            <a:off x="3766651" y="4844966"/>
            <a:ext cx="7420754" cy="782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5227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9038-E474-4123-B797-D114157A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1212E-9967-4BB3-ACCB-E64A05EA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Worksheet views</a:t>
            </a:r>
          </a:p>
          <a:p>
            <a:pPr lvl="1" algn="just"/>
            <a:r>
              <a:rPr lang="vi-VN" dirty="0"/>
              <a:t>Excel 2013 có nhiều tùy chọn cách hiển thị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vi-VN" dirty="0"/>
              <a:t> sổ làm việc</a:t>
            </a:r>
            <a:r>
              <a:rPr lang="en-US" dirty="0"/>
              <a:t>,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2" algn="just"/>
            <a:r>
              <a:rPr lang="en-US" sz="2400" dirty="0"/>
              <a:t>Normal view,</a:t>
            </a:r>
          </a:p>
          <a:p>
            <a:pPr lvl="2" algn="just"/>
            <a:r>
              <a:rPr lang="en-US" sz="2400" dirty="0"/>
              <a:t>Page Layout view</a:t>
            </a:r>
          </a:p>
          <a:p>
            <a:pPr lvl="2" algn="just"/>
            <a:r>
              <a:rPr lang="en-US" sz="2400" dirty="0"/>
              <a:t>Page Break view</a:t>
            </a:r>
          </a:p>
          <a:p>
            <a:pPr lvl="1" algn="just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vi-VN" dirty="0"/>
              <a:t>hữu ích cho các tác vụ khác nhau.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594FA-0AA6-47FF-9C46-F4EA553D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2646F-00FE-41C2-B6CE-1EE1C704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4F0D1-A2B3-4A5A-8C6F-373A7187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7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942A-1C39-4E18-ABAE-E9C8268F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6F7B-7EF1-40D6-90C6-F310F700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Worksheet views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:</a:t>
            </a:r>
          </a:p>
          <a:p>
            <a:pPr lvl="2" algn="just"/>
            <a:r>
              <a:rPr lang="en-US" sz="2400" dirty="0" err="1"/>
              <a:t>Chọn</a:t>
            </a:r>
            <a:r>
              <a:rPr lang="en-US" sz="2400" dirty="0"/>
              <a:t> tab View,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WorkSheet</a:t>
            </a:r>
            <a:r>
              <a:rPr lang="en-US" sz="2400" dirty="0"/>
              <a:t> View,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.</a:t>
            </a:r>
          </a:p>
          <a:p>
            <a:pPr lvl="2" algn="just"/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Status bar click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b="1" dirty="0" err="1"/>
              <a:t>WorkSheet</a:t>
            </a:r>
            <a:r>
              <a:rPr lang="en-US" sz="2400" b="1" dirty="0"/>
              <a:t> view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8EDB-65C7-4AC8-AE9D-6CBC1E22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55524-BC5A-49F1-8AB8-972FED7D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771AF-B333-4C8A-83C2-9B817226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17</a:t>
            </a:fld>
            <a:endParaRPr lang="en-US"/>
          </a:p>
        </p:txBody>
      </p:sp>
      <p:pic>
        <p:nvPicPr>
          <p:cNvPr id="3074" name="Picture 2" descr="Screenshot of Excel 2013">
            <a:extLst>
              <a:ext uri="{FF2B5EF4-FFF2-40B4-BE49-F238E27FC236}">
                <a16:creationId xmlns:a16="http://schemas.microsoft.com/office/drawing/2014/main" id="{10FF99ED-4496-49D7-B0FD-BAE05068C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71" y="4127435"/>
            <a:ext cx="4130117" cy="1996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49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4327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Workbook: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tin Excel,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WorkSheet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WorkSheet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.</a:t>
            </a:r>
          </a:p>
          <a:p>
            <a:pPr lvl="1" algn="just">
              <a:lnSpc>
                <a:spcPct val="130000"/>
              </a:lnSpc>
            </a:pPr>
            <a:r>
              <a:rPr lang="en-US" b="1" dirty="0" err="1"/>
              <a:t>Hàng</a:t>
            </a:r>
            <a:r>
              <a:rPr lang="en-US" b="1" dirty="0"/>
              <a:t> (Row):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sheet </a:t>
            </a:r>
            <a:r>
              <a:rPr lang="en-US" dirty="0" err="1"/>
              <a:t>trong</a:t>
            </a:r>
            <a:r>
              <a:rPr lang="en-US" dirty="0"/>
              <a:t> Excel2013 </a:t>
            </a:r>
            <a:r>
              <a:rPr lang="en-US" b="1" dirty="0">
                <a:solidFill>
                  <a:srgbClr val="FF0000"/>
                </a:solidFill>
              </a:rPr>
              <a:t>1048579=2</a:t>
            </a:r>
            <a:r>
              <a:rPr lang="en-US" b="1" baseline="30000" dirty="0">
                <a:solidFill>
                  <a:srgbClr val="FF0000"/>
                </a:solidFill>
              </a:rPr>
              <a:t>20</a:t>
            </a:r>
            <a:r>
              <a:rPr lang="en-US" b="1" dirty="0">
                <a:solidFill>
                  <a:srgbClr val="FF0000"/>
                </a:solidFill>
              </a:rPr>
              <a:t>dòng</a:t>
            </a:r>
          </a:p>
          <a:p>
            <a:pPr lvl="1" algn="just">
              <a:lnSpc>
                <a:spcPct val="130000"/>
              </a:lnSpc>
            </a:pPr>
            <a:r>
              <a:rPr lang="en-US" dirty="0" err="1"/>
              <a:t>Cột</a:t>
            </a:r>
            <a:r>
              <a:rPr lang="en-US" dirty="0"/>
              <a:t> (</a:t>
            </a:r>
            <a:r>
              <a:rPr lang="en-US" dirty="0" err="1"/>
              <a:t>Clumn</a:t>
            </a:r>
            <a:r>
              <a:rPr lang="en-US" dirty="0"/>
              <a:t>):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A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A, B, C,…Z, AA, AB …IV, </a:t>
            </a:r>
            <a:r>
              <a:rPr lang="en-US" dirty="0" err="1"/>
              <a:t>một</a:t>
            </a:r>
            <a:r>
              <a:rPr lang="en-US" dirty="0"/>
              <a:t> sheet </a:t>
            </a:r>
            <a:r>
              <a:rPr lang="en-US" dirty="0" err="1"/>
              <a:t>trong</a:t>
            </a:r>
            <a:r>
              <a:rPr lang="en-US" dirty="0"/>
              <a:t> Excel 2013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16384=2</a:t>
            </a:r>
            <a:r>
              <a:rPr lang="en-US" b="1" baseline="30000" dirty="0">
                <a:solidFill>
                  <a:srgbClr val="FF0000"/>
                </a:solidFill>
              </a:rPr>
              <a:t>14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8AEE-90DD-457F-9B5F-EC606EB00DAE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62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Ô (Cell)</a:t>
            </a:r>
          </a:p>
          <a:p>
            <a:pPr lvl="1" algn="just"/>
            <a:r>
              <a:rPr lang="en-US" dirty="0"/>
              <a:t>Giao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1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Cell (ô), </a:t>
            </a:r>
            <a:r>
              <a:rPr lang="en-US" dirty="0" err="1"/>
              <a:t>mỗi</a:t>
            </a:r>
            <a:r>
              <a:rPr lang="en-US" dirty="0"/>
              <a:t> ô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ô name box. </a:t>
            </a:r>
          </a:p>
          <a:p>
            <a:pPr lvl="1" algn="just"/>
            <a:r>
              <a:rPr lang="en-US" b="1" dirty="0" err="1"/>
              <a:t>Địa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ô </a:t>
            </a:r>
            <a:r>
              <a:rPr lang="en-US" b="1" dirty="0" err="1"/>
              <a:t>gồm</a:t>
            </a:r>
            <a:r>
              <a:rPr lang="en-US" b="1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dirty="0"/>
              <a:t>: A1 (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E17E-9DE9-4EF9-B82B-7FBA5035A3D7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1A489-2D98-452A-9366-44B86C8F2140}"/>
              </a:ext>
            </a:extLst>
          </p:cNvPr>
          <p:cNvSpPr txBox="1"/>
          <p:nvPr/>
        </p:nvSpPr>
        <p:spPr>
          <a:xfrm>
            <a:off x="3779642" y="3896797"/>
            <a:ext cx="609755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5563" lvl="2" algn="ctr">
              <a:buNone/>
            </a:pPr>
            <a:r>
              <a:rPr lang="en-US" sz="2800" b="1" dirty="0">
                <a:solidFill>
                  <a:srgbClr val="C00000"/>
                </a:solidFill>
              </a:rPr>
              <a:t>&lt;</a:t>
            </a:r>
            <a:r>
              <a:rPr lang="en-US" sz="2800" b="1" dirty="0" err="1">
                <a:solidFill>
                  <a:srgbClr val="C00000"/>
                </a:solidFill>
              </a:rPr>
              <a:t>tên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cột</a:t>
            </a:r>
            <a:r>
              <a:rPr lang="en-US" sz="2800" b="1" dirty="0">
                <a:solidFill>
                  <a:srgbClr val="C00000"/>
                </a:solidFill>
              </a:rPr>
              <a:t>&gt;&lt;</a:t>
            </a:r>
            <a:r>
              <a:rPr lang="en-US" sz="2800" b="1" dirty="0" err="1">
                <a:solidFill>
                  <a:srgbClr val="C00000"/>
                </a:solidFill>
              </a:rPr>
              <a:t>chỉ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số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dòng</a:t>
            </a:r>
            <a:r>
              <a:rPr lang="en-US" sz="2800" b="1" dirty="0">
                <a:solidFill>
                  <a:srgbClr val="C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4052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254E-C665-4AAE-89C3-2E1FADF1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Excel 2013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CBA55-CBA9-43AF-97C5-68BCC7F20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b="1" dirty="0"/>
              <a:t>Excel 2013 </a:t>
            </a:r>
            <a:r>
              <a:rPr lang="vi-VN" dirty="0"/>
              <a:t>là một chương trình bảng tính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vi-VN" dirty="0"/>
              <a:t>lưu trữ, sắp xếp</a:t>
            </a:r>
            <a:r>
              <a:rPr lang="en-US" dirty="0"/>
              <a:t>, </a:t>
            </a:r>
            <a:r>
              <a:rPr lang="vi-VN" dirty="0"/>
              <a:t>phân 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…</a:t>
            </a:r>
          </a:p>
          <a:p>
            <a:pPr algn="just"/>
            <a:r>
              <a:rPr lang="vi-VN" dirty="0"/>
              <a:t>Excel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vi-VN" dirty="0"/>
              <a:t>giúp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vi-VN" dirty="0"/>
              <a:t> dễ dàng làm việc với các loại dữ liệu khác nhau.</a:t>
            </a:r>
            <a:endParaRPr lang="en-US" dirty="0"/>
          </a:p>
          <a:p>
            <a:pPr algn="just"/>
            <a:r>
              <a:rPr lang="en-US" dirty="0" err="1">
                <a:sym typeface="Wingdings" pitchFamily="2" charset="2"/>
              </a:rPr>
              <a:t>Tập</a:t>
            </a:r>
            <a:r>
              <a:rPr lang="en-US" dirty="0">
                <a:sym typeface="Wingdings" pitchFamily="2" charset="2"/>
              </a:rPr>
              <a:t> tin </a:t>
            </a:r>
            <a:r>
              <a:rPr lang="en-US" dirty="0" err="1">
                <a:sym typeface="Wingdings" pitchFamily="2" charset="2"/>
              </a:rPr>
              <a:t>gọi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là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một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 err="1">
                <a:sym typeface="Wingdings" pitchFamily="2" charset="2"/>
              </a:rPr>
              <a:t>WorkBook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tên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tập</a:t>
            </a:r>
            <a:r>
              <a:rPr lang="en-US" dirty="0">
                <a:sym typeface="Wingdings" pitchFamily="2" charset="2"/>
              </a:rPr>
              <a:t> tin Excel 2013 </a:t>
            </a:r>
            <a:r>
              <a:rPr lang="en-US" dirty="0" err="1">
                <a:sym typeface="Wingdings" pitchFamily="2" charset="2"/>
              </a:rPr>
              <a:t>có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phần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mở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rộng</a:t>
            </a:r>
            <a:r>
              <a:rPr lang="en-US" dirty="0">
                <a:sym typeface="Wingdings" pitchFamily="2" charset="2"/>
              </a:rPr>
              <a:t> .XLSX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C35AF-587E-446E-9146-5D312275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79A0-BC58-4C57-ADE8-29E431CC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9347D-C7C7-4FB2-8D92-152DD71F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Ô (Cell)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E17E-9DE9-4EF9-B82B-7FBA5035A3D7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07" y="2804215"/>
            <a:ext cx="2636889" cy="2663524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450" y="2804215"/>
            <a:ext cx="2838095" cy="2504762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8405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Thay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đổi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độ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rộng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cột</a:t>
            </a:r>
            <a:endParaRPr lang="en-US" dirty="0"/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     , drag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20B4-4511-4AAC-BD78-18A4FA95342C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729894" y="2957801"/>
            <a:ext cx="381000" cy="233266"/>
            <a:chOff x="5995116" y="3057186"/>
            <a:chExt cx="381000" cy="16934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995116" y="3137079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6197958" y="3057186"/>
              <a:ext cx="0" cy="1693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Screenshot of Excel 2013">
            <a:extLst>
              <a:ext uri="{FF2B5EF4-FFF2-40B4-BE49-F238E27FC236}">
                <a16:creationId xmlns:a16="http://schemas.microsoft.com/office/drawing/2014/main" id="{79DE6499-FF5A-4379-A016-06A51C32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279" y="3666934"/>
            <a:ext cx="3445266" cy="246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A228660-E4BC-4086-9E59-030DB289264C}"/>
              </a:ext>
            </a:extLst>
          </p:cNvPr>
          <p:cNvSpPr/>
          <p:nvPr/>
        </p:nvSpPr>
        <p:spPr>
          <a:xfrm>
            <a:off x="6096000" y="4152123"/>
            <a:ext cx="654733" cy="3545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4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801091"/>
            <a:ext cx="9186021" cy="411013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Thay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đổi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độ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rộng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Hoặc</a:t>
            </a:r>
            <a:r>
              <a:rPr lang="en-US" dirty="0"/>
              <a:t> 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Format</a:t>
            </a:r>
            <a:r>
              <a:rPr lang="en-US" dirty="0"/>
              <a:t> </a:t>
            </a:r>
            <a:r>
              <a:rPr lang="en-US" dirty="0" err="1"/>
              <a:t>trong</a:t>
            </a:r>
            <a:r>
              <a:rPr lang="en-US" dirty="0"/>
              <a:t> tab </a:t>
            </a:r>
            <a:r>
              <a:rPr lang="en-US" b="1" dirty="0"/>
              <a:t>Home, </a:t>
            </a:r>
            <a:r>
              <a:rPr lang="en-US" b="1" dirty="0" err="1"/>
              <a:t>c</a:t>
            </a:r>
            <a:r>
              <a:rPr lang="en-US" dirty="0" err="1"/>
              <a:t>họn</a:t>
            </a:r>
            <a:r>
              <a:rPr lang="en-US" dirty="0"/>
              <a:t> </a:t>
            </a:r>
            <a:r>
              <a:rPr lang="en-US" b="1" dirty="0"/>
              <a:t>Column Width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20B4-4511-4AAC-BD78-18A4FA95342C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1B065B-06F9-4AD5-9398-019E87DC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36" y="2991880"/>
            <a:ext cx="2190750" cy="3028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7576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Thay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đổi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cao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dòng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dòng</a:t>
            </a:r>
            <a:endParaRPr lang="en-US" dirty="0"/>
          </a:p>
          <a:p>
            <a:pPr lvl="1"/>
            <a:r>
              <a:rPr lang="en-US" dirty="0"/>
              <a:t>Khi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     Drag </a:t>
            </a:r>
            <a:r>
              <a:rPr lang="en-US" dirty="0" err="1">
                <a:sym typeface="Wingdings" pitchFamily="2" charset="2"/>
              </a:rPr>
              <a:t>chuột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để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thay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đổi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B285-49C7-46A6-B8C6-B66FA1150231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 descr="Double-arrow">
            <a:extLst>
              <a:ext uri="{FF2B5EF4-FFF2-40B4-BE49-F238E27FC236}">
                <a16:creationId xmlns:a16="http://schemas.microsoft.com/office/drawing/2014/main" id="{06ECAE53-3539-415E-9B62-21F04284D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302" y="2921244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reenshot of Excel 2013">
            <a:extLst>
              <a:ext uri="{FF2B5EF4-FFF2-40B4-BE49-F238E27FC236}">
                <a16:creationId xmlns:a16="http://schemas.microsoft.com/office/drawing/2014/main" id="{15A79D65-AE9D-4C9C-BB7D-70936C996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38" y="3713652"/>
            <a:ext cx="5475097" cy="1770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5F48B2F-C39A-4CA3-BB0B-5FA841B318EE}"/>
              </a:ext>
            </a:extLst>
          </p:cNvPr>
          <p:cNvSpPr/>
          <p:nvPr/>
        </p:nvSpPr>
        <p:spPr>
          <a:xfrm>
            <a:off x="4190163" y="4682532"/>
            <a:ext cx="1034980" cy="4722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1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Thay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đổi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cao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dòng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Hoặc</a:t>
            </a:r>
            <a:r>
              <a:rPr lang="en-US" dirty="0"/>
              <a:t> 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Format</a:t>
            </a:r>
            <a:r>
              <a:rPr lang="en-US" dirty="0"/>
              <a:t> </a:t>
            </a:r>
            <a:r>
              <a:rPr lang="en-US" dirty="0" err="1"/>
              <a:t>trong</a:t>
            </a:r>
            <a:r>
              <a:rPr lang="en-US" dirty="0"/>
              <a:t> tab </a:t>
            </a:r>
            <a:r>
              <a:rPr lang="en-US" b="1" dirty="0"/>
              <a:t>Home, </a:t>
            </a:r>
            <a:r>
              <a:rPr lang="en-US" b="1" dirty="0" err="1"/>
              <a:t>c</a:t>
            </a:r>
            <a:r>
              <a:rPr lang="en-US" dirty="0" err="1"/>
              <a:t>họn</a:t>
            </a:r>
            <a:r>
              <a:rPr lang="en-US" dirty="0"/>
              <a:t> </a:t>
            </a:r>
            <a:r>
              <a:rPr lang="en-US" b="1" dirty="0"/>
              <a:t>Row Height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B285-49C7-46A6-B8C6-B66FA1150231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0E32E1-C28F-4005-9C00-4D99A434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11" y="2867585"/>
            <a:ext cx="2247900" cy="344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6704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thêm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1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Click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Insert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cột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mới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được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chèn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vào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 err="1">
                <a:sym typeface="Wingdings" pitchFamily="2" charset="2"/>
              </a:rPr>
              <a:t>trước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cột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làm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chuẩn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 algn="just"/>
            <a:r>
              <a:rPr lang="en-US" dirty="0" err="1">
                <a:sym typeface="Wingdings" pitchFamily="2" charset="2"/>
              </a:rPr>
              <a:t>Hoặc</a:t>
            </a:r>
            <a:r>
              <a:rPr lang="en-US" dirty="0">
                <a:sym typeface="Wingdings" pitchFamily="2" charset="2"/>
              </a:rPr>
              <a:t> click </a:t>
            </a:r>
            <a:r>
              <a:rPr lang="en-US" dirty="0" err="1">
                <a:sym typeface="Wingdings" pitchFamily="2" charset="2"/>
              </a:rPr>
              <a:t>nút</a:t>
            </a:r>
            <a:r>
              <a:rPr lang="en-US" dirty="0">
                <a:sym typeface="Wingdings" pitchFamily="2" charset="2"/>
              </a:rPr>
              <a:t> Insert </a:t>
            </a:r>
            <a:r>
              <a:rPr lang="en-US" dirty="0" err="1">
                <a:sym typeface="Wingdings" pitchFamily="2" charset="2"/>
              </a:rPr>
              <a:t>trong</a:t>
            </a:r>
            <a:r>
              <a:rPr lang="en-US" dirty="0">
                <a:sym typeface="Wingdings" pitchFamily="2" charset="2"/>
              </a:rPr>
              <a:t> tab </a:t>
            </a:r>
            <a:r>
              <a:rPr lang="en-US" b="1" dirty="0">
                <a:sym typeface="Wingdings" pitchFamily="2" charset="2"/>
              </a:rPr>
              <a:t>Home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16F7-323C-45C8-82CB-A12A4F60C27D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098" name="Picture 2" descr="Screenshot of Excel 2013">
            <a:extLst>
              <a:ext uri="{FF2B5EF4-FFF2-40B4-BE49-F238E27FC236}">
                <a16:creationId xmlns:a16="http://schemas.microsoft.com/office/drawing/2014/main" id="{53F39260-D66C-4A7F-8765-1FA7C81D1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0" b="40221"/>
          <a:stretch/>
        </p:blipFill>
        <p:spPr bwMode="auto">
          <a:xfrm>
            <a:off x="4974430" y="4251772"/>
            <a:ext cx="4144964" cy="1964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523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thêm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dòng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Chọn</a:t>
            </a:r>
            <a:r>
              <a:rPr lang="en-US" dirty="0"/>
              <a:t> 1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  <a:p>
            <a:pPr lvl="1"/>
            <a:r>
              <a:rPr lang="en-US" dirty="0"/>
              <a:t>Click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Insert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dòng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mới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được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chèn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 err="1">
                <a:sym typeface="Wingdings" pitchFamily="2" charset="2"/>
              </a:rPr>
              <a:t>trên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dòng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làm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chuẩn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r>
              <a:rPr lang="en-US" dirty="0" err="1">
                <a:sym typeface="Wingdings" pitchFamily="2" charset="2"/>
              </a:rPr>
              <a:t>Hoặc</a:t>
            </a:r>
            <a:r>
              <a:rPr lang="en-US" dirty="0">
                <a:sym typeface="Wingdings" pitchFamily="2" charset="2"/>
              </a:rPr>
              <a:t> click </a:t>
            </a:r>
            <a:r>
              <a:rPr lang="en-US" dirty="0" err="1">
                <a:sym typeface="Wingdings" pitchFamily="2" charset="2"/>
              </a:rPr>
              <a:t>nút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Insert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trong</a:t>
            </a:r>
            <a:r>
              <a:rPr lang="en-US" dirty="0">
                <a:sym typeface="Wingdings" pitchFamily="2" charset="2"/>
              </a:rPr>
              <a:t> tab </a:t>
            </a:r>
            <a:r>
              <a:rPr lang="en-US" b="1" dirty="0">
                <a:sym typeface="Wingdings" pitchFamily="2" charset="2"/>
              </a:rPr>
              <a:t>Home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0C37-F4F3-417C-AE63-D1E0BA628100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146" name="Picture 2" descr="Screenshot of Excel 2013">
            <a:extLst>
              <a:ext uri="{FF2B5EF4-FFF2-40B4-BE49-F238E27FC236}">
                <a16:creationId xmlns:a16="http://schemas.microsoft.com/office/drawing/2014/main" id="{EB6E3351-B1D9-4C2B-A9AE-E080594C3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26"/>
          <a:stretch/>
        </p:blipFill>
        <p:spPr bwMode="auto">
          <a:xfrm>
            <a:off x="5026846" y="4264222"/>
            <a:ext cx="3812701" cy="1969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522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Xóa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dòng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/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xóa</a:t>
            </a:r>
            <a:endParaRPr lang="en-US" dirty="0"/>
          </a:p>
          <a:p>
            <a:pPr lvl="1"/>
            <a:r>
              <a:rPr lang="en-US" dirty="0"/>
              <a:t>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Delete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tab </a:t>
            </a:r>
            <a:r>
              <a:rPr lang="en-US" b="1" dirty="0"/>
              <a:t>Home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796F-31ED-45DC-B60A-1EC02FEF85B7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170" name="Picture 2" descr="Screenshot of Excel 2013">
            <a:extLst>
              <a:ext uri="{FF2B5EF4-FFF2-40B4-BE49-F238E27FC236}">
                <a16:creationId xmlns:a16="http://schemas.microsoft.com/office/drawing/2014/main" id="{325C196E-8DC6-45D8-937B-69A86C701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2" y="4720597"/>
            <a:ext cx="4171950" cy="119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creenshot of Excel 2013">
            <a:extLst>
              <a:ext uri="{FF2B5EF4-FFF2-40B4-BE49-F238E27FC236}">
                <a16:creationId xmlns:a16="http://schemas.microsoft.com/office/drawing/2014/main" id="{5A1C63FC-1644-435E-A25D-61F8C81BB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3" r="8778"/>
          <a:stretch/>
        </p:blipFill>
        <p:spPr bwMode="auto">
          <a:xfrm>
            <a:off x="8681024" y="1160394"/>
            <a:ext cx="2823588" cy="323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creenshot of Excel 2013">
            <a:extLst>
              <a:ext uri="{FF2B5EF4-FFF2-40B4-BE49-F238E27FC236}">
                <a16:creationId xmlns:a16="http://schemas.microsoft.com/office/drawing/2014/main" id="{03C531A5-33CD-407A-ADCD-E15BE7B5CB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629" b="15965"/>
          <a:stretch/>
        </p:blipFill>
        <p:spPr bwMode="auto">
          <a:xfrm>
            <a:off x="3285811" y="3623912"/>
            <a:ext cx="3687745" cy="2312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675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Xóa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ô </a:t>
            </a: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hoặc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vùng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dữ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liệu</a:t>
            </a:r>
            <a:r>
              <a:rPr lang="en-US" dirty="0">
                <a:sym typeface="Wingdings" pitchFamily="2" charset="2"/>
              </a:rPr>
              <a:t>: </a:t>
            </a:r>
          </a:p>
          <a:p>
            <a:pPr lvl="1"/>
            <a:r>
              <a:rPr lang="en-US" dirty="0" err="1">
                <a:sym typeface="Wingdings" pitchFamily="2" charset="2"/>
              </a:rPr>
              <a:t>Chọn</a:t>
            </a:r>
            <a:r>
              <a:rPr lang="en-US" dirty="0">
                <a:sym typeface="Wingdings" pitchFamily="2" charset="2"/>
              </a:rPr>
              <a:t> ô </a:t>
            </a:r>
            <a:r>
              <a:rPr lang="en-US" dirty="0" err="1">
                <a:sym typeface="Wingdings" pitchFamily="2" charset="2"/>
              </a:rPr>
              <a:t>hoặc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vùng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cần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xóa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/>
            <a:r>
              <a:rPr lang="en-US" dirty="0">
                <a:sym typeface="Wingdings" pitchFamily="2" charset="2"/>
              </a:rPr>
              <a:t>Click </a:t>
            </a:r>
            <a:r>
              <a:rPr lang="en-US" b="1" dirty="0">
                <a:sym typeface="Wingdings" pitchFamily="2" charset="2"/>
              </a:rPr>
              <a:t>Delete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trong</a:t>
            </a:r>
            <a:r>
              <a:rPr lang="en-US" dirty="0">
                <a:sym typeface="Wingdings" pitchFamily="2" charset="2"/>
              </a:rPr>
              <a:t> tab </a:t>
            </a:r>
            <a:r>
              <a:rPr lang="en-US" b="1" dirty="0">
                <a:sym typeface="Wingdings" pitchFamily="2" charset="2"/>
              </a:rPr>
              <a:t>home</a:t>
            </a:r>
          </a:p>
          <a:p>
            <a:pPr lvl="1"/>
            <a:r>
              <a:rPr lang="en-US" dirty="0" err="1">
                <a:sym typeface="Wingdings" pitchFamily="2" charset="2"/>
              </a:rPr>
              <a:t>Xuất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hiện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cửa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sổ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Delete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>
                <a:sym typeface="Wingdings" pitchFamily="2" charset="2"/>
              </a:rPr>
              <a:t>Chọn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kiểu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xóa</a:t>
            </a:r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E57-55E0-4C42-A868-68FB9AD4A469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92D671-F976-4A2D-83D5-0738CBAE2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61" y="2050310"/>
            <a:ext cx="3200339" cy="3260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7469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7B1B-6F1E-41E5-995B-81829977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F33DA-B9BD-4AA2-B3C0-92DC568D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5892315" cy="4110131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Ẩn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dòng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ẩn</a:t>
            </a:r>
            <a:endParaRPr lang="en-US" dirty="0"/>
          </a:p>
          <a:p>
            <a:pPr lvl="1" algn="just"/>
            <a:r>
              <a:rPr lang="en-US" dirty="0"/>
              <a:t>Click menu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Format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tab </a:t>
            </a:r>
            <a:r>
              <a:rPr lang="en-US" b="1" dirty="0"/>
              <a:t>Home</a:t>
            </a:r>
          </a:p>
          <a:p>
            <a:pPr lvl="1" algn="just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Visibility,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Hide Column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b="1" dirty="0"/>
              <a:t>Hide Row</a:t>
            </a:r>
          </a:p>
          <a:p>
            <a:pPr lvl="1" algn="just"/>
            <a:r>
              <a:rPr lang="en-US" dirty="0" err="1"/>
              <a:t>Hoặc</a:t>
            </a:r>
            <a:r>
              <a:rPr lang="en-US" dirty="0"/>
              <a:t> click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/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b="1" dirty="0"/>
              <a:t> Hide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3C8E-7031-45B4-9ECE-1D90AB1E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E64E4-8D49-49B3-97EA-873DE730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43D55-32FC-4929-9CC9-018C3A18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37292A-4A36-4644-AEA5-E1E58525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848" y="1472320"/>
            <a:ext cx="3080706" cy="4110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553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2A60-DEE6-4B00-918C-C151726F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Excel 2013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1E09-61E4-45C2-A940-46470902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khởi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2284E-0293-459B-8573-44975D32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481C-5710-4762-8DBD-80538B1A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BF5AB-0219-44D0-8D28-81738A32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00089-14A5-417C-B3D5-575BDAB75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96" y="2385743"/>
            <a:ext cx="7176796" cy="3737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7910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7B1B-6F1E-41E5-995B-81829977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F33DA-B9BD-4AA2-B3C0-92DC568D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5892315" cy="4110131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Hiện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dòng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bị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ẩn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en-US" dirty="0"/>
              <a:t>Click menu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Format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tab </a:t>
            </a:r>
            <a:r>
              <a:rPr lang="en-US" b="1" dirty="0"/>
              <a:t>Home</a:t>
            </a:r>
          </a:p>
          <a:p>
            <a:pPr lvl="1" algn="just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Visibility,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 err="1"/>
              <a:t>UnHide</a:t>
            </a:r>
            <a:r>
              <a:rPr lang="en-US" b="1" dirty="0"/>
              <a:t> Column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b="1" dirty="0" err="1"/>
              <a:t>UnHide</a:t>
            </a:r>
            <a:r>
              <a:rPr lang="en-US" b="1" dirty="0"/>
              <a:t> Row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3C8E-7031-45B4-9ECE-1D90AB1E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E64E4-8D49-49B3-97EA-873DE730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43D55-32FC-4929-9CC9-018C3A18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37292A-4A36-4644-AEA5-E1E58525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848" y="1472320"/>
            <a:ext cx="3080706" cy="4110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4157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5BA7-0F4C-4746-875A-6D7A997B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88E1-6E19-4794-A6A7-65426498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6162902" cy="411013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Ẩn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WorkSheet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WorkSheet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, click menu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Format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tab </a:t>
            </a:r>
            <a:r>
              <a:rPr lang="en-US" b="1" dirty="0"/>
              <a:t>Home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Hide Sheet</a:t>
            </a:r>
          </a:p>
          <a:p>
            <a:pPr lvl="1"/>
            <a:r>
              <a:rPr lang="en-US" dirty="0" err="1"/>
              <a:t>Hoặc</a:t>
            </a:r>
            <a:r>
              <a:rPr lang="en-US" dirty="0"/>
              <a:t> click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Sheet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/>
              <a:t>Sheet tab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Hide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Sheet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Hiện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WorkSheet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bị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ẩn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Click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ED2DC-C061-407D-A5C4-A4917723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17F2-914A-4BD3-A494-774A4C9F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2AFBE-D616-4447-82C5-7408EBBA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C2B1B8-03A5-4C80-9765-DFCB552D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14" y="2202593"/>
            <a:ext cx="3256137" cy="1960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726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5BA7-0F4C-4746-875A-6D7A997B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88E1-6E19-4794-A6A7-65426498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8504168" cy="411013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Hiện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WorkSheet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bị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ẩn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Click menu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Format </a:t>
            </a:r>
            <a:r>
              <a:rPr lang="en-US" dirty="0" err="1">
                <a:solidFill>
                  <a:schemeClr val="tx1"/>
                </a:solidFill>
              </a:rPr>
              <a:t>trên</a:t>
            </a:r>
            <a:r>
              <a:rPr lang="en-US" dirty="0">
                <a:solidFill>
                  <a:schemeClr val="tx1"/>
                </a:solidFill>
              </a:rPr>
              <a:t> tab Home,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Unhide Sheet,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hộp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thoại</a:t>
            </a:r>
            <a:r>
              <a:rPr lang="en-US" dirty="0">
                <a:solidFill>
                  <a:schemeClr val="tx1"/>
                </a:solidFill>
              </a:rPr>
              <a:t> Unhide,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Sheet </a:t>
            </a:r>
            <a:r>
              <a:rPr lang="en-US" dirty="0" err="1">
                <a:solidFill>
                  <a:schemeClr val="tx1"/>
                </a:solidFill>
              </a:rPr>
              <a:t>muốn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ED2DC-C061-407D-A5C4-A4917723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17F2-914A-4BD3-A494-774A4C9F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2AFBE-D616-4447-82C5-7408EBBA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883484-3D00-4BAB-B234-E80354CC5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587" y="3798768"/>
            <a:ext cx="4109025" cy="2304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C089AD-2765-4A82-9EFF-38EA9807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393" y="3781685"/>
            <a:ext cx="3575962" cy="1991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267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Wrapping Text</a:t>
            </a:r>
            <a:r>
              <a:rPr lang="en-US" b="1" dirty="0"/>
              <a:t>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ô, excel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ô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4601-9E7A-4137-BE35-5787755BC97B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194" name="Picture 2" descr="Screenshot of Excel 2013">
            <a:extLst>
              <a:ext uri="{FF2B5EF4-FFF2-40B4-BE49-F238E27FC236}">
                <a16:creationId xmlns:a16="http://schemas.microsoft.com/office/drawing/2014/main" id="{2CCAE4B5-18E0-4DC9-9D7A-5C40F639D0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8" r="9728" b="13980"/>
          <a:stretch/>
        </p:blipFill>
        <p:spPr bwMode="auto">
          <a:xfrm>
            <a:off x="5333667" y="3441560"/>
            <a:ext cx="3426489" cy="2441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012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00200"/>
            <a:ext cx="9344608" cy="4648200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Trộn</a:t>
            </a:r>
            <a:r>
              <a:rPr lang="en-US" b="1" dirty="0">
                <a:solidFill>
                  <a:srgbClr val="FF0000"/>
                </a:solidFill>
              </a:rPr>
              <a:t> ô (Merging Cells):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ô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thành</a:t>
            </a:r>
            <a:r>
              <a:rPr lang="en-US" dirty="0">
                <a:solidFill>
                  <a:schemeClr val="tx1"/>
                </a:solidFill>
              </a:rPr>
              <a:t> 1 ô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Home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Alignment</a:t>
            </a:r>
            <a:r>
              <a:rPr lang="en-US" dirty="0"/>
              <a:t>, click menu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Merge and Center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trộn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CDE-060A-4CD3-9EDF-A53122959E06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9218" name="Picture 2" descr="Screenshot of Excel 2013">
            <a:extLst>
              <a:ext uri="{FF2B5EF4-FFF2-40B4-BE49-F238E27FC236}">
                <a16:creationId xmlns:a16="http://schemas.microsoft.com/office/drawing/2014/main" id="{C9E302E4-DF3A-49BB-A463-A5489AE05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2" b="16076"/>
          <a:stretch/>
        </p:blipFill>
        <p:spPr bwMode="auto">
          <a:xfrm>
            <a:off x="5970382" y="3634580"/>
            <a:ext cx="4393560" cy="235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DA6C72-804A-42D1-8939-5474595F6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362" y="3634580"/>
            <a:ext cx="1809750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945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00200"/>
            <a:ext cx="9344608" cy="4648200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Trộn</a:t>
            </a:r>
            <a:r>
              <a:rPr lang="en-US" b="1" dirty="0">
                <a:solidFill>
                  <a:srgbClr val="FF0000"/>
                </a:solidFill>
              </a:rPr>
              <a:t> ô (Merging Cells): </a:t>
            </a:r>
          </a:p>
          <a:p>
            <a:pPr lvl="1"/>
            <a:r>
              <a:rPr lang="en-US" b="1" i="1" dirty="0">
                <a:solidFill>
                  <a:schemeClr val="tx1"/>
                </a:solidFill>
              </a:rPr>
              <a:t>Merge &amp; Center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ô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giữa</a:t>
            </a:r>
            <a:r>
              <a:rPr lang="en-US" dirty="0">
                <a:solidFill>
                  <a:schemeClr val="tx1"/>
                </a:solidFill>
              </a:rPr>
              <a:t> ô</a:t>
            </a:r>
          </a:p>
          <a:p>
            <a:pPr lvl="1"/>
            <a:r>
              <a:rPr lang="en-US" b="1" i="1" dirty="0">
                <a:solidFill>
                  <a:schemeClr val="tx1"/>
                </a:solidFill>
              </a:rPr>
              <a:t>Merge Across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ô </a:t>
            </a:r>
            <a:r>
              <a:rPr lang="en-US" dirty="0" err="1">
                <a:solidFill>
                  <a:schemeClr val="tx1"/>
                </a:solidFill>
              </a:rPr>
              <a:t>trên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cùng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err="1">
                <a:solidFill>
                  <a:schemeClr val="tx1"/>
                </a:solidFill>
              </a:rPr>
              <a:t>dòng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i="1" dirty="0">
                <a:solidFill>
                  <a:schemeClr val="tx1"/>
                </a:solidFill>
              </a:rPr>
              <a:t>Merge Cells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ô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nằm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định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i="1" dirty="0">
                <a:solidFill>
                  <a:schemeClr val="tx1"/>
                </a:solidFill>
              </a:rPr>
              <a:t>Unmerge Cells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bỏ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ô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CDE-060A-4CD3-9EDF-A53122959E06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A6C72-804A-42D1-8939-5474595F6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395" y="4300558"/>
            <a:ext cx="1809750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9299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BD2D-A800-4CF5-9C51-316BDF40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DB570-6C4B-4C70-931B-A9F276AF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Cố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dòng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tiêu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đề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khi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/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View</a:t>
            </a:r>
            <a:r>
              <a:rPr lang="en-US" b="1" dirty="0">
                <a:sym typeface="Wingdings" pitchFamily="2" charset="2"/>
              </a:rPr>
              <a:t> Freeze Panes</a:t>
            </a:r>
          </a:p>
          <a:p>
            <a:r>
              <a:rPr lang="en-US" dirty="0" err="1">
                <a:sym typeface="Wingdings" pitchFamily="2" charset="2"/>
              </a:rPr>
              <a:t>Bỏ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cố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định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/>
              <a:t>dòng</a:t>
            </a:r>
            <a:r>
              <a:rPr lang="en-US" dirty="0"/>
              <a:t>/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View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b="1" dirty="0" err="1">
                <a:sym typeface="Wingdings" pitchFamily="2" charset="2"/>
              </a:rPr>
              <a:t>UnFreeze</a:t>
            </a:r>
            <a:r>
              <a:rPr lang="en-US" b="1" dirty="0">
                <a:sym typeface="Wingdings" pitchFamily="2" charset="2"/>
              </a:rPr>
              <a:t> Panes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E5B31-1A67-4AC7-89CF-17FA07E9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45EE2-52AB-47BF-909F-96756519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72ED-1E08-45A8-9C01-3DD6C26E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81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Cố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dòng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tiêu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đề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/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View</a:t>
            </a:r>
            <a:r>
              <a:rPr lang="en-US" b="1" dirty="0">
                <a:sym typeface="Wingdings" pitchFamily="2" charset="2"/>
              </a:rPr>
              <a:t> Freeze Panes</a:t>
            </a:r>
          </a:p>
          <a:p>
            <a:r>
              <a:rPr lang="en-US" dirty="0" err="1">
                <a:sym typeface="Wingdings" pitchFamily="2" charset="2"/>
              </a:rPr>
              <a:t>Bỏ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cố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định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/>
              <a:t>dòng</a:t>
            </a:r>
            <a:r>
              <a:rPr lang="en-US" dirty="0"/>
              <a:t>/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View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b="1" dirty="0" err="1">
                <a:sym typeface="Wingdings" pitchFamily="2" charset="2"/>
              </a:rPr>
              <a:t>UnFreeze</a:t>
            </a:r>
            <a:r>
              <a:rPr lang="en-US" b="1" dirty="0">
                <a:sym typeface="Wingdings" pitchFamily="2" charset="2"/>
              </a:rPr>
              <a:t> Panes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78C8-70F1-4516-A2C3-244CCF249940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64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Đặt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tên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vùng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dữ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b="1" dirty="0"/>
              <a:t>Click </a:t>
            </a:r>
            <a:r>
              <a:rPr lang="en-US" b="1" dirty="0" err="1"/>
              <a:t>phải</a:t>
            </a:r>
            <a:r>
              <a:rPr lang="en-US" b="1" dirty="0"/>
              <a:t>, </a:t>
            </a:r>
            <a:r>
              <a:rPr lang="en-US" b="1" dirty="0" err="1"/>
              <a:t>chọn</a:t>
            </a:r>
            <a:r>
              <a:rPr lang="en-US" b="1" dirty="0"/>
              <a:t> Define name.</a:t>
            </a:r>
          </a:p>
          <a:p>
            <a:pPr lvl="1"/>
            <a:r>
              <a:rPr lang="en-US" b="1" i="1" dirty="0"/>
              <a:t>Name</a:t>
            </a:r>
            <a:r>
              <a:rPr lang="en-US" dirty="0"/>
              <a:t>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pPr lvl="1"/>
            <a:r>
              <a:rPr lang="en-US" b="1" i="1" dirty="0"/>
              <a:t>Scope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</a:t>
            </a:r>
          </a:p>
          <a:p>
            <a:pPr lvl="1"/>
            <a:r>
              <a:rPr lang="en-US" b="1" i="1" dirty="0"/>
              <a:t>Comment</a:t>
            </a:r>
            <a:r>
              <a:rPr lang="en-US" dirty="0"/>
              <a:t>: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38B9-AD7E-4323-9ECD-05A827AA8EDA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67" y="2936032"/>
            <a:ext cx="3515084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39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số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thứ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động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Cách</a:t>
            </a:r>
            <a:r>
              <a:rPr lang="en-US" dirty="0"/>
              <a:t> 1: </a:t>
            </a:r>
            <a:r>
              <a:rPr lang="en-US" dirty="0" err="1"/>
              <a:t>Nhập</a:t>
            </a:r>
            <a:r>
              <a:rPr lang="en-US" dirty="0"/>
              <a:t> 1, 2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Cách</a:t>
            </a:r>
            <a:r>
              <a:rPr lang="en-US" dirty="0"/>
              <a:t> 2: </a:t>
            </a:r>
            <a:r>
              <a:rPr lang="en-US" dirty="0" err="1"/>
              <a:t>Nhập</a:t>
            </a:r>
            <a:r>
              <a:rPr lang="en-US" dirty="0"/>
              <a:t> 1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DE84-9EF5-4689-BC03-9738B093B359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486400" y="2286000"/>
            <a:ext cx="4495800" cy="3581401"/>
            <a:chOff x="3962400" y="2285999"/>
            <a:chExt cx="4495800" cy="3581401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8600" y="2285999"/>
              <a:ext cx="1295400" cy="1636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Down Arrow 8"/>
            <p:cNvSpPr/>
            <p:nvPr/>
          </p:nvSpPr>
          <p:spPr>
            <a:xfrm>
              <a:off x="5334000" y="3581400"/>
              <a:ext cx="228600" cy="457200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1200" y="35052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Californian FB" pitchFamily="18" charset="0"/>
                </a:rPr>
                <a:t>Drag chuột</a:t>
              </a:r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62400" y="4495800"/>
              <a:ext cx="138273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Down Arrow 11"/>
            <p:cNvSpPr/>
            <p:nvPr/>
          </p:nvSpPr>
          <p:spPr>
            <a:xfrm>
              <a:off x="5410200" y="5410200"/>
              <a:ext cx="228600" cy="457200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7400" y="53340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Californian FB" pitchFamily="18" charset="0"/>
                </a:rPr>
                <a:t>Nhấn Ctrl+Drag chuột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757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DCE0-2B7B-4673-9FF8-31BF2CD7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17EA-006E-4747-96A2-F464377C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Ribbon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Gồm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tab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bản</a:t>
            </a:r>
            <a:r>
              <a:rPr lang="en-US" dirty="0">
                <a:solidFill>
                  <a:schemeClr val="tx1"/>
                </a:solidFill>
              </a:rPr>
              <a:t>: File, Home, Page Layout, View, Review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tab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trưng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Excel: </a:t>
            </a:r>
            <a:r>
              <a:rPr lang="en-US" b="1" dirty="0">
                <a:solidFill>
                  <a:schemeClr val="tx1"/>
                </a:solidFill>
              </a:rPr>
              <a:t>Formulars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4611-9D0D-44EC-A8E2-79A453BC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69FC2-E063-4C9E-BD7C-1AEAFC94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74AC-4440-4D75-B36F-5E9A27C5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3C10F-1750-4046-9F5F-12774EF8B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851" y="3998167"/>
            <a:ext cx="7962122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3351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13DA-07AA-4FD5-BB09-B847703F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77EA-B19C-47AE-8849-84AFC68B7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8484072" cy="411013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dữ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trong</a:t>
            </a:r>
            <a:r>
              <a:rPr lang="en-US" b="1" dirty="0">
                <a:solidFill>
                  <a:srgbClr val="FF0000"/>
                </a:solidFill>
              </a:rPr>
              <a:t> ô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ô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1"/>
            <a:r>
              <a:rPr lang="en-US" dirty="0"/>
              <a:t>Click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Format Cells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040D-2526-4866-A981-6587B274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8B2D7-68E3-4DEB-9821-21977113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EE13F-BC4A-450E-8925-9D736D57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40</a:t>
            </a:fld>
            <a:endParaRPr lang="en-US"/>
          </a:p>
        </p:txBody>
      </p:sp>
      <p:pic>
        <p:nvPicPr>
          <p:cNvPr id="8" name="Picture 2" descr="Microsoft Excel">
            <a:extLst>
              <a:ext uri="{FF2B5EF4-FFF2-40B4-BE49-F238E27FC236}">
                <a16:creationId xmlns:a16="http://schemas.microsoft.com/office/drawing/2014/main" id="{2723AA48-36C8-4086-AB05-010F88F6CB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65"/>
          <a:stretch/>
        </p:blipFill>
        <p:spPr bwMode="auto">
          <a:xfrm>
            <a:off x="4065326" y="3509333"/>
            <a:ext cx="5531844" cy="2614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38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Tab Number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category</a:t>
            </a:r>
          </a:p>
          <a:p>
            <a:pPr lvl="1"/>
            <a:r>
              <a:rPr lang="en-US" i="1" dirty="0"/>
              <a:t>General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1"/>
            <a:r>
              <a:rPr lang="en-US" i="1" dirty="0"/>
              <a:t>Number</a:t>
            </a:r>
            <a:r>
              <a:rPr lang="en-US" dirty="0"/>
              <a:t>: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/>
            <a:r>
              <a:rPr lang="en-US" i="1" dirty="0"/>
              <a:t>Currency</a:t>
            </a:r>
            <a:r>
              <a:rPr lang="en-US" dirty="0"/>
              <a:t>/</a:t>
            </a:r>
            <a:r>
              <a:rPr lang="en-US" i="1" dirty="0"/>
              <a:t>Accounting</a:t>
            </a:r>
            <a:r>
              <a:rPr lang="en-US" dirty="0"/>
              <a:t>: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tệ</a:t>
            </a:r>
            <a:endParaRPr lang="en-US" dirty="0"/>
          </a:p>
          <a:p>
            <a:pPr lvl="1"/>
            <a:r>
              <a:rPr lang="en-US" i="1" dirty="0"/>
              <a:t>Date/Time</a:t>
            </a:r>
            <a:r>
              <a:rPr lang="en-US" dirty="0"/>
              <a:t>: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/</a:t>
            </a:r>
            <a:r>
              <a:rPr lang="en-US" dirty="0" err="1"/>
              <a:t>giờ</a:t>
            </a:r>
            <a:endParaRPr lang="en-US" dirty="0"/>
          </a:p>
          <a:p>
            <a:pPr lvl="1"/>
            <a:r>
              <a:rPr lang="en-US" i="1" dirty="0"/>
              <a:t>Percentage</a:t>
            </a:r>
            <a:r>
              <a:rPr lang="en-US" dirty="0"/>
              <a:t>: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%</a:t>
            </a:r>
          </a:p>
          <a:p>
            <a:pPr lvl="1"/>
            <a:r>
              <a:rPr lang="en-US" i="1" dirty="0"/>
              <a:t>Text</a:t>
            </a:r>
            <a:r>
              <a:rPr lang="en-US" dirty="0"/>
              <a:t>: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lvl="1"/>
            <a:r>
              <a:rPr lang="en-US" i="1" dirty="0"/>
              <a:t>Custom</a:t>
            </a:r>
            <a:r>
              <a:rPr lang="en-US" dirty="0"/>
              <a:t>: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F894-179F-419E-972F-AEB9B3B7FFE3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12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4A17-6CD1-462D-8A4A-30FB0ABE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3EF0-5218-46BD-92B2-7EC6CCA90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Tab Alignment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61374-8585-4059-8B18-F8F386CF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EA765-9370-433D-8989-310DB64B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7D468-DF76-46FF-84FF-AE6EDD3D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2" descr="Microsoft Excel">
            <a:extLst>
              <a:ext uri="{FF2B5EF4-FFF2-40B4-BE49-F238E27FC236}">
                <a16:creationId xmlns:a16="http://schemas.microsoft.com/office/drawing/2014/main" id="{A4E71F0E-0931-4929-9279-77FE1895A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120" y="1801091"/>
            <a:ext cx="5057775" cy="439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596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Tab Alignment</a:t>
            </a:r>
            <a:r>
              <a:rPr lang="en-US" dirty="0"/>
              <a:t>: 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ô</a:t>
            </a:r>
          </a:p>
          <a:p>
            <a:pPr lvl="1"/>
            <a:r>
              <a:rPr lang="en-US" b="1" dirty="0"/>
              <a:t>Text Alignment</a:t>
            </a:r>
            <a:r>
              <a:rPr lang="en-US" dirty="0"/>
              <a:t>:  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/>
              <a:t>lề</a:t>
            </a:r>
            <a:endParaRPr lang="en-US" dirty="0"/>
          </a:p>
          <a:p>
            <a:pPr lvl="2"/>
            <a:r>
              <a:rPr lang="en-US" dirty="0"/>
              <a:t>Horizontal/Vertical</a:t>
            </a:r>
          </a:p>
          <a:p>
            <a:pPr lvl="1"/>
            <a:r>
              <a:rPr lang="en-US" b="1" dirty="0"/>
              <a:t>Text control</a:t>
            </a:r>
            <a:r>
              <a:rPr lang="en-US" dirty="0"/>
              <a:t>: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ô </a:t>
            </a:r>
          </a:p>
          <a:p>
            <a:pPr lvl="2"/>
            <a:r>
              <a:rPr lang="en-US" dirty="0"/>
              <a:t>Wrap text</a:t>
            </a:r>
          </a:p>
          <a:p>
            <a:pPr lvl="2"/>
            <a:r>
              <a:rPr lang="en-US" dirty="0"/>
              <a:t>Shrink to fit</a:t>
            </a:r>
          </a:p>
          <a:p>
            <a:pPr lvl="2"/>
            <a:r>
              <a:rPr lang="en-US" dirty="0"/>
              <a:t>Merge cells</a:t>
            </a:r>
          </a:p>
          <a:p>
            <a:pPr lvl="1"/>
            <a:r>
              <a:rPr lang="en-US" b="1" dirty="0"/>
              <a:t>Orientation:</a:t>
            </a:r>
            <a:r>
              <a:rPr lang="en-US" dirty="0"/>
              <a:t> </a:t>
            </a:r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chữ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7B2B-C3F2-4BE8-B67D-8A2462581E3F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428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Tab Font</a:t>
            </a:r>
            <a:r>
              <a:rPr lang="en-US" dirty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980B-2F6B-41A4-B709-0F397F5A9A36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8" name="Content Placeholder 6" descr="Screen Clipping">
            <a:extLst>
              <a:ext uri="{FF2B5EF4-FFF2-40B4-BE49-F238E27FC236}">
                <a16:creationId xmlns:a16="http://schemas.microsoft.com/office/drawing/2014/main" id="{B5C82081-1A74-4AA3-918A-02B1B9344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176" y="1843796"/>
            <a:ext cx="5010850" cy="4486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316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Tab Font</a:t>
            </a:r>
            <a:r>
              <a:rPr lang="en-US" dirty="0"/>
              <a:t>: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Font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b="1" dirty="0"/>
              <a:t>Font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b="1" dirty="0"/>
              <a:t>Backstage view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chọn</a:t>
            </a:r>
            <a:r>
              <a:rPr lang="en-US" dirty="0">
                <a:sym typeface="Wingdings" pitchFamily="2" charset="2"/>
              </a:rPr>
              <a:t> Option</a:t>
            </a:r>
          </a:p>
          <a:p>
            <a:pPr lvl="1"/>
            <a:r>
              <a:rPr lang="en-US" dirty="0" err="1">
                <a:sym typeface="Wingdings" pitchFamily="2" charset="2"/>
              </a:rPr>
              <a:t>Chọn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General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Chọn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Font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mặc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định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980B-2F6B-41A4-B709-0F397F5A9A36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93" y="4038600"/>
            <a:ext cx="7176653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6027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Tab border</a:t>
            </a:r>
            <a:r>
              <a:rPr lang="en-US" dirty="0"/>
              <a:t>: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/>
              <a:t>Presets: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khung</a:t>
            </a:r>
            <a:endParaRPr lang="en-US" dirty="0"/>
          </a:p>
          <a:p>
            <a:pPr lvl="2"/>
            <a:r>
              <a:rPr lang="en-US" sz="2400" dirty="0"/>
              <a:t>Outline</a:t>
            </a:r>
          </a:p>
          <a:p>
            <a:pPr lvl="2"/>
            <a:r>
              <a:rPr lang="en-US" sz="2400" dirty="0"/>
              <a:t>Inside</a:t>
            </a:r>
          </a:p>
          <a:p>
            <a:pPr lvl="1"/>
            <a:r>
              <a:rPr lang="en-US" dirty="0"/>
              <a:t>Border: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cạnh</a:t>
            </a:r>
            <a:endParaRPr lang="en-US" dirty="0"/>
          </a:p>
          <a:p>
            <a:pPr lvl="1"/>
            <a:r>
              <a:rPr lang="en-US" dirty="0"/>
              <a:t>Line: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border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B944-67E2-46A9-94ED-9FA0727EB60F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11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Tab border</a:t>
            </a:r>
            <a:r>
              <a:rPr lang="en-US" dirty="0"/>
              <a:t>: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B944-67E2-46A9-94ED-9FA0727EB60F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Content Placeholder 6" descr="Screen Clipping">
            <a:extLst>
              <a:ext uri="{FF2B5EF4-FFF2-40B4-BE49-F238E27FC236}">
                <a16:creationId xmlns:a16="http://schemas.microsoft.com/office/drawing/2014/main" id="{19ECE93E-6325-4207-B709-EE59A9D0E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379" y="2377794"/>
            <a:ext cx="4551066" cy="4123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5183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Tab Fill</a:t>
            </a:r>
            <a:r>
              <a:rPr lang="en-US" dirty="0"/>
              <a:t>: </a:t>
            </a:r>
            <a:r>
              <a:rPr lang="en-US" dirty="0" err="1"/>
              <a:t>tô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FFAF-1926-4A6F-8C4F-9C41842F4D40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286000"/>
            <a:ext cx="447497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738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Ribbon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b="1" dirty="0"/>
              <a:t>Format Cells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6BB-303F-448A-B478-192068705E34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82" y="2987351"/>
            <a:ext cx="762828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0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03CE-3157-497C-9C87-55DCF19D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31C2-7CFB-433F-ADFE-7A2F2DF7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Tùy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biến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thanh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Ribbon</a:t>
            </a:r>
          </a:p>
          <a:p>
            <a:pPr lvl="1"/>
            <a:r>
              <a:rPr lang="en-US" b="1" dirty="0" err="1"/>
              <a:t>Thêm</a:t>
            </a:r>
            <a:r>
              <a:rPr lang="en-US" b="1" dirty="0"/>
              <a:t> tab </a:t>
            </a:r>
            <a:r>
              <a:rPr lang="en-US" b="1" dirty="0" err="1"/>
              <a:t>ẩn</a:t>
            </a:r>
            <a:r>
              <a:rPr lang="en-US" b="1" dirty="0"/>
              <a:t> tab</a:t>
            </a:r>
            <a:r>
              <a:rPr lang="en-US" dirty="0"/>
              <a:t>: click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tab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Ribbon,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Customize the Ribbon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b="1" dirty="0"/>
              <a:t>Excel Options,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tab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New Tab: </a:t>
            </a:r>
            <a:r>
              <a:rPr lang="en-US" dirty="0" err="1"/>
              <a:t>Tạo</a:t>
            </a:r>
            <a:r>
              <a:rPr lang="en-US" dirty="0"/>
              <a:t> Tab </a:t>
            </a:r>
            <a:r>
              <a:rPr lang="en-US" dirty="0" err="1"/>
              <a:t>mới</a:t>
            </a:r>
            <a:endParaRPr lang="en-US" dirty="0"/>
          </a:p>
          <a:p>
            <a:pPr lvl="1"/>
            <a:r>
              <a:rPr lang="en-US" b="1" dirty="0"/>
              <a:t>New Group: </a:t>
            </a:r>
            <a:r>
              <a:rPr lang="en-US" dirty="0" err="1"/>
              <a:t>Thêm</a:t>
            </a:r>
            <a:r>
              <a:rPr lang="en-US" dirty="0"/>
              <a:t> Group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798E-9BD3-4E51-A7F5-ABD5097B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3B49-006A-4EDF-97A8-6CA5032E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BFCB-A204-4969-BA56-C5BC4260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0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Tab Protection</a:t>
            </a:r>
            <a:r>
              <a:rPr lang="en-US" dirty="0"/>
              <a:t>: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check ô Locked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0120-87C5-4B88-B605-4E8D448C9E01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59" y="2917371"/>
            <a:ext cx="6595903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70513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Review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Protect Sheet</a:t>
            </a:r>
            <a:r>
              <a:rPr lang="en-US" dirty="0">
                <a:sym typeface="Wingdings" pitchFamily="2" charset="2"/>
              </a:rPr>
              <a:t>…</a:t>
            </a:r>
          </a:p>
          <a:p>
            <a:pPr lvl="1"/>
            <a:r>
              <a:rPr lang="en-US" dirty="0" err="1">
                <a:sym typeface="Wingdings" pitchFamily="2" charset="2"/>
              </a:rPr>
              <a:t>Nhập</a:t>
            </a:r>
            <a:r>
              <a:rPr lang="en-US" dirty="0">
                <a:sym typeface="Wingdings" pitchFamily="2" charset="2"/>
              </a:rPr>
              <a:t> password </a:t>
            </a:r>
            <a:r>
              <a:rPr lang="en-US" dirty="0" err="1">
                <a:sym typeface="Wingdings" pitchFamily="2" charset="2"/>
              </a:rPr>
              <a:t>bảo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vệ</a:t>
            </a:r>
            <a:r>
              <a:rPr lang="en-US" dirty="0">
                <a:sym typeface="Wingdings" pitchFamily="2" charset="2"/>
              </a:rPr>
              <a:t> 2 </a:t>
            </a:r>
            <a:r>
              <a:rPr lang="en-US" dirty="0" err="1">
                <a:sym typeface="Wingdings" pitchFamily="2" charset="2"/>
              </a:rPr>
              <a:t>lần</a:t>
            </a:r>
            <a:r>
              <a:rPr lang="en-US" dirty="0">
                <a:sym typeface="Wingdings" pitchFamily="2" charset="2"/>
              </a:rPr>
              <a:t>  OK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46E3-3D23-4E46-A9FC-74DF58568894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799183"/>
            <a:ext cx="3124200" cy="35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602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dạng bảng tính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 err="1"/>
              <a:t>Review</a:t>
            </a:r>
            <a:r>
              <a:rPr lang="en-US" b="1" dirty="0" err="1">
                <a:sym typeface="Wingdings" pitchFamily="2" charset="2"/>
              </a:rPr>
              <a:t>Unprotect</a:t>
            </a:r>
            <a:r>
              <a:rPr lang="en-US" b="1" dirty="0">
                <a:sym typeface="Wingdings" pitchFamily="2" charset="2"/>
              </a:rPr>
              <a:t> sheet</a:t>
            </a:r>
          </a:p>
          <a:p>
            <a:pPr lvl="2"/>
            <a:r>
              <a:rPr lang="en-US" dirty="0" err="1">
                <a:sym typeface="Wingdings" pitchFamily="2" charset="2"/>
              </a:rPr>
              <a:t>Nhập</a:t>
            </a:r>
            <a:r>
              <a:rPr lang="en-US" dirty="0">
                <a:sym typeface="Wingdings" pitchFamily="2" charset="2"/>
              </a:rPr>
              <a:t> password </a:t>
            </a:r>
            <a:r>
              <a:rPr lang="en-US" dirty="0" err="1">
                <a:sym typeface="Wingdings" pitchFamily="2" charset="2"/>
              </a:rPr>
              <a:t>để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bỏ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khóa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FAC2-4076-4C87-AB8F-EED906023864}" type="datetime1">
              <a:rPr lang="en-US" smtClean="0"/>
              <a:t>04/06/202121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1" y="2900288"/>
            <a:ext cx="3448065" cy="13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690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963C-C38F-45BC-AFD3-6DB2A960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Cell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A8F8-4817-4F7B-A694-744F9793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Cell Styles</a:t>
            </a:r>
            <a:r>
              <a:rPr lang="en-US" dirty="0"/>
              <a:t>: </a:t>
            </a:r>
            <a:r>
              <a:rPr lang="vi-VN" dirty="0"/>
              <a:t>tạo định dạng thống nhất cho bảng tính</a:t>
            </a:r>
            <a:r>
              <a:rPr lang="en-US" dirty="0"/>
              <a:t>.</a:t>
            </a:r>
          </a:p>
          <a:p>
            <a:pPr lvl="1" algn="just"/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chia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dung: </a:t>
            </a:r>
            <a:r>
              <a:rPr lang="en-GB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Tile and Heading</a:t>
            </a:r>
            <a:r>
              <a:rPr lang="en-GB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and Model, Number format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E309-7A53-4F54-92EF-79B6073A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0D4C2-4ABC-4012-BE28-2AE0CE41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5B72E-C6CB-42B8-BFB3-0215935E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53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745284-176F-4950-813E-E0212A57F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" b="19673"/>
          <a:stretch/>
        </p:blipFill>
        <p:spPr>
          <a:xfrm>
            <a:off x="4844109" y="3362020"/>
            <a:ext cx="5365102" cy="2658810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605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03CE-3157-497C-9C87-55DCF19D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31C2-7CFB-433F-ADFE-7A2F2DF7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Tùy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biến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thanh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Ribbon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798E-9BD3-4E51-A7F5-ABD5097B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3B49-006A-4EDF-97A8-6CA5032E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BFCB-A204-4969-BA56-C5BC4260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6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1D5EA5-4F3C-4FF0-B4D2-A480A352A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155"/>
          <a:stretch/>
        </p:blipFill>
        <p:spPr>
          <a:xfrm>
            <a:off x="4145092" y="2443799"/>
            <a:ext cx="5803640" cy="3229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729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03CE-3157-497C-9C87-55DCF19D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31C2-7CFB-433F-ADFE-7A2F2DF7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Tùy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biến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thanh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Ribbon</a:t>
            </a:r>
          </a:p>
          <a:p>
            <a:pPr lvl="1"/>
            <a:r>
              <a:rPr lang="en-US" b="1" dirty="0" err="1"/>
              <a:t>Ẩn</a:t>
            </a:r>
            <a:r>
              <a:rPr lang="en-US" b="1" dirty="0"/>
              <a:t>/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thanh</a:t>
            </a:r>
            <a:r>
              <a:rPr lang="en-US" b="1" dirty="0"/>
              <a:t> Ribbon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tab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Ribbon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Ribbon Display Options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err="1">
                <a:sym typeface="Wingdings" panose="05000000000000000000" pitchFamily="2" charset="2"/>
              </a:rPr>
              <a:t>chọn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tùy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chọn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798E-9BD3-4E51-A7F5-ABD5097B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3B49-006A-4EDF-97A8-6CA5032E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BFCB-A204-4969-BA56-C5BC4260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Screenshot of Excel 2013">
            <a:extLst>
              <a:ext uri="{FF2B5EF4-FFF2-40B4-BE49-F238E27FC236}">
                <a16:creationId xmlns:a16="http://schemas.microsoft.com/office/drawing/2014/main" id="{76BAC319-5927-441D-BC2D-66F601527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983" y="3732404"/>
            <a:ext cx="4952741" cy="2378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06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03CE-3157-497C-9C87-55DCF19D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31C2-7CFB-433F-ADFE-7A2F2DF7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Tùy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biến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thanh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Ribbon</a:t>
            </a:r>
          </a:p>
          <a:p>
            <a:pPr lvl="1"/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phím</a:t>
            </a:r>
            <a:r>
              <a:rPr lang="en-US" b="1" dirty="0"/>
              <a:t> </a:t>
            </a:r>
            <a:r>
              <a:rPr lang="en-US" b="1" dirty="0" err="1"/>
              <a:t>tắt</a:t>
            </a:r>
            <a:r>
              <a:rPr lang="en-US" b="1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Ribbon: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Alt</a:t>
            </a:r>
            <a:r>
              <a:rPr lang="en-US" dirty="0"/>
              <a:t>, </a:t>
            </a:r>
            <a:r>
              <a:rPr lang="en-US" dirty="0" err="1"/>
              <a:t>trên</a:t>
            </a:r>
            <a:r>
              <a:rPr lang="en-US" dirty="0"/>
              <a:t> Ribbon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Tab </a:t>
            </a:r>
            <a:r>
              <a:rPr lang="en-US" dirty="0" err="1"/>
              <a:t>lệnh</a:t>
            </a:r>
            <a:r>
              <a:rPr lang="en-US" dirty="0"/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798E-9BD3-4E51-A7F5-ABD5097B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3B49-006A-4EDF-97A8-6CA5032E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BFCB-A204-4969-BA56-C5BC4260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A22EE7-11D1-4870-9063-81530DDE6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641211"/>
            <a:ext cx="9353184" cy="17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03CE-3157-497C-9C87-55DCF19D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31C2-7CFB-433F-ADFE-7A2F2DF7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Quick Access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Ribbon: </a:t>
            </a:r>
            <a:r>
              <a:rPr lang="en-US" b="1" dirty="0"/>
              <a:t>Save, Undo, Redo</a:t>
            </a:r>
          </a:p>
          <a:p>
            <a:pPr lvl="1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798E-9BD3-4E51-A7F5-ABD5097B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3B49-006A-4EDF-97A8-6CA5032E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BFCB-A204-4969-BA56-C5BC4260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Screenshot of Excel 2013">
            <a:extLst>
              <a:ext uri="{FF2B5EF4-FFF2-40B4-BE49-F238E27FC236}">
                <a16:creationId xmlns:a16="http://schemas.microsoft.com/office/drawing/2014/main" id="{DC98234E-4091-41C8-A740-B89C208A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05"/>
          <a:stretch/>
        </p:blipFill>
        <p:spPr bwMode="auto">
          <a:xfrm>
            <a:off x="4352593" y="3320457"/>
            <a:ext cx="5388637" cy="2259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9388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3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3803</TotalTime>
  <Words>2421</Words>
  <Application>Microsoft Office PowerPoint</Application>
  <PresentationFormat>Widescreen</PresentationFormat>
  <Paragraphs>388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Californian FB</vt:lpstr>
      <vt:lpstr>Tahoma</vt:lpstr>
      <vt:lpstr>Wingdings 3</vt:lpstr>
      <vt:lpstr>Wisp</vt:lpstr>
      <vt:lpstr>Bài 10 Tổng quan về Excel 2013</vt:lpstr>
      <vt:lpstr>Giới thiệu Excel 2013</vt:lpstr>
      <vt:lpstr>Giao diện của Excel 2013</vt:lpstr>
      <vt:lpstr>Các thành phần trong cửa sổ làm việc</vt:lpstr>
      <vt:lpstr>Các thành phần trong cửa sổ làm việc</vt:lpstr>
      <vt:lpstr>Các thành phần trong cửa sổ làm việc</vt:lpstr>
      <vt:lpstr>Các thành phần trong cửa sổ làm việc</vt:lpstr>
      <vt:lpstr>Các thành phần trong cửa sổ làm việc</vt:lpstr>
      <vt:lpstr>Các thành phần trong cửa sổ làm việc</vt:lpstr>
      <vt:lpstr>Các thành phần trong cửa sổ làm việc</vt:lpstr>
      <vt:lpstr>Các thành phần trong cửa sổ làm việc</vt:lpstr>
      <vt:lpstr>Các thành phần trong cửa sổ làm việc</vt:lpstr>
      <vt:lpstr>Các thành phần trong cửa sổ làm việc</vt:lpstr>
      <vt:lpstr>Các thành phần trong cửa sổ làm việc</vt:lpstr>
      <vt:lpstr>Các thành phần trong cửa sổ làm việc</vt:lpstr>
      <vt:lpstr>Các thành phần trong cửa sổ làm việc</vt:lpstr>
      <vt:lpstr>Các thành phần trong cửa sổ làm việc</vt:lpstr>
      <vt:lpstr>Cấu trúc tập tin Excel</vt:lpstr>
      <vt:lpstr>Cấu trúc tập tin Excel</vt:lpstr>
      <vt:lpstr>Cấu trúc tập tin Excel</vt:lpstr>
      <vt:lpstr>Các thao tác cơ bản</vt:lpstr>
      <vt:lpstr>Các thao tác cơ bản</vt:lpstr>
      <vt:lpstr>Các thao tác cơ bản</vt:lpstr>
      <vt:lpstr>Các thao tác cơ bản</vt:lpstr>
      <vt:lpstr>Các thao tác cơ bản</vt:lpstr>
      <vt:lpstr>Các thao tác cơ bản</vt:lpstr>
      <vt:lpstr>Các thao tác cơ bản</vt:lpstr>
      <vt:lpstr>Các thao tác cơ bản</vt:lpstr>
      <vt:lpstr>Các thao tác cơ bản</vt:lpstr>
      <vt:lpstr>Các thao tác cơ bản</vt:lpstr>
      <vt:lpstr>Các thao tác cơ bản</vt:lpstr>
      <vt:lpstr>Các thao tác cơ bản</vt:lpstr>
      <vt:lpstr>Các thao tác cơ bản</vt:lpstr>
      <vt:lpstr>Các thao tác cơ bản</vt:lpstr>
      <vt:lpstr>Các thao tác cơ bản</vt:lpstr>
      <vt:lpstr>Các thao tác cơ bản</vt:lpstr>
      <vt:lpstr>Các thao tác cơ bản</vt:lpstr>
      <vt:lpstr>Các thao tác cơ bản</vt:lpstr>
      <vt:lpstr>Các thao tác cơ bản</vt:lpstr>
      <vt:lpstr>Định dạng bảng tính</vt:lpstr>
      <vt:lpstr>Định dạng bảng tính</vt:lpstr>
      <vt:lpstr>Định dạng bảng tính</vt:lpstr>
      <vt:lpstr>Định dạng bảng tính</vt:lpstr>
      <vt:lpstr>Định dạng bảng tính</vt:lpstr>
      <vt:lpstr>Định dạng bảng tính</vt:lpstr>
      <vt:lpstr>Định dạng bảng tính</vt:lpstr>
      <vt:lpstr>Định dạng bảng tính</vt:lpstr>
      <vt:lpstr>Định dạng bảng tính</vt:lpstr>
      <vt:lpstr>Định dạng bảng tính</vt:lpstr>
      <vt:lpstr>Định dạng bảng tính</vt:lpstr>
      <vt:lpstr>Định dạng bảng tính</vt:lpstr>
      <vt:lpstr>Định dạng bảng tính</vt:lpstr>
      <vt:lpstr>Định dạng bảng tính bằng Cell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6: Định dạng văn bản sử dụng Style (3t)</dc:title>
  <dc:creator>L and Lifetime</dc:creator>
  <cp:lastModifiedBy>L and Lifetime</cp:lastModifiedBy>
  <cp:revision>348</cp:revision>
  <dcterms:created xsi:type="dcterms:W3CDTF">2021-05-13T02:13:49Z</dcterms:created>
  <dcterms:modified xsi:type="dcterms:W3CDTF">2021-06-04T10:08:55Z</dcterms:modified>
  <cp:contentStatus/>
</cp:coreProperties>
</file>