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1" r:id="rId2"/>
    <p:sldId id="525" r:id="rId3"/>
    <p:sldId id="649" r:id="rId4"/>
    <p:sldId id="652" r:id="rId5"/>
    <p:sldId id="651" r:id="rId6"/>
    <p:sldId id="648" r:id="rId7"/>
    <p:sldId id="658" r:id="rId8"/>
    <p:sldId id="659" r:id="rId9"/>
    <p:sldId id="653" r:id="rId10"/>
    <p:sldId id="660" r:id="rId11"/>
    <p:sldId id="654" r:id="rId12"/>
    <p:sldId id="661" r:id="rId13"/>
    <p:sldId id="662" r:id="rId14"/>
    <p:sldId id="663" r:id="rId15"/>
    <p:sldId id="655" r:id="rId16"/>
    <p:sldId id="656" r:id="rId17"/>
    <p:sldId id="666" r:id="rId18"/>
    <p:sldId id="664" r:id="rId19"/>
    <p:sldId id="640" r:id="rId20"/>
    <p:sldId id="667" r:id="rId21"/>
    <p:sldId id="646" r:id="rId22"/>
    <p:sldId id="669" r:id="rId23"/>
    <p:sldId id="670" r:id="rId24"/>
    <p:sldId id="671" r:id="rId25"/>
    <p:sldId id="672" r:id="rId26"/>
    <p:sldId id="668" r:id="rId27"/>
    <p:sldId id="673" r:id="rId28"/>
    <p:sldId id="674" r:id="rId29"/>
    <p:sldId id="675" r:id="rId30"/>
    <p:sldId id="6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04/06/202121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11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 2013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r>
              <a:rPr lang="en-US" b="1" dirty="0"/>
              <a:t> - 0918344880</a:t>
            </a:r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Copy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Paste special</a:t>
            </a:r>
          </a:p>
          <a:p>
            <a:pPr lvl="1"/>
            <a:r>
              <a:rPr lang="en-US" b="1" dirty="0"/>
              <a:t>Sao </a:t>
            </a:r>
            <a:r>
              <a:rPr lang="en-US" b="1" dirty="0" err="1"/>
              <a:t>chép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chép</a:t>
            </a:r>
            <a:endParaRPr lang="en-US" b="1" dirty="0"/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, click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Paste special </a:t>
            </a:r>
          </a:p>
          <a:p>
            <a:pPr lvl="2"/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b="1" dirty="0"/>
              <a:t>Operations,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lvl="2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4F0C2-1827-4A98-98EA-606E33EC5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50"/>
          <a:stretch/>
        </p:blipFill>
        <p:spPr>
          <a:xfrm>
            <a:off x="5777802" y="5157821"/>
            <a:ext cx="3508600" cy="150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0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Fill</a:t>
            </a:r>
            <a:r>
              <a:rPr lang="en-US" dirty="0"/>
              <a:t>: G</a:t>
            </a:r>
            <a:r>
              <a:rPr lang="vi-VN" dirty="0"/>
              <a:t>iúp người dùng có thể điền dữ liệu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vi-VN" dirty="0"/>
              <a:t>Nhập giá trị cơ sở trong ô đầu của dãy.</a:t>
            </a:r>
          </a:p>
          <a:p>
            <a:pPr lvl="1"/>
            <a:r>
              <a:rPr lang="vi-VN" dirty="0"/>
              <a:t>Chọn ô chứa giá trị cơ sở và các ô liền kề cần điền dữ liệu.</a:t>
            </a:r>
          </a:p>
          <a:p>
            <a:pPr lvl="1"/>
            <a:r>
              <a:rPr lang="vi-VN" dirty="0"/>
              <a:t>Click menu của nút </a:t>
            </a:r>
            <a:r>
              <a:rPr lang="vi-VN" b="1" dirty="0"/>
              <a:t>Fill</a:t>
            </a:r>
            <a:r>
              <a:rPr lang="vi-VN" dirty="0"/>
              <a:t> trong nhóm lệnh </a:t>
            </a:r>
            <a:r>
              <a:rPr lang="vi-VN" b="1" dirty="0"/>
              <a:t>Editing</a:t>
            </a:r>
            <a:r>
              <a:rPr lang="vi-VN" dirty="0"/>
              <a:t> của tab </a:t>
            </a:r>
            <a:r>
              <a:rPr lang="vi-VN" b="1" dirty="0"/>
              <a:t>Home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Fill</a:t>
            </a:r>
            <a:r>
              <a:rPr lang="en-US" dirty="0"/>
              <a:t>: G</a:t>
            </a:r>
            <a:r>
              <a:rPr lang="vi-VN" dirty="0"/>
              <a:t>iúp người dùng có thể điền dữ liệu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vi-VN" dirty="0"/>
              <a:t>Nhập giá trị cơ sở trong ô đầu của dãy.</a:t>
            </a:r>
          </a:p>
          <a:p>
            <a:pPr lvl="1"/>
            <a:r>
              <a:rPr lang="vi-VN" dirty="0"/>
              <a:t>Chọn ô chứa giá trị cơ sở và các ô liền kề cần điền dữ liệu.</a:t>
            </a:r>
          </a:p>
          <a:p>
            <a:pPr lvl="1"/>
            <a:r>
              <a:rPr lang="vi-VN" dirty="0"/>
              <a:t>Click menu của nút </a:t>
            </a:r>
            <a:r>
              <a:rPr lang="vi-VN" b="1" dirty="0"/>
              <a:t>Fill</a:t>
            </a:r>
            <a:r>
              <a:rPr lang="vi-VN" dirty="0"/>
              <a:t> trong nhóm lệnh </a:t>
            </a:r>
            <a:r>
              <a:rPr lang="vi-VN" b="1" dirty="0"/>
              <a:t>Editing</a:t>
            </a:r>
            <a:r>
              <a:rPr lang="vi-VN" dirty="0"/>
              <a:t> của tab </a:t>
            </a:r>
            <a:r>
              <a:rPr lang="vi-VN" b="1" dirty="0"/>
              <a:t>Home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Fill</a:t>
            </a:r>
            <a:r>
              <a:rPr lang="en-US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E0374-4C31-4410-B1BA-D664C01D80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r="1990" b="2340"/>
          <a:stretch/>
        </p:blipFill>
        <p:spPr bwMode="auto">
          <a:xfrm>
            <a:off x="3278326" y="2586403"/>
            <a:ext cx="2479379" cy="313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DB374-770E-477F-874B-43215F8A75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8" y="2586403"/>
            <a:ext cx="3914793" cy="32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0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94FB-6D81-4C14-9D3E-0903DFF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0ED1-0F94-4A98-8F4E-1FE4069D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571717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Fill: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Series…</a:t>
            </a:r>
          </a:p>
          <a:p>
            <a:pPr lvl="1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 in: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điền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theo hàng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/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điền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theo cột.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2" algn="just">
              <a:lnSpc>
                <a:spcPct val="130000"/>
              </a:lnSpc>
              <a:spcBef>
                <a:spcPts val="600"/>
              </a:spcBef>
            </a:pPr>
            <a:r>
              <a:rPr lang="en-GB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Step value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30000"/>
              </a:lnSpc>
              <a:spcBef>
                <a:spcPts val="0"/>
              </a:spcBef>
            </a:pPr>
            <a:r>
              <a:rPr lang="en-GB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Step value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30000"/>
              </a:lnSpc>
              <a:spcBef>
                <a:spcPts val="0"/>
              </a:spcBef>
            </a:pPr>
            <a:r>
              <a:rPr lang="en-GB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Unit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30000"/>
              </a:lnSpc>
              <a:spcBef>
                <a:spcPts val="0"/>
              </a:spcBef>
            </a:pPr>
            <a:r>
              <a:rPr lang="en-GB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AutoFill: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 handle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9E76-17F7-4B46-B4D1-3016F21A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4997-B4E3-4100-8EE4-9652E00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1651-3440-4210-AE41-23D0A299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Flash Fill</a:t>
            </a:r>
          </a:p>
          <a:p>
            <a:pPr lvl="1" algn="just"/>
            <a:r>
              <a:rPr lang="en-US" dirty="0"/>
              <a:t>M</a:t>
            </a:r>
            <a:r>
              <a:rPr lang="vi-VN" dirty="0"/>
              <a:t>ột tính năng mới của Excel 2013, giúp người dùng có thể điền dữ liệu một cách tự động, dựa trên giá trị ban đầu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 	</a:t>
            </a:r>
            <a:r>
              <a:rPr lang="en-US" b="1" dirty="0" err="1"/>
              <a:t>Bật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Flash fill </a:t>
            </a:r>
          </a:p>
          <a:p>
            <a:pPr lvl="2" algn="just"/>
            <a:r>
              <a:rPr lang="en-US" sz="2400" dirty="0" err="1"/>
              <a:t>Chọn</a:t>
            </a:r>
            <a:r>
              <a:rPr lang="en-US" sz="2400" dirty="0"/>
              <a:t> Tab </a:t>
            </a:r>
            <a:r>
              <a:rPr lang="en-US" sz="2400" b="1" dirty="0"/>
              <a:t>File</a:t>
            </a:r>
            <a:r>
              <a:rPr lang="en-US" sz="2400" dirty="0"/>
              <a:t>,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Options</a:t>
            </a:r>
          </a:p>
          <a:p>
            <a:pPr lvl="2" algn="just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Advanced,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b="1" dirty="0"/>
              <a:t>Automatically Flash Fill 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Data Validation</a:t>
            </a:r>
            <a:r>
              <a:rPr lang="en-US" dirty="0"/>
              <a:t>: </a:t>
            </a:r>
            <a:r>
              <a:rPr lang="vi-VN" dirty="0"/>
              <a:t>giúp người dùng thiết lập </a:t>
            </a:r>
            <a:r>
              <a:rPr lang="vi-VN" b="1" dirty="0"/>
              <a:t>quy tắc nhập liệu </a:t>
            </a:r>
            <a:r>
              <a:rPr lang="vi-VN" dirty="0"/>
              <a:t>để đảm bảo dữ liệu khi nhập vào phải thỏa mãn điều kiện cho trước</a:t>
            </a:r>
            <a:endParaRPr lang="en-US" dirty="0"/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just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Data Validation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Data Tools </a:t>
            </a:r>
            <a:r>
              <a:rPr lang="en-US" dirty="0" err="1"/>
              <a:t>của</a:t>
            </a:r>
            <a:r>
              <a:rPr lang="en-US" dirty="0"/>
              <a:t> tab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Data Validation</a:t>
            </a:r>
            <a:r>
              <a:rPr lang="en-US" dirty="0"/>
              <a:t>…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Data Validation</a:t>
            </a:r>
            <a:r>
              <a:rPr lang="en-US" dirty="0"/>
              <a:t>: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ECC0891-129B-4A67-A7E0-DF53320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65" y="2461846"/>
            <a:ext cx="5079325" cy="355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00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Data Validation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Data Validation</a:t>
            </a:r>
            <a:r>
              <a:rPr lang="en-US" dirty="0"/>
              <a:t>…</a:t>
            </a:r>
          </a:p>
          <a:p>
            <a:pPr lvl="1" algn="just"/>
            <a:r>
              <a:rPr lang="en-US" b="1" dirty="0"/>
              <a:t>Settings: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lvl="2" algn="just"/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  <a:p>
            <a:pPr lvl="1" algn="just"/>
            <a:r>
              <a:rPr lang="vi-VN" b="1" dirty="0"/>
              <a:t>Input Message</a:t>
            </a:r>
            <a:r>
              <a:rPr lang="vi-VN" dirty="0"/>
              <a:t>: nhập tiêu đề và nội dung cho thông báo hiển thị khi người dùng nhập dữ liệu </a:t>
            </a:r>
            <a:endParaRPr lang="en-US" dirty="0"/>
          </a:p>
          <a:p>
            <a:pPr lvl="1" algn="just"/>
            <a:r>
              <a:rPr lang="vi-VN" b="1" dirty="0"/>
              <a:t>Error Alert</a:t>
            </a:r>
            <a:r>
              <a:rPr lang="vi-VN" dirty="0"/>
              <a:t>: thông báo khi người dùng nhập dữ liệu vi phạm quy tắc.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conditional formatting: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Conditional </a:t>
            </a:r>
            <a:r>
              <a:rPr lang="en-US" b="1" dirty="0" err="1"/>
              <a:t>Foramatting</a:t>
            </a:r>
            <a:r>
              <a:rPr lang="en-US" b="1" dirty="0"/>
              <a:t> 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menu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Số</a:t>
            </a:r>
            <a:r>
              <a:rPr lang="en-US" dirty="0"/>
              <a:t> : 0 …9</a:t>
            </a:r>
          </a:p>
          <a:p>
            <a:pPr lvl="2"/>
            <a:r>
              <a:rPr lang="en-US" dirty="0"/>
              <a:t>Date /Time</a:t>
            </a:r>
          </a:p>
          <a:p>
            <a:pPr lvl="2"/>
            <a:r>
              <a:rPr lang="en-US" dirty="0"/>
              <a:t>Currency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b="1" dirty="0" err="1"/>
              <a:t>mặc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canh</a:t>
            </a:r>
            <a:r>
              <a:rPr lang="en-US" b="1" dirty="0"/>
              <a:t> </a:t>
            </a:r>
            <a:r>
              <a:rPr lang="en-US" b="1" dirty="0" err="1"/>
              <a:t>lề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ô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Start </a:t>
            </a:r>
            <a:r>
              <a:rPr lang="en-US" dirty="0">
                <a:sym typeface="Wingdings" pitchFamily="2" charset="2"/>
              </a:rPr>
              <a:t> Control Panel Regional and Language Additional Settings</a:t>
            </a:r>
          </a:p>
          <a:p>
            <a:pPr lvl="2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0BD-B89E-4E27-A728-474E2AD26149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conditional formatting: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B37542-4143-45BC-BD88-94DFB4A7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88" y="2497494"/>
            <a:ext cx="4233601" cy="3813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99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06BCC-9841-4C28-AEC9-618EB52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65565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Highlight Cells Rules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D51E2-A30D-4FC6-9469-C1CC700C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2036694"/>
            <a:ext cx="4543425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7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06BCC-9841-4C28-AEC9-618EB52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65565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Top/</a:t>
            </a:r>
            <a:r>
              <a:rPr lang="en-US" b="1" dirty="0" err="1"/>
              <a:t>Bootom</a:t>
            </a:r>
            <a:r>
              <a:rPr lang="en-US" b="1" dirty="0"/>
              <a:t> Rules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/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F86A-756E-4FFB-900F-87A6F433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56" y="2036694"/>
            <a:ext cx="4495800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61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06BCC-9841-4C28-AEC9-618EB52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65565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Data Bars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2F4A4-7779-4042-B88E-AD328E29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06" y="1965865"/>
            <a:ext cx="3819525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90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06BCC-9841-4C28-AEC9-618EB52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5439422" cy="4432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Color Scales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dãy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3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màu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algn="just"/>
            <a:r>
              <a:rPr lang="en-US" b="1" dirty="0"/>
              <a:t>D</a:t>
            </a:r>
            <a:r>
              <a:rPr lang="vi-VN" b="1" dirty="0"/>
              <a:t>ãy 3 màu</a:t>
            </a:r>
            <a:r>
              <a:rPr lang="en-US" dirty="0"/>
              <a:t>: 1</a:t>
            </a:r>
            <a:r>
              <a:rPr lang="vi-VN" dirty="0"/>
              <a:t> màu cho giá trị lớn nhất, </a:t>
            </a:r>
            <a:r>
              <a:rPr lang="en-US" dirty="0"/>
              <a:t>1</a:t>
            </a:r>
            <a:r>
              <a:rPr lang="vi-VN" dirty="0"/>
              <a:t>màu dành giá trị nhỏ nhất và </a:t>
            </a:r>
            <a:r>
              <a:rPr lang="en-US" dirty="0"/>
              <a:t>1 </a:t>
            </a:r>
            <a:r>
              <a:rPr lang="vi-VN" dirty="0"/>
              <a:t>màu cho các giá trị còn lại. </a:t>
            </a:r>
          </a:p>
          <a:p>
            <a:pPr lvl="1" algn="just"/>
            <a:r>
              <a:rPr lang="en-US" b="1" dirty="0"/>
              <a:t>D</a:t>
            </a:r>
            <a:r>
              <a:rPr lang="vi-VN" b="1" dirty="0"/>
              <a:t>ãy 2 màu</a:t>
            </a:r>
            <a:r>
              <a:rPr lang="en-US" b="1" dirty="0"/>
              <a:t>:</a:t>
            </a:r>
            <a:r>
              <a:rPr lang="vi-VN" b="1" dirty="0"/>
              <a:t> </a:t>
            </a:r>
            <a:r>
              <a:rPr lang="vi-VN" dirty="0"/>
              <a:t>1 màu dành cho giá trị lớn nhất</a:t>
            </a:r>
            <a:r>
              <a:rPr lang="en-US" dirty="0"/>
              <a:t>, </a:t>
            </a:r>
            <a:r>
              <a:rPr lang="vi-VN" dirty="0"/>
              <a:t>1 màu cho giá trị nhỏ nhất, các giá trị còn lại được trộn giữa 2 màu</a:t>
            </a:r>
          </a:p>
          <a:p>
            <a:pPr lvl="1"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35866-8409-47A5-A828-9110FBCA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83" y="1904236"/>
            <a:ext cx="3886200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75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06BCC-9841-4C28-AEC9-618EB52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65565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Icon Sets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Icon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B8ACE-96D9-4FF9-BCB1-0FE28C62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2" y="2049864"/>
            <a:ext cx="4463914" cy="4365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84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B3BB-F496-4985-8A9F-14BE1E3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D7D3-18E1-4901-B969-85891079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329346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Tạo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quy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tắc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định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dạng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mới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bằng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công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thức</a:t>
            </a:r>
            <a:endParaRPr lang="en-US" sz="3000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Home,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Conditional Formatting 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Conditional Formatting </a:t>
            </a:r>
            <a:r>
              <a:rPr lang="en-US" dirty="0" err="1"/>
              <a:t>chọn</a:t>
            </a:r>
            <a:r>
              <a:rPr lang="en-US" b="1" dirty="0"/>
              <a:t> New Rule</a:t>
            </a:r>
            <a:endParaRPr lang="en-US" dirty="0"/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hiên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New Formatting Rule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2416-3B6D-4453-8EDA-3B7A2BE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9F43-F72F-4673-99DA-BB0B58FE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13CC-412E-49BE-AAC0-69D2EFF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B3BB-F496-4985-8A9F-14BE1E3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D7D3-18E1-4901-B969-85891079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3293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bằng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2416-3B6D-4453-8EDA-3B7A2BE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9F43-F72F-4673-99DA-BB0B58FE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13CC-412E-49BE-AAC0-69D2EFF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2F4B1-9E27-4BB8-A162-CDD21374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5" y="2401102"/>
            <a:ext cx="4853353" cy="383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258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B3BB-F496-4985-8A9F-14BE1E3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D7D3-18E1-4901-B969-85891079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329346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Tạo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quy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tắc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định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dạng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mới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bằng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công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thức</a:t>
            </a:r>
            <a:endParaRPr lang="en-US" sz="3000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Use a formula to determine which cells to format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Select a Rule Type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Format values where this formula is true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Format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2416-3B6D-4453-8EDA-3B7A2BE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9F43-F72F-4673-99DA-BB0B58FE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13CC-412E-49BE-AAC0-69D2EFF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C6A-E12B-4CE3-B7C9-6A77761E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A371-CC5F-49AE-A191-6C7FD19D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Conditional Formatting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Manage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0432-7664-40E1-9478-6790604A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B34A-B27F-46FB-B09E-DFCB4D5D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C2E1-4FF1-4201-82A3-5D267325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6832A-CF80-4710-AEBF-BE24E144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80" y="3423544"/>
            <a:ext cx="7619999" cy="270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6268146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Number </a:t>
            </a:r>
            <a:r>
              <a:rPr lang="en-US" dirty="0" err="1"/>
              <a:t>trên</a:t>
            </a:r>
            <a:r>
              <a:rPr lang="en-US" dirty="0"/>
              <a:t> tab Home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40BD-B89E-4E27-A728-474E2AD26149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Screenshot of Excel 2013">
            <a:extLst>
              <a:ext uri="{FF2B5EF4-FFF2-40B4-BE49-F238E27FC236}">
                <a16:creationId xmlns:a16="http://schemas.microsoft.com/office/drawing/2014/main" id="{5F93A55B-9983-4077-A1B4-EB76C7A19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r="3407"/>
          <a:stretch/>
        </p:blipFill>
        <p:spPr bwMode="auto">
          <a:xfrm>
            <a:off x="9250015" y="441500"/>
            <a:ext cx="1865223" cy="568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001FE4B-1D84-4A03-8D4D-A6422C20A8F1}"/>
              </a:ext>
            </a:extLst>
          </p:cNvPr>
          <p:cNvGrpSpPr/>
          <p:nvPr/>
        </p:nvGrpSpPr>
        <p:grpSpPr>
          <a:xfrm>
            <a:off x="6398841" y="4529313"/>
            <a:ext cx="2405383" cy="1594345"/>
            <a:chOff x="0" y="0"/>
            <a:chExt cx="1828800" cy="1219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C56DDA-FC8E-454A-8377-1CB0163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" y="0"/>
              <a:ext cx="1779905" cy="1219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5A2E9A-A4BE-4F57-B355-2D67DE3AF348}"/>
                </a:ext>
              </a:extLst>
            </p:cNvPr>
            <p:cNvSpPr/>
            <p:nvPr/>
          </p:nvSpPr>
          <p:spPr>
            <a:xfrm>
              <a:off x="0" y="85725"/>
              <a:ext cx="1828800" cy="40005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266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C6A-E12B-4CE3-B7C9-6A77761E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A371-CC5F-49AE-A191-6C7FD19D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conditional Formatting Manage Rules</a:t>
            </a:r>
          </a:p>
          <a:p>
            <a:pPr lvl="2"/>
            <a:r>
              <a:rPr lang="en-US" sz="2400" b="1" dirty="0"/>
              <a:t>Edit Rules: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endParaRPr lang="en-US" sz="2400" dirty="0"/>
          </a:p>
          <a:p>
            <a:pPr lvl="2"/>
            <a:r>
              <a:rPr lang="en-US" sz="2400" b="1" dirty="0"/>
              <a:t>Delete Rules: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endParaRPr lang="en-US" sz="2400" dirty="0"/>
          </a:p>
          <a:p>
            <a:pPr lvl="2"/>
            <a:r>
              <a:rPr lang="en-US" sz="2400" dirty="0"/>
              <a:t>New Rule: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0432-7664-40E1-9478-6790604A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B34A-B27F-46FB-B09E-DFCB4D5D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C2E1-4FF1-4201-82A3-5D267325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6F34-AB20-4F5E-B0A4-3B0D034B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8C9B-C71D-45F5-9D47-215D507E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Format Cells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D754-479F-4B21-9B24-A7CD799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B819-A076-42BE-86D9-3B1EC81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C4B1-2BD9-41DC-A9BB-43900EF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D443B-70FA-4DB1-8C96-391BAF68D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74"/>
          <a:stretch/>
        </p:blipFill>
        <p:spPr>
          <a:xfrm>
            <a:off x="4204589" y="2819192"/>
            <a:ext cx="5684645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9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D6C-3EB4-4714-A654-590FC1D6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6637-3333-416A-AD93-587730B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endParaRPr lang="en-US" dirty="0"/>
          </a:p>
          <a:p>
            <a:pPr lvl="1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dang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phần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b="1" dirty="0"/>
              <a:t>Positive: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  <a:p>
            <a:pPr lvl="2"/>
            <a:r>
              <a:rPr lang="en-US" b="1" dirty="0"/>
              <a:t>Negative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lvl="2"/>
            <a:r>
              <a:rPr lang="en-US" b="1" dirty="0"/>
              <a:t>Zero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lvl="2"/>
            <a:r>
              <a:rPr lang="en-US" b="1" dirty="0"/>
              <a:t>Text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text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3105-8732-47EF-890C-DAD5989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FC26-86E7-46B5-868C-05F221DF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5166-2C15-4DFC-AA6B-58F54F52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sp>
        <p:nvSpPr>
          <p:cNvPr id="9" name="Text Box 800">
            <a:extLst>
              <a:ext uri="{FF2B5EF4-FFF2-40B4-BE49-F238E27FC236}">
                <a16:creationId xmlns:a16="http://schemas.microsoft.com/office/drawing/2014/main" id="{3F7490BC-F2A4-44DC-8ABD-871F5E4F59F1}"/>
              </a:ext>
            </a:extLst>
          </p:cNvPr>
          <p:cNvSpPr txBox="1"/>
          <p:nvPr/>
        </p:nvSpPr>
        <p:spPr>
          <a:xfrm>
            <a:off x="3479371" y="3070179"/>
            <a:ext cx="6558206" cy="5224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&lt;POSITIVE&gt;;&lt;NEGATIVE&gt;;&lt;ZERO&gt;;&lt;TEXT&gt;</a:t>
            </a:r>
            <a:endParaRPr 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4A956-F724-41B5-858F-E63218A56C87}"/>
              </a:ext>
            </a:extLst>
          </p:cNvPr>
          <p:cNvSpPr txBox="1"/>
          <p:nvPr/>
        </p:nvSpPr>
        <p:spPr>
          <a:xfrm>
            <a:off x="3029510" y="5672829"/>
            <a:ext cx="7008067" cy="450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[Blue]#,## 0.00_);[Red](#,##0.00);0.00;"Test "@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0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FFD7-93C5-4671-BB45-D430E8BD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E420-3979-463A-BCA1-F1859462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text: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 …z, A …X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0…9,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text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canh</a:t>
            </a:r>
            <a:r>
              <a:rPr lang="en-US" b="1" dirty="0"/>
              <a:t> </a:t>
            </a:r>
            <a:r>
              <a:rPr lang="en-US" b="1" dirty="0" err="1"/>
              <a:t>lề</a:t>
            </a:r>
            <a:r>
              <a:rPr lang="en-US" b="1" dirty="0"/>
              <a:t> </a:t>
            </a:r>
            <a:r>
              <a:rPr lang="en-US" b="1" dirty="0" err="1"/>
              <a:t>trái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ô</a:t>
            </a:r>
          </a:p>
          <a:p>
            <a:pPr lvl="1"/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text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1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D75B-07B7-478F-8D50-36B7BC9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0C57-F350-497E-9F83-42E5228C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66C9-BC92-408D-BBFF-F0213929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Copy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Paste special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2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…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Copy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Paste special</a:t>
            </a:r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/>
              <a:t>Paste special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650E97-C059-4F1F-A41E-C0AB7360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3284616"/>
            <a:ext cx="3508600" cy="321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4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44CF-082A-4F06-A41F-8422F0A3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AC0-4F91-46B8-85FA-652ABBDB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Copy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Paste special</a:t>
            </a:r>
          </a:p>
          <a:p>
            <a:pPr lvl="1"/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cột</a:t>
            </a:r>
            <a:endParaRPr lang="en-US" b="1" dirty="0"/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dán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click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Paste special </a:t>
            </a:r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Transport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FAE9-E8D1-42C0-89D1-0962843A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3ABE-F714-4206-B688-839E590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F5C-3ACF-4F4B-845E-445B25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pplication, table, Excel&#10;&#10;Description automatically generated">
            <a:extLst>
              <a:ext uri="{FF2B5EF4-FFF2-40B4-BE49-F238E27FC236}">
                <a16:creationId xmlns:a16="http://schemas.microsoft.com/office/drawing/2014/main" id="{590FCD26-C747-48DF-A475-0FC70CBF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87" y="4371033"/>
            <a:ext cx="5136325" cy="1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6D077-02DC-4B90-AAD9-288B52C2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2"/>
          <a:stretch/>
        </p:blipFill>
        <p:spPr>
          <a:xfrm>
            <a:off x="2587400" y="4371033"/>
            <a:ext cx="3508600" cy="1540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BF7343-C7FD-46D2-9BCC-766379D0708E}"/>
              </a:ext>
            </a:extLst>
          </p:cNvPr>
          <p:cNvSpPr/>
          <p:nvPr/>
        </p:nvSpPr>
        <p:spPr>
          <a:xfrm>
            <a:off x="4290646" y="5250735"/>
            <a:ext cx="974690" cy="275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37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4026</TotalTime>
  <Words>1764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</vt:lpstr>
      <vt:lpstr>Wingdings 3</vt:lpstr>
      <vt:lpstr>Wisp</vt:lpstr>
      <vt:lpstr>Bài 11 Kiểu dữ liệu và định dạng dữ liệu trong Excel 2013</vt:lpstr>
      <vt:lpstr>Các kiểu dữ liệu trong excel</vt:lpstr>
      <vt:lpstr>Các kiểu dữ liệu trong excel</vt:lpstr>
      <vt:lpstr>Các kiểu dữ liệu trong excel</vt:lpstr>
      <vt:lpstr>Các kiểu dữ liệu trong excel</vt:lpstr>
      <vt:lpstr>Các kiểu dữ liệu trong excel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Cách nhập dữ liệu vào bảng tính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  <vt:lpstr>Định dạng dữ liệu có điều kiện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367</cp:revision>
  <dcterms:created xsi:type="dcterms:W3CDTF">2021-05-13T02:13:49Z</dcterms:created>
  <dcterms:modified xsi:type="dcterms:W3CDTF">2021-06-04T10:14:41Z</dcterms:modified>
  <cp:contentStatus/>
</cp:coreProperties>
</file>