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81" r:id="rId2"/>
    <p:sldId id="649" r:id="rId3"/>
    <p:sldId id="652" r:id="rId4"/>
    <p:sldId id="653" r:id="rId5"/>
    <p:sldId id="651" r:id="rId6"/>
    <p:sldId id="654" r:id="rId7"/>
    <p:sldId id="650" r:id="rId8"/>
    <p:sldId id="655" r:id="rId9"/>
    <p:sldId id="656" r:id="rId10"/>
    <p:sldId id="658" r:id="rId11"/>
    <p:sldId id="659" r:id="rId12"/>
    <p:sldId id="657" r:id="rId13"/>
    <p:sldId id="660" r:id="rId14"/>
    <p:sldId id="678" r:id="rId15"/>
    <p:sldId id="679" r:id="rId16"/>
    <p:sldId id="661" r:id="rId17"/>
    <p:sldId id="621" r:id="rId18"/>
    <p:sldId id="663" r:id="rId19"/>
    <p:sldId id="664" r:id="rId20"/>
    <p:sldId id="666" r:id="rId21"/>
    <p:sldId id="665" r:id="rId22"/>
    <p:sldId id="667" r:id="rId23"/>
    <p:sldId id="669" r:id="rId24"/>
    <p:sldId id="668" r:id="rId25"/>
    <p:sldId id="674" r:id="rId26"/>
    <p:sldId id="670" r:id="rId27"/>
    <p:sldId id="671" r:id="rId28"/>
    <p:sldId id="672" r:id="rId29"/>
    <p:sldId id="676" r:id="rId30"/>
    <p:sldId id="675" r:id="rId31"/>
    <p:sldId id="67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9D38-B9B5-45E2-ADE4-1221F47CC04D}" type="datetimeFigureOut">
              <a:rPr lang="en-US" smtClean="0"/>
              <a:t>11/06/202121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4FD4-EB42-4688-893B-B066E80C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4016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29541"/>
            <a:ext cx="8915399" cy="1374122"/>
          </a:xfrm>
        </p:spPr>
        <p:txBody>
          <a:bodyPr anchor="t"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91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00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4031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2613"/>
            <a:ext cx="8915400" cy="42886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59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838036"/>
            <a:ext cx="8915400" cy="418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8DDC-1E57-4F27-9BED-8475B115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147" y="1418253"/>
            <a:ext cx="11933853" cy="2617851"/>
          </a:xfrm>
        </p:spPr>
        <p:txBody>
          <a:bodyPr>
            <a:noAutofit/>
          </a:bodyPr>
          <a:lstStyle/>
          <a:p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13</a:t>
            </a:r>
            <a:b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dò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Thao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4800" dirty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7962-2255-454D-B2BB-0AC3AF8D3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GV: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Xuân</a:t>
            </a:r>
            <a:r>
              <a:rPr lang="en-US" b="1" dirty="0"/>
              <a:t> </a:t>
            </a:r>
            <a:r>
              <a:rPr lang="en-US" b="1" dirty="0" err="1"/>
              <a:t>Hiền</a:t>
            </a:r>
            <a:endParaRPr lang="en-US" b="1" dirty="0"/>
          </a:p>
          <a:p>
            <a:r>
              <a:rPr lang="en-US" b="1" dirty="0"/>
              <a:t>Email: ttxuanhien@gmail.com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8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5045-5DA2-4948-B256-1A371F7D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D324-4D58-42C8-87D0-0C5AE9D9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Hàm 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vi-VN" b="1" dirty="0">
                <a:solidFill>
                  <a:srgbClr val="FF0000"/>
                </a:solidFill>
              </a:rPr>
              <a:t>LOOKUP</a:t>
            </a:r>
            <a:r>
              <a:rPr lang="en-US" dirty="0"/>
              <a:t>: </a:t>
            </a:r>
            <a:r>
              <a:rPr lang="vi-VN" dirty="0"/>
              <a:t>tra cứu một phần thông tin trong bảng hoặc tập dữ liệu và trích xuất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vi-VN" dirty="0"/>
              <a:t>dữ liệu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vi-VN" dirty="0"/>
              <a:t>thông tin tương ứng. </a:t>
            </a:r>
            <a:endParaRPr lang="en-US" dirty="0"/>
          </a:p>
          <a:p>
            <a:pPr algn="just"/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hàng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BF10-55A7-4477-ABAC-3BABFA5D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0FF4C-663E-4E58-8C3C-8889A3CA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D2DB-DF55-4AD9-98EE-D807B9CD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58C30-4C09-4C13-B618-E077183D3C50}"/>
              </a:ext>
            </a:extLst>
          </p:cNvPr>
          <p:cNvSpPr txBox="1"/>
          <p:nvPr/>
        </p:nvSpPr>
        <p:spPr>
          <a:xfrm>
            <a:off x="1716833" y="4929967"/>
            <a:ext cx="103103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HLOOKUP(</a:t>
            </a:r>
            <a:r>
              <a:rPr lang="en-GB" sz="2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lookup_value,table_array,</a:t>
            </a:r>
            <a:r>
              <a:rPr lang="en-GB" sz="2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row</a:t>
            </a:r>
            <a:r>
              <a:rPr lang="en-GB" sz="2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_index_num</a:t>
            </a:r>
            <a:r>
              <a:rPr lang="en-GB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,[</a:t>
            </a:r>
            <a:r>
              <a:rPr lang="en-GB" sz="2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range_lookup</a:t>
            </a:r>
            <a:r>
              <a:rPr lang="en-GB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81897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5045-5DA2-4948-B256-1A371F7D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D324-4D58-42C8-87D0-0C5AE9D9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801091"/>
            <a:ext cx="9316650" cy="4110131"/>
          </a:xfrm>
        </p:spPr>
        <p:txBody>
          <a:bodyPr>
            <a:normAutofit fontScale="92500"/>
          </a:bodyPr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Hàm VLOOKUP</a:t>
            </a:r>
            <a:r>
              <a:rPr lang="en-US" dirty="0"/>
              <a:t>:</a:t>
            </a:r>
          </a:p>
          <a:p>
            <a:pPr lvl="1"/>
            <a:r>
              <a:rPr lang="vi-VN" b="1" dirty="0"/>
              <a:t>Lookup_value </a:t>
            </a:r>
            <a:r>
              <a:rPr lang="vi-VN" dirty="0"/>
              <a:t>(đối số bắt buộc)</a:t>
            </a:r>
            <a:r>
              <a:rPr lang="en-US" dirty="0"/>
              <a:t>:</a:t>
            </a:r>
            <a:r>
              <a:rPr lang="vi-VN" dirty="0"/>
              <a:t> giá trị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vi-VN" dirty="0"/>
              <a:t>tra cứu trong cột đầu tiên của 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vi-VN" b="1" dirty="0"/>
              <a:t>Table_array </a:t>
            </a:r>
            <a:r>
              <a:rPr lang="vi-VN" dirty="0"/>
              <a:t>(đối số bắt buộc)</a:t>
            </a:r>
            <a:r>
              <a:rPr lang="en-US" dirty="0"/>
              <a:t>: </a:t>
            </a:r>
            <a:r>
              <a:rPr lang="en-US" dirty="0" err="1"/>
              <a:t>bảng</a:t>
            </a:r>
            <a:r>
              <a:rPr lang="vi-VN" dirty="0"/>
              <a:t> dữ liệu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vi-VN" dirty="0"/>
              <a:t>tìm 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Row</a:t>
            </a:r>
            <a:r>
              <a:rPr lang="vi-VN" b="1" dirty="0"/>
              <a:t>_index_num </a:t>
            </a:r>
            <a:r>
              <a:rPr lang="vi-VN" dirty="0"/>
              <a:t>(đối số bắt buộc)</a:t>
            </a:r>
            <a:r>
              <a:rPr lang="en-US" dirty="0"/>
              <a:t>: </a:t>
            </a:r>
            <a:r>
              <a:rPr lang="vi-VN" dirty="0"/>
              <a:t>là một số nguyên, chỉ số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hàng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chứa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giá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trị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trả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qua, </a:t>
            </a:r>
          </a:p>
          <a:p>
            <a:pPr lvl="1"/>
            <a:r>
              <a:rPr lang="vi-VN" b="1" dirty="0"/>
              <a:t>Range_lookup </a:t>
            </a:r>
            <a:r>
              <a:rPr lang="vi-VN" dirty="0"/>
              <a:t>(đối số tùy chọn)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  <a:p>
            <a:pPr lvl="2"/>
            <a:r>
              <a:rPr lang="vi-VN" dirty="0"/>
              <a:t>TRUE</a:t>
            </a:r>
            <a:r>
              <a:rPr lang="en-US" dirty="0"/>
              <a:t>: </a:t>
            </a:r>
            <a:r>
              <a:rPr lang="en-US" dirty="0" err="1"/>
              <a:t>dò</a:t>
            </a:r>
            <a:r>
              <a:rPr lang="vi-VN" dirty="0"/>
              <a:t> gần đúng, </a:t>
            </a:r>
            <a:endParaRPr lang="en-US" dirty="0"/>
          </a:p>
          <a:p>
            <a:pPr lvl="2"/>
            <a:r>
              <a:rPr lang="vi-VN" dirty="0"/>
              <a:t>FALSE</a:t>
            </a:r>
            <a:r>
              <a:rPr lang="en-US" dirty="0"/>
              <a:t>: </a:t>
            </a:r>
            <a:r>
              <a:rPr lang="en-US" dirty="0" err="1"/>
              <a:t>dò</a:t>
            </a:r>
            <a:r>
              <a:rPr lang="vi-VN" dirty="0"/>
              <a:t> chính xác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BF10-55A7-4477-ABAC-3BABFA5D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0FF4C-663E-4E58-8C3C-8889A3CA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D2DB-DF55-4AD9-98EE-D807B9CD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5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0918-1E90-4A3C-93E6-2013D5ED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9326-3DAD-4C5F-B629-4DB64AD6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33D4-34E3-47C4-9074-4EC50CF6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72BAD-3ABE-486E-8E9B-382935B5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72B5F1-044B-438E-AAB8-1B62D744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3650814" cy="4110131"/>
          </a:xfrm>
        </p:spPr>
        <p:txBody>
          <a:bodyPr>
            <a:normAutofit/>
          </a:bodyPr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Hàm 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vi-VN" b="1" dirty="0">
                <a:solidFill>
                  <a:srgbClr val="FF0000"/>
                </a:solidFill>
              </a:rPr>
              <a:t>LOOKUP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dirty="0"/>
              <a:t>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37E70-6E15-47D9-A1B1-6A0A2DF3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3241"/>
            <a:ext cx="5730910" cy="4201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050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8539-6D11-4D43-A10D-75FB68A0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E3B2-4CC4-4F1A-8F37-A8F32490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Dò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tìm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tương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đối</a:t>
            </a:r>
            <a:r>
              <a:rPr lang="en-US" dirty="0"/>
              <a:t>: </a:t>
            </a:r>
          </a:p>
          <a:p>
            <a:pPr lvl="1"/>
            <a:r>
              <a:rPr lang="vi-VN" b="1" dirty="0"/>
              <a:t>Range_lookup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TRUE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1</a:t>
            </a:r>
          </a:p>
          <a:p>
            <a:pPr lvl="1" algn="just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dirty="0"/>
              <a:t>: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DC3B9-2C9E-4AE2-9361-5A9BC0AB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998AB-1480-4209-AD62-8BC77943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55F78-17D9-4917-A47C-80D31A3D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CE26185-70B1-474D-BBFB-1A5BAE533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133" y="3739602"/>
            <a:ext cx="4199591" cy="2171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39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5531-A8D5-4BB0-AB04-099D61B4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D83B-836B-4F52-BE6E-75308D25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Sắp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xếp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theo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chèn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sắp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xếp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tab </a:t>
            </a:r>
            <a:r>
              <a:rPr lang="en-US" b="1" dirty="0">
                <a:solidFill>
                  <a:schemeClr val="tx1"/>
                </a:solidFill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Sort &amp;Filter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Click </a:t>
            </a:r>
            <a:r>
              <a:rPr lang="en-US" dirty="0" err="1">
                <a:solidFill>
                  <a:schemeClr val="tx1"/>
                </a:solidFill>
              </a:rPr>
              <a:t>nút</a:t>
            </a:r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sắp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xếp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3B131-5985-4A63-95B2-AB0E8C61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B208-57E2-47E4-89B7-66D541FB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2F69C-DB3F-4082-9C78-4F2A3502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58CC53-E6DC-4BCE-9BAB-5AAAFD4A8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28" y="3302844"/>
            <a:ext cx="2324294" cy="2030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B389C2-CA23-46F4-B32F-12981F9B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96" y="3409950"/>
            <a:ext cx="400050" cy="4191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AD9AAA-9F37-4758-AAC0-269FC4648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610" y="3429000"/>
            <a:ext cx="400050" cy="3810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6480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Khái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niệm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về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sở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dữ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liệu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trong</a:t>
            </a:r>
            <a:r>
              <a:rPr lang="en-US" b="1" smtClean="0">
                <a:solidFill>
                  <a:srgbClr val="FF0000"/>
                </a:solidFill>
              </a:rPr>
              <a:t> Excel:</a:t>
            </a:r>
            <a:r>
              <a:rPr lang="en-GB" smtClean="0"/>
              <a:t> </a:t>
            </a:r>
            <a:r>
              <a:rPr lang="en-GB" dirty="0" err="1"/>
              <a:t>danh</a:t>
            </a:r>
            <a:r>
              <a:rPr lang="en-GB" dirty="0"/>
              <a:t> </a:t>
            </a:r>
            <a:r>
              <a:rPr lang="en-GB" dirty="0" err="1"/>
              <a:t>sách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(data list) hay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sở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(database)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bảng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cấu</a:t>
            </a:r>
            <a:r>
              <a:rPr lang="en-GB" dirty="0"/>
              <a:t> </a:t>
            </a:r>
            <a:r>
              <a:rPr lang="en-GB" dirty="0" err="1"/>
              <a:t>trúc</a:t>
            </a:r>
            <a:r>
              <a:rPr lang="en-GB" dirty="0"/>
              <a:t> </a:t>
            </a:r>
            <a:r>
              <a:rPr lang="en-GB" dirty="0" err="1"/>
              <a:t>đặc</a:t>
            </a:r>
            <a:r>
              <a:rPr lang="en-GB" dirty="0"/>
              <a:t> </a:t>
            </a:r>
            <a:r>
              <a:rPr lang="en-GB" dirty="0" err="1"/>
              <a:t>biệt</a:t>
            </a:r>
            <a:r>
              <a:rPr lang="en-GB" dirty="0" smtClean="0"/>
              <a:t>:</a:t>
            </a:r>
          </a:p>
          <a:p>
            <a:pPr lvl="1" algn="just"/>
            <a:r>
              <a:rPr lang="en-GB" dirty="0" err="1" smtClean="0"/>
              <a:t>Mỗi</a:t>
            </a:r>
            <a:r>
              <a:rPr lang="en-GB" dirty="0" smtClean="0"/>
              <a:t> </a:t>
            </a:r>
            <a:r>
              <a:rPr lang="en-GB" dirty="0" err="1"/>
              <a:t>cột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chứa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tin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đề</a:t>
            </a:r>
            <a:r>
              <a:rPr lang="en-GB" dirty="0"/>
              <a:t> </a:t>
            </a:r>
            <a:r>
              <a:rPr lang="en-GB" dirty="0" err="1"/>
              <a:t>mục</a:t>
            </a:r>
            <a:r>
              <a:rPr lang="en-GB" dirty="0"/>
              <a:t> </a:t>
            </a:r>
            <a:r>
              <a:rPr lang="en-GB" dirty="0" err="1"/>
              <a:t>như</a:t>
            </a:r>
            <a:r>
              <a:rPr lang="en-GB" dirty="0"/>
              <a:t>  </a:t>
            </a:r>
            <a:r>
              <a:rPr lang="en-GB" dirty="0" err="1"/>
              <a:t>tên</a:t>
            </a:r>
            <a:r>
              <a:rPr lang="en-GB" dirty="0"/>
              <a:t> </a:t>
            </a:r>
            <a:r>
              <a:rPr lang="en-GB" dirty="0" err="1"/>
              <a:t>công</a:t>
            </a:r>
            <a:r>
              <a:rPr lang="en-GB" dirty="0"/>
              <a:t> ty,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điện</a:t>
            </a:r>
            <a:r>
              <a:rPr lang="en-GB" dirty="0"/>
              <a:t> </a:t>
            </a:r>
            <a:r>
              <a:rPr lang="en-GB" dirty="0" err="1"/>
              <a:t>thoại</a:t>
            </a:r>
            <a:r>
              <a:rPr lang="en-GB" dirty="0"/>
              <a:t>…; </a:t>
            </a:r>
            <a:endParaRPr lang="en-GB" dirty="0" smtClean="0"/>
          </a:p>
          <a:p>
            <a:pPr lvl="1" algn="just"/>
            <a:r>
              <a:rPr lang="en-GB" dirty="0" err="1" smtClean="0"/>
              <a:t>Mỗi</a:t>
            </a:r>
            <a:r>
              <a:rPr lang="en-GB" dirty="0" smtClean="0"/>
              <a:t> </a:t>
            </a:r>
            <a:r>
              <a:rPr lang="en-GB" dirty="0" err="1"/>
              <a:t>hàng</a:t>
            </a:r>
            <a:r>
              <a:rPr lang="en-GB" dirty="0"/>
              <a:t> </a:t>
            </a:r>
            <a:r>
              <a:rPr lang="en-GB" dirty="0" err="1"/>
              <a:t>chứa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tin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cụ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nào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chẳng</a:t>
            </a:r>
            <a:r>
              <a:rPr lang="en-GB" dirty="0"/>
              <a:t> </a:t>
            </a:r>
            <a:r>
              <a:rPr lang="en-GB" dirty="0" err="1"/>
              <a:t>hạn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tin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công</a:t>
            </a:r>
            <a:r>
              <a:rPr lang="en-GB" dirty="0"/>
              <a:t> ty ABC,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khách</a:t>
            </a:r>
            <a:r>
              <a:rPr lang="en-GB" dirty="0"/>
              <a:t> </a:t>
            </a:r>
            <a:r>
              <a:rPr lang="en-GB" dirty="0" err="1"/>
              <a:t>hàng</a:t>
            </a:r>
            <a:r>
              <a:rPr lang="en-GB" dirty="0"/>
              <a:t> </a:t>
            </a:r>
            <a:r>
              <a:rPr lang="en-GB" dirty="0" err="1"/>
              <a:t>thân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,…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14/05/202121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giảng Style - Themes - GV: Từ Thị Xuân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Sắp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xếp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theo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Sort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lệnh</a:t>
            </a:r>
            <a:r>
              <a:rPr lang="en-US" b="1" dirty="0"/>
              <a:t> Sort &amp; Filter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C5-550B-4C21-9C21-9950129998B0}" type="datetime1">
              <a:rPr lang="en-US" smtClean="0"/>
              <a:t>11/06/202121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39C23-BF27-4D09-B8E2-AA5C8073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444" y="3772180"/>
            <a:ext cx="3029534" cy="15544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960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Sắp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xếp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theo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Sort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C5-550B-4C21-9C21-9950129998B0}" type="datetime1">
              <a:rPr lang="en-US" smtClean="0"/>
              <a:t>11/06/202121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DC449-2783-410F-AFF5-A4BAFE70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225" y="2923258"/>
            <a:ext cx="699135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159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Sắp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xếp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theo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 by: </a:t>
            </a:r>
            <a:r>
              <a:rPr lang="en-US" dirty="0" err="1"/>
              <a:t>Chọn</a:t>
            </a:r>
            <a:r>
              <a:rPr lang="en-US" dirty="0"/>
              <a:t> field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 lvl="1"/>
            <a:r>
              <a:rPr lang="en-US" dirty="0"/>
              <a:t>Sort on: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 lvl="1"/>
            <a:r>
              <a:rPr lang="en-US" dirty="0"/>
              <a:t>Order: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 lvl="1"/>
            <a:r>
              <a:rPr lang="en-US" b="1" dirty="0" err="1"/>
              <a:t>Nếu</a:t>
            </a:r>
            <a:r>
              <a:rPr lang="en-US" b="1" dirty="0"/>
              <a:t> </a:t>
            </a:r>
            <a:r>
              <a:rPr lang="en-US" b="1" dirty="0" err="1"/>
              <a:t>sắp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nhiều</a:t>
            </a:r>
            <a:r>
              <a:rPr lang="en-US" b="1" dirty="0"/>
              <a:t> field</a:t>
            </a:r>
            <a:r>
              <a:rPr lang="en-US" dirty="0"/>
              <a:t>: 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Add level</a:t>
            </a:r>
          </a:p>
          <a:p>
            <a:pPr lvl="2"/>
            <a:r>
              <a:rPr lang="en-US" dirty="0"/>
              <a:t>Excel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sang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pPr lvl="1"/>
            <a:r>
              <a:rPr lang="en-GB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Level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C5-550B-4C21-9C21-9950129998B0}" type="datetime1">
              <a:rPr lang="en-US" smtClean="0"/>
              <a:t>11/06/202121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60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2BE9-ED99-4B47-BFA7-CB55E9E1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A9FA-F399-414C-BE01-FD1ADFB8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Filter</a:t>
            </a:r>
            <a:r>
              <a:rPr lang="en-US" b="1" dirty="0"/>
              <a:t>: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Data</a:t>
            </a:r>
            <a:r>
              <a:rPr lang="en-US" b="1" dirty="0">
                <a:sym typeface="Wingdings" pitchFamily="2" charset="2"/>
              </a:rPr>
              <a:t> Filter </a:t>
            </a:r>
          </a:p>
          <a:p>
            <a:pPr lvl="1"/>
            <a:r>
              <a:rPr lang="en-US" dirty="0" err="1">
                <a:sym typeface="Wingdings" pitchFamily="2" charset="2"/>
              </a:rPr>
              <a:t>Tại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tiêu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đề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của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mỗi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cột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xuất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hiện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nút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combobox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phép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chọn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điều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kiện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lọc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224D-BEE5-491D-914E-81CF32B7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D9DA5-2D66-41C2-BDB3-B1BA4797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E8E25-8198-4277-933E-E5E077EA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7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F1E8-3A98-4D2E-8EDE-2B227BB8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7A06-72B3-4E14-B48F-9B8438FA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0" dirty="0" err="1">
                <a:solidFill>
                  <a:srgbClr val="FF0000"/>
                </a:solidFill>
                <a:effectLst/>
                <a:latin typeface="+mj-lt"/>
              </a:rPr>
              <a:t>Hàm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 LOOKUP: </a:t>
            </a:r>
            <a:r>
              <a:rPr lang="vi-VN" dirty="0"/>
              <a:t>Hàm thực hiện tra cứu trong phạm vi một hàng hoặc một cột và trả về giá trị tương ứng từ một phạm vi một hàng hoặc một cột khác..</a:t>
            </a:r>
            <a:endParaRPr lang="en-US" dirty="0"/>
          </a:p>
          <a:p>
            <a:pPr lvl="1" algn="just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Array</a:t>
            </a:r>
          </a:p>
          <a:p>
            <a:pPr lvl="1" algn="just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C485-054F-4199-BE41-AEF605B3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D58F-E15C-4C58-9519-A7B134A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20F6-C4D7-4143-AF24-95E8C1F5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26766-A04F-4326-9527-E337C6D6A91A}"/>
              </a:ext>
            </a:extLst>
          </p:cNvPr>
          <p:cNvSpPr txBox="1"/>
          <p:nvPr/>
        </p:nvSpPr>
        <p:spPr>
          <a:xfrm>
            <a:off x="3047222" y="3856156"/>
            <a:ext cx="828947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LOOKUP(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+mj-lt"/>
              </a:rPr>
              <a:t>lookup_value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, 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+mj-lt"/>
              </a:rPr>
              <a:t>lookup_vector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, [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+mj-lt"/>
              </a:rPr>
              <a:t>result_vector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AD76E-5325-4E50-883E-AF184EE9BC4C}"/>
              </a:ext>
            </a:extLst>
          </p:cNvPr>
          <p:cNvSpPr txBox="1"/>
          <p:nvPr/>
        </p:nvSpPr>
        <p:spPr>
          <a:xfrm>
            <a:off x="3047223" y="4599383"/>
            <a:ext cx="82894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LOOKUP(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+mj-lt"/>
              </a:rPr>
              <a:t>lookup_value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, array)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2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2BE9-ED99-4B47-BFA7-CB55E9E1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A9FA-F399-414C-BE01-FD1ADFB8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Filter</a:t>
            </a:r>
          </a:p>
          <a:p>
            <a:pPr lvl="1" algn="just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224D-BEE5-491D-914E-81CF32B7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D9DA5-2D66-41C2-BDB3-B1BA4797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E8E25-8198-4277-933E-E5E077EA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643BCC32-1F6E-4F5F-8460-078FAD5D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50" y="2474425"/>
            <a:ext cx="5892261" cy="2763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74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0CD3-9B34-434D-A8AB-5EB9960C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2662-3BEF-4DBF-9704-9C8826578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9204682" cy="4432799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tiêu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lọc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, Excel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2F4BD-5CFC-4CCD-9A75-90AFA455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39695-7259-4494-8390-A68E8BF8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EA5CA-509E-4A6A-9BBD-D879C725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21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3034E2-64B1-4D49-A884-A1B2204B0C9F}"/>
              </a:ext>
            </a:extLst>
          </p:cNvPr>
          <p:cNvGrpSpPr/>
          <p:nvPr/>
        </p:nvGrpSpPr>
        <p:grpSpPr>
          <a:xfrm>
            <a:off x="2718553" y="3349842"/>
            <a:ext cx="9075341" cy="2011680"/>
            <a:chOff x="2718553" y="3349842"/>
            <a:chExt cx="9075341" cy="201168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F25DDE-C37F-45E3-A8B7-D4AFC106C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0030" y="3349842"/>
              <a:ext cx="2821456" cy="20116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9A2A290-706F-4472-918E-EAEA98B91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8553" y="3349842"/>
              <a:ext cx="2814658" cy="20116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E912F74-5B1B-4031-8E1A-472B104E0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8304" y="3349842"/>
              <a:ext cx="2845590" cy="20116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339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0CD3-9B34-434D-A8AB-5EB9960C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2662-3BEF-4DBF-9704-9C8826578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9148698" cy="4110131"/>
          </a:xfrm>
        </p:spPr>
        <p:txBody>
          <a:bodyPr>
            <a:normAutofit fontScale="925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Text</a:t>
            </a:r>
            <a:r>
              <a:rPr lang="en-US" dirty="0"/>
              <a:t>: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lọc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Filters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b="1" dirty="0"/>
              <a:t>Equals</a:t>
            </a:r>
            <a:r>
              <a:rPr lang="vi-VN" dirty="0"/>
              <a:t>…: chuỗi Text bằng một giá trị cụ thể</a:t>
            </a:r>
          </a:p>
          <a:p>
            <a:pPr lvl="1"/>
            <a:r>
              <a:rPr lang="vi-VN" b="1" dirty="0"/>
              <a:t>Does Not Equal</a:t>
            </a:r>
            <a:r>
              <a:rPr lang="vi-VN" dirty="0"/>
              <a:t>…: lọc những giá trị khác với giá trị được chỉ định</a:t>
            </a:r>
          </a:p>
          <a:p>
            <a:pPr lvl="1"/>
            <a:r>
              <a:rPr lang="vi-VN" b="1" dirty="0"/>
              <a:t>Begins With</a:t>
            </a:r>
            <a:r>
              <a:rPr lang="vi-VN" dirty="0"/>
              <a:t>…: lọc những giá trị bắt đầu với ký tự được chỉ định</a:t>
            </a:r>
          </a:p>
          <a:p>
            <a:pPr lvl="1"/>
            <a:r>
              <a:rPr lang="vi-VN" b="1" dirty="0"/>
              <a:t>Contains</a:t>
            </a:r>
            <a:r>
              <a:rPr lang="vi-VN" dirty="0"/>
              <a:t>…: lọc những chuỗi chứa các ký tự được chỉ định</a:t>
            </a:r>
          </a:p>
          <a:p>
            <a:pPr lvl="1"/>
            <a:r>
              <a:rPr lang="vi-VN" b="1" dirty="0"/>
              <a:t>Dose Not Contain</a:t>
            </a:r>
            <a:r>
              <a:rPr lang="vi-VN" dirty="0"/>
              <a:t>… lọc những chuỗi không chứa các ký tự được chỉ định</a:t>
            </a:r>
          </a:p>
          <a:p>
            <a:pPr lvl="1"/>
            <a:r>
              <a:rPr lang="vi-VN" b="1" dirty="0"/>
              <a:t>Custom Filter</a:t>
            </a:r>
            <a:r>
              <a:rPr lang="vi-VN" dirty="0"/>
              <a:t>… lọc theo điều kiện tùy biến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2F4BD-5CFC-4CCD-9A75-90AFA455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39695-7259-4494-8390-A68E8BF8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EA5CA-509E-4A6A-9BBD-D879C725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7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0CD3-9B34-434D-A8AB-5EB9960C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2662-3BEF-4DBF-9704-9C8826578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9391294" cy="4432799"/>
          </a:xfrm>
        </p:spPr>
        <p:txBody>
          <a:bodyPr>
            <a:normAutofit fontScale="925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Number</a:t>
            </a:r>
            <a:r>
              <a:rPr lang="en-US" dirty="0"/>
              <a:t>: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lọc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Filters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/>
              <a:t>Equals…</a:t>
            </a:r>
          </a:p>
          <a:p>
            <a:pPr lvl="1"/>
            <a:r>
              <a:rPr lang="en-US" b="1" dirty="0"/>
              <a:t>Does Not equals…</a:t>
            </a:r>
          </a:p>
          <a:p>
            <a:pPr lvl="1"/>
            <a:r>
              <a:rPr lang="en-US" b="1" dirty="0" err="1"/>
              <a:t>Greate</a:t>
            </a:r>
            <a:r>
              <a:rPr lang="en-US" b="1" dirty="0"/>
              <a:t> Than…</a:t>
            </a:r>
          </a:p>
          <a:p>
            <a:pPr lvl="1"/>
            <a:r>
              <a:rPr lang="en-US" b="1" dirty="0" err="1"/>
              <a:t>Greate</a:t>
            </a:r>
            <a:r>
              <a:rPr lang="en-US" b="1" dirty="0"/>
              <a:t> Than or Equal To…</a:t>
            </a:r>
          </a:p>
          <a:p>
            <a:pPr lvl="1"/>
            <a:r>
              <a:rPr lang="en-US" b="1" dirty="0"/>
              <a:t>Less Than…</a:t>
            </a:r>
          </a:p>
          <a:p>
            <a:pPr lvl="1"/>
            <a:r>
              <a:rPr lang="en-US" b="1" dirty="0"/>
              <a:t>Less Than or Equal To…</a:t>
            </a:r>
          </a:p>
          <a:p>
            <a:pPr lvl="1"/>
            <a:r>
              <a:rPr lang="en-US" b="1" dirty="0"/>
              <a:t>Between …</a:t>
            </a:r>
          </a:p>
          <a:p>
            <a:pPr lvl="1"/>
            <a:r>
              <a:rPr lang="en-US" b="1" dirty="0"/>
              <a:t>Top 10 …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2F4BD-5CFC-4CCD-9A75-90AFA455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39695-7259-4494-8390-A68E8BF8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EA5CA-509E-4A6A-9BBD-D879C725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8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0CD3-9B34-434D-A8AB-5EB9960C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2662-3BEF-4DBF-9704-9C8826578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5640388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Date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lọc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Filter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Equals… lọc dữ liệu chứa ngày bằng ngày được chỉ định</a:t>
            </a:r>
          </a:p>
          <a:p>
            <a:pPr lvl="1"/>
            <a:r>
              <a:rPr lang="vi-VN" dirty="0"/>
              <a:t>Before, After, Between … lọc dữ liệu chứa ngày trước, sau hoặc trong khoảng thời gian được chỉ định.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2F4BD-5CFC-4CCD-9A75-90AFA455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39695-7259-4494-8390-A68E8BF8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EA5CA-509E-4A6A-9BBD-D879C725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2EF09-BC63-46EB-98D6-C21785AD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588655"/>
            <a:ext cx="3467100" cy="459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225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B8CC-D6A5-431F-8215-0C6662E6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9512-C825-4921-B9A4-112EC5B4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err="1">
                <a:solidFill>
                  <a:srgbClr val="FF0000"/>
                </a:solidFill>
              </a:rPr>
              <a:t>Xóa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lọc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  <a:p>
            <a:pPr lvl="1"/>
            <a:r>
              <a:rPr lang="en-US" dirty="0"/>
              <a:t>Click menu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Filter,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Clear Filter from….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EF0A-1FCD-4995-8CAB-69BD8AB3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0FBA2-B725-418E-96EB-51E22642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AB924-13D9-43E1-BEE6-0E515A7A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D13C8A-F978-4915-A1ED-89D86D74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2" y="3777762"/>
            <a:ext cx="3200400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11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5041-B86A-4316-9BFF-E207D4F3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E84C-F599-4097-B287-ED0A88B9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Advanced Filter</a:t>
            </a:r>
            <a:r>
              <a:rPr lang="en-US" b="1" dirty="0"/>
              <a:t>: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d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ữ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thỏa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lọc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chép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endParaRPr lang="en-GB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bước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hiện</a:t>
            </a:r>
            <a:endParaRPr lang="en-GB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Bước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1: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lập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bảng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kiện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Bước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2: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chọn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tab 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click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nút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Adcanced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lệnh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Sort &amp; Filter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0D97-5CB0-48A6-A002-6DC517A8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EBC8-C572-4503-A40B-BD745DC4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226C9-6293-43F7-934C-E5346D9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48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5041-B86A-4316-9BFF-E207D4F3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E84C-F599-4097-B287-ED0A88B9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Advanced Filter: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Hộp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thoại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Advanced Filter </a:t>
            </a:r>
          </a:p>
          <a:p>
            <a:pPr lvl="2"/>
            <a:r>
              <a:rPr lang="en-US" sz="2200" b="1" i="1" dirty="0">
                <a:solidFill>
                  <a:schemeClr val="tx1"/>
                </a:solidFill>
              </a:rPr>
              <a:t>List range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dirty="0" err="1">
                <a:solidFill>
                  <a:schemeClr val="tx1"/>
                </a:solidFill>
              </a:rPr>
              <a:t>Địa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chỉ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của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bảng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dữ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liệu</a:t>
            </a:r>
            <a:endParaRPr lang="en-US" sz="2200" dirty="0">
              <a:solidFill>
                <a:schemeClr val="tx1"/>
              </a:solidFill>
            </a:endParaRPr>
          </a:p>
          <a:p>
            <a:pPr lvl="2"/>
            <a:r>
              <a:rPr lang="en-US" sz="2200" b="1" i="1" dirty="0">
                <a:solidFill>
                  <a:schemeClr val="tx1"/>
                </a:solidFill>
              </a:rPr>
              <a:t>Criteria range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dirty="0" err="1">
                <a:solidFill>
                  <a:schemeClr val="tx1"/>
                </a:solidFill>
              </a:rPr>
              <a:t>Địa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chỉ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vùng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điều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kiện</a:t>
            </a:r>
            <a:endParaRPr lang="en-US" sz="2200" dirty="0">
              <a:solidFill>
                <a:schemeClr val="tx1"/>
              </a:solidFill>
            </a:endParaRPr>
          </a:p>
          <a:p>
            <a:pPr lvl="2"/>
            <a:r>
              <a:rPr lang="en-US" sz="2200" b="1" i="1" dirty="0">
                <a:solidFill>
                  <a:schemeClr val="tx1"/>
                </a:solidFill>
              </a:rPr>
              <a:t>Copy to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dirty="0" err="1">
                <a:solidFill>
                  <a:schemeClr val="tx1"/>
                </a:solidFill>
              </a:rPr>
              <a:t>Địa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chỉ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chứa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dữ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liệu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kết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quả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0D97-5CB0-48A6-A002-6DC517A8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EBC8-C572-4503-A40B-BD745DC4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226C9-6293-43F7-934C-E5346D9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036C3D-FAF6-45D2-BC79-E749CAC5A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092" y="1827665"/>
            <a:ext cx="3296865" cy="3202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9639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5041-B86A-4316-9BFF-E207D4F3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E84C-F599-4097-B287-ED0A88B9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r>
              <a:rPr lang="en-US" b="1" dirty="0"/>
              <a:t> </a:t>
            </a:r>
            <a:r>
              <a:rPr lang="en-US" b="1" dirty="0" err="1"/>
              <a:t>thỏa</a:t>
            </a:r>
            <a:r>
              <a:rPr lang="en-US" b="1" dirty="0"/>
              <a:t> </a:t>
            </a:r>
            <a:r>
              <a:rPr lang="en-US" b="1" dirty="0" err="1"/>
              <a:t>mãn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(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b="1" dirty="0"/>
              <a:t>):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/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dirty="0" err="1"/>
              <a:t>Lọc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Tivi</a:t>
            </a:r>
            <a:r>
              <a:rPr lang="en-US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&gt;10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0D97-5CB0-48A6-A002-6DC517A8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EBC8-C572-4503-A40B-BD745DC4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226C9-6293-43F7-934C-E5346D9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0570A85-D31C-4D41-B7EA-2B608409D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4"/>
          <a:stretch/>
        </p:blipFill>
        <p:spPr>
          <a:xfrm>
            <a:off x="3545098" y="3763937"/>
            <a:ext cx="2854113" cy="2440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59E0E2A-8F5E-415D-8ED5-CDC6523B5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411" y="4375449"/>
            <a:ext cx="3162299" cy="1217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69F818-6966-4C62-B238-401CBE51CB4B}"/>
              </a:ext>
            </a:extLst>
          </p:cNvPr>
          <p:cNvSpPr txBox="1"/>
          <p:nvPr/>
        </p:nvSpPr>
        <p:spPr>
          <a:xfrm>
            <a:off x="6943411" y="379368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1190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5041-B86A-4316-9BFF-E207D4F3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E84C-F599-4097-B287-ED0A88B9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r>
              <a:rPr lang="en-US" b="1" dirty="0"/>
              <a:t> </a:t>
            </a:r>
            <a:r>
              <a:rPr lang="en-US" b="1" dirty="0" err="1"/>
              <a:t>thỏa</a:t>
            </a:r>
            <a:r>
              <a:rPr lang="en-US" b="1" dirty="0"/>
              <a:t> </a:t>
            </a:r>
            <a:r>
              <a:rPr lang="en-US" b="1" dirty="0" err="1"/>
              <a:t>mãn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(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b="1" dirty="0"/>
              <a:t>):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dirty="0" err="1"/>
              <a:t>Lọc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Tivi</a:t>
            </a:r>
            <a:r>
              <a:rPr lang="en-US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&gt;10</a:t>
            </a:r>
          </a:p>
          <a:p>
            <a:pPr lvl="1"/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b="1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0D97-5CB0-48A6-A002-6DC517A8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EBC8-C572-4503-A40B-BD745DC4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226C9-6293-43F7-934C-E5346D9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A1934-F536-4EE8-8B67-30E1B1A8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916" y="4462460"/>
            <a:ext cx="3014727" cy="930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436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F1E8-3A98-4D2E-8EDE-2B227BB8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7A06-72B3-4E14-B48F-9B8438FA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432799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LOOKUP(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+mj-lt"/>
              </a:rPr>
              <a:t>lookup_value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, 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+mj-lt"/>
              </a:rPr>
              <a:t>lookup_vector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, [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+mj-lt"/>
              </a:rPr>
              <a:t>result_vector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])</a:t>
            </a:r>
          </a:p>
          <a:p>
            <a:pPr lvl="1" algn="just"/>
            <a:r>
              <a:rPr lang="vi-VN" b="1" dirty="0"/>
              <a:t>Lookup_value (bắt buộc)</a:t>
            </a:r>
            <a:r>
              <a:rPr lang="en-US" dirty="0"/>
              <a:t>: </a:t>
            </a:r>
            <a:r>
              <a:rPr lang="vi-VN" dirty="0"/>
              <a:t>giá trị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vi-VN" dirty="0"/>
              <a:t>tìm</a:t>
            </a:r>
            <a:r>
              <a:rPr lang="en-US" dirty="0"/>
              <a:t>, </a:t>
            </a:r>
            <a:r>
              <a:rPr lang="vi-VN" dirty="0"/>
              <a:t>có thể là một giá trị logic</a:t>
            </a:r>
            <a:r>
              <a:rPr lang="en-US" dirty="0"/>
              <a:t>, </a:t>
            </a:r>
            <a:r>
              <a:rPr lang="vi-VN" dirty="0"/>
              <a:t>ô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vi-VN" dirty="0"/>
              <a:t>, số</a:t>
            </a:r>
            <a:r>
              <a:rPr lang="en-US" dirty="0"/>
              <a:t>,</a:t>
            </a:r>
            <a:r>
              <a:rPr lang="vi-VN" dirty="0"/>
              <a:t> hoặc văn bản.</a:t>
            </a:r>
            <a:endParaRPr lang="en-US" dirty="0"/>
          </a:p>
          <a:p>
            <a:pPr lvl="1" algn="just"/>
            <a:r>
              <a:rPr lang="vi-VN" b="1" dirty="0"/>
              <a:t>Lookup_vector (bắt buộc)</a:t>
            </a:r>
            <a:r>
              <a:rPr lang="en-US" dirty="0"/>
              <a:t>: </a:t>
            </a:r>
            <a:r>
              <a:rPr lang="en-US" dirty="0" err="1"/>
              <a:t>vùng</a:t>
            </a:r>
            <a:r>
              <a:rPr lang="vi-VN" dirty="0"/>
              <a:t> dữ liệu một chiều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vi-VN" dirty="0"/>
              <a:t> tìm kiếm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endParaRPr lang="en-US" dirty="0"/>
          </a:p>
          <a:p>
            <a:pPr lvl="1" algn="just"/>
            <a:r>
              <a:rPr lang="vi-VN" b="1" dirty="0"/>
              <a:t>Result_vector</a:t>
            </a:r>
            <a:r>
              <a:rPr lang="en-US" b="1" dirty="0"/>
              <a:t>:</a:t>
            </a:r>
            <a:r>
              <a:rPr lang="vi-VN" b="1" dirty="0"/>
              <a:t> </a:t>
            </a:r>
            <a:r>
              <a:rPr lang="vi-VN" dirty="0"/>
              <a:t>Danh sách dữ liệu một chiều</a:t>
            </a:r>
            <a:r>
              <a:rPr lang="en-US" dirty="0"/>
              <a:t> (</a:t>
            </a:r>
            <a:r>
              <a:rPr lang="vi-VN" dirty="0"/>
              <a:t>tùy chọn</a:t>
            </a:r>
            <a:r>
              <a:rPr lang="en-US" dirty="0"/>
              <a:t>)</a:t>
            </a:r>
            <a:r>
              <a:rPr lang="vi-VN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vi-VN" dirty="0"/>
              <a:t>giá 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vi-VN" dirty="0"/>
              <a:t>. </a:t>
            </a:r>
            <a:endParaRPr lang="en-US" dirty="0"/>
          </a:p>
          <a:p>
            <a:pPr lvl="2" algn="just"/>
            <a:r>
              <a:rPr lang="vi-VN" b="1" dirty="0"/>
              <a:t>[result_vector] </a:t>
            </a:r>
            <a:r>
              <a:rPr lang="vi-VN" dirty="0"/>
              <a:t>phải có cùng độ dài với lookup_vector.</a:t>
            </a:r>
            <a:endParaRPr lang="en-US" dirty="0"/>
          </a:p>
          <a:p>
            <a:pPr lvl="2" algn="just"/>
            <a:r>
              <a:rPr lang="vi-VN" dirty="0"/>
              <a:t>Nếu</a:t>
            </a:r>
            <a:r>
              <a:rPr lang="en-US" dirty="0"/>
              <a:t> </a:t>
            </a:r>
            <a:r>
              <a:rPr lang="vi-VN" dirty="0"/>
              <a:t>bỏ qua </a:t>
            </a:r>
            <a:r>
              <a:rPr lang="vi-VN" b="1" dirty="0"/>
              <a:t>[result_vector]</a:t>
            </a:r>
            <a:r>
              <a:rPr lang="vi-VN" dirty="0"/>
              <a:t>, kết quả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lookup_vector.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C485-054F-4199-BE41-AEF605B3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D58F-E15C-4C58-9519-A7B134A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20F6-C4D7-4143-AF24-95E8C1F5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8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5041-B86A-4316-9BFF-E207D4F3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E84C-F599-4097-B287-ED0A88B9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thỏa</a:t>
            </a:r>
            <a:r>
              <a:rPr lang="en-US" b="1" dirty="0"/>
              <a:t> </a:t>
            </a:r>
            <a:r>
              <a:rPr lang="en-US" b="1" dirty="0" err="1"/>
              <a:t>mãn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(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b="1" dirty="0"/>
              <a:t>):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dirty="0" err="1"/>
              <a:t>Lọc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b="1" dirty="0" err="1"/>
              <a:t>Tivi</a:t>
            </a:r>
            <a:r>
              <a:rPr lang="en-US" b="1" dirty="0"/>
              <a:t> </a:t>
            </a:r>
            <a:r>
              <a:rPr lang="en-US" dirty="0" err="1"/>
              <a:t>và</a:t>
            </a:r>
            <a:r>
              <a:rPr lang="en-US" b="1" dirty="0"/>
              <a:t> Laptop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0D97-5CB0-48A6-A002-6DC517A8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EBC8-C572-4503-A40B-BD745DC4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226C9-6293-43F7-934C-E5346D9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0570A85-D31C-4D41-B7EA-2B608409D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4"/>
          <a:stretch/>
        </p:blipFill>
        <p:spPr>
          <a:xfrm>
            <a:off x="3545098" y="3763937"/>
            <a:ext cx="2854113" cy="2440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69F818-6966-4C62-B238-401CBE51CB4B}"/>
              </a:ext>
            </a:extLst>
          </p:cNvPr>
          <p:cNvSpPr txBox="1"/>
          <p:nvPr/>
        </p:nvSpPr>
        <p:spPr>
          <a:xfrm>
            <a:off x="6943411" y="379368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endParaRPr lang="en-US" b="1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F061CA1-FACC-4039-9302-43D14DD6E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4265834"/>
            <a:ext cx="1322647" cy="1430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348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5041-B86A-4316-9BFF-E207D4F3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E84C-F599-4097-B287-ED0A88B9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thỏa</a:t>
            </a:r>
            <a:r>
              <a:rPr lang="en-US" b="1" dirty="0"/>
              <a:t> </a:t>
            </a:r>
            <a:r>
              <a:rPr lang="en-US" b="1" dirty="0" err="1"/>
              <a:t>mãn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(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b="1" dirty="0"/>
              <a:t>):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dirty="0" err="1"/>
              <a:t>Lọc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b="1" dirty="0" err="1"/>
              <a:t>Tivi</a:t>
            </a:r>
            <a:r>
              <a:rPr lang="en-US" b="1" dirty="0"/>
              <a:t> </a:t>
            </a:r>
            <a:r>
              <a:rPr lang="en-US" dirty="0" err="1"/>
              <a:t>và</a:t>
            </a:r>
            <a:r>
              <a:rPr lang="en-US" b="1" dirty="0"/>
              <a:t> Laptop</a:t>
            </a:r>
          </a:p>
          <a:p>
            <a:pPr lvl="1"/>
            <a:r>
              <a:rPr lang="en-US" b="1" dirty="0"/>
              <a:t>	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b="1" dirty="0"/>
              <a:t>:</a:t>
            </a:r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0D97-5CB0-48A6-A002-6DC517A8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EBC8-C572-4503-A40B-BD745DC4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226C9-6293-43F7-934C-E5346D9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045CCE-21F5-4E88-9C04-44810A7E0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822" y="4285570"/>
            <a:ext cx="3676166" cy="908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999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F1E8-3A98-4D2E-8EDE-2B227BB8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7A06-72B3-4E14-B48F-9B8438FA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432799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LOOKUP(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+mj-lt"/>
              </a:rPr>
              <a:t>lookup_value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, 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+mj-lt"/>
              </a:rPr>
              <a:t>lookup_vector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, [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+mj-lt"/>
              </a:rPr>
              <a:t>result_vector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])</a:t>
            </a:r>
          </a:p>
          <a:p>
            <a:pPr lvl="1" algn="just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C485-054F-4199-BE41-AEF605B3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D58F-E15C-4C58-9519-A7B134A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20F6-C4D7-4143-AF24-95E8C1F5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19316-0DA3-4E07-8235-A6725E12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717" y="2977800"/>
            <a:ext cx="7183074" cy="20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4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1A54-25EF-4264-940E-7BFB467E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3FD3-163E-4904-B5F2-6A7363EF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LOOKUP(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lookup_value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, array)</a:t>
            </a:r>
          </a:p>
          <a:p>
            <a:pPr lvl="1"/>
            <a:r>
              <a:rPr lang="en-US" b="1" dirty="0" err="1">
                <a:latin typeface="+mj-lt"/>
              </a:rPr>
              <a:t>Lookup_value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bắt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buộc</a:t>
            </a:r>
            <a:r>
              <a:rPr lang="en-US" dirty="0">
                <a:latin typeface="+mj-lt"/>
              </a:rPr>
              <a:t>): </a:t>
            </a:r>
            <a:r>
              <a:rPr lang="en-US" dirty="0" err="1">
                <a:latin typeface="+mj-lt"/>
              </a:rPr>
              <a:t>giá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tìm</a:t>
            </a:r>
            <a:r>
              <a:rPr lang="en-US" dirty="0">
                <a:latin typeface="+mj-lt"/>
              </a:rPr>
              <a:t> </a:t>
            </a:r>
          </a:p>
          <a:p>
            <a:pPr lvl="1" algn="just"/>
            <a:r>
              <a:rPr lang="en-US" b="1" dirty="0">
                <a:latin typeface="+mj-lt"/>
              </a:rPr>
              <a:t>Array(</a:t>
            </a:r>
            <a:r>
              <a:rPr lang="en-US" b="1" dirty="0" err="1">
                <a:latin typeface="+mj-lt"/>
              </a:rPr>
              <a:t>đối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số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bắt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buộc</a:t>
            </a:r>
            <a:r>
              <a:rPr lang="en-US" b="1" dirty="0">
                <a:latin typeface="+mj-lt"/>
              </a:rPr>
              <a:t>):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dải</a:t>
            </a:r>
            <a:r>
              <a:rPr lang="en-US" dirty="0">
                <a:latin typeface="+mj-lt"/>
              </a:rPr>
              <a:t> ô </a:t>
            </a:r>
            <a:r>
              <a:rPr lang="en-US" dirty="0" err="1">
                <a:latin typeface="+mj-lt"/>
              </a:rPr>
              <a:t>chứa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hoặc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trị</a:t>
            </a:r>
            <a:r>
              <a:rPr lang="en-US" dirty="0">
                <a:latin typeface="+mj-lt"/>
              </a:rPr>
              <a:t> logic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so </a:t>
            </a:r>
            <a:r>
              <a:rPr lang="en-US" dirty="0" err="1">
                <a:latin typeface="+mj-lt"/>
              </a:rPr>
              <a:t>sánh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lookup_value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A897-80D6-4B66-BD3C-508E393B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9388D-1BA6-44EB-93CF-0DDC8F2B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2770-B40B-4E1F-9DF4-1ECB05F3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1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862-9079-465A-93A0-E0026561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5D08-94E8-4546-8069-98A4FF0F3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vi-VN" dirty="0"/>
              <a:t>Giả sử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vi-VN" dirty="0"/>
              <a:t>kinh doanh cho vay và đưa ra các mức lãi suất khác nhau dựa trên số tiền đã vay.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EA265-9D08-4EA3-A0A7-14E49732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E29B-5885-41A0-91BF-700B77F3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14FC-CFAC-4DEA-AD18-8DE086D4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85D01A-0256-48B8-840D-EB138567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246" y="3429000"/>
            <a:ext cx="7931331" cy="19960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443D37-98A7-49AE-ABF3-888555B8014A}"/>
              </a:ext>
            </a:extLst>
          </p:cNvPr>
          <p:cNvSpPr txBox="1"/>
          <p:nvPr/>
        </p:nvSpPr>
        <p:spPr>
          <a:xfrm>
            <a:off x="9756395" y="4995414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6%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585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5045-5DA2-4948-B256-1A371F7D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D324-4D58-42C8-87D0-0C5AE9D9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Hàm VLOOKUP</a:t>
            </a:r>
            <a:r>
              <a:rPr lang="en-US" dirty="0"/>
              <a:t>: </a:t>
            </a:r>
            <a:r>
              <a:rPr lang="vi-VN" dirty="0"/>
              <a:t>tra cứu một phần thông tin trong bảng hoặc tập dữ liệu và trích xuất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vi-VN" dirty="0"/>
              <a:t>dữ liệu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vi-VN" dirty="0"/>
              <a:t>thông tin tương ứng. </a:t>
            </a:r>
            <a:endParaRPr lang="en-US" dirty="0"/>
          </a:p>
          <a:p>
            <a:pPr algn="just"/>
            <a:r>
              <a:rPr lang="en-US" b="1" dirty="0" err="1"/>
              <a:t>Khóa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BF10-55A7-4477-ABAC-3BABFA5D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0FF4C-663E-4E58-8C3C-8889A3CA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Style - Themes - GV: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Hiền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D2DB-DF55-4AD9-98EE-D807B9CD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58C30-4C09-4C13-B618-E077183D3C50}"/>
              </a:ext>
            </a:extLst>
          </p:cNvPr>
          <p:cNvSpPr txBox="1"/>
          <p:nvPr/>
        </p:nvSpPr>
        <p:spPr>
          <a:xfrm>
            <a:off x="1866121" y="4929968"/>
            <a:ext cx="1016103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VLOOKUP(</a:t>
            </a:r>
            <a:r>
              <a:rPr lang="en-GB" sz="2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lookup_value,table_array,</a:t>
            </a:r>
            <a:r>
              <a:rPr lang="en-GB" sz="2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col</a:t>
            </a:r>
            <a:r>
              <a:rPr lang="en-GB" sz="2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_index_num</a:t>
            </a:r>
            <a:r>
              <a:rPr lang="en-GB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,[</a:t>
            </a:r>
            <a:r>
              <a:rPr lang="en-GB" sz="2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range_lookup</a:t>
            </a:r>
            <a:r>
              <a:rPr lang="en-GB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7506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5045-5DA2-4948-B256-1A371F7D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D324-4D58-42C8-87D0-0C5AE9D9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801091"/>
            <a:ext cx="9158029" cy="4110131"/>
          </a:xfrm>
        </p:spPr>
        <p:txBody>
          <a:bodyPr>
            <a:normAutofit fontScale="92500"/>
          </a:bodyPr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Hàm VLOOKUP</a:t>
            </a:r>
            <a:r>
              <a:rPr lang="en-US" dirty="0"/>
              <a:t>:</a:t>
            </a:r>
          </a:p>
          <a:p>
            <a:pPr lvl="1"/>
            <a:r>
              <a:rPr lang="vi-VN" b="1" dirty="0"/>
              <a:t>Lookup_value </a:t>
            </a:r>
            <a:r>
              <a:rPr lang="vi-VN" dirty="0"/>
              <a:t>(đối số bắt buộc)</a:t>
            </a:r>
            <a:r>
              <a:rPr lang="en-US" dirty="0"/>
              <a:t>:</a:t>
            </a:r>
            <a:r>
              <a:rPr lang="vi-VN" dirty="0"/>
              <a:t> giá trị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vi-VN" dirty="0"/>
              <a:t>tra cứu trong cột đầu tiên của 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vi-VN" b="1" dirty="0"/>
              <a:t>Table_array </a:t>
            </a:r>
            <a:r>
              <a:rPr lang="vi-VN" dirty="0"/>
              <a:t>(đối số bắt buộc)</a:t>
            </a:r>
            <a:r>
              <a:rPr lang="en-US" dirty="0"/>
              <a:t>: </a:t>
            </a:r>
            <a:r>
              <a:rPr lang="en-US" dirty="0" err="1"/>
              <a:t>bảng</a:t>
            </a:r>
            <a:r>
              <a:rPr lang="vi-VN" dirty="0"/>
              <a:t> dữ liệu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vi-VN" dirty="0"/>
              <a:t>tìm </a:t>
            </a:r>
            <a:endParaRPr lang="en-US" dirty="0"/>
          </a:p>
          <a:p>
            <a:pPr lvl="1"/>
            <a:r>
              <a:rPr lang="vi-VN" b="1" dirty="0"/>
              <a:t>Col_index_num </a:t>
            </a:r>
            <a:r>
              <a:rPr lang="vi-VN" dirty="0"/>
              <a:t>(đối số bắt buộc)</a:t>
            </a:r>
            <a:r>
              <a:rPr lang="en-US" dirty="0"/>
              <a:t>: </a:t>
            </a:r>
            <a:r>
              <a:rPr lang="vi-VN" dirty="0"/>
              <a:t>là một số nguyên, chỉ số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chứa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giá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trị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trả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qua, </a:t>
            </a:r>
          </a:p>
          <a:p>
            <a:pPr lvl="1"/>
            <a:r>
              <a:rPr lang="vi-VN" b="1" dirty="0"/>
              <a:t>Range_lookup </a:t>
            </a:r>
            <a:r>
              <a:rPr lang="vi-VN" dirty="0"/>
              <a:t>(đối số tùy chọn)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  <a:p>
            <a:pPr lvl="2"/>
            <a:r>
              <a:rPr lang="vi-VN" dirty="0"/>
              <a:t>TRUE</a:t>
            </a:r>
            <a:r>
              <a:rPr lang="en-US" dirty="0"/>
              <a:t>: </a:t>
            </a:r>
            <a:r>
              <a:rPr lang="en-US" dirty="0" err="1"/>
              <a:t>dò</a:t>
            </a:r>
            <a:r>
              <a:rPr lang="vi-VN" dirty="0"/>
              <a:t> gần đúng, </a:t>
            </a:r>
            <a:endParaRPr lang="en-US" dirty="0"/>
          </a:p>
          <a:p>
            <a:pPr lvl="2"/>
            <a:r>
              <a:rPr lang="vi-VN" dirty="0"/>
              <a:t>FALSE</a:t>
            </a:r>
            <a:r>
              <a:rPr lang="en-US" dirty="0"/>
              <a:t>: </a:t>
            </a:r>
            <a:r>
              <a:rPr lang="en-US" dirty="0" err="1"/>
              <a:t>dò</a:t>
            </a:r>
            <a:r>
              <a:rPr lang="vi-VN" dirty="0"/>
              <a:t> chính xác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BF10-55A7-4477-ABAC-3BABFA5D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0FF4C-663E-4E58-8C3C-8889A3CA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D2DB-DF55-4AD9-98EE-D807B9CD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5045-5DA2-4948-B256-1A371F7D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D324-4D58-42C8-87D0-0C5AE9D9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3650814" cy="4110131"/>
          </a:xfrm>
        </p:spPr>
        <p:txBody>
          <a:bodyPr>
            <a:normAutofit/>
          </a:bodyPr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Hàm VLOOKUP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dirty="0"/>
              <a:t>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BF10-55A7-4477-ABAC-3BABFA5D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0FF4C-663E-4E58-8C3C-8889A3CA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D2DB-DF55-4AD9-98EE-D807B9CD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45CD70-0093-4CE7-A240-F4A726DF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02" y="1466641"/>
            <a:ext cx="4958020" cy="4779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8051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4174</TotalTime>
  <Words>1978</Words>
  <Application>Microsoft Office PowerPoint</Application>
  <PresentationFormat>Widescreen</PresentationFormat>
  <Paragraphs>248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Tahoma</vt:lpstr>
      <vt:lpstr>Times New Roman</vt:lpstr>
      <vt:lpstr>Wingdings</vt:lpstr>
      <vt:lpstr>Wingdings 3</vt:lpstr>
      <vt:lpstr>Wisp</vt:lpstr>
      <vt:lpstr>Bài 13 Các hàm dò tìm &amp; Thao tác với Dữ liệu</vt:lpstr>
      <vt:lpstr>Các hàm dò tìm</vt:lpstr>
      <vt:lpstr>Các hàm dò tìm</vt:lpstr>
      <vt:lpstr>Các hàm dò tìm</vt:lpstr>
      <vt:lpstr>Các hàm dò tìm</vt:lpstr>
      <vt:lpstr>Các hàm dò tìm</vt:lpstr>
      <vt:lpstr>Các hàm dò tìm</vt:lpstr>
      <vt:lpstr>Các hàm dò tìm</vt:lpstr>
      <vt:lpstr>Các hàm dò tìm</vt:lpstr>
      <vt:lpstr>Các hàm dò tìm</vt:lpstr>
      <vt:lpstr>Các hàm dò tìm</vt:lpstr>
      <vt:lpstr>Các hàm dò tìm</vt:lpstr>
      <vt:lpstr>Các hàm dò tìm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Định dạng văn bản sử dụng Style (3t)</dc:title>
  <dc:creator>L and Lifetime</dc:creator>
  <cp:lastModifiedBy>HP</cp:lastModifiedBy>
  <cp:revision>374</cp:revision>
  <dcterms:created xsi:type="dcterms:W3CDTF">2021-05-13T02:13:49Z</dcterms:created>
  <dcterms:modified xsi:type="dcterms:W3CDTF">2021-06-10T17:51:27Z</dcterms:modified>
  <cp:contentStatus/>
</cp:coreProperties>
</file>