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81" r:id="rId2"/>
    <p:sldId id="361" r:id="rId3"/>
    <p:sldId id="362" r:id="rId4"/>
    <p:sldId id="363" r:id="rId5"/>
    <p:sldId id="364" r:id="rId6"/>
    <p:sldId id="366" r:id="rId7"/>
    <p:sldId id="365" r:id="rId8"/>
    <p:sldId id="367" r:id="rId9"/>
    <p:sldId id="369" r:id="rId10"/>
    <p:sldId id="368" r:id="rId11"/>
    <p:sldId id="372" r:id="rId12"/>
    <p:sldId id="370" r:id="rId13"/>
    <p:sldId id="371" r:id="rId14"/>
    <p:sldId id="373" r:id="rId15"/>
    <p:sldId id="375" r:id="rId16"/>
    <p:sldId id="379" r:id="rId17"/>
    <p:sldId id="374" r:id="rId18"/>
    <p:sldId id="376" r:id="rId19"/>
    <p:sldId id="377" r:id="rId20"/>
    <p:sldId id="378" r:id="rId21"/>
    <p:sldId id="381" r:id="rId22"/>
    <p:sldId id="380" r:id="rId23"/>
    <p:sldId id="382" r:id="rId24"/>
    <p:sldId id="383" r:id="rId25"/>
    <p:sldId id="439" r:id="rId26"/>
    <p:sldId id="386" r:id="rId27"/>
    <p:sldId id="384" r:id="rId28"/>
    <p:sldId id="385" r:id="rId29"/>
    <p:sldId id="387" r:id="rId30"/>
    <p:sldId id="388" r:id="rId31"/>
    <p:sldId id="437" r:id="rId32"/>
    <p:sldId id="419" r:id="rId33"/>
    <p:sldId id="420" r:id="rId34"/>
    <p:sldId id="421" r:id="rId35"/>
    <p:sldId id="422" r:id="rId36"/>
    <p:sldId id="423" r:id="rId37"/>
    <p:sldId id="426" r:id="rId38"/>
    <p:sldId id="427" r:id="rId39"/>
    <p:sldId id="438" r:id="rId40"/>
    <p:sldId id="389" r:id="rId41"/>
    <p:sldId id="424" r:id="rId42"/>
    <p:sldId id="412" r:id="rId43"/>
    <p:sldId id="413" r:id="rId44"/>
    <p:sldId id="414" r:id="rId45"/>
    <p:sldId id="428" r:id="rId46"/>
    <p:sldId id="431" r:id="rId47"/>
    <p:sldId id="432" r:id="rId48"/>
    <p:sldId id="433" r:id="rId49"/>
    <p:sldId id="434" r:id="rId50"/>
    <p:sldId id="435" r:id="rId51"/>
    <p:sldId id="43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26/05/202121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3616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41417"/>
            <a:ext cx="8915400" cy="447838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94E0-3096-4132-A3FE-4D6E98255620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A157-B247-4258-A7BB-716413D25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8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7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303" y="1884784"/>
            <a:ext cx="10254310" cy="2169981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Bài</a:t>
            </a:r>
            <a:r>
              <a:rPr 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3</a:t>
            </a:r>
            <a:br>
              <a:rPr 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Tổng</a:t>
            </a: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72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</a:t>
            </a: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72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về</a:t>
            </a: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Word2013</a:t>
            </a:r>
            <a:endParaRPr lang="en-US" sz="72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F1D-5F5B-42A0-B791-D50E9A9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654F-C3D3-4A42-A001-B6E0F6AF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</a:p>
          <a:p>
            <a:pPr lvl="1"/>
            <a:r>
              <a:rPr lang="en-US" b="1" dirty="0" err="1"/>
              <a:t>Tạo</a:t>
            </a:r>
            <a:r>
              <a:rPr lang="en-US" b="1" dirty="0"/>
              <a:t> tab </a:t>
            </a:r>
            <a:r>
              <a:rPr lang="en-US" b="1" dirty="0" err="1"/>
              <a:t>mới</a:t>
            </a:r>
            <a:endParaRPr lang="en-US" b="1" dirty="0"/>
          </a:p>
          <a:p>
            <a:pPr lvl="2"/>
            <a:r>
              <a:rPr lang="en-US" dirty="0"/>
              <a:t>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Ribbon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Customize the Ribbon...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5BFF-9DB2-41A1-8568-268EF6F3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89FF-D599-4F34-90F8-6B6D1B82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9BE-71E6-4F0A-94D7-6C2654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FC1936A1-6353-465B-AB51-86C09ED9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10" y="3429000"/>
            <a:ext cx="4175247" cy="276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F1D-5F5B-42A0-B791-D50E9A9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654F-C3D3-4A42-A001-B6E0F6AF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Tạo</a:t>
            </a:r>
            <a:r>
              <a:rPr lang="en-US" b="1" dirty="0"/>
              <a:t> tab </a:t>
            </a:r>
            <a:r>
              <a:rPr lang="en-US" b="1" dirty="0" err="1"/>
              <a:t>mới</a:t>
            </a:r>
            <a:endParaRPr lang="en-US" b="1" dirty="0"/>
          </a:p>
          <a:p>
            <a:pPr lvl="2"/>
            <a:r>
              <a:rPr lang="en-US" dirty="0" err="1">
                <a:solidFill>
                  <a:srgbClr val="4E4E4E"/>
                </a:solidFill>
                <a:latin typeface="+mj-lt"/>
              </a:rPr>
              <a:t>Trong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cửa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sổ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Word Options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New Tab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5BFF-9DB2-41A1-8568-268EF6F3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89FF-D599-4F34-90F8-6B6D1B82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9BE-71E6-4F0A-94D7-6C2654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 descr="Screenshot of Word 2013">
            <a:extLst>
              <a:ext uri="{FF2B5EF4-FFF2-40B4-BE49-F238E27FC236}">
                <a16:creationId xmlns:a16="http://schemas.microsoft.com/office/drawing/2014/main" id="{2AF53A74-E169-4334-B898-455FCD8B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81" y="3429000"/>
            <a:ext cx="5444379" cy="259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F1D-5F5B-42A0-B791-D50E9A9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654F-C3D3-4A42-A001-B6E0F6AF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</a:p>
          <a:p>
            <a:pPr lvl="1"/>
            <a:r>
              <a:rPr lang="en-US" b="1" dirty="0" err="1"/>
              <a:t>Tạo</a:t>
            </a:r>
            <a:r>
              <a:rPr lang="en-US" b="1" dirty="0"/>
              <a:t> tab </a:t>
            </a:r>
            <a:r>
              <a:rPr lang="en-US" b="1" dirty="0" err="1"/>
              <a:t>mới</a:t>
            </a:r>
            <a:endParaRPr lang="en-US" b="1" dirty="0"/>
          </a:p>
          <a:p>
            <a:pPr lvl="2"/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New Group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lệnh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thêm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vào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nhóm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click 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Add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5BFF-9DB2-41A1-8568-268EF6F3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89FF-D599-4F34-90F8-6B6D1B82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9BE-71E6-4F0A-94D7-6C2654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 descr="Screenshot of Word 2013">
            <a:extLst>
              <a:ext uri="{FF2B5EF4-FFF2-40B4-BE49-F238E27FC236}">
                <a16:creationId xmlns:a16="http://schemas.microsoft.com/office/drawing/2014/main" id="{F93E7659-5F03-4C62-961A-BE80E266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34" y="3319392"/>
            <a:ext cx="4520227" cy="270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9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F1D-5F5B-42A0-B791-D50E9A9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654F-C3D3-4A42-A001-B6E0F6AF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472437" cy="4110131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Quick Access toolbar</a:t>
            </a:r>
          </a:p>
          <a:p>
            <a:pPr lvl="1" algn="just"/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Nằm trên R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i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bbon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giúp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người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dùng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thực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hiện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nhanh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lệnh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thông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dụng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nhất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. </a:t>
            </a:r>
            <a:endParaRPr lang="en-US" b="0" i="0" dirty="0">
              <a:solidFill>
                <a:srgbClr val="4E4E4E"/>
              </a:solidFill>
              <a:effectLst/>
              <a:latin typeface="+mj-lt"/>
            </a:endParaRPr>
          </a:p>
          <a:p>
            <a:pPr lvl="1" algn="just"/>
            <a:r>
              <a:rPr lang="en-US" dirty="0">
                <a:solidFill>
                  <a:srgbClr val="4E4E4E"/>
                </a:solidFill>
                <a:latin typeface="+mj-lt"/>
              </a:rPr>
              <a:t>M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ặc định,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gồm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lệnh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vi-VN" b="1" i="0" dirty="0">
                <a:solidFill>
                  <a:srgbClr val="4E4E4E"/>
                </a:solidFill>
                <a:effectLst/>
                <a:latin typeface="+mj-lt"/>
              </a:rPr>
              <a:t>Save, Undo, </a:t>
            </a:r>
            <a:r>
              <a:rPr lang="en-US" i="0" dirty="0" err="1">
                <a:solidFill>
                  <a:srgbClr val="4E4E4E"/>
                </a:solidFill>
                <a:effectLst/>
                <a:latin typeface="+mj-lt"/>
              </a:rPr>
              <a:t>và</a:t>
            </a:r>
            <a:r>
              <a:rPr lang="vi-VN" b="1" i="0" dirty="0">
                <a:solidFill>
                  <a:srgbClr val="4E4E4E"/>
                </a:solidFill>
                <a:effectLst/>
                <a:latin typeface="+mj-lt"/>
              </a:rPr>
              <a:t> Repeat 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Người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dùng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có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thể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tùy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biến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algn="just"/>
            <a:endParaRPr lang="en-US" dirty="0">
              <a:latin typeface="Arial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5BFF-9DB2-41A1-8568-268EF6F3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89FF-D599-4F34-90F8-6B6D1B82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E9BE-71E6-4F0A-94D7-6C2654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 descr="Screenshot of Word 2013">
            <a:extLst>
              <a:ext uri="{FF2B5EF4-FFF2-40B4-BE49-F238E27FC236}">
                <a16:creationId xmlns:a16="http://schemas.microsoft.com/office/drawing/2014/main" id="{B107E060-4F98-443C-B386-2BA093C0B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135" y="2006363"/>
            <a:ext cx="3379477" cy="353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8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AFE1-369A-4550-8B16-5B97536D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1AFF-00F3-4990-8711-8FF92999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j-lt"/>
              </a:rPr>
              <a:t>Thước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-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Ruler</a:t>
            </a:r>
          </a:p>
          <a:p>
            <a:pPr lvl="1" algn="just"/>
            <a:r>
              <a:rPr lang="vi-VN" b="1" dirty="0"/>
              <a:t>Thước</a:t>
            </a:r>
            <a:r>
              <a:rPr lang="vi-VN" dirty="0"/>
              <a:t> nằm ở trên cùng và bên trái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, g</a:t>
            </a:r>
            <a:r>
              <a:rPr lang="vi-VN" dirty="0"/>
              <a:t>iúp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dễ dàng điều chỉnh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C6C6-F082-4AC1-8C7E-8888F914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26DA-B203-438C-8975-CAF121C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914-4691-4309-8804-C42500B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 descr="Screenshot of Word 2013">
            <a:extLst>
              <a:ext uri="{FF2B5EF4-FFF2-40B4-BE49-F238E27FC236}">
                <a16:creationId xmlns:a16="http://schemas.microsoft.com/office/drawing/2014/main" id="{AA199C73-3923-4CFF-BC17-DD272F5C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11" y="3787147"/>
            <a:ext cx="59436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5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AFE1-369A-4550-8B16-5B97536D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1AFF-00F3-4990-8711-8FF92999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j-lt"/>
              </a:rPr>
              <a:t>Thước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-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Ruler</a:t>
            </a:r>
          </a:p>
          <a:p>
            <a:pPr lvl="1" algn="just"/>
            <a:r>
              <a:rPr lang="en-US" b="1" dirty="0" err="1"/>
              <a:t>Ẩn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ô </a:t>
            </a:r>
            <a:r>
              <a:rPr lang="en-US" b="1" dirty="0"/>
              <a:t>Ruler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C6C6-F082-4AC1-8C7E-8888F914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26DA-B203-438C-8975-CAF121C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914-4691-4309-8804-C42500B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 descr="Screenshot of Word 2013">
            <a:extLst>
              <a:ext uri="{FF2B5EF4-FFF2-40B4-BE49-F238E27FC236}">
                <a16:creationId xmlns:a16="http://schemas.microsoft.com/office/drawing/2014/main" id="{424A60CA-77AE-4457-9F0A-DBC7C610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50" y="3945548"/>
            <a:ext cx="5636724" cy="165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1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42D8-03EE-47D3-8F10-DA4CA87A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50CC-7C47-438A-94DA-95685E34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j-lt"/>
              </a:rPr>
              <a:t>Thay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đổi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đơn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vị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đo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trên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thước</a:t>
            </a:r>
            <a:endParaRPr lang="en-US" b="1" i="0" dirty="0">
              <a:solidFill>
                <a:srgbClr val="FF0000"/>
              </a:solidFill>
              <a:effectLst/>
              <a:latin typeface="+mj-lt"/>
            </a:endParaRPr>
          </a:p>
          <a:p>
            <a:pPr lvl="1"/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hộp</a:t>
            </a:r>
            <a:r>
              <a:rPr lang="en-GB" dirty="0"/>
              <a:t> </a:t>
            </a:r>
            <a:r>
              <a:rPr lang="en-GB" dirty="0" err="1"/>
              <a:t>thoại</a:t>
            </a:r>
            <a:r>
              <a:rPr lang="en-GB" dirty="0"/>
              <a:t> </a:t>
            </a:r>
            <a:r>
              <a:rPr lang="en-GB" b="1" dirty="0"/>
              <a:t>Word Options,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b="1" dirty="0"/>
              <a:t>Advanced</a:t>
            </a:r>
          </a:p>
          <a:p>
            <a:pPr lvl="1"/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b="1" dirty="0"/>
              <a:t>Display</a:t>
            </a:r>
            <a:r>
              <a:rPr lang="en-GB" dirty="0"/>
              <a:t>,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b="1" dirty="0"/>
              <a:t>Show measurements in units of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đơn</a:t>
            </a:r>
            <a:r>
              <a:rPr lang="en-GB" dirty="0"/>
              <a:t> </a:t>
            </a:r>
            <a:r>
              <a:rPr lang="en-GB" dirty="0" err="1"/>
              <a:t>vị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E0D3-A3E6-4FEF-884C-510C1927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CD4-BC27-4DC8-8424-722F813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FBF2-8BE2-4D41-9679-3328A7F0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7F907-F013-4942-BCB7-6DF29229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26" y="3767028"/>
            <a:ext cx="3814020" cy="2356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02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96D-812B-4962-985A-827EE2E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Backstage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DD57-D7A7-4E1F-8D6B-FE68D739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Backstage view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 cung cấp cho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người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 các tùy chọn khác nhau để lưu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file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, mở 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file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, in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ấn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4E4E4E"/>
                </a:solidFill>
                <a:effectLst/>
                <a:latin typeface="+mj-lt"/>
              </a:rPr>
              <a:t>và chia sẻ tài liệu.</a:t>
            </a:r>
            <a:endParaRPr lang="en-US" b="0" i="0" dirty="0">
              <a:solidFill>
                <a:srgbClr val="4E4E4E"/>
              </a:solidFill>
              <a:effectLst/>
              <a:latin typeface="+mj-lt"/>
            </a:endParaRPr>
          </a:p>
          <a:p>
            <a:pPr algn="just"/>
            <a:r>
              <a:rPr lang="en-US" dirty="0" err="1">
                <a:solidFill>
                  <a:srgbClr val="4E4E4E"/>
                </a:solidFill>
                <a:latin typeface="+mj-lt"/>
              </a:rPr>
              <a:t>Các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truy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cập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Backstage view:</a:t>
            </a:r>
          </a:p>
          <a:p>
            <a:pPr lvl="1" algn="just"/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tab </a:t>
            </a:r>
            <a:r>
              <a:rPr lang="en-US" b="1" dirty="0">
                <a:latin typeface="+mj-lt"/>
              </a:rPr>
              <a:t>File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Ribbon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F046-D2D2-44AE-9C1A-C2E3850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C719-FBAA-47D8-BDCA-DF7335E3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FA3C-A1E8-4E9A-A6AD-6C03602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 descr="Screenshot of Word 2013">
            <a:extLst>
              <a:ext uri="{FF2B5EF4-FFF2-40B4-BE49-F238E27FC236}">
                <a16:creationId xmlns:a16="http://schemas.microsoft.com/office/drawing/2014/main" id="{1C1C79C9-015B-4734-8428-8CDCFB52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45" y="4303534"/>
            <a:ext cx="3193973" cy="1826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0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96D-812B-4962-985A-827EE2E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Backstage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F046-D2D2-44AE-9C1A-C2E3850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C719-FBAA-47D8-BDCA-DF7335E3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FA3C-A1E8-4E9A-A6AD-6C03602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 descr="labeled graphic">
            <a:extLst>
              <a:ext uri="{FF2B5EF4-FFF2-40B4-BE49-F238E27FC236}">
                <a16:creationId xmlns:a16="http://schemas.microsoft.com/office/drawing/2014/main" id="{BADECDB2-E7D5-4EE1-A127-4C53C7BEE0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73" y="1271348"/>
            <a:ext cx="5015833" cy="485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9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8D82-DDE1-420A-B259-205074C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j-lt"/>
              </a:rPr>
              <a:t>Document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159A-C947-4188-990E-637A1400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Word 2013 </a:t>
            </a:r>
            <a:r>
              <a:rPr lang="en-US" b="1" dirty="0" err="1">
                <a:solidFill>
                  <a:srgbClr val="C00000"/>
                </a:solidFill>
              </a:rPr>
              <a:t>có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nhiều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kiểu</a:t>
            </a:r>
            <a:r>
              <a:rPr lang="en-US" b="1" dirty="0">
                <a:solidFill>
                  <a:srgbClr val="C00000"/>
                </a:solidFill>
              </a:rPr>
              <a:t> View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Read Mode</a:t>
            </a:r>
          </a:p>
          <a:p>
            <a:pPr lvl="1" algn="just"/>
            <a:r>
              <a:rPr lang="en-US" dirty="0"/>
              <a:t>Print Layout</a:t>
            </a:r>
          </a:p>
          <a:p>
            <a:pPr lvl="1" algn="just"/>
            <a:r>
              <a:rPr lang="en-US" dirty="0"/>
              <a:t>Web Layout</a:t>
            </a:r>
          </a:p>
          <a:p>
            <a:pPr algn="just"/>
            <a:r>
              <a:rPr lang="vi-VN" dirty="0"/>
              <a:t>Để thay đổi chế độ xem tài liệu, chọn </a:t>
            </a:r>
            <a:r>
              <a:rPr lang="en-US" dirty="0" err="1"/>
              <a:t>kiểu</a:t>
            </a:r>
            <a:r>
              <a:rPr lang="en-US" dirty="0"/>
              <a:t> View</a:t>
            </a:r>
            <a:r>
              <a:rPr lang="vi-VN" dirty="0"/>
              <a:t> ở góc dưới cùng bên phải của cửa sổ Word.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F64A-9CAD-424C-8F13-B2A491DF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609D-4B6F-4227-96CA-47DBF1A7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3976-4A87-4F6F-92D9-5115143B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 descr="Screenshot of Word 2013">
            <a:extLst>
              <a:ext uri="{FF2B5EF4-FFF2-40B4-BE49-F238E27FC236}">
                <a16:creationId xmlns:a16="http://schemas.microsoft.com/office/drawing/2014/main" id="{0ABADA41-F05E-488F-A437-5AFA4732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77" y="2420307"/>
            <a:ext cx="4268332" cy="1662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9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A70F-3F02-40BF-B8A4-20D081AC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5FEE-C012-4369-94F7-33A07356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Word 2013 </a:t>
            </a:r>
            <a:r>
              <a:rPr lang="vi-VN" dirty="0"/>
              <a:t>là một ứng dụng xử lý văn bản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vi-VN" dirty="0"/>
              <a:t>nhiều loại tài liệu như thư từ, tờ rơi và báo cáo.</a:t>
            </a:r>
            <a:endParaRPr lang="en-US" dirty="0"/>
          </a:p>
          <a:p>
            <a:pPr algn="just"/>
            <a:r>
              <a:rPr lang="en-US" dirty="0"/>
              <a:t>M</a:t>
            </a:r>
            <a:r>
              <a:rPr lang="vi-VN" dirty="0"/>
              <a:t>ột số tính năng nâng cao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ạo và cộng tác trên các tài liệu trực tuyến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E594-24F4-4BF7-A302-D2FE3A04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B46A-5B6A-41EB-8298-CC6CFDA2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9743-0231-468B-B739-BBFBE17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1687-0248-4E40-9A7F-B57A443D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D17C-4F6A-4895-B696-6827E201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Tập</a:t>
            </a:r>
            <a:r>
              <a:rPr lang="en-US" b="1" dirty="0"/>
              <a:t> tin </a:t>
            </a:r>
            <a:r>
              <a:rPr lang="vi-VN" b="1" dirty="0"/>
              <a:t>Word </a:t>
            </a:r>
            <a:r>
              <a:rPr lang="vi-VN" dirty="0"/>
              <a:t>được gọi </a:t>
            </a:r>
            <a:r>
              <a:rPr lang="en-US" b="1" dirty="0"/>
              <a:t>document</a:t>
            </a:r>
            <a:r>
              <a:rPr lang="vi-VN" dirty="0"/>
              <a:t>. </a:t>
            </a:r>
            <a:r>
              <a:rPr lang="en-US" dirty="0"/>
              <a:t>Khi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Word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tin Word </a:t>
            </a:r>
            <a:r>
              <a:rPr lang="vi-VN" dirty="0"/>
              <a:t>trống hoặc từ một mẫu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8417-11D0-4BFC-ADB7-5AE1CBE7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958D-4175-4ADD-AFB4-71C1350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C8DD-EA64-47DF-898A-E160F49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1687-0248-4E40-9A7F-B57A443D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D17C-4F6A-4895-B696-6827E201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Tập</a:t>
            </a:r>
            <a:r>
              <a:rPr lang="en-US" b="1" dirty="0"/>
              <a:t> tin </a:t>
            </a:r>
            <a:r>
              <a:rPr lang="vi-VN" b="1" dirty="0"/>
              <a:t>Word </a:t>
            </a:r>
            <a:r>
              <a:rPr lang="vi-VN" dirty="0"/>
              <a:t>được gọi </a:t>
            </a:r>
            <a:r>
              <a:rPr lang="en-US" b="1" dirty="0"/>
              <a:t>document</a:t>
            </a:r>
            <a:r>
              <a:rPr lang="vi-VN" dirty="0"/>
              <a:t>. </a:t>
            </a:r>
            <a:r>
              <a:rPr lang="en-US" dirty="0"/>
              <a:t>Khi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Word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tin Word </a:t>
            </a:r>
            <a:r>
              <a:rPr lang="vi-VN" dirty="0"/>
              <a:t>trống hoặc từ một mẫu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8417-11D0-4BFC-ADB7-5AE1CBE7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958D-4175-4ADD-AFB4-71C1350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C8DD-EA64-47DF-898A-E160F49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1687-0248-4E40-9A7F-B57A443D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D17C-4F6A-4895-B696-6827E201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: </a:t>
            </a:r>
          </a:p>
          <a:p>
            <a:pPr lvl="1" algn="just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File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tại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Backstage view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lvl="1" algn="just"/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New</a:t>
            </a:r>
            <a:endParaRPr lang="en-US" b="1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8417-11D0-4BFC-ADB7-5AE1CBE7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958D-4175-4ADD-AFB4-71C1350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C8DD-EA64-47DF-898A-E160F49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112B36-D273-4DF1-A409-C8C4EE15FECA}"/>
              </a:ext>
            </a:extLst>
          </p:cNvPr>
          <p:cNvGrpSpPr/>
          <p:nvPr/>
        </p:nvGrpSpPr>
        <p:grpSpPr>
          <a:xfrm>
            <a:off x="2330272" y="3321603"/>
            <a:ext cx="9174340" cy="3045942"/>
            <a:chOff x="2330272" y="3321603"/>
            <a:chExt cx="9174340" cy="3045942"/>
          </a:xfrm>
        </p:grpSpPr>
        <p:pic>
          <p:nvPicPr>
            <p:cNvPr id="1026" name="Picture 2" descr="Screenshot of Word 2013">
              <a:extLst>
                <a:ext uri="{FF2B5EF4-FFF2-40B4-BE49-F238E27FC236}">
                  <a16:creationId xmlns:a16="http://schemas.microsoft.com/office/drawing/2014/main" id="{E810F387-7CDD-4AC3-89B2-B95AF6AF8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272" y="3350025"/>
              <a:ext cx="4652571" cy="30175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reenshot of Word 2013">
              <a:extLst>
                <a:ext uri="{FF2B5EF4-FFF2-40B4-BE49-F238E27FC236}">
                  <a16:creationId xmlns:a16="http://schemas.microsoft.com/office/drawing/2014/main" id="{0F5CAB37-F78A-435A-A0E1-655E95BF4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032" y="3321603"/>
              <a:ext cx="4133580" cy="30175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179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CF12-21A7-4972-81D5-09BF17C2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B1AD-C548-4AAB-B4C3-48417BEF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b="1" dirty="0"/>
              <a:t>Backstage view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3822-0B15-4D71-8CA3-B73B1DE1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0A60-723C-429B-BBB0-C5E2E8EE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F607-5CFE-4133-B345-1CD8F8C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A0CF9F25-9873-43C3-BCC3-0BA1C555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37" y="2953276"/>
            <a:ext cx="1146705" cy="2774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 of Word 2013">
            <a:extLst>
              <a:ext uri="{FF2B5EF4-FFF2-40B4-BE49-F238E27FC236}">
                <a16:creationId xmlns:a16="http://schemas.microsoft.com/office/drawing/2014/main" id="{6F32FE11-8D4F-406B-B8A5-D84A993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70" y="2953276"/>
            <a:ext cx="5287561" cy="282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9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7F99-7A20-46BC-8360-DB293C3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và</a:t>
            </a:r>
            <a:r>
              <a:rPr lang="en-US" dirty="0"/>
              <a:t> Save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6011-257C-4AFA-8D8E-AA3F9F95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Word cung cấp hai cách để lưu tệp</a:t>
            </a:r>
            <a:r>
              <a:rPr lang="vi-VN" dirty="0"/>
              <a:t>: </a:t>
            </a:r>
            <a:endParaRPr lang="en-US" dirty="0"/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Save</a:t>
            </a:r>
            <a:r>
              <a:rPr lang="vi-VN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vi-VN" dirty="0"/>
              <a:t>chỉnh sửa tài liệu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cùng tên và vị trí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Save as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vi-VN" dirty="0"/>
              <a:t>trong khi vẫn giữ bản gốc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Save as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4F6-5E3E-4B13-A1D7-3BAC62FB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5DDD-D1E8-46F3-946B-5FCD1B6A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603E-370A-4AA3-BA53-E900AA3F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C2093388-A5D2-4EB3-AFD3-FBE391F3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3" y="4036312"/>
            <a:ext cx="4036281" cy="2464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3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535A-2EDA-4AB1-9EF8-3CFFFCEF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Word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C3D5-0E52-4D68-AA86-6858EACE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Word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Export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RTF</a:t>
            </a:r>
          </a:p>
          <a:p>
            <a:pPr lvl="1"/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6F7C-B9E0-4B7C-AECB-A0C2D117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F83-BB31-4471-BE97-FE7A399A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5007-121E-4FF5-86C8-F1125350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D5F4-A65B-4E3F-8616-5722F3D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6FAD-D248-41C7-9353-D00A9046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hộp</a:t>
            </a:r>
            <a:r>
              <a:rPr lang="en-GB" dirty="0"/>
              <a:t> </a:t>
            </a:r>
            <a:r>
              <a:rPr lang="en-GB" dirty="0" err="1"/>
              <a:t>thoại</a:t>
            </a:r>
            <a:r>
              <a:rPr lang="en-GB" dirty="0"/>
              <a:t> </a:t>
            </a:r>
            <a:r>
              <a:rPr lang="en-GB" b="1" dirty="0"/>
              <a:t>Word Options, </a:t>
            </a:r>
            <a:r>
              <a:rPr lang="en-GB" b="1" dirty="0" err="1"/>
              <a:t>c</a:t>
            </a:r>
            <a:r>
              <a:rPr lang="en-GB" dirty="0" err="1"/>
              <a:t>họn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b="1" dirty="0"/>
              <a:t>Save.</a:t>
            </a:r>
          </a:p>
          <a:p>
            <a:pPr algn="just"/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b="1" dirty="0"/>
              <a:t>Save documents</a:t>
            </a:r>
            <a:r>
              <a:rPr lang="en-GB" dirty="0"/>
              <a:t>,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vi-VN" b="1" dirty="0"/>
              <a:t>Default</a:t>
            </a:r>
            <a:r>
              <a:rPr lang="en-GB" b="1" dirty="0"/>
              <a:t> local</a:t>
            </a:r>
            <a:r>
              <a:rPr lang="vi-VN" b="1" dirty="0"/>
              <a:t> file location</a:t>
            </a:r>
            <a:r>
              <a:rPr lang="vi-VN" dirty="0"/>
              <a:t> </a:t>
            </a:r>
            <a:r>
              <a:rPr lang="en-GB" dirty="0"/>
              <a:t>click </a:t>
            </a:r>
            <a:r>
              <a:rPr lang="vi-VN" b="1" dirty="0"/>
              <a:t>Browse</a:t>
            </a:r>
            <a:r>
              <a:rPr lang="vi-VN" dirty="0"/>
              <a:t> để chọn thư mục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8CD5-B75D-48AF-ABF1-7FA40227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F77-4F59-4C6E-B30D-71693B4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0ACE-AE55-41E9-BDD5-1EE00DA0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1DCB829-0769-421B-A3EE-3693DE29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42" y="3566471"/>
            <a:ext cx="7085011" cy="2451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30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1C89-6B23-459B-A2CF-EA079309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AutoRecover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7F82-F938-45B1-A1F1-71C92795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Word tự động lưu tài liệu vào một thư mục tạm thời trong 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vi-VN" dirty="0"/>
              <a:t> đang làm việc. </a:t>
            </a:r>
            <a:endParaRPr lang="en-US" dirty="0"/>
          </a:p>
          <a:p>
            <a:pPr algn="just"/>
            <a:r>
              <a:rPr lang="vi-VN" dirty="0"/>
              <a:t>Nếu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vi-VN" dirty="0"/>
              <a:t> quên lưu các thay đổi hoặc nếu Word bị treo, </a:t>
            </a:r>
            <a:r>
              <a:rPr lang="en-US" dirty="0" err="1"/>
              <a:t>thì</a:t>
            </a:r>
            <a:r>
              <a:rPr lang="vi-VN" dirty="0"/>
              <a:t> có thể khôi phục bằng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vi-VN" b="1" dirty="0"/>
              <a:t>AutoRecover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918D-EA4E-4E8B-B707-BB5A8E94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DAD5-68A5-4711-A4AB-E3123DBD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7BA4-827B-4D58-BF1B-39B90F8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F3C7-1FD3-4E9E-93A9-6153CBAF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AutoRecover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CDBF-9F95-4E6B-AE95-B45BF0F3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650436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AutoRecover</a:t>
            </a:r>
            <a:r>
              <a:rPr lang="en-US" dirty="0"/>
              <a:t>:</a:t>
            </a:r>
          </a:p>
          <a:p>
            <a:pPr lvl="1" algn="just"/>
            <a:r>
              <a:rPr lang="vi-VN" dirty="0"/>
              <a:t>Mở Word</a:t>
            </a:r>
            <a:r>
              <a:rPr lang="en-US" dirty="0"/>
              <a:t>, </a:t>
            </a:r>
            <a:r>
              <a:rPr lang="vi-VN" dirty="0"/>
              <a:t>Nếu tìm thấy các phiên bản được lưu tự động của </a:t>
            </a:r>
            <a:r>
              <a:rPr lang="en-US" dirty="0" err="1"/>
              <a:t>tập</a:t>
            </a:r>
            <a:r>
              <a:rPr lang="en-US" dirty="0"/>
              <a:t> tin</a:t>
            </a:r>
            <a:r>
              <a:rPr lang="vi-VN" dirty="0"/>
              <a:t>, ngăn </a:t>
            </a:r>
            <a:r>
              <a:rPr lang="vi-VN" b="1" dirty="0"/>
              <a:t>Recovery</a:t>
            </a:r>
            <a:r>
              <a:rPr lang="vi-VN" dirty="0"/>
              <a:t> sẽ xuất hiện.</a:t>
            </a:r>
            <a:endParaRPr lang="en-US" dirty="0"/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  <a:r>
              <a:rPr lang="vi-VN" dirty="0"/>
              <a:t> để mở</a:t>
            </a:r>
            <a:r>
              <a:rPr lang="en-US" dirty="0"/>
              <a:t>, t</a:t>
            </a:r>
            <a:r>
              <a:rPr lang="vi-VN" dirty="0"/>
              <a:t>ài liệu sẽ được phục hồi.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8050-1731-4D68-BB16-4C090F47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6B22-0CBD-4E34-95F2-C3F5538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739B-8897-4512-9D52-D1F7D85C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520564D6-2ADD-44CC-A8C7-2CEA81D5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2" y="1588654"/>
            <a:ext cx="3026385" cy="4276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4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F31-6D71-430E-AF71-6A1A4A7D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17F-CC04-42D9-9856-02C9B7D1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i="0" dirty="0">
                <a:solidFill>
                  <a:srgbClr val="FF0000"/>
                </a:solidFill>
                <a:effectLst/>
                <a:latin typeface="+mj-lt"/>
              </a:rPr>
              <a:t>Insertion point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: </a:t>
            </a:r>
            <a:r>
              <a:rPr lang="vi-VN" dirty="0">
                <a:solidFill>
                  <a:srgbClr val="000000"/>
                </a:solidFill>
                <a:latin typeface="+mj-lt"/>
              </a:rPr>
              <a:t>là đường thẳng đứng nhấp nháy trong tài liệu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Sử dụng </a:t>
            </a:r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insertion point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để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chèn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 văn bản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vào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tài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liệu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F746-12E0-400F-973D-FF0D9BD9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772E-6218-42E1-9F5B-C71A75AA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419E-B581-4E52-83C6-B5480497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5293ACC8-433E-494C-B6C1-BE3E716D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47" y="3454714"/>
            <a:ext cx="2904550" cy="2456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5A4C-5885-472A-B383-0E55F96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Word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981A-B8B1-4728-8DE2-7B340AC9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Khi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Word 2013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C53D-DED8-4268-B7ED-E280F3EE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B69E-876A-48B0-8BF5-2291C3F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112C-68A1-4548-B1E1-B02318B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5C1C186B-C3FE-4DCE-808D-D809FD14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17" y="3202786"/>
            <a:ext cx="5035271" cy="292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F31-6D71-430E-AF71-6A1A4A7D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17F-CC04-42D9-9856-02C9B7D1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khái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niệm</a:t>
            </a:r>
            <a:r>
              <a:rPr lang="en-US" b="1" dirty="0">
                <a:solidFill>
                  <a:srgbClr val="FF0000"/>
                </a:solidFill>
              </a:rPr>
              <a:t> c</a:t>
            </a:r>
            <a:r>
              <a:rPr lang="vi-VN" b="1" dirty="0">
                <a:solidFill>
                  <a:srgbClr val="FF0000"/>
                </a:solidFill>
              </a:rPr>
              <a:t>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Từ</a:t>
            </a:r>
            <a:r>
              <a:rPr lang="en-US" b="1" dirty="0"/>
              <a:t> (Word):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b="1" dirty="0"/>
          </a:p>
          <a:p>
            <a:pPr lvl="1" algn="just"/>
            <a:r>
              <a:rPr lang="en-US" b="1" dirty="0"/>
              <a:t>Word wrap</a:t>
            </a:r>
            <a:r>
              <a:rPr lang="en-US" dirty="0"/>
              <a:t>: </a:t>
            </a:r>
            <a:r>
              <a:rPr lang="vi-VN" dirty="0"/>
              <a:t>Khi nhập đủ từ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một dòng, Word sẽ tự động chuyển điểm chèn sang đầu dòng tiếp theo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Khi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Enter </a:t>
            </a:r>
            <a:r>
              <a:rPr lang="en-US" dirty="0" err="1"/>
              <a:t>thì</a:t>
            </a:r>
            <a:r>
              <a:rPr lang="en-US" dirty="0"/>
              <a:t> Word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F746-12E0-400F-973D-FF0D9BD9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772E-6218-42E1-9F5B-C71A75AA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419E-B581-4E52-83C6-B5480497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0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D1DD-D275-45A8-88EA-DB6ABBA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1173-DDB0-41C4-BC0C-350AA8C6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 </a:t>
            </a:r>
            <a:r>
              <a:rPr lang="en-US" b="1" dirty="0" err="1">
                <a:solidFill>
                  <a:srgbClr val="FF0000"/>
                </a:solidFill>
              </a:rPr>
              <a:t>chuyển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xung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vi-VN" b="1" dirty="0">
                <a:solidFill>
                  <a:srgbClr val="FF0000"/>
                </a:solidFill>
              </a:rPr>
              <a:t> dụng bàn phím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: </a:t>
            </a:r>
            <a:endParaRPr lang="en-US" dirty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: </a:t>
            </a: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</a:t>
            </a: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</a:t>
            </a: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: </a:t>
            </a: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tr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: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9853-4ABC-4590-B671-AB1FA172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B077-91F0-429F-A6AD-54179E98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59A9-DB97-4486-8256-61BC8351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CAE36-7FA5-4D31-A20B-2257F75E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99" y="2799913"/>
            <a:ext cx="838200" cy="376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351CD-E6CA-4E2E-9CCE-9AD360E3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99" y="3306331"/>
            <a:ext cx="609600" cy="33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6C36C-2787-45EB-A22C-DB8D0522F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2" y="3725587"/>
            <a:ext cx="1607860" cy="448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F1350-B997-4B16-90D2-C77EFB3BE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99" y="4225211"/>
            <a:ext cx="1295400" cy="354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FB753-DCCA-4358-8A33-AF861F197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2" y="4631146"/>
            <a:ext cx="935620" cy="354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2B7F2-9667-455D-A328-2475A0EA6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2" y="5085397"/>
            <a:ext cx="84880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6C33-759C-4B7F-A58C-4A8A3A89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3720-C2C4-4DFD-A2E0-FBF6A639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b="1" dirty="0" err="1"/>
              <a:t>chọn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sao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chép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di </a:t>
            </a:r>
            <a:r>
              <a:rPr lang="en-US" b="1" dirty="0" err="1">
                <a:solidFill>
                  <a:srgbClr val="FF0000"/>
                </a:solidFill>
              </a:rPr>
              <a:t>chuyển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A7DE-8855-499B-99D4-F237ED73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58C4-FFF6-4DAD-817A-0DD1CDB7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88D5-0DE2-4ADD-B4D3-0F865F7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27EFD-138F-4819-A582-E9FE5795E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t="42220" r="32495" b="43332"/>
          <a:stretch/>
        </p:blipFill>
        <p:spPr>
          <a:xfrm>
            <a:off x="3051866" y="2904397"/>
            <a:ext cx="7990091" cy="1049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49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AA1-42C5-4F6E-9291-F0E7E77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8D85-8DCA-4A46-B47A-1082DBFB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tiếp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chuột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Chọn</a:t>
            </a:r>
            <a:r>
              <a:rPr lang="en-US" b="1" dirty="0"/>
              <a:t> 1 </a:t>
            </a:r>
            <a:r>
              <a:rPr lang="en-US" b="1" dirty="0" err="1"/>
              <a:t>từ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Double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r>
              <a:rPr lang="en-US" b="1" dirty="0" err="1"/>
              <a:t>Chọn</a:t>
            </a:r>
            <a:r>
              <a:rPr lang="en-US" b="1" dirty="0"/>
              <a:t> 1 </a:t>
            </a:r>
            <a:r>
              <a:rPr lang="en-US" b="1" dirty="0" err="1"/>
              <a:t>câu</a:t>
            </a:r>
            <a:r>
              <a:rPr lang="en-US" dirty="0"/>
              <a:t>: </a:t>
            </a:r>
            <a:r>
              <a:rPr lang="en-US" dirty="0" err="1"/>
              <a:t>Nhấn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Ctrl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click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endParaRPr lang="en-US" dirty="0"/>
          </a:p>
          <a:p>
            <a:pPr lvl="1"/>
            <a:r>
              <a:rPr lang="en-US" b="1" dirty="0" err="1"/>
              <a:t>Chọn</a:t>
            </a:r>
            <a:r>
              <a:rPr lang="en-US" b="1" dirty="0"/>
              <a:t> 1 </a:t>
            </a:r>
            <a:r>
              <a:rPr lang="en-US" b="1" dirty="0" err="1"/>
              <a:t>đoạn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Click 3 </a:t>
            </a:r>
            <a:r>
              <a:rPr lang="en-US" b="1" dirty="0" err="1">
                <a:solidFill>
                  <a:srgbClr val="FF0000"/>
                </a:solidFill>
              </a:rPr>
              <a:t>lần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: </a:t>
            </a:r>
            <a:r>
              <a:rPr lang="en-US" b="1" dirty="0" err="1">
                <a:solidFill>
                  <a:srgbClr val="FF0000"/>
                </a:solidFill>
              </a:rPr>
              <a:t>Ctrl_A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chọ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tab </a:t>
            </a:r>
            <a:r>
              <a:rPr lang="en-US" b="1" dirty="0">
                <a:solidFill>
                  <a:srgbClr val="C00000"/>
                </a:solidFill>
              </a:rPr>
              <a:t>Home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lệnh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Editing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click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nút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Select All</a:t>
            </a:r>
            <a:r>
              <a:rPr lang="en-US" dirty="0"/>
              <a:t>;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86B-55B5-48AC-801B-A354357F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83F7-CC22-414A-82FE-F5C5673B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541B-AEE5-41B5-9D23-FF96E4B0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C82-3042-4370-B6A2-EE985970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D01-FC61-4585-B253-26AD93C2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176690" cy="4110131"/>
          </a:xfrm>
        </p:spPr>
        <p:txBody>
          <a:bodyPr/>
          <a:lstStyle/>
          <a:p>
            <a:r>
              <a:rPr lang="en-US" sz="2500" b="1" dirty="0" err="1">
                <a:solidFill>
                  <a:srgbClr val="FF0000"/>
                </a:solidFill>
              </a:rPr>
              <a:t>Chọn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văn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bản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liên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tiếp</a:t>
            </a:r>
            <a:r>
              <a:rPr lang="en-US" sz="2500" b="1" dirty="0">
                <a:solidFill>
                  <a:srgbClr val="FF0000"/>
                </a:solidFill>
              </a:rPr>
              <a:t> –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thanh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chọn</a:t>
            </a:r>
            <a:r>
              <a:rPr lang="en-US" sz="2500" b="1" dirty="0">
                <a:solidFill>
                  <a:srgbClr val="FF0000"/>
                </a:solidFill>
              </a:rPr>
              <a:t> (Selection bar)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endParaRPr lang="en-US" sz="2500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Thanh </a:t>
            </a:r>
            <a:r>
              <a:rPr lang="en-US" b="1" dirty="0" err="1"/>
              <a:t>chọn</a:t>
            </a:r>
            <a:r>
              <a:rPr lang="en-US" dirty="0"/>
              <a:t>: 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khu vực màu trắng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bên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lề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rái của văn bản. Khi con trỏ chuột được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đặt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trong thanh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chọn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nó sẽ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dạng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một mũi tên trỏ phải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ABB2-A245-4976-A571-D2A5B8C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5A1B-D19B-4743-86EF-AA9C5AA5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3B2D-74A6-4275-8B38-83CB3A8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18EA4E-5AB1-4FD1-9EBD-CC3DC21E705C}"/>
              </a:ext>
            </a:extLst>
          </p:cNvPr>
          <p:cNvGrpSpPr/>
          <p:nvPr/>
        </p:nvGrpSpPr>
        <p:grpSpPr>
          <a:xfrm>
            <a:off x="3044922" y="3628053"/>
            <a:ext cx="8572118" cy="1546848"/>
            <a:chOff x="3044922" y="3628053"/>
            <a:chExt cx="8572118" cy="1546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BB21E8-B2F8-468A-85AB-5E42FF0F3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922" y="3628053"/>
              <a:ext cx="8572118" cy="15468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63403A-140D-4DB7-8EEA-3B022DE3DF57}"/>
                </a:ext>
              </a:extLst>
            </p:cNvPr>
            <p:cNvSpPr/>
            <p:nvPr/>
          </p:nvSpPr>
          <p:spPr>
            <a:xfrm>
              <a:off x="3239278" y="3787212"/>
              <a:ext cx="1141412" cy="614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1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C82-3042-4370-B6A2-EE985970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D01-FC61-4585-B253-26AD93C2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176690" cy="4110131"/>
          </a:xfrm>
        </p:spPr>
        <p:txBody>
          <a:bodyPr/>
          <a:lstStyle/>
          <a:p>
            <a:r>
              <a:rPr lang="en-US" sz="2500" b="1" dirty="0" err="1">
                <a:solidFill>
                  <a:srgbClr val="FF0000"/>
                </a:solidFill>
              </a:rPr>
              <a:t>Chọn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văn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bản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liên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tiếp</a:t>
            </a:r>
            <a:r>
              <a:rPr lang="en-US" sz="2500" b="1" dirty="0">
                <a:solidFill>
                  <a:srgbClr val="FF0000"/>
                </a:solidFill>
              </a:rPr>
              <a:t> –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thanh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chọn</a:t>
            </a:r>
            <a:r>
              <a:rPr lang="en-US" sz="2500" b="1" dirty="0">
                <a:solidFill>
                  <a:srgbClr val="FF0000"/>
                </a:solidFill>
              </a:rPr>
              <a:t> (Selection bar)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họn một dòng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click</a:t>
            </a:r>
            <a:r>
              <a:rPr lang="vi-VN" i="1" dirty="0">
                <a:solidFill>
                  <a:schemeClr val="tx1"/>
                </a:solidFill>
              </a:rPr>
              <a:t> vào bên trái của dòng văn bản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họn một đoạn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i="1" u="sng" dirty="0">
                <a:solidFill>
                  <a:schemeClr val="tx1"/>
                </a:solidFill>
              </a:rPr>
              <a:t>double click </a:t>
            </a:r>
            <a:r>
              <a:rPr lang="vi-VN" i="1" dirty="0">
                <a:solidFill>
                  <a:schemeClr val="tx1"/>
                </a:solidFill>
              </a:rPr>
              <a:t>vào bên trái của đoạn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họn toàn bộ tài liệu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2" algn="just"/>
            <a:r>
              <a:rPr lang="en-US" sz="2400" i="1" u="sng" dirty="0">
                <a:solidFill>
                  <a:schemeClr val="tx1"/>
                </a:solidFill>
              </a:rPr>
              <a:t>Click</a:t>
            </a:r>
            <a:r>
              <a:rPr lang="vi-VN" sz="2400" i="1" u="sng" dirty="0">
                <a:solidFill>
                  <a:schemeClr val="tx1"/>
                </a:solidFill>
              </a:rPr>
              <a:t> ba lần </a:t>
            </a:r>
            <a:r>
              <a:rPr lang="vi-VN" sz="2400" dirty="0">
                <a:solidFill>
                  <a:schemeClr val="tx1"/>
                </a:solidFill>
              </a:rPr>
              <a:t>vào </a:t>
            </a:r>
            <a:r>
              <a:rPr lang="en-US" sz="2400" dirty="0" err="1">
                <a:solidFill>
                  <a:schemeClr val="tx1"/>
                </a:solidFill>
              </a:rPr>
              <a:t>vị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trong thanh chọn </a:t>
            </a:r>
            <a:endParaRPr lang="en-US" sz="2400" dirty="0">
              <a:solidFill>
                <a:schemeClr val="tx1"/>
              </a:solidFill>
            </a:endParaRPr>
          </a:p>
          <a:p>
            <a:pPr lvl="2" algn="just"/>
            <a:r>
              <a:rPr lang="vi-VN" sz="2400" dirty="0">
                <a:solidFill>
                  <a:schemeClr val="tx1"/>
                </a:solidFill>
              </a:rPr>
              <a:t>hoặc </a:t>
            </a:r>
            <a:r>
              <a:rPr lang="en-US" sz="2400" i="1" u="sng" dirty="0" err="1">
                <a:solidFill>
                  <a:schemeClr val="tx1"/>
                </a:solidFill>
              </a:rPr>
              <a:t>nhấn</a:t>
            </a:r>
            <a:r>
              <a:rPr lang="en-US" sz="2400" i="1" u="sng" dirty="0">
                <a:solidFill>
                  <a:schemeClr val="tx1"/>
                </a:solidFill>
              </a:rPr>
              <a:t> </a:t>
            </a:r>
            <a:r>
              <a:rPr lang="vi-VN" sz="2400" i="1" u="sng" dirty="0">
                <a:solidFill>
                  <a:schemeClr val="tx1"/>
                </a:solidFill>
              </a:rPr>
              <a:t>phím</a:t>
            </a:r>
            <a:r>
              <a:rPr lang="en-US" sz="2400" i="1" u="sng" dirty="0">
                <a:solidFill>
                  <a:schemeClr val="tx1"/>
                </a:solidFill>
              </a:rPr>
              <a:t> Ctrl</a:t>
            </a:r>
            <a:r>
              <a:rPr lang="vi-VN" sz="2400" i="1" u="sng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và </a:t>
            </a:r>
            <a:r>
              <a:rPr lang="en-US" sz="2400" i="1" u="sng" dirty="0">
                <a:solidFill>
                  <a:schemeClr val="tx1"/>
                </a:solidFill>
              </a:rPr>
              <a:t>click</a:t>
            </a:r>
            <a:r>
              <a:rPr lang="vi-VN" sz="2400" i="1" u="sng" dirty="0">
                <a:solidFill>
                  <a:schemeClr val="tx1"/>
                </a:solidFill>
              </a:rPr>
              <a:t> vào </a:t>
            </a:r>
            <a:r>
              <a:rPr lang="en-US" sz="2400" i="1" u="sng" dirty="0" err="1">
                <a:solidFill>
                  <a:schemeClr val="tx1"/>
                </a:solidFill>
              </a:rPr>
              <a:t>vị</a:t>
            </a:r>
            <a:r>
              <a:rPr lang="en-US" sz="2400" i="1" u="sng" dirty="0">
                <a:solidFill>
                  <a:schemeClr val="tx1"/>
                </a:solidFill>
              </a:rPr>
              <a:t> </a:t>
            </a:r>
            <a:r>
              <a:rPr lang="en-US" sz="2400" i="1" u="sng" dirty="0" err="1">
                <a:solidFill>
                  <a:schemeClr val="tx1"/>
                </a:solidFill>
              </a:rPr>
              <a:t>trí</a:t>
            </a:r>
            <a:r>
              <a:rPr lang="en-US" sz="2400" i="1" u="sng" dirty="0">
                <a:solidFill>
                  <a:schemeClr val="tx1"/>
                </a:solidFill>
              </a:rPr>
              <a:t> </a:t>
            </a:r>
            <a:r>
              <a:rPr lang="en-US" sz="2400" i="1" u="sng" dirty="0" err="1">
                <a:solidFill>
                  <a:schemeClr val="tx1"/>
                </a:solidFill>
              </a:rPr>
              <a:t>bất</a:t>
            </a:r>
            <a:r>
              <a:rPr lang="en-US" sz="2400" i="1" u="sng" dirty="0">
                <a:solidFill>
                  <a:schemeClr val="tx1"/>
                </a:solidFill>
              </a:rPr>
              <a:t> </a:t>
            </a:r>
            <a:r>
              <a:rPr lang="en-US" sz="2400" i="1" u="sng" dirty="0" err="1">
                <a:solidFill>
                  <a:schemeClr val="tx1"/>
                </a:solidFill>
              </a:rPr>
              <a:t>kỳ</a:t>
            </a:r>
            <a:r>
              <a:rPr lang="en-US" sz="2400" i="1" u="sng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trên thanh chọn.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ABB2-A245-4976-A571-D2A5B8C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5A1B-D19B-4743-86EF-AA9C5AA5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3B2D-74A6-4275-8B38-83CB3A8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8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0467-163E-434A-B7E4-2C50F5ED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E938-A453-4370-967B-BA4BCC42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tiếp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Ctrl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9D04-9F5E-4127-B151-BCC1731C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A3D3-A273-4F3F-97FC-7E356736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D619-96FA-49AC-A42B-F86161B8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27A-0F42-4DC3-A82F-8DFEF570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7D46-193F-49A0-965E-16349879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Sao </a:t>
            </a:r>
            <a:r>
              <a:rPr lang="en-US" b="1" dirty="0" err="1">
                <a:solidFill>
                  <a:srgbClr val="FF0000"/>
                </a:solidFill>
              </a:rPr>
              <a:t>chép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:</a:t>
            </a:r>
          </a:p>
          <a:p>
            <a:pPr lvl="1" indent="-342900" algn="just">
              <a:lnSpc>
                <a:spcPct val="13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khối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văn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bản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chép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click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Copy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Clipboard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tab Home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nhấn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Ctrl+C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-342900" algn="just">
              <a:lnSpc>
                <a:spcPct val="13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chèn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tại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Paste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Clipboard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tab Home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nhấn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Ctrl+V</a:t>
            </a:r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F53B-2F51-43DD-BC0A-B1B6A88E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047E-463F-4EA9-9BAB-1E138EB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5A99-F67B-4DAD-85B4-EB0CA51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0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27A-0F42-4DC3-A82F-8DFEF570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7D46-193F-49A0-965E-16349879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 </a:t>
            </a:r>
            <a:r>
              <a:rPr lang="en-US" b="1" dirty="0" err="1">
                <a:solidFill>
                  <a:srgbClr val="FF0000"/>
                </a:solidFill>
              </a:rPr>
              <a:t>chuyển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: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khối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văn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bản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chép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click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Clipboard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tab Home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nhấn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Ctrl+X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chèn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tại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Paste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Clipboard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tab Home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nhấn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Ctrl+V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F53B-2F51-43DD-BC0A-B1B6A88E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047E-463F-4EA9-9BAB-1E138EB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5A99-F67B-4DAD-85B4-EB0CA51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8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D7A9-6CED-4929-B4A6-AAF13093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0816-3FED-4F9E-B791-5619069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khối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Delete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Delete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phải</a:t>
            </a:r>
            <a:r>
              <a:rPr lang="en-US" b="1" dirty="0">
                <a:solidFill>
                  <a:srgbClr val="FF0000"/>
                </a:solidFill>
              </a:rPr>
              <a:t> con </a:t>
            </a:r>
            <a:r>
              <a:rPr lang="en-US" b="1" dirty="0" err="1">
                <a:solidFill>
                  <a:srgbClr val="FF0000"/>
                </a:solidFill>
              </a:rPr>
              <a:t>trỏ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Backspace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trái</a:t>
            </a:r>
            <a:r>
              <a:rPr lang="en-US" b="1" dirty="0">
                <a:solidFill>
                  <a:srgbClr val="FF0000"/>
                </a:solidFill>
              </a:rPr>
              <a:t> con </a:t>
            </a:r>
            <a:r>
              <a:rPr lang="en-US" b="1" dirty="0" err="1">
                <a:solidFill>
                  <a:srgbClr val="FF0000"/>
                </a:solidFill>
              </a:rPr>
              <a:t>trỏ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21E8-7F09-4350-ACAE-73D9653F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C40F-1B21-4752-81E9-980B6293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AEB3-A73A-457C-A22F-F6524BE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3EE9-63E4-43F4-A149-77925367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D86E-6881-4CBF-804B-35ED16CA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Thanh Ribbon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Word 2013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Ribbon </a:t>
            </a:r>
            <a:r>
              <a:rPr lang="en-US" dirty="0" err="1"/>
              <a:t>theo</a:t>
            </a:r>
            <a:r>
              <a:rPr lang="en-US" dirty="0"/>
              <a:t> tab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menu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Thanh Ribbon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tab, </a:t>
            </a:r>
            <a:r>
              <a:rPr lang="en-US" dirty="0" err="1"/>
              <a:t>mỗi</a:t>
            </a:r>
            <a:r>
              <a:rPr lang="en-US" dirty="0"/>
              <a:t> tab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1BE1-77F2-4257-8E7F-64F1BCB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A048-2B6F-44C4-A02D-DAB6035F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F97A-2B26-48E1-8D5C-789401A4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E98A8BFC-107C-48B5-A1D1-B64AC7C3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44" y="4025564"/>
            <a:ext cx="9415063" cy="155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38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3E88-C3CE-4404-B45E-C256599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Find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2C22-E64E-41F1-9DAD-6242F7CCC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Word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 có thể tự động tìm kiếm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hoặc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cụm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tài liệu bằng tính năng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Find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thay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từ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cụm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từ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bằng tính năng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Replace</a:t>
            </a:r>
            <a:r>
              <a:rPr lang="en-US" dirty="0">
                <a:latin typeface="+mj-lt"/>
              </a:rPr>
              <a:t>.</a:t>
            </a:r>
            <a:endParaRPr lang="en-US" b="1" dirty="0">
              <a:latin typeface="+mj-lt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Find Text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 </a:t>
            </a:r>
            <a:r>
              <a:rPr lang="en-US" b="1" dirty="0"/>
              <a:t>Home</a:t>
            </a:r>
            <a:r>
              <a:rPr lang="en-US" dirty="0"/>
              <a:t>, click </a:t>
            </a:r>
            <a:r>
              <a:rPr lang="en-US" dirty="0" err="1"/>
              <a:t>lệnh</a:t>
            </a:r>
            <a:r>
              <a:rPr lang="en-US" dirty="0"/>
              <a:t> </a:t>
            </a:r>
            <a:r>
              <a:rPr lang="en-US" b="1" dirty="0"/>
              <a:t>Find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DC196C3D-AA88-47C6-BD9E-26390968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76" y="3297288"/>
            <a:ext cx="2517744" cy="2485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1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3292-8BEF-441E-969A-6E300BFB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Find and replace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27B5-7EC5-4827-85BE-AA7D5147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541417"/>
            <a:ext cx="6012177" cy="4478383"/>
          </a:xfrm>
        </p:spPr>
        <p:txBody>
          <a:bodyPr>
            <a:normAutofit/>
          </a:bodyPr>
          <a:lstStyle/>
          <a:p>
            <a:r>
              <a:rPr lang="en-US" dirty="0"/>
              <a:t>Thanh </a:t>
            </a:r>
            <a:r>
              <a:rPr lang="en-US" b="1" dirty="0"/>
              <a:t>Navigation</a:t>
            </a:r>
            <a:r>
              <a:rPr lang="en-US" dirty="0"/>
              <a:t> pane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Nhập</a:t>
            </a:r>
            <a:r>
              <a:rPr lang="vi-VN" dirty="0"/>
              <a:t> văn bản muốn tìm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trong</a:t>
            </a:r>
            <a:r>
              <a:rPr lang="en-US" dirty="0"/>
              <a:t> Navigation pane. </a:t>
            </a:r>
          </a:p>
          <a:p>
            <a:r>
              <a:rPr lang="vi-VN" dirty="0"/>
              <a:t>Nếu văn bản được tìm thấy trong các tài liệu, nó sẽ được đánh dấu màu vàng</a:t>
            </a:r>
            <a:r>
              <a:rPr lang="en-US" b="1" dirty="0"/>
              <a:t>.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Navigation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061C-3818-477A-8912-E00F3EE0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A7E-77D1-42EA-BDC6-4337C458A1BB}" type="datetime1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B138-5294-4452-B791-0C9FAA53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7CAC-FEB7-45F6-84F9-4A953DF7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A157-B247-4258-A7BB-716413D255E2}" type="slidenum">
              <a:rPr lang="en-GB" smtClean="0"/>
              <a:t>41</a:t>
            </a:fld>
            <a:endParaRPr lang="en-GB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505A17CD-9F91-4B0C-B795-A74A79B4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87" y="1259723"/>
            <a:ext cx="2182481" cy="4760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2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năng</a:t>
            </a:r>
            <a:r>
              <a:rPr lang="en-US" dirty="0">
                <a:solidFill>
                  <a:srgbClr val="C00000"/>
                </a:solidFill>
              </a:rPr>
              <a:t> Find and replace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40" y="1488898"/>
            <a:ext cx="5569299" cy="47412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26/05/202121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1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năng</a:t>
            </a:r>
            <a:r>
              <a:rPr lang="en-US" dirty="0">
                <a:solidFill>
                  <a:srgbClr val="C00000"/>
                </a:solidFill>
              </a:rPr>
              <a:t> Find and 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Replace Text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 </a:t>
            </a:r>
            <a:r>
              <a:rPr lang="en-US" b="1" dirty="0"/>
              <a:t>Home</a:t>
            </a:r>
            <a:r>
              <a:rPr lang="en-US" dirty="0"/>
              <a:t>, click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Replace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 </a:t>
            </a:r>
            <a:r>
              <a:rPr lang="en-US" b="1" dirty="0"/>
              <a:t>Find and Replace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26/05/202121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9" y="3429000"/>
            <a:ext cx="5971309" cy="24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06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năng</a:t>
            </a:r>
            <a:r>
              <a:rPr lang="en-US" dirty="0">
                <a:solidFill>
                  <a:srgbClr val="C00000"/>
                </a:solidFill>
              </a:rPr>
              <a:t> Find and replace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26/05/202121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F96F7-E5D7-4EB7-A2BA-AE237BD0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Replace Text</a:t>
            </a:r>
          </a:p>
          <a:p>
            <a:endParaRPr lang="en-US" dirty="0"/>
          </a:p>
        </p:txBody>
      </p:sp>
      <p:pic>
        <p:nvPicPr>
          <p:cNvPr id="4102" name="Picture 6" descr="Screenshot of Word 2013">
            <a:extLst>
              <a:ext uri="{FF2B5EF4-FFF2-40B4-BE49-F238E27FC236}">
                <a16:creationId xmlns:a16="http://schemas.microsoft.com/office/drawing/2014/main" id="{3A807CF0-27CF-4662-8A2C-8621571A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33" y="2615476"/>
            <a:ext cx="6184872" cy="2553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1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năng</a:t>
            </a:r>
            <a:r>
              <a:rPr lang="en-US" dirty="0">
                <a:solidFill>
                  <a:srgbClr val="C00000"/>
                </a:solidFill>
              </a:rPr>
              <a:t> Find and 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Replace Text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b="1" dirty="0"/>
              <a:t>Find what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 </a:t>
            </a:r>
            <a:r>
              <a:rPr lang="en-US" b="1" dirty="0"/>
              <a:t>Replace 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Replace</a:t>
            </a:r>
            <a:r>
              <a:rPr lang="en-US" dirty="0"/>
              <a:t>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Replace All</a:t>
            </a:r>
            <a:r>
              <a:rPr lang="en-US" dirty="0"/>
              <a:t>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26/05/202121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6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1F2B-68ED-4931-806C-C5222AB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Find and replace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5471-FAEF-40D0-9906-8E9CC469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3E6C-63C7-415C-B9DE-D7805C2F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822D-059B-42B9-9768-9E14580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67A56-BA9C-4A8B-A3CF-D4409577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08" y="1397726"/>
            <a:ext cx="6000317" cy="49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4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49C-8BEE-4003-9A93-9A9D0145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Chức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năng</a:t>
            </a:r>
            <a:r>
              <a:rPr lang="en-US" b="1" dirty="0">
                <a:solidFill>
                  <a:srgbClr val="C00000"/>
                </a:solidFill>
              </a:rPr>
              <a:t> Find and replace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BE1A-5C9C-4B54-847C-ABDF3CB6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Find and Replace</a:t>
            </a:r>
          </a:p>
          <a:p>
            <a:pPr lvl="1"/>
            <a:r>
              <a:rPr lang="en-US" b="1" dirty="0"/>
              <a:t>Match case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lvl="1"/>
            <a:r>
              <a:rPr lang="en-US" b="1" dirty="0"/>
              <a:t>Find whole word only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Find.</a:t>
            </a:r>
          </a:p>
          <a:p>
            <a:pPr lvl="1"/>
            <a:r>
              <a:rPr lang="en-US" b="1" dirty="0"/>
              <a:t>Use Wildcards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1"/>
            <a:r>
              <a:rPr lang="en-US" b="1" dirty="0"/>
              <a:t>Sound like (</a:t>
            </a:r>
            <a:r>
              <a:rPr lang="en-US" b="1" dirty="0" err="1"/>
              <a:t>english</a:t>
            </a:r>
            <a:r>
              <a:rPr lang="en-US" b="1" dirty="0"/>
              <a:t>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Find all word forms (English):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79A4-DA16-4250-9775-713AFC02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BAB-95FF-4C26-B0B2-F714D353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46CD-0835-4FAA-9A96-E05A564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189-382D-4652-A4BF-F0C97E11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Find and replace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F354-8D13-4BAF-B8AF-D45B5E85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Find and replace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9935-D7B7-4E9A-8250-E315F256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ED0C-608A-4068-BB5F-A37EFC3B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6C50-C58D-4B23-B976-5DD20698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C6B9-ABC6-46D3-A6A9-1BED54DC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0782-85C0-4135-B8E7-67BB3839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(©)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(®),…</a:t>
            </a:r>
            <a:endParaRPr lang="en-US" sz="4000" b="1" dirty="0"/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1B70-9029-43CE-A565-E40E460A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1AA0-2499-4556-BEF9-EEBCF0A7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B662-F8F4-4E5B-A354-D2112E5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BB4-E659-4659-AE12-5F653E79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F747-5699-44D3-B156-10D6E51D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tab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</a:p>
          <a:p>
            <a:pPr lvl="1" algn="just"/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Clipboard, Font, Paragraph, styles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Editing. Tab Home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Word.</a:t>
            </a:r>
          </a:p>
          <a:p>
            <a:pPr lvl="1" algn="just"/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Pages, Tables, Illustrations, Apps, Media, Links Comments, Header &amp; Footer, Text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Symbols</a:t>
            </a:r>
          </a:p>
          <a:p>
            <a:pPr lvl="1" algn="just"/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formatting, 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background.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0C09-A1BA-4F93-8CC0-B82570C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8310-7B57-49E4-9CE8-E0CA7908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30D8-5446-463D-8061-EEF964DB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E06E-17BE-4F34-A71A-21A8F09A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A4D5-9995-4FA1-8FB5-979AE910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Cách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chèn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ký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tự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đặc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biệt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vào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văn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bản</a:t>
            </a:r>
            <a:endParaRPr lang="en-US" b="1" i="0" dirty="0">
              <a:solidFill>
                <a:srgbClr val="FF0000"/>
              </a:solidFill>
              <a:effectLst/>
              <a:latin typeface="+mj-lt"/>
            </a:endParaRP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Đặt điểm chèn vào vị trí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cần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chèn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biệt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Insert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nhóm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lệnh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Symbol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click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mũi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tên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bên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phải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nút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Symbol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Chọn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biệt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menu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lệnh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Symbol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F56E-8991-480C-8AA6-606B2BCD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2A75-F993-44C8-9484-C663B4F3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78F6-355A-4E56-86FF-C2B927D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2" descr="Screenshot of Word 2013">
            <a:extLst>
              <a:ext uri="{FF2B5EF4-FFF2-40B4-BE49-F238E27FC236}">
                <a16:creationId xmlns:a16="http://schemas.microsoft.com/office/drawing/2014/main" id="{0D512066-898D-49A0-9F0D-CD5ADF67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9" y="4206387"/>
            <a:ext cx="5076825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23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042A-D897-48A4-ACAA-38FFAE4D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27DF-D270-4A5A-8181-49AA0661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Cách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chèn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ký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tự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đặc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biệt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vào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văn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bản</a:t>
            </a:r>
            <a:endParaRPr lang="en-US" b="1" i="0" dirty="0">
              <a:solidFill>
                <a:srgbClr val="FF0000"/>
              </a:solidFill>
              <a:effectLst/>
              <a:latin typeface="+mj-lt"/>
            </a:endParaRPr>
          </a:p>
          <a:p>
            <a:pPr lvl="1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Hoặc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More Symbols...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mở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hộp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thoại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Symbol</a:t>
            </a:r>
          </a:p>
          <a:p>
            <a:pPr lvl="1"/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ký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tự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thích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hợp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click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Insert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0A13-188C-44A5-85CE-9C20F824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FCE5-8F5B-48FB-B599-7151548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8E6D-AB55-44B3-9544-D0D1E5F5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2" descr="Screenshot of Word 2013">
            <a:extLst>
              <a:ext uri="{FF2B5EF4-FFF2-40B4-BE49-F238E27FC236}">
                <a16:creationId xmlns:a16="http://schemas.microsoft.com/office/drawing/2014/main" id="{FD625CC1-DE2D-4169-B7AD-8614042D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86" y="3355713"/>
            <a:ext cx="4271848" cy="309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9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BB4-E659-4659-AE12-5F653E79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F747-5699-44D3-B156-10D6E51D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tab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</a:p>
          <a:p>
            <a:pPr lvl="1"/>
            <a:r>
              <a:rPr lang="vi-VN" b="1" dirty="0"/>
              <a:t>Page Layout</a:t>
            </a:r>
            <a:r>
              <a:rPr lang="vi-VN" dirty="0"/>
              <a:t>: chứa các lệnh định dạng trang in, gồm các nhóm lệnh Page Setup, Paragraph và Arrange</a:t>
            </a:r>
            <a:r>
              <a:rPr lang="en-US" dirty="0"/>
              <a:t>.</a:t>
            </a:r>
            <a:endParaRPr lang="vi-VN" dirty="0"/>
          </a:p>
          <a:p>
            <a:pPr lvl="1" algn="just"/>
            <a:r>
              <a:rPr lang="vi-VN" b="1" dirty="0"/>
              <a:t>References</a:t>
            </a:r>
            <a:r>
              <a:rPr lang="vi-VN" dirty="0"/>
              <a:t>:  chứa các lệnh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vi-VN" dirty="0"/>
              <a:t>gồm các nhóm lệnh table of contents, Footnotes, Citation &amp; bibliography, Captions, Index và Table of Authorities.</a:t>
            </a:r>
          </a:p>
          <a:p>
            <a:pPr lvl="1"/>
            <a:r>
              <a:rPr lang="vi-VN" b="1" dirty="0"/>
              <a:t>Mailings</a:t>
            </a:r>
            <a:r>
              <a:rPr lang="vi-VN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vi-VN" dirty="0"/>
              <a:t>thư, phong bì</a:t>
            </a:r>
            <a:r>
              <a:rPr lang="en-US" dirty="0"/>
              <a:t>, n</a:t>
            </a:r>
            <a:r>
              <a:rPr lang="vi-VN" dirty="0"/>
              <a:t>hã</a:t>
            </a:r>
            <a:r>
              <a:rPr lang="en-US" dirty="0"/>
              <a:t>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0C09-A1BA-4F93-8CC0-B82570C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8310-7B57-49E4-9CE8-E0CA7908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30D8-5446-463D-8061-EEF964DB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BB4-E659-4659-AE12-5F653E79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F747-5699-44D3-B156-10D6E51D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tab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</a:p>
          <a:p>
            <a:pPr lvl="1" algn="just"/>
            <a:r>
              <a:rPr lang="vi-VN" b="1" dirty="0"/>
              <a:t>Review</a:t>
            </a:r>
            <a:r>
              <a:rPr lang="vi-VN" dirty="0"/>
              <a:t>:  gồm các nhóm lệnh Proofing, Language, Comments and tracking, Changes, Compare, Protect và OneNote.</a:t>
            </a:r>
          </a:p>
          <a:p>
            <a:pPr lvl="1" algn="just"/>
            <a:r>
              <a:rPr lang="vi-VN" b="1" dirty="0"/>
              <a:t>View</a:t>
            </a:r>
            <a:r>
              <a:rPr lang="vi-VN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vi-VN" dirty="0"/>
              <a:t>. </a:t>
            </a:r>
          </a:p>
          <a:p>
            <a:pPr lvl="1" algn="just"/>
            <a:r>
              <a:rPr lang="vi-VN" b="1" dirty="0"/>
              <a:t>Contextual</a:t>
            </a:r>
            <a:r>
              <a:rPr lang="vi-VN" dirty="0"/>
              <a:t>: Tab này chỉ xuất hiện khi chọn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vi-VN" dirty="0"/>
              <a:t>như Tables, Pictures, Shape, … chứa các lệnh cần thiết cho việc định dạng đối 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vi-VN" dirty="0"/>
          </a:p>
          <a:p>
            <a:r>
              <a:rPr lang="en-US" b="1" i="1" dirty="0" err="1"/>
              <a:t>Sử</a:t>
            </a:r>
            <a:r>
              <a:rPr lang="en-US" b="1" i="1" dirty="0"/>
              <a:t> </a:t>
            </a:r>
            <a:r>
              <a:rPr lang="en-US" b="1" i="1" dirty="0" err="1"/>
              <a:t>dụng</a:t>
            </a:r>
            <a:r>
              <a:rPr lang="en-US" b="1" i="1" dirty="0"/>
              <a:t> </a:t>
            </a:r>
            <a:r>
              <a:rPr lang="en-US" b="1" i="1" dirty="0" err="1"/>
              <a:t>phím</a:t>
            </a:r>
            <a:r>
              <a:rPr lang="en-US" b="1" i="1" dirty="0"/>
              <a:t> </a:t>
            </a:r>
            <a:r>
              <a:rPr lang="en-US" b="1" i="1" dirty="0" err="1"/>
              <a:t>tắt</a:t>
            </a:r>
            <a:r>
              <a:rPr lang="en-US" b="1" i="1" dirty="0"/>
              <a:t> </a:t>
            </a:r>
            <a:r>
              <a:rPr lang="en-US" b="1" i="1" dirty="0" err="1"/>
              <a:t>trên</a:t>
            </a:r>
            <a:r>
              <a:rPr lang="en-US" b="1" i="1" dirty="0"/>
              <a:t> Ribbon: </a:t>
            </a:r>
            <a:r>
              <a:rPr lang="en-US" b="1" i="1" dirty="0" err="1"/>
              <a:t>nhấn</a:t>
            </a:r>
            <a:r>
              <a:rPr lang="en-US" b="1" i="1" dirty="0"/>
              <a:t> </a:t>
            </a:r>
            <a:r>
              <a:rPr lang="en-US" b="1" i="1" dirty="0" err="1"/>
              <a:t>phím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0C09-A1BA-4F93-8CC0-B82570C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8310-7B57-49E4-9CE8-E0CA7908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30D8-5446-463D-8061-EEF964DB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D11-5361-4B4E-B31C-C2464BE5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52F3-2C46-4009-929A-1A3FA45A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Thu </a:t>
            </a:r>
            <a:r>
              <a:rPr lang="en-US" b="1" dirty="0" err="1">
                <a:solidFill>
                  <a:srgbClr val="FF0000"/>
                </a:solidFill>
              </a:rPr>
              <a:t>gọn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rộng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</a:p>
          <a:p>
            <a:pPr lvl="1"/>
            <a:r>
              <a:rPr lang="en-US" dirty="0"/>
              <a:t>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Ribbon Display Options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dirty="0"/>
              <a:t>ở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Ribbon.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6F71-A1E7-4552-803B-BBE5260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D8F5-DDD1-4DC3-8A19-49902DA4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C68B-AE43-4E2E-A653-B7335F3C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E234E942-A410-49C3-BF14-978083744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2" t="-1" b="-2132"/>
          <a:stretch/>
        </p:blipFill>
        <p:spPr bwMode="auto">
          <a:xfrm>
            <a:off x="4963167" y="3429000"/>
            <a:ext cx="3597310" cy="2682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D11-5361-4B4E-B31C-C2464BE5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52F3-2C46-4009-929A-1A3FA45A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Thu </a:t>
            </a:r>
            <a:r>
              <a:rPr lang="en-US" b="1" dirty="0" err="1">
                <a:solidFill>
                  <a:srgbClr val="FF0000"/>
                </a:solidFill>
              </a:rPr>
              <a:t>gọn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rộng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Auto-hide Ribbon: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Ribbon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Show tabs: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tab, </a:t>
            </a:r>
            <a:r>
              <a:rPr lang="vi-VN" dirty="0">
                <a:solidFill>
                  <a:schemeClr val="tx1"/>
                </a:solidFill>
              </a:rPr>
              <a:t>ẩn tất cả các nhóm lệnh khi không sử dụng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vi-VN" b="1" dirty="0">
                <a:solidFill>
                  <a:schemeClr val="tx1"/>
                </a:solidFill>
              </a:rPr>
              <a:t>Show tabs and commands</a:t>
            </a:r>
            <a:r>
              <a:rPr lang="en-US" dirty="0">
                <a:solidFill>
                  <a:schemeClr val="tx1"/>
                </a:solidFill>
              </a:rPr>
              <a:t>: t</a:t>
            </a:r>
            <a:r>
              <a:rPr lang="vi-VN" dirty="0">
                <a:solidFill>
                  <a:schemeClr val="tx1"/>
                </a:solidFill>
              </a:rPr>
              <a:t>ất cả các tab và lệnh hiển thị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Đây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6F71-A1E7-4552-803B-BBE5260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D8F5-DDD1-4DC3-8A19-49902DA4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C68B-AE43-4E2E-A653-B7335F3C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18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1596</TotalTime>
  <Words>2902</Words>
  <Application>Microsoft Office PowerPoint</Application>
  <PresentationFormat>Widescreen</PresentationFormat>
  <Paragraphs>357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(Body)</vt:lpstr>
      <vt:lpstr>Calibri</vt:lpstr>
      <vt:lpstr>Symbol</vt:lpstr>
      <vt:lpstr>Tahoma</vt:lpstr>
      <vt:lpstr>Wingdings 3</vt:lpstr>
      <vt:lpstr>Wisp</vt:lpstr>
      <vt:lpstr>Bài 3 Tổng quan về Word2013</vt:lpstr>
      <vt:lpstr>Giới thiệu</vt:lpstr>
      <vt:lpstr>Giao diện của Word 2013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Backstage view</vt:lpstr>
      <vt:lpstr>Backstage view</vt:lpstr>
      <vt:lpstr>Document views</vt:lpstr>
      <vt:lpstr>Tạo một tài liệu mới</vt:lpstr>
      <vt:lpstr>Tạo một tài liệu mới</vt:lpstr>
      <vt:lpstr>Tạo một tài liệu mới</vt:lpstr>
      <vt:lpstr>Mở một tài liệu đã có</vt:lpstr>
      <vt:lpstr>Save và Save As</vt:lpstr>
      <vt:lpstr>Xuất tập tin Word thành các loại tập tin khác</vt:lpstr>
      <vt:lpstr>Thiết lập vị trí lưu mặc định</vt:lpstr>
      <vt:lpstr>AutoRecover</vt:lpstr>
      <vt:lpstr>AutoRecover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Các thao tác soạn thảo cơ bản</vt:lpstr>
      <vt:lpstr>Chức năng Find and replace</vt:lpstr>
      <vt:lpstr>Chức năng Find and replace</vt:lpstr>
      <vt:lpstr>Chức năng Find and replace</vt:lpstr>
      <vt:lpstr>Chức năng Find and replace</vt:lpstr>
      <vt:lpstr>Chức năng Find and replace</vt:lpstr>
      <vt:lpstr>Chức năng Find and replace</vt:lpstr>
      <vt:lpstr>Chức năng Find and replace</vt:lpstr>
      <vt:lpstr>Chức năng Find and replace</vt:lpstr>
      <vt:lpstr>Chức năng Find and replace</vt:lpstr>
      <vt:lpstr>Chèn ký tự đặc biệt</vt:lpstr>
      <vt:lpstr>Chèn ký tự đặc biệt</vt:lpstr>
      <vt:lpstr>Chèn ký tự đặc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173</cp:revision>
  <dcterms:created xsi:type="dcterms:W3CDTF">2021-05-13T02:13:49Z</dcterms:created>
  <dcterms:modified xsi:type="dcterms:W3CDTF">2021-05-25T23:17:50Z</dcterms:modified>
  <cp:contentStatus/>
</cp:coreProperties>
</file>