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2"/>
  </p:notesMasterIdLst>
  <p:sldIdLst>
    <p:sldId id="256" r:id="rId2"/>
    <p:sldId id="264" r:id="rId3"/>
    <p:sldId id="265" r:id="rId4"/>
    <p:sldId id="266" r:id="rId5"/>
    <p:sldId id="281" r:id="rId6"/>
    <p:sldId id="267" r:id="rId7"/>
    <p:sldId id="282" r:id="rId8"/>
    <p:sldId id="283" r:id="rId9"/>
    <p:sldId id="284" r:id="rId10"/>
    <p:sldId id="285" r:id="rId11"/>
    <p:sldId id="286" r:id="rId12"/>
    <p:sldId id="287" r:id="rId13"/>
    <p:sldId id="304" r:id="rId14"/>
    <p:sldId id="305" r:id="rId15"/>
    <p:sldId id="288" r:id="rId16"/>
    <p:sldId id="289" r:id="rId17"/>
    <p:sldId id="290" r:id="rId18"/>
    <p:sldId id="291" r:id="rId19"/>
    <p:sldId id="292" r:id="rId20"/>
    <p:sldId id="303" r:id="rId21"/>
    <p:sldId id="293" r:id="rId22"/>
    <p:sldId id="294" r:id="rId23"/>
    <p:sldId id="295" r:id="rId24"/>
    <p:sldId id="296" r:id="rId25"/>
    <p:sldId id="297" r:id="rId26"/>
    <p:sldId id="302" r:id="rId27"/>
    <p:sldId id="298" r:id="rId28"/>
    <p:sldId id="299" r:id="rId29"/>
    <p:sldId id="300" r:id="rId30"/>
    <p:sldId id="301"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521415D9-36F7-43E2-AB2F-B90AF26B5E84}">
      <p14:sectionLst xmlns:p14="http://schemas.microsoft.com/office/powerpoint/2010/main">
        <p14:section name="Default Section" id="{2E4EFAF5-65BF-4D4E-82BA-DB42D162E4D6}">
          <p14:sldIdLst>
            <p14:sldId id="256"/>
            <p14:sldId id="264"/>
            <p14:sldId id="265"/>
            <p14:sldId id="266"/>
            <p14:sldId id="281"/>
            <p14:sldId id="267"/>
            <p14:sldId id="282"/>
            <p14:sldId id="283"/>
            <p14:sldId id="284"/>
            <p14:sldId id="285"/>
            <p14:sldId id="286"/>
            <p14:sldId id="287"/>
            <p14:sldId id="304"/>
            <p14:sldId id="305"/>
            <p14:sldId id="288"/>
            <p14:sldId id="289"/>
            <p14:sldId id="290"/>
            <p14:sldId id="291"/>
            <p14:sldId id="292"/>
            <p14:sldId id="303"/>
            <p14:sldId id="293"/>
            <p14:sldId id="294"/>
            <p14:sldId id="295"/>
            <p14:sldId id="296"/>
            <p14:sldId id="297"/>
            <p14:sldId id="302"/>
            <p14:sldId id="298"/>
            <p14:sldId id="299"/>
            <p14:sldId id="300"/>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333333"/>
    <a:srgbClr val="FF0000"/>
    <a:srgbClr val="0000FF"/>
    <a:srgbClr val="3333CC"/>
    <a:srgbClr val="0000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3" autoAdjust="0"/>
    <p:restoredTop sz="94719" autoAdjust="0"/>
  </p:normalViewPr>
  <p:slideViewPr>
    <p:cSldViewPr>
      <p:cViewPr varScale="1">
        <p:scale>
          <a:sx n="46" d="100"/>
          <a:sy n="46" d="100"/>
        </p:scale>
        <p:origin x="1166" y="2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654D28-5ADD-4C16-9ADF-75BBD06C3A38}" type="datetimeFigureOut">
              <a:rPr lang="en-US" smtClean="0"/>
              <a:t>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59DA7-B390-47A0-B619-E9D8B6A90752}" type="slidenum">
              <a:rPr lang="en-US" smtClean="0"/>
              <a:t>‹#›</a:t>
            </a:fld>
            <a:endParaRPr lang="en-US"/>
          </a:p>
        </p:txBody>
      </p:sp>
    </p:spTree>
    <p:extLst>
      <p:ext uri="{BB962C8B-B14F-4D97-AF65-F5344CB8AC3E}">
        <p14:creationId xmlns:p14="http://schemas.microsoft.com/office/powerpoint/2010/main" val="144768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F59DA7-B390-47A0-B619-E9D8B6A90752}" type="slidenum">
              <a:rPr lang="en-US" smtClean="0"/>
              <a:t>14</a:t>
            </a:fld>
            <a:endParaRPr lang="en-US"/>
          </a:p>
        </p:txBody>
      </p:sp>
    </p:spTree>
    <p:extLst>
      <p:ext uri="{BB962C8B-B14F-4D97-AF65-F5344CB8AC3E}">
        <p14:creationId xmlns:p14="http://schemas.microsoft.com/office/powerpoint/2010/main" val="305261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201730" name="Rectangle 2"/>
          <p:cNvSpPr>
            <a:spLocks noGrp="1" noChangeArrowheads="1"/>
          </p:cNvSpPr>
          <p:nvPr>
            <p:ph type="ctrTitle"/>
          </p:nvPr>
        </p:nvSpPr>
        <p:spPr>
          <a:xfrm>
            <a:off x="685800" y="685800"/>
            <a:ext cx="7772400" cy="2127250"/>
          </a:xfrm>
        </p:spPr>
        <p:txBody>
          <a:bodyPr/>
          <a:lstStyle>
            <a:lvl1pPr algn="ctr">
              <a:defRPr sz="5800"/>
            </a:lvl1pPr>
          </a:lstStyle>
          <a:p>
            <a:r>
              <a:rPr lang="en-US"/>
              <a:t>Click to edit Master title style</a:t>
            </a:r>
          </a:p>
        </p:txBody>
      </p:sp>
      <p:sp>
        <p:nvSpPr>
          <p:cNvPr id="20173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endParaRPr lang="en-US"/>
          </a:p>
        </p:txBody>
      </p:sp>
      <p:sp>
        <p:nvSpPr>
          <p:cNvPr id="10" name="Rectangle 6"/>
          <p:cNvSpPr>
            <a:spLocks noGrp="1" noChangeArrowheads="1"/>
          </p:cNvSpPr>
          <p:nvPr>
            <p:ph type="sldNum" sz="quarter" idx="12"/>
          </p:nvPr>
        </p:nvSpPr>
        <p:spPr/>
        <p:txBody>
          <a:bodyPr/>
          <a:lstStyle>
            <a:lvl1pPr>
              <a:defRPr/>
            </a:lvl1pPr>
          </a:lstStyle>
          <a:p>
            <a:fld id="{4493F227-A3A3-49CD-BE13-185341E1DF1C}" type="slidenum">
              <a:rPr lang="en-US"/>
              <a:pPr/>
              <a:t>‹#›</a:t>
            </a:fld>
            <a:endParaRPr lang="en-US"/>
          </a:p>
        </p:txBody>
      </p:sp>
    </p:spTree>
    <p:extLst>
      <p:ext uri="{BB962C8B-B14F-4D97-AF65-F5344CB8AC3E}">
        <p14:creationId xmlns:p14="http://schemas.microsoft.com/office/powerpoint/2010/main" val="296470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EE46AEC-E26D-462B-B63D-D7364F57149C}" type="slidenum">
              <a:rPr lang="en-US"/>
              <a:pPr/>
              <a:t>‹#›</a:t>
            </a:fld>
            <a:endParaRPr lang="en-US"/>
          </a:p>
        </p:txBody>
      </p:sp>
    </p:spTree>
    <p:extLst>
      <p:ext uri="{BB962C8B-B14F-4D97-AF65-F5344CB8AC3E}">
        <p14:creationId xmlns:p14="http://schemas.microsoft.com/office/powerpoint/2010/main" val="69608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5B22E11-492E-48F1-B4CE-94044C11E9A5}" type="slidenum">
              <a:rPr lang="en-US"/>
              <a:pPr/>
              <a:t>‹#›</a:t>
            </a:fld>
            <a:endParaRPr lang="en-US"/>
          </a:p>
        </p:txBody>
      </p:sp>
    </p:spTree>
    <p:extLst>
      <p:ext uri="{BB962C8B-B14F-4D97-AF65-F5344CB8AC3E}">
        <p14:creationId xmlns:p14="http://schemas.microsoft.com/office/powerpoint/2010/main" val="127176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91674E4-8DBF-4C1A-B971-0A671B86CF71}" type="slidenum">
              <a:rPr lang="en-US"/>
              <a:pPr/>
              <a:t>‹#›</a:t>
            </a:fld>
            <a:endParaRPr lang="en-US"/>
          </a:p>
        </p:txBody>
      </p:sp>
    </p:spTree>
    <p:extLst>
      <p:ext uri="{BB962C8B-B14F-4D97-AF65-F5344CB8AC3E}">
        <p14:creationId xmlns:p14="http://schemas.microsoft.com/office/powerpoint/2010/main" val="26005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1E86943-947A-4D1F-B97C-33B6E7F43AB3}" type="slidenum">
              <a:rPr lang="en-US"/>
              <a:pPr/>
              <a:t>‹#›</a:t>
            </a:fld>
            <a:endParaRPr lang="en-US"/>
          </a:p>
        </p:txBody>
      </p:sp>
    </p:spTree>
    <p:extLst>
      <p:ext uri="{BB962C8B-B14F-4D97-AF65-F5344CB8AC3E}">
        <p14:creationId xmlns:p14="http://schemas.microsoft.com/office/powerpoint/2010/main" val="277523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679AD5C-3C4E-4641-A4CD-750FF495C153}" type="slidenum">
              <a:rPr lang="en-US"/>
              <a:pPr/>
              <a:t>‹#›</a:t>
            </a:fld>
            <a:endParaRPr lang="en-US"/>
          </a:p>
        </p:txBody>
      </p:sp>
    </p:spTree>
    <p:extLst>
      <p:ext uri="{BB962C8B-B14F-4D97-AF65-F5344CB8AC3E}">
        <p14:creationId xmlns:p14="http://schemas.microsoft.com/office/powerpoint/2010/main" val="27338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59A8FAD-5D3A-4968-A214-C3C87A768A74}" type="slidenum">
              <a:rPr lang="en-US"/>
              <a:pPr/>
              <a:t>‹#›</a:t>
            </a:fld>
            <a:endParaRPr lang="en-US"/>
          </a:p>
        </p:txBody>
      </p:sp>
    </p:spTree>
    <p:extLst>
      <p:ext uri="{BB962C8B-B14F-4D97-AF65-F5344CB8AC3E}">
        <p14:creationId xmlns:p14="http://schemas.microsoft.com/office/powerpoint/2010/main" val="419153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3C919BA-9A33-4C0B-BA43-48944B0DC67C}" type="slidenum">
              <a:rPr lang="en-US"/>
              <a:pPr/>
              <a:t>‹#›</a:t>
            </a:fld>
            <a:endParaRPr lang="en-US"/>
          </a:p>
        </p:txBody>
      </p:sp>
    </p:spTree>
    <p:extLst>
      <p:ext uri="{BB962C8B-B14F-4D97-AF65-F5344CB8AC3E}">
        <p14:creationId xmlns:p14="http://schemas.microsoft.com/office/powerpoint/2010/main" val="322034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DAD2AB4-9BD8-470D-9F87-4F0B57C20EA4}" type="slidenum">
              <a:rPr lang="en-US"/>
              <a:pPr/>
              <a:t>‹#›</a:t>
            </a:fld>
            <a:endParaRPr lang="en-US"/>
          </a:p>
        </p:txBody>
      </p:sp>
    </p:spTree>
    <p:extLst>
      <p:ext uri="{BB962C8B-B14F-4D97-AF65-F5344CB8AC3E}">
        <p14:creationId xmlns:p14="http://schemas.microsoft.com/office/powerpoint/2010/main" val="256743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44EE489-3772-45BC-A1EB-A2588256DF9E}" type="slidenum">
              <a:rPr lang="en-US"/>
              <a:pPr/>
              <a:t>‹#›</a:t>
            </a:fld>
            <a:endParaRPr lang="en-US"/>
          </a:p>
        </p:txBody>
      </p:sp>
    </p:spTree>
    <p:extLst>
      <p:ext uri="{BB962C8B-B14F-4D97-AF65-F5344CB8AC3E}">
        <p14:creationId xmlns:p14="http://schemas.microsoft.com/office/powerpoint/2010/main" val="2493420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B8831AE-FDEA-49AF-9F1C-1D71FBA37556}" type="slidenum">
              <a:rPr lang="en-US"/>
              <a:pPr/>
              <a:t>‹#›</a:t>
            </a:fld>
            <a:endParaRPr lang="en-US"/>
          </a:p>
        </p:txBody>
      </p:sp>
    </p:spTree>
    <p:extLst>
      <p:ext uri="{BB962C8B-B14F-4D97-AF65-F5344CB8AC3E}">
        <p14:creationId xmlns:p14="http://schemas.microsoft.com/office/powerpoint/2010/main" val="277526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BA2E915-54E8-4882-B29F-735297D94A3A}" type="slidenum">
              <a:rPr lang="en-US"/>
              <a:pPr/>
              <a:t>‹#›</a:t>
            </a:fld>
            <a:endParaRPr lang="en-US"/>
          </a:p>
        </p:txBody>
      </p:sp>
    </p:spTree>
    <p:extLst>
      <p:ext uri="{BB962C8B-B14F-4D97-AF65-F5344CB8AC3E}">
        <p14:creationId xmlns:p14="http://schemas.microsoft.com/office/powerpoint/2010/main" val="418253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42C5FA6-AEB5-46C2-A934-7CC25BD8F008}" type="slidenum">
              <a:rPr lang="en-US"/>
              <a:pPr/>
              <a:t>‹#›</a:t>
            </a:fld>
            <a:endParaRPr lang="en-US"/>
          </a:p>
        </p:txBody>
      </p:sp>
    </p:spTree>
    <p:extLst>
      <p:ext uri="{BB962C8B-B14F-4D97-AF65-F5344CB8AC3E}">
        <p14:creationId xmlns:p14="http://schemas.microsoft.com/office/powerpoint/2010/main" val="253528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0708"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endParaRPr lang="en-US"/>
          </a:p>
        </p:txBody>
      </p:sp>
      <p:sp>
        <p:nvSpPr>
          <p:cNvPr id="20070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endParaRPr lang="en-US"/>
          </a:p>
        </p:txBody>
      </p:sp>
      <p:sp>
        <p:nvSpPr>
          <p:cNvPr id="200710"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BC29BEC9-A4D5-4E4D-B4AB-AD5C36EFE82D}" type="slidenum">
              <a:rPr lang="en-US"/>
              <a:pPr/>
              <a:t>‹#›</a:t>
            </a:fld>
            <a:endParaRPr lang="en-US"/>
          </a:p>
        </p:txBody>
      </p:sp>
      <p:sp>
        <p:nvSpPr>
          <p:cNvPr id="20071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00712"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n-US"/>
          </a:p>
        </p:txBody>
      </p:sp>
      <p:sp>
        <p:nvSpPr>
          <p:cNvPr id="20071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20071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defRPr>
      </a:lvl2pPr>
      <a:lvl3pPr algn="l" rtl="0" eaLnBrk="0" fontAlgn="base" hangingPunct="0">
        <a:spcBef>
          <a:spcPct val="0"/>
        </a:spcBef>
        <a:spcAft>
          <a:spcPct val="0"/>
        </a:spcAft>
        <a:defRPr sz="4400">
          <a:solidFill>
            <a:schemeClr val="tx2"/>
          </a:solidFill>
          <a:latin typeface="Garamond" pitchFamily="18" charset="0"/>
        </a:defRPr>
      </a:lvl3pPr>
      <a:lvl4pPr algn="l" rtl="0" eaLnBrk="0" fontAlgn="base" hangingPunct="0">
        <a:spcBef>
          <a:spcPct val="0"/>
        </a:spcBef>
        <a:spcAft>
          <a:spcPct val="0"/>
        </a:spcAft>
        <a:defRPr sz="4400">
          <a:solidFill>
            <a:schemeClr val="tx2"/>
          </a:solidFill>
          <a:latin typeface="Garamond" pitchFamily="18" charset="0"/>
        </a:defRPr>
      </a:lvl4pPr>
      <a:lvl5pPr algn="l" rtl="0" eaLnBrk="0" fontAlgn="base" hangingPunct="0">
        <a:spcBef>
          <a:spcPct val="0"/>
        </a:spcBef>
        <a:spcAft>
          <a:spcPct val="0"/>
        </a:spcAft>
        <a:defRPr sz="4400">
          <a:solidFill>
            <a:schemeClr val="tx2"/>
          </a:solidFill>
          <a:latin typeface="Garamond" pitchFamily="18" charset="0"/>
        </a:defRPr>
      </a:lvl5pPr>
      <a:lvl6pPr marL="457200" algn="l" rtl="0" fontAlgn="base">
        <a:spcBef>
          <a:spcPct val="0"/>
        </a:spcBef>
        <a:spcAft>
          <a:spcPct val="0"/>
        </a:spcAft>
        <a:defRPr sz="4400">
          <a:solidFill>
            <a:schemeClr val="tx2"/>
          </a:solidFill>
          <a:latin typeface="Garamond" pitchFamily="18" charset="0"/>
        </a:defRPr>
      </a:lvl6pPr>
      <a:lvl7pPr marL="914400" algn="l" rtl="0" fontAlgn="base">
        <a:spcBef>
          <a:spcPct val="0"/>
        </a:spcBef>
        <a:spcAft>
          <a:spcPct val="0"/>
        </a:spcAft>
        <a:defRPr sz="4400">
          <a:solidFill>
            <a:schemeClr val="tx2"/>
          </a:solidFill>
          <a:latin typeface="Garamond" pitchFamily="18" charset="0"/>
        </a:defRPr>
      </a:lvl7pPr>
      <a:lvl8pPr marL="1371600" algn="l" rtl="0" fontAlgn="base">
        <a:spcBef>
          <a:spcPct val="0"/>
        </a:spcBef>
        <a:spcAft>
          <a:spcPct val="0"/>
        </a:spcAft>
        <a:defRPr sz="4400">
          <a:solidFill>
            <a:schemeClr val="tx2"/>
          </a:solidFill>
          <a:latin typeface="Garamond" pitchFamily="18" charset="0"/>
        </a:defRPr>
      </a:lvl8pPr>
      <a:lvl9pPr marL="1828800" algn="l" rtl="0" fontAlgn="base">
        <a:spcBef>
          <a:spcPct val="0"/>
        </a:spcBef>
        <a:spcAft>
          <a:spcPct val="0"/>
        </a:spcAft>
        <a:defRPr sz="44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lang="en-US" sz="3600" dirty="0" err="1">
                <a:latin typeface="Times New Roman" panose="02020603050405020304" pitchFamily="18" charset="0"/>
              </a:rPr>
              <a:t>Chương</a:t>
            </a:r>
            <a:r>
              <a:rPr lang="en-US" sz="3600">
                <a:latin typeface="Times New Roman" panose="02020603050405020304" pitchFamily="18" charset="0"/>
              </a:rPr>
              <a:t> 6:  </a:t>
            </a:r>
            <a:r>
              <a:rPr lang="en-US" sz="3600" dirty="0" err="1">
                <a:latin typeface="Times New Roman" panose="02020603050405020304" pitchFamily="18" charset="0"/>
              </a:rPr>
              <a:t>Ngắt</a:t>
            </a:r>
            <a:endParaRPr lang="en-US" dirty="0"/>
          </a:p>
        </p:txBody>
      </p:sp>
      <p:sp>
        <p:nvSpPr>
          <p:cNvPr id="84998" name="Rectangle 6"/>
          <p:cNvSpPr>
            <a:spLocks noGrp="1" noChangeArrowheads="1"/>
          </p:cNvSpPr>
          <p:nvPr>
            <p:ph type="body" idx="1"/>
          </p:nvPr>
        </p:nvSpPr>
        <p:spPr/>
        <p:txBody>
          <a:bodyPr/>
          <a:lstStyle/>
          <a:p>
            <a:pPr marL="812800" indent="-812800" eaLnBrk="1" hangingPunct="1">
              <a:lnSpc>
                <a:spcPct val="80000"/>
              </a:lnSpc>
              <a:buFont typeface="Wingdings" panose="05000000000000000000" pitchFamily="2" charset="2"/>
              <a:buNone/>
            </a:pPr>
            <a:r>
              <a:rPr lang="en-US" sz="2400" dirty="0">
                <a:latin typeface="Times New Roman" panose="02020603050405020304" pitchFamily="18" charset="0"/>
              </a:rPr>
              <a:t>I. </a:t>
            </a:r>
            <a:r>
              <a:rPr lang="en-US" sz="2400" dirty="0" err="1">
                <a:latin typeface="Times New Roman" panose="02020603050405020304" pitchFamily="18" charset="0"/>
              </a:rPr>
              <a:t>Giới</a:t>
            </a:r>
            <a:r>
              <a:rPr lang="en-US" sz="2400" dirty="0">
                <a:latin typeface="Times New Roman" panose="02020603050405020304" pitchFamily="18" charset="0"/>
              </a:rPr>
              <a:t> </a:t>
            </a:r>
            <a:r>
              <a:rPr lang="en-US" sz="2400" dirty="0" err="1">
                <a:latin typeface="Times New Roman" panose="02020603050405020304" pitchFamily="18" charset="0"/>
              </a:rPr>
              <a:t>thiệu</a:t>
            </a:r>
            <a:r>
              <a:rPr lang="en-US" sz="2400" dirty="0">
                <a:latin typeface="Times New Roman" panose="02020603050405020304" pitchFamily="18" charset="0"/>
              </a:rPr>
              <a:t>:</a:t>
            </a:r>
          </a:p>
          <a:p>
            <a:pPr eaLnBrk="1" hangingPunct="1">
              <a:buFont typeface="Wingdings" panose="05000000000000000000" pitchFamily="2" charset="2"/>
              <a:buChar char="Ø"/>
            </a:pPr>
            <a:r>
              <a:rPr lang="en-US" sz="2400" dirty="0" err="1">
                <a:latin typeface="Times New Roman" panose="02020603050405020304" pitchFamily="18" charset="0"/>
              </a:rPr>
              <a:t>Đang</a:t>
            </a:r>
            <a:r>
              <a:rPr lang="en-US" sz="2400" dirty="0">
                <a:latin typeface="Times New Roman" panose="02020603050405020304" pitchFamily="18" charset="0"/>
              </a:rPr>
              <a:t> </a:t>
            </a:r>
            <a:r>
              <a:rPr lang="en-US" sz="2400" dirty="0" err="1">
                <a:latin typeface="Times New Roman" panose="02020603050405020304" pitchFamily="18" charset="0"/>
              </a:rPr>
              <a:t>thực</a:t>
            </a:r>
            <a:r>
              <a:rPr lang="en-US" sz="2400" dirty="0">
                <a:latin typeface="Times New Roman" panose="02020603050405020304" pitchFamily="18" charset="0"/>
              </a:rPr>
              <a:t> </a:t>
            </a:r>
            <a:r>
              <a:rPr lang="en-US" sz="2400" dirty="0" err="1">
                <a:latin typeface="Times New Roman" panose="02020603050405020304" pitchFamily="18" charset="0"/>
              </a:rPr>
              <a:t>hiện</a:t>
            </a:r>
            <a:r>
              <a:rPr lang="en-US" sz="2400" dirty="0">
                <a:latin typeface="Times New Roman" panose="02020603050405020304" pitchFamily="18" charset="0"/>
              </a:rPr>
              <a:t> </a:t>
            </a:r>
            <a:r>
              <a:rPr lang="en-US" sz="2400" dirty="0" err="1">
                <a:latin typeface="Times New Roman" panose="02020603050405020304" pitchFamily="18" charset="0"/>
              </a:rPr>
              <a:t>một</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nếu</a:t>
            </a:r>
            <a:r>
              <a:rPr lang="en-US" sz="2400" dirty="0">
                <a:latin typeface="Times New Roman" panose="02020603050405020304" pitchFamily="18" charset="0"/>
              </a:rPr>
              <a:t> </a:t>
            </a:r>
            <a:r>
              <a:rPr lang="en-US" sz="2400" dirty="0" err="1">
                <a:latin typeface="Times New Roman" panose="02020603050405020304" pitchFamily="18" charset="0"/>
              </a:rPr>
              <a:t>có</a:t>
            </a:r>
            <a:r>
              <a:rPr lang="en-US" sz="2400" dirty="0">
                <a:latin typeface="Times New Roman" panose="02020603050405020304" pitchFamily="18" charset="0"/>
              </a:rPr>
              <a:t> </a:t>
            </a:r>
            <a:r>
              <a:rPr lang="en-US" sz="2400" dirty="0" err="1">
                <a:latin typeface="Times New Roman" panose="02020603050405020304" pitchFamily="18" charset="0"/>
              </a:rPr>
              <a:t>ngắt</a:t>
            </a:r>
            <a:r>
              <a:rPr lang="en-US" sz="2400" dirty="0">
                <a:latin typeface="Times New Roman" panose="02020603050405020304" pitchFamily="18" charset="0"/>
              </a:rPr>
              <a:t> </a:t>
            </a:r>
            <a:r>
              <a:rPr lang="en-US" sz="2400" dirty="0" err="1">
                <a:latin typeface="Times New Roman" panose="02020603050405020304" pitchFamily="18" charset="0"/>
              </a:rPr>
              <a:t>xảy</a:t>
            </a:r>
            <a:r>
              <a:rPr lang="en-US" sz="2400" dirty="0">
                <a:latin typeface="Times New Roman" panose="02020603050405020304" pitchFamily="18" charset="0"/>
              </a:rPr>
              <a:t> </a:t>
            </a:r>
            <a:r>
              <a:rPr lang="en-US" sz="2400" dirty="0" err="1">
                <a:latin typeface="Times New Roman" panose="02020603050405020304" pitchFamily="18" charset="0"/>
              </a:rPr>
              <a:t>ra</a:t>
            </a:r>
            <a:r>
              <a:rPr lang="en-US" sz="2400" dirty="0">
                <a:latin typeface="Times New Roman" panose="02020603050405020304" pitchFamily="18" charset="0"/>
              </a:rPr>
              <a:t> </a:t>
            </a:r>
            <a:r>
              <a:rPr lang="en-US" sz="2400" dirty="0" err="1">
                <a:latin typeface="Times New Roman" panose="02020603050405020304" pitchFamily="18" charset="0"/>
              </a:rPr>
              <a:t>thì</a:t>
            </a:r>
            <a:r>
              <a:rPr lang="en-US" sz="2400" dirty="0">
                <a:latin typeface="Times New Roman" panose="02020603050405020304" pitchFamily="18" charset="0"/>
              </a:rPr>
              <a:t> </a:t>
            </a:r>
            <a:r>
              <a:rPr lang="en-US" sz="2400" dirty="0" err="1">
                <a:latin typeface="Times New Roman" panose="02020603050405020304" pitchFamily="18" charset="0"/>
              </a:rPr>
              <a:t>sẽ</a:t>
            </a:r>
            <a:r>
              <a:rPr lang="en-US" sz="2400" dirty="0">
                <a:latin typeface="Times New Roman" panose="02020603050405020304" pitchFamily="18" charset="0"/>
              </a:rPr>
              <a:t> </a:t>
            </a:r>
            <a:r>
              <a:rPr lang="en-US" sz="2400" dirty="0" err="1">
                <a:latin typeface="Times New Roman" panose="02020603050405020304" pitchFamily="18" charset="0"/>
              </a:rPr>
              <a:t>dừng</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chính</a:t>
            </a:r>
            <a:r>
              <a:rPr lang="en-US" sz="2400" dirty="0">
                <a:latin typeface="Times New Roman" panose="02020603050405020304" pitchFamily="18" charset="0"/>
              </a:rPr>
              <a:t> </a:t>
            </a:r>
            <a:r>
              <a:rPr lang="en-US" sz="2400" dirty="0" err="1">
                <a:latin typeface="Times New Roman" panose="02020603050405020304" pitchFamily="18" charset="0"/>
              </a:rPr>
              <a:t>lại</a:t>
            </a:r>
            <a:r>
              <a:rPr lang="en-US" sz="2400" dirty="0">
                <a:latin typeface="Times New Roman" panose="02020603050405020304" pitchFamily="18" charset="0"/>
              </a:rPr>
              <a:t> </a:t>
            </a:r>
            <a:r>
              <a:rPr lang="en-US" sz="2400" dirty="0" err="1">
                <a:latin typeface="Times New Roman" panose="02020603050405020304" pitchFamily="18" charset="0"/>
              </a:rPr>
              <a:t>thực</a:t>
            </a:r>
            <a:r>
              <a:rPr lang="en-US" sz="2400" dirty="0">
                <a:latin typeface="Times New Roman" panose="02020603050405020304" pitchFamily="18" charset="0"/>
              </a:rPr>
              <a:t> </a:t>
            </a:r>
            <a:r>
              <a:rPr lang="en-US" sz="2400" dirty="0" err="1">
                <a:latin typeface="Times New Roman" panose="02020603050405020304" pitchFamily="18" charset="0"/>
              </a:rPr>
              <a:t>hiện</a:t>
            </a:r>
            <a:r>
              <a:rPr lang="en-US" sz="2400" dirty="0">
                <a:latin typeface="Times New Roman" panose="02020603050405020304" pitchFamily="18" charset="0"/>
              </a:rPr>
              <a:t> </a:t>
            </a:r>
            <a:r>
              <a:rPr lang="en-US" sz="2400" dirty="0" err="1">
                <a:latin typeface="Times New Roman" panose="02020603050405020304" pitchFamily="18" charset="0"/>
              </a:rPr>
              <a:t>ngắt</a:t>
            </a:r>
            <a:r>
              <a:rPr lang="en-US" sz="2400" dirty="0">
                <a:latin typeface="Times New Roman" panose="02020603050405020304" pitchFamily="18" charset="0"/>
              </a:rPr>
              <a:t> </a:t>
            </a:r>
            <a:r>
              <a:rPr lang="en-US" sz="2400" dirty="0" err="1">
                <a:latin typeface="Times New Roman" panose="02020603050405020304" pitchFamily="18" charset="0"/>
              </a:rPr>
              <a:t>sau</a:t>
            </a:r>
            <a:r>
              <a:rPr lang="en-US" sz="2400" dirty="0">
                <a:latin typeface="Times New Roman" panose="02020603050405020304" pitchFamily="18" charset="0"/>
              </a:rPr>
              <a:t> </a:t>
            </a:r>
            <a:r>
              <a:rPr lang="en-US" sz="2400" dirty="0" err="1">
                <a:latin typeface="Times New Roman" panose="02020603050405020304" pitchFamily="18" charset="0"/>
              </a:rPr>
              <a:t>khi</a:t>
            </a:r>
            <a:r>
              <a:rPr lang="en-US" sz="2400" dirty="0">
                <a:latin typeface="Times New Roman" panose="02020603050405020304" pitchFamily="18" charset="0"/>
              </a:rPr>
              <a:t> </a:t>
            </a:r>
            <a:r>
              <a:rPr lang="en-US" sz="2400" dirty="0" err="1">
                <a:latin typeface="Times New Roman" panose="02020603050405020304" pitchFamily="18" charset="0"/>
              </a:rPr>
              <a:t>xong</a:t>
            </a:r>
            <a:r>
              <a:rPr lang="en-US" sz="2400" dirty="0">
                <a:latin typeface="Times New Roman" panose="02020603050405020304" pitchFamily="18" charset="0"/>
              </a:rPr>
              <a:t> </a:t>
            </a:r>
            <a:r>
              <a:rPr lang="en-US" sz="2400" dirty="0" err="1">
                <a:latin typeface="Times New Roman" panose="02020603050405020304" pitchFamily="18" charset="0"/>
              </a:rPr>
              <a:t>sẽ</a:t>
            </a:r>
            <a:r>
              <a:rPr lang="en-US" sz="2400" dirty="0">
                <a:latin typeface="Times New Roman" panose="02020603050405020304" pitchFamily="18" charset="0"/>
              </a:rPr>
              <a:t> quay </a:t>
            </a:r>
            <a:r>
              <a:rPr lang="en-US" sz="2400" dirty="0" err="1">
                <a:latin typeface="Times New Roman" panose="02020603050405020304" pitchFamily="18" charset="0"/>
              </a:rPr>
              <a:t>về</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chính</a:t>
            </a:r>
            <a:r>
              <a:rPr lang="en-US" sz="2400" dirty="0">
                <a:latin typeface="Times New Roman" panose="02020603050405020304" pitchFamily="18" charset="0"/>
              </a:rPr>
              <a:t> </a:t>
            </a:r>
            <a:r>
              <a:rPr lang="en-US" sz="2400" dirty="0" err="1">
                <a:latin typeface="Times New Roman" panose="02020603050405020304" pitchFamily="18" charset="0"/>
              </a:rPr>
              <a:t>để</a:t>
            </a:r>
            <a:r>
              <a:rPr lang="en-US" sz="2400" dirty="0">
                <a:latin typeface="Times New Roman" panose="02020603050405020304" pitchFamily="18" charset="0"/>
              </a:rPr>
              <a:t> </a:t>
            </a:r>
            <a:r>
              <a:rPr lang="en-US" sz="2400" dirty="0" err="1">
                <a:latin typeface="Times New Roman" panose="02020603050405020304" pitchFamily="18" charset="0"/>
              </a:rPr>
              <a:t>làm</a:t>
            </a:r>
            <a:r>
              <a:rPr lang="en-US" sz="2400" dirty="0">
                <a:latin typeface="Times New Roman" panose="02020603050405020304" pitchFamily="18" charset="0"/>
              </a:rPr>
              <a:t>.</a:t>
            </a:r>
          </a:p>
          <a:p>
            <a:pPr eaLnBrk="1" hangingPunct="1">
              <a:buFont typeface="Wingdings" panose="05000000000000000000" pitchFamily="2" charset="2"/>
              <a:buChar char="Ø"/>
            </a:pPr>
            <a:r>
              <a:rPr lang="en-US" sz="2400" dirty="0" err="1">
                <a:latin typeface="Times New Roman" panose="02020603050405020304" pitchFamily="18" charset="0"/>
              </a:rPr>
              <a:t>Ngắt</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một</a:t>
            </a:r>
            <a:r>
              <a:rPr lang="en-US" sz="2400" dirty="0">
                <a:latin typeface="Times New Roman" panose="02020603050405020304" pitchFamily="18" charset="0"/>
              </a:rPr>
              <a:t> </a:t>
            </a:r>
            <a:r>
              <a:rPr lang="en-US" sz="2400" dirty="0" err="1">
                <a:latin typeface="Times New Roman" panose="02020603050405020304" pitchFamily="18" charset="0"/>
              </a:rPr>
              <a:t>sự</a:t>
            </a:r>
            <a:r>
              <a:rPr lang="en-US" sz="2400" dirty="0">
                <a:latin typeface="Times New Roman" panose="02020603050405020304" pitchFamily="18" charset="0"/>
              </a:rPr>
              <a:t> </a:t>
            </a:r>
            <a:r>
              <a:rPr lang="en-US" sz="2400" dirty="0" err="1">
                <a:latin typeface="Times New Roman" panose="02020603050405020304" pitchFamily="18" charset="0"/>
              </a:rPr>
              <a:t>kiện</a:t>
            </a:r>
            <a:r>
              <a:rPr lang="en-US" sz="2400" dirty="0">
                <a:latin typeface="Times New Roman" panose="02020603050405020304" pitchFamily="18" charset="0"/>
              </a:rPr>
              <a:t> </a:t>
            </a:r>
            <a:r>
              <a:rPr lang="en-US" sz="2400" dirty="0" err="1">
                <a:latin typeface="Times New Roman" panose="02020603050405020304" pitchFamily="18" charset="0"/>
              </a:rPr>
              <a:t>mà</a:t>
            </a:r>
            <a:r>
              <a:rPr lang="en-US" sz="2400" dirty="0">
                <a:latin typeface="Times New Roman" panose="02020603050405020304" pitchFamily="18" charset="0"/>
              </a:rPr>
              <a:t> </a:t>
            </a:r>
            <a:r>
              <a:rPr lang="en-US" sz="2400" dirty="0" err="1">
                <a:latin typeface="Times New Roman" panose="02020603050405020304" pitchFamily="18" charset="0"/>
              </a:rPr>
              <a:t>nó</a:t>
            </a:r>
            <a:r>
              <a:rPr lang="en-US" sz="2400" dirty="0">
                <a:latin typeface="Times New Roman" panose="02020603050405020304" pitchFamily="18" charset="0"/>
              </a:rPr>
              <a:t> </a:t>
            </a:r>
            <a:r>
              <a:rPr lang="en-US" sz="2400" dirty="0" err="1">
                <a:latin typeface="Times New Roman" panose="02020603050405020304" pitchFamily="18" charset="0"/>
              </a:rPr>
              <a:t>gây</a:t>
            </a:r>
            <a:r>
              <a:rPr lang="en-US" sz="2400" dirty="0">
                <a:latin typeface="Times New Roman" panose="02020603050405020304" pitchFamily="18" charset="0"/>
              </a:rPr>
              <a:t> </a:t>
            </a:r>
            <a:r>
              <a:rPr lang="en-US" sz="2400" dirty="0" err="1">
                <a:latin typeface="Times New Roman" panose="02020603050405020304" pitchFamily="18" charset="0"/>
              </a:rPr>
              <a:t>ra</a:t>
            </a:r>
            <a:r>
              <a:rPr lang="en-US" sz="2400" dirty="0">
                <a:latin typeface="Times New Roman" panose="02020603050405020304" pitchFamily="18" charset="0"/>
              </a:rPr>
              <a:t> </a:t>
            </a:r>
            <a:r>
              <a:rPr lang="en-US" sz="2400" dirty="0" err="1">
                <a:latin typeface="Times New Roman" panose="02020603050405020304" pitchFamily="18" charset="0"/>
              </a:rPr>
              <a:t>treo</a:t>
            </a:r>
            <a:r>
              <a:rPr lang="en-US" sz="2400" dirty="0">
                <a:latin typeface="Times New Roman" panose="02020603050405020304" pitchFamily="18" charset="0"/>
              </a:rPr>
              <a:t> </a:t>
            </a:r>
            <a:r>
              <a:rPr lang="en-US" sz="2400" dirty="0" err="1">
                <a:latin typeface="Times New Roman" panose="02020603050405020304" pitchFamily="18" charset="0"/>
              </a:rPr>
              <a:t>tạm</a:t>
            </a:r>
            <a:r>
              <a:rPr lang="en-US" sz="2400" dirty="0">
                <a:latin typeface="Times New Roman" panose="02020603050405020304" pitchFamily="18" charset="0"/>
              </a:rPr>
              <a:t> </a:t>
            </a:r>
            <a:r>
              <a:rPr lang="en-US" sz="2400" dirty="0" err="1">
                <a:latin typeface="Times New Roman" panose="02020603050405020304" pitchFamily="18" charset="0"/>
              </a:rPr>
              <a:t>thời</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p>
          <a:p>
            <a:pPr eaLnBrk="1" hangingPunct="1">
              <a:buNone/>
            </a:pPr>
            <a:r>
              <a:rPr lang="en-US" sz="2400" dirty="0" err="1">
                <a:latin typeface="Times New Roman" panose="02020603050405020304" pitchFamily="18" charset="0"/>
              </a:rPr>
              <a:t>chính</a:t>
            </a:r>
            <a:r>
              <a:rPr lang="en-US" sz="2400" dirty="0">
                <a:latin typeface="Times New Roman" panose="02020603050405020304" pitchFamily="18" charset="0"/>
              </a:rPr>
              <a:t> </a:t>
            </a:r>
            <a:r>
              <a:rPr lang="en-US" sz="2400" dirty="0" err="1">
                <a:latin typeface="Times New Roman" panose="02020603050405020304" pitchFamily="18" charset="0"/>
              </a:rPr>
              <a:t>để</a:t>
            </a:r>
            <a:r>
              <a:rPr lang="en-US" sz="2400" dirty="0">
                <a:latin typeface="Times New Roman" panose="02020603050405020304" pitchFamily="18" charset="0"/>
              </a:rPr>
              <a:t> </a:t>
            </a:r>
            <a:r>
              <a:rPr lang="en-US" sz="2400" dirty="0" err="1">
                <a:latin typeface="Times New Roman" panose="02020603050405020304" pitchFamily="18" charset="0"/>
              </a:rPr>
              <a:t>thực</a:t>
            </a:r>
            <a:r>
              <a:rPr lang="en-US" sz="2400" dirty="0">
                <a:latin typeface="Times New Roman" panose="02020603050405020304" pitchFamily="18" charset="0"/>
              </a:rPr>
              <a:t> </a:t>
            </a:r>
            <a:r>
              <a:rPr lang="en-US" sz="2400" dirty="0" err="1">
                <a:latin typeface="Times New Roman" panose="02020603050405020304" pitchFamily="18" charset="0"/>
              </a:rPr>
              <a:t>hiện</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ngắt</a:t>
            </a:r>
            <a:endParaRPr lang="en-US" sz="2400" dirty="0">
              <a:latin typeface="Times New Roman" panose="02020603050405020304" pitchFamily="18" charset="0"/>
            </a:endParaRPr>
          </a:p>
          <a:p>
            <a:pPr eaLnBrk="1" hangingPunct="1">
              <a:buFont typeface="Wingdings" panose="05000000000000000000" pitchFamily="2" charset="2"/>
              <a:buChar char="Ø"/>
            </a:pPr>
            <a:r>
              <a:rPr lang="en-US" sz="2400" dirty="0" err="1">
                <a:latin typeface="Times New Roman" panose="02020603050405020304" pitchFamily="18" charset="0"/>
              </a:rPr>
              <a:t>Ngắt</a:t>
            </a:r>
            <a:r>
              <a:rPr lang="en-US" sz="2400" dirty="0">
                <a:latin typeface="Times New Roman" panose="02020603050405020304" pitchFamily="18" charset="0"/>
              </a:rPr>
              <a:t> </a:t>
            </a:r>
            <a:r>
              <a:rPr lang="en-US" sz="2400" dirty="0" err="1">
                <a:latin typeface="Times New Roman" panose="02020603050405020304" pitchFamily="18" charset="0"/>
              </a:rPr>
              <a:t>cho</a:t>
            </a:r>
            <a:r>
              <a:rPr lang="en-US" sz="2400" dirty="0">
                <a:latin typeface="Times New Roman" panose="02020603050405020304" pitchFamily="18" charset="0"/>
              </a:rPr>
              <a:t> </a:t>
            </a:r>
            <a:r>
              <a:rPr lang="en-US" sz="2400" dirty="0" err="1">
                <a:latin typeface="Times New Roman" panose="02020603050405020304" pitchFamily="18" charset="0"/>
              </a:rPr>
              <a:t>phép</a:t>
            </a:r>
            <a:r>
              <a:rPr lang="en-US" sz="2400" dirty="0">
                <a:latin typeface="Times New Roman" panose="02020603050405020304" pitchFamily="18" charset="0"/>
              </a:rPr>
              <a:t> </a:t>
            </a:r>
            <a:r>
              <a:rPr lang="en-US" sz="2400" dirty="0" err="1">
                <a:latin typeface="Times New Roman" panose="02020603050405020304" pitchFamily="18" charset="0"/>
              </a:rPr>
              <a:t>hệ</a:t>
            </a:r>
            <a:r>
              <a:rPr lang="en-US" sz="2400" dirty="0">
                <a:latin typeface="Times New Roman" panose="02020603050405020304" pitchFamily="18" charset="0"/>
              </a:rPr>
              <a:t> </a:t>
            </a:r>
            <a:r>
              <a:rPr lang="en-US" sz="2400" dirty="0" err="1">
                <a:latin typeface="Times New Roman" panose="02020603050405020304" pitchFamily="18" charset="0"/>
              </a:rPr>
              <a:t>thống</a:t>
            </a:r>
            <a:r>
              <a:rPr lang="en-US" sz="2400" dirty="0">
                <a:latin typeface="Times New Roman" panose="02020603050405020304" pitchFamily="18" charset="0"/>
              </a:rPr>
              <a:t> </a:t>
            </a:r>
            <a:r>
              <a:rPr lang="en-US" sz="2400" dirty="0" err="1">
                <a:latin typeface="Times New Roman" panose="02020603050405020304" pitchFamily="18" charset="0"/>
              </a:rPr>
              <a:t>đáp</a:t>
            </a:r>
            <a:r>
              <a:rPr lang="en-US" sz="2400" dirty="0">
                <a:latin typeface="Times New Roman" panose="02020603050405020304" pitchFamily="18" charset="0"/>
              </a:rPr>
              <a:t> </a:t>
            </a:r>
            <a:r>
              <a:rPr lang="en-US" sz="2400" dirty="0" err="1">
                <a:latin typeface="Times New Roman" panose="02020603050405020304" pitchFamily="18" charset="0"/>
              </a:rPr>
              <a:t>ứng</a:t>
            </a:r>
            <a:r>
              <a:rPr lang="en-US" sz="2400" dirty="0">
                <a:latin typeface="Times New Roman" panose="02020603050405020304" pitchFamily="18" charset="0"/>
              </a:rPr>
              <a:t> </a:t>
            </a:r>
            <a:r>
              <a:rPr lang="en-US" sz="2400" dirty="0" err="1">
                <a:latin typeface="Times New Roman" panose="02020603050405020304" pitchFamily="18" charset="0"/>
              </a:rPr>
              <a:t>bất</a:t>
            </a:r>
            <a:r>
              <a:rPr lang="en-US" sz="2400" dirty="0">
                <a:latin typeface="Times New Roman" panose="02020603050405020304" pitchFamily="18" charset="0"/>
              </a:rPr>
              <a:t> </a:t>
            </a:r>
            <a:r>
              <a:rPr lang="en-US" sz="2400" dirty="0" err="1">
                <a:latin typeface="Times New Roman" panose="02020603050405020304" pitchFamily="18" charset="0"/>
              </a:rPr>
              <a:t>đồng</a:t>
            </a:r>
            <a:r>
              <a:rPr lang="en-US" sz="2400" dirty="0">
                <a:latin typeface="Times New Roman" panose="02020603050405020304" pitchFamily="18" charset="0"/>
              </a:rPr>
              <a:t> </a:t>
            </a:r>
            <a:r>
              <a:rPr lang="en-US" sz="2400" dirty="0" err="1">
                <a:latin typeface="Times New Roman" panose="02020603050405020304" pitchFamily="18" charset="0"/>
              </a:rPr>
              <a:t>bộ</a:t>
            </a:r>
            <a:r>
              <a:rPr lang="en-US" sz="2400" dirty="0">
                <a:latin typeface="Times New Roman" panose="02020603050405020304" pitchFamily="18" charset="0"/>
              </a:rPr>
              <a:t> </a:t>
            </a:r>
            <a:r>
              <a:rPr lang="en-US" sz="2400" dirty="0" err="1">
                <a:latin typeface="Times New Roman" panose="02020603050405020304" pitchFamily="18" charset="0"/>
              </a:rPr>
              <a:t>với</a:t>
            </a:r>
            <a:r>
              <a:rPr lang="en-US" sz="2400" dirty="0">
                <a:latin typeface="Times New Roman" panose="02020603050405020304" pitchFamily="18" charset="0"/>
              </a:rPr>
              <a:t> </a:t>
            </a:r>
            <a:r>
              <a:rPr lang="en-US" sz="2400" dirty="0" err="1">
                <a:latin typeface="Times New Roman" panose="02020603050405020304" pitchFamily="18" charset="0"/>
              </a:rPr>
              <a:t>một</a:t>
            </a:r>
            <a:r>
              <a:rPr lang="en-US" sz="2400" dirty="0">
                <a:latin typeface="Times New Roman" panose="02020603050405020304" pitchFamily="18" charset="0"/>
              </a:rPr>
              <a:t> </a:t>
            </a:r>
            <a:r>
              <a:rPr lang="en-US" sz="2400" dirty="0" err="1">
                <a:latin typeface="Times New Roman" panose="02020603050405020304" pitchFamily="18" charset="0"/>
              </a:rPr>
              <a:t>sự</a:t>
            </a:r>
            <a:r>
              <a:rPr lang="en-US" sz="2400" dirty="0">
                <a:latin typeface="Times New Roman" panose="02020603050405020304" pitchFamily="18" charset="0"/>
              </a:rPr>
              <a:t> </a:t>
            </a:r>
            <a:r>
              <a:rPr lang="en-US" sz="2400" dirty="0" err="1">
                <a:latin typeface="Times New Roman" panose="02020603050405020304" pitchFamily="18" charset="0"/>
              </a:rPr>
              <a:t>kiện</a:t>
            </a:r>
            <a:r>
              <a:rPr lang="en-US" sz="2400" dirty="0">
                <a:latin typeface="Times New Roman" panose="02020603050405020304" pitchFamily="18" charset="0"/>
              </a:rPr>
              <a:t> </a:t>
            </a:r>
            <a:r>
              <a:rPr lang="en-US" sz="2400" dirty="0" err="1">
                <a:latin typeface="Times New Roman" panose="02020603050405020304" pitchFamily="18" charset="0"/>
              </a:rPr>
              <a:t>và</a:t>
            </a:r>
            <a:r>
              <a:rPr lang="en-US" sz="2400" dirty="0">
                <a:latin typeface="Times New Roman" panose="02020603050405020304" pitchFamily="18" charset="0"/>
              </a:rPr>
              <a:t> </a:t>
            </a:r>
            <a:r>
              <a:rPr lang="en-US" sz="2400" dirty="0" err="1">
                <a:latin typeface="Times New Roman" panose="02020603050405020304" pitchFamily="18" charset="0"/>
              </a:rPr>
              <a:t>giải</a:t>
            </a:r>
            <a:r>
              <a:rPr lang="en-US" sz="2400" dirty="0">
                <a:latin typeface="Times New Roman" panose="02020603050405020304" pitchFamily="18" charset="0"/>
              </a:rPr>
              <a:t> </a:t>
            </a:r>
            <a:r>
              <a:rPr lang="en-US" sz="2400" dirty="0" err="1">
                <a:latin typeface="Times New Roman" panose="02020603050405020304" pitchFamily="18" charset="0"/>
              </a:rPr>
              <a:t>quyết</a:t>
            </a:r>
            <a:r>
              <a:rPr lang="en-US" sz="2400" dirty="0">
                <a:latin typeface="Times New Roman" panose="02020603050405020304" pitchFamily="18" charset="0"/>
              </a:rPr>
              <a:t> </a:t>
            </a:r>
            <a:r>
              <a:rPr lang="en-US" sz="2400" dirty="0" err="1">
                <a:latin typeface="Times New Roman" panose="02020603050405020304" pitchFamily="18" charset="0"/>
              </a:rPr>
              <a:t>sự</a:t>
            </a:r>
            <a:r>
              <a:rPr lang="en-US" sz="2400" dirty="0">
                <a:latin typeface="Times New Roman" panose="02020603050405020304" pitchFamily="18" charset="0"/>
              </a:rPr>
              <a:t> </a:t>
            </a:r>
            <a:r>
              <a:rPr lang="en-US" sz="2400" dirty="0" err="1">
                <a:latin typeface="Times New Roman" panose="02020603050405020304" pitchFamily="18" charset="0"/>
              </a:rPr>
              <a:t>kiện</a:t>
            </a:r>
            <a:r>
              <a:rPr lang="en-US" sz="2400" dirty="0">
                <a:latin typeface="Times New Roman" panose="02020603050405020304" pitchFamily="18" charset="0"/>
              </a:rPr>
              <a:t> </a:t>
            </a:r>
            <a:r>
              <a:rPr lang="en-US" sz="2400" dirty="0" err="1">
                <a:latin typeface="Times New Roman" panose="02020603050405020304" pitchFamily="18" charset="0"/>
              </a:rPr>
              <a:t>đó</a:t>
            </a:r>
            <a:r>
              <a:rPr lang="en-US" sz="2400" dirty="0">
                <a:latin typeface="Times New Roman" panose="02020603050405020304" pitchFamily="18" charset="0"/>
              </a:rPr>
              <a:t> ở </a:t>
            </a:r>
            <a:r>
              <a:rPr lang="en-US" sz="2400" dirty="0" err="1">
                <a:latin typeface="Times New Roman" panose="02020603050405020304" pitchFamily="18" charset="0"/>
              </a:rPr>
              <a:t>một</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khác</a:t>
            </a:r>
            <a:endParaRPr lang="en-US" sz="2400" dirty="0">
              <a:latin typeface="Times New Roman" panose="02020603050405020304" pitchFamily="18" charset="0"/>
            </a:endParaRPr>
          </a:p>
          <a:p>
            <a:pPr eaLnBrk="1" hangingPunct="1">
              <a:buFont typeface="Wingdings" panose="05000000000000000000" pitchFamily="2" charset="2"/>
              <a:buChar char="Ø"/>
            </a:pP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a:t>
            </a:r>
            <a:r>
              <a:rPr lang="en-US" sz="2400" dirty="0" err="1">
                <a:latin typeface="Times New Roman" panose="02020603050405020304" pitchFamily="18" charset="0"/>
              </a:rPr>
              <a:t>giải</a:t>
            </a:r>
            <a:r>
              <a:rPr lang="en-US" sz="2400" dirty="0">
                <a:latin typeface="Times New Roman" panose="02020603050405020304" pitchFamily="18" charset="0"/>
              </a:rPr>
              <a:t> </a:t>
            </a:r>
            <a:r>
              <a:rPr lang="en-US" sz="2400" dirty="0" err="1">
                <a:latin typeface="Times New Roman" panose="02020603050405020304" pitchFamily="18" charset="0"/>
              </a:rPr>
              <a:t>quyết</a:t>
            </a:r>
            <a:r>
              <a:rPr lang="en-US" sz="2400" dirty="0">
                <a:latin typeface="Times New Roman" panose="02020603050405020304" pitchFamily="18" charset="0"/>
              </a:rPr>
              <a:t> </a:t>
            </a:r>
            <a:r>
              <a:rPr lang="en-US" sz="2400" dirty="0" err="1">
                <a:latin typeface="Times New Roman" panose="02020603050405020304" pitchFamily="18" charset="0"/>
              </a:rPr>
              <a:t>ngắt</a:t>
            </a:r>
            <a:r>
              <a:rPr lang="en-US" sz="2400" dirty="0">
                <a:latin typeface="Times New Roman" panose="02020603050405020304" pitchFamily="18" charset="0"/>
              </a:rPr>
              <a:t> </a:t>
            </a:r>
            <a:r>
              <a:rPr lang="en-US" sz="2400" dirty="0" err="1">
                <a:latin typeface="Times New Roman" panose="02020603050405020304" pitchFamily="18" charset="0"/>
              </a:rPr>
              <a:t>gọi</a:t>
            </a:r>
            <a:r>
              <a:rPr lang="en-US" sz="2400" dirty="0">
                <a:latin typeface="Times New Roman" panose="02020603050405020304" pitchFamily="18" charset="0"/>
              </a:rPr>
              <a:t> </a:t>
            </a:r>
            <a:r>
              <a:rPr lang="en-US" sz="2400" dirty="0" err="1">
                <a:latin typeface="Times New Roman" panose="02020603050405020304" pitchFamily="18" charset="0"/>
              </a:rPr>
              <a:t>là</a:t>
            </a:r>
            <a:r>
              <a:rPr lang="en-US" sz="2400" dirty="0">
                <a:latin typeface="Times New Roman" panose="02020603050405020304" pitchFamily="18" charset="0"/>
              </a:rPr>
              <a:t> </a:t>
            </a:r>
            <a:r>
              <a:rPr lang="en-US" sz="2400" dirty="0" err="1">
                <a:latin typeface="Times New Roman" panose="02020603050405020304" pitchFamily="18" charset="0"/>
              </a:rPr>
              <a:t>chương</a:t>
            </a:r>
            <a:r>
              <a:rPr lang="en-US" sz="2400" dirty="0">
                <a:latin typeface="Times New Roman" panose="02020603050405020304" pitchFamily="18" charset="0"/>
              </a:rPr>
              <a:t> </a:t>
            </a:r>
            <a:r>
              <a:rPr lang="en-US" sz="2400" dirty="0" err="1">
                <a:latin typeface="Times New Roman" panose="02020603050405020304" pitchFamily="18" charset="0"/>
              </a:rPr>
              <a:t>trình</a:t>
            </a:r>
            <a:r>
              <a:rPr lang="en-US" sz="2400" dirty="0">
                <a:latin typeface="Times New Roman" panose="02020603050405020304" pitchFamily="18" charset="0"/>
              </a:rPr>
              <a:t> con </a:t>
            </a:r>
            <a:r>
              <a:rPr lang="en-US" sz="2400" dirty="0" err="1">
                <a:latin typeface="Times New Roman" panose="02020603050405020304" pitchFamily="18" charset="0"/>
              </a:rPr>
              <a:t>phục</a:t>
            </a:r>
            <a:r>
              <a:rPr lang="en-US" sz="2400" dirty="0">
                <a:latin typeface="Times New Roman" panose="02020603050405020304" pitchFamily="18" charset="0"/>
              </a:rPr>
              <a:t> </a:t>
            </a:r>
            <a:r>
              <a:rPr lang="en-US" sz="2400" dirty="0" err="1">
                <a:latin typeface="Times New Roman" panose="02020603050405020304" pitchFamily="18" charset="0"/>
              </a:rPr>
              <a:t>vụ</a:t>
            </a:r>
            <a:r>
              <a:rPr lang="en-US" sz="2400" dirty="0">
                <a:latin typeface="Times New Roman" panose="02020603050405020304" pitchFamily="18" charset="0"/>
              </a:rPr>
              <a:t> </a:t>
            </a:r>
            <a:r>
              <a:rPr lang="en-US" sz="2400" dirty="0" err="1">
                <a:latin typeface="Times New Roman" panose="02020603050405020304" pitchFamily="18" charset="0"/>
              </a:rPr>
              <a:t>ngắt</a:t>
            </a:r>
            <a:r>
              <a:rPr lang="en-US" sz="2400" dirty="0">
                <a:latin typeface="Times New Roman" panose="02020603050405020304" pitchFamily="18" charset="0"/>
              </a:rPr>
              <a:t> ISR – Interrupt Service Routine</a:t>
            </a:r>
          </a:p>
          <a:p>
            <a:pPr marL="812800" indent="-812800" eaLnBrk="1" hangingPunct="1">
              <a:lnSpc>
                <a:spcPct val="80000"/>
              </a:lnSpc>
              <a:buFont typeface="Wingdings" panose="05000000000000000000" pitchFamily="2" charset="2"/>
              <a:buNone/>
            </a:pPr>
            <a:endParaRPr 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4998">
                                            <p:txEl>
                                              <p:pRg st="0" end="0"/>
                                            </p:txEl>
                                          </p:spTgt>
                                        </p:tgtEl>
                                        <p:attrNameLst>
                                          <p:attrName>style.visibility</p:attrName>
                                        </p:attrNameLst>
                                      </p:cBhvr>
                                      <p:to>
                                        <p:strVal val="visible"/>
                                      </p:to>
                                    </p:set>
                                    <p:animEffect transition="in" filter="blinds(horizontal)">
                                      <p:cBhvr>
                                        <p:cTn id="12" dur="500"/>
                                        <p:tgtEl>
                                          <p:spTgt spid="8499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4998">
                                            <p:txEl>
                                              <p:pRg st="1" end="1"/>
                                            </p:txEl>
                                          </p:spTgt>
                                        </p:tgtEl>
                                        <p:attrNameLst>
                                          <p:attrName>style.visibility</p:attrName>
                                        </p:attrNameLst>
                                      </p:cBhvr>
                                      <p:to>
                                        <p:strVal val="visible"/>
                                      </p:to>
                                    </p:set>
                                    <p:animEffect transition="in" filter="blinds(horizontal)">
                                      <p:cBhvr>
                                        <p:cTn id="17" dur="500"/>
                                        <p:tgtEl>
                                          <p:spTgt spid="8499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4998">
                                            <p:txEl>
                                              <p:pRg st="2" end="2"/>
                                            </p:txEl>
                                          </p:spTgt>
                                        </p:tgtEl>
                                        <p:attrNameLst>
                                          <p:attrName>style.visibility</p:attrName>
                                        </p:attrNameLst>
                                      </p:cBhvr>
                                      <p:to>
                                        <p:strVal val="visible"/>
                                      </p:to>
                                    </p:set>
                                    <p:animEffect transition="in" filter="blinds(horizontal)">
                                      <p:cBhvr>
                                        <p:cTn id="22" dur="500"/>
                                        <p:tgtEl>
                                          <p:spTgt spid="849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998">
                                            <p:txEl>
                                              <p:pRg st="3" end="3"/>
                                            </p:txEl>
                                          </p:spTgt>
                                        </p:tgtEl>
                                        <p:attrNameLst>
                                          <p:attrName>style.visibility</p:attrName>
                                        </p:attrNameLst>
                                      </p:cBhvr>
                                      <p:to>
                                        <p:strVal val="visible"/>
                                      </p:to>
                                    </p:set>
                                    <p:animEffect transition="in" filter="blinds(horizontal)">
                                      <p:cBhvr>
                                        <p:cTn id="27" dur="500"/>
                                        <p:tgtEl>
                                          <p:spTgt spid="849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4998">
                                            <p:txEl>
                                              <p:pRg st="4" end="4"/>
                                            </p:txEl>
                                          </p:spTgt>
                                        </p:tgtEl>
                                        <p:attrNameLst>
                                          <p:attrName>style.visibility</p:attrName>
                                        </p:attrNameLst>
                                      </p:cBhvr>
                                      <p:to>
                                        <p:strVal val="visible"/>
                                      </p:to>
                                    </p:set>
                                    <p:animEffect transition="in" filter="blinds(horizontal)">
                                      <p:cBhvr>
                                        <p:cTn id="32" dur="500"/>
                                        <p:tgtEl>
                                          <p:spTgt spid="8499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4998">
                                            <p:txEl>
                                              <p:pRg st="5" end="5"/>
                                            </p:txEl>
                                          </p:spTgt>
                                        </p:tgtEl>
                                        <p:attrNameLst>
                                          <p:attrName>style.visibility</p:attrName>
                                        </p:attrNameLst>
                                      </p:cBhvr>
                                      <p:to>
                                        <p:strVal val="visible"/>
                                      </p:to>
                                    </p:set>
                                    <p:animEffect transition="in" filter="blinds(horizontal)">
                                      <p:cBhvr>
                                        <p:cTn id="37" dur="500"/>
                                        <p:tgtEl>
                                          <p:spTgt spid="849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ISR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endParaRPr lang="en-US" dirty="0">
              <a:latin typeface="Times New Roman" panose="02020603050405020304" pitchFamily="18" charset="0"/>
              <a:cs typeface="Times New Roman" panose="02020603050405020304" pitchFamily="18" charset="0"/>
            </a:endParaRPr>
          </a:p>
        </p:txBody>
      </p:sp>
      <p:sp>
        <p:nvSpPr>
          <p:cNvPr id="218115" name="Rectangle 3"/>
          <p:cNvSpPr>
            <a:spLocks noGrp="1" noChangeArrowheads="1"/>
          </p:cNvSpPr>
          <p:nvPr>
            <p:ph type="body" idx="1"/>
          </p:nvPr>
        </p:nvSpPr>
        <p:spPr>
          <a:xfrm>
            <a:off x="457200" y="1600200"/>
            <a:ext cx="8229600" cy="5257800"/>
          </a:xfrm>
        </p:spPr>
        <p:txBody>
          <a:bodyPr/>
          <a:lstStyle/>
          <a:p>
            <a:pPr eaLnBrk="1" hangingPunct="1">
              <a:lnSpc>
                <a:spcPct val="90000"/>
              </a:lnSpc>
              <a:buFont typeface="Wingdings" panose="05000000000000000000" pitchFamily="2" charset="2"/>
              <a:buNone/>
            </a:pPr>
            <a:r>
              <a:rPr lang="en-US" dirty="0"/>
              <a:t>ORG    0000H</a:t>
            </a:r>
          </a:p>
          <a:p>
            <a:pPr eaLnBrk="1" hangingPunct="1">
              <a:lnSpc>
                <a:spcPct val="90000"/>
              </a:lnSpc>
              <a:buFont typeface="Wingdings" panose="05000000000000000000" pitchFamily="2" charset="2"/>
              <a:buNone/>
            </a:pPr>
            <a:r>
              <a:rPr lang="en-US" dirty="0"/>
              <a:t>LJMP  MAIN </a:t>
            </a:r>
          </a:p>
          <a:p>
            <a:pPr eaLnBrk="1" hangingPunct="1">
              <a:lnSpc>
                <a:spcPct val="90000"/>
              </a:lnSpc>
              <a:buFont typeface="Wingdings" panose="05000000000000000000" pitchFamily="2" charset="2"/>
              <a:buNone/>
            </a:pPr>
            <a:r>
              <a:rPr lang="en-US" dirty="0"/>
              <a:t>ORG    000BH </a:t>
            </a:r>
          </a:p>
          <a:p>
            <a:pPr eaLnBrk="1" hangingPunct="1">
              <a:lnSpc>
                <a:spcPct val="90000"/>
              </a:lnSpc>
              <a:buFont typeface="Wingdings" panose="05000000000000000000" pitchFamily="2" charset="2"/>
              <a:buNone/>
            </a:pPr>
            <a:r>
              <a:rPr lang="en-US" dirty="0"/>
              <a:t>ISR-T0 </a:t>
            </a:r>
          </a:p>
          <a:p>
            <a:pPr eaLnBrk="1" hangingPunct="1">
              <a:lnSpc>
                <a:spcPct val="90000"/>
              </a:lnSpc>
              <a:buFont typeface="Wingdings" panose="05000000000000000000" pitchFamily="2" charset="2"/>
              <a:buNone/>
            </a:pPr>
            <a:r>
              <a:rPr lang="en-US" dirty="0"/>
              <a:t>RETI </a:t>
            </a:r>
          </a:p>
          <a:p>
            <a:pPr eaLnBrk="1" hangingPunct="1">
              <a:lnSpc>
                <a:spcPct val="90000"/>
              </a:lnSpc>
              <a:buFont typeface="Wingdings" panose="05000000000000000000" pitchFamily="2" charset="2"/>
              <a:buNone/>
            </a:pPr>
            <a:r>
              <a:rPr lang="en-US" dirty="0"/>
              <a:t>ORG    001BH </a:t>
            </a:r>
          </a:p>
          <a:p>
            <a:pPr eaLnBrk="1" hangingPunct="1">
              <a:lnSpc>
                <a:spcPct val="90000"/>
              </a:lnSpc>
              <a:buFont typeface="Wingdings" panose="05000000000000000000" pitchFamily="2" charset="2"/>
              <a:buNone/>
            </a:pPr>
            <a:r>
              <a:rPr lang="en-US" dirty="0"/>
              <a:t>ISR-T1</a:t>
            </a:r>
          </a:p>
          <a:p>
            <a:pPr eaLnBrk="1" hangingPunct="1">
              <a:lnSpc>
                <a:spcPct val="90000"/>
              </a:lnSpc>
              <a:buFont typeface="Wingdings" panose="05000000000000000000" pitchFamily="2" charset="2"/>
              <a:buNone/>
            </a:pPr>
            <a:r>
              <a:rPr lang="en-US" dirty="0"/>
              <a:t>RETI </a:t>
            </a:r>
          </a:p>
          <a:p>
            <a:pPr eaLnBrk="1" hangingPunct="1">
              <a:lnSpc>
                <a:spcPct val="90000"/>
              </a:lnSpc>
              <a:buFont typeface="Wingdings" panose="05000000000000000000" pitchFamily="2" charset="2"/>
              <a:buNone/>
            </a:pPr>
            <a:r>
              <a:rPr lang="en-US" dirty="0"/>
              <a:t>ORG    0030H </a:t>
            </a:r>
          </a:p>
          <a:p>
            <a:pPr eaLnBrk="1" hangingPunct="1">
              <a:lnSpc>
                <a:spcPct val="90000"/>
              </a:lnSpc>
              <a:buFont typeface="Wingdings" panose="05000000000000000000" pitchFamily="2" charset="2"/>
              <a:buNone/>
            </a:pPr>
            <a:r>
              <a:rPr lang="en-US" dirty="0"/>
              <a:t>MAIN</a:t>
            </a:r>
          </a:p>
          <a:p>
            <a:pPr eaLnBrk="1" hangingPunct="1">
              <a:lnSpc>
                <a:spcPct val="90000"/>
              </a:lnSpc>
              <a:buFont typeface="Wingdings" panose="05000000000000000000" pitchFamily="2" charset="2"/>
              <a:buNone/>
            </a:pPr>
            <a:r>
              <a:rPr lang="en-US" dirty="0"/>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blinds(horizontal)">
                                      <p:cBhvr>
                                        <p:cTn id="7" dur="500"/>
                                        <p:tgtEl>
                                          <p:spTgt spid="218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blinds(horizontal)">
                                      <p:cBhvr>
                                        <p:cTn id="12" dur="500"/>
                                        <p:tgtEl>
                                          <p:spTgt spid="218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5">
                                            <p:txEl>
                                              <p:pRg st="2" end="2"/>
                                            </p:txEl>
                                          </p:spTgt>
                                        </p:tgtEl>
                                        <p:attrNameLst>
                                          <p:attrName>style.visibility</p:attrName>
                                        </p:attrNameLst>
                                      </p:cBhvr>
                                      <p:to>
                                        <p:strVal val="visible"/>
                                      </p:to>
                                    </p:set>
                                    <p:animEffect transition="in" filter="blinds(horizontal)">
                                      <p:cBhvr>
                                        <p:cTn id="17" dur="500"/>
                                        <p:tgtEl>
                                          <p:spTgt spid="21811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8115">
                                            <p:txEl>
                                              <p:pRg st="3" end="3"/>
                                            </p:txEl>
                                          </p:spTgt>
                                        </p:tgtEl>
                                        <p:attrNameLst>
                                          <p:attrName>style.visibility</p:attrName>
                                        </p:attrNameLst>
                                      </p:cBhvr>
                                      <p:to>
                                        <p:strVal val="visible"/>
                                      </p:to>
                                    </p:set>
                                    <p:animEffect transition="in" filter="blinds(horizontal)">
                                      <p:cBhvr>
                                        <p:cTn id="20" dur="500"/>
                                        <p:tgtEl>
                                          <p:spTgt spid="21811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8115">
                                            <p:txEl>
                                              <p:pRg st="4" end="4"/>
                                            </p:txEl>
                                          </p:spTgt>
                                        </p:tgtEl>
                                        <p:attrNameLst>
                                          <p:attrName>style.visibility</p:attrName>
                                        </p:attrNameLst>
                                      </p:cBhvr>
                                      <p:to>
                                        <p:strVal val="visible"/>
                                      </p:to>
                                    </p:set>
                                    <p:animEffect transition="in" filter="blinds(horizontal)">
                                      <p:cBhvr>
                                        <p:cTn id="23" dur="500"/>
                                        <p:tgtEl>
                                          <p:spTgt spid="2181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18115">
                                            <p:txEl>
                                              <p:pRg st="5" end="5"/>
                                            </p:txEl>
                                          </p:spTgt>
                                        </p:tgtEl>
                                        <p:attrNameLst>
                                          <p:attrName>style.visibility</p:attrName>
                                        </p:attrNameLst>
                                      </p:cBhvr>
                                      <p:to>
                                        <p:strVal val="visible"/>
                                      </p:to>
                                    </p:set>
                                    <p:animEffect transition="in" filter="blinds(horizontal)">
                                      <p:cBhvr>
                                        <p:cTn id="28" dur="500"/>
                                        <p:tgtEl>
                                          <p:spTgt spid="218115">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18115">
                                            <p:txEl>
                                              <p:pRg st="6" end="6"/>
                                            </p:txEl>
                                          </p:spTgt>
                                        </p:tgtEl>
                                        <p:attrNameLst>
                                          <p:attrName>style.visibility</p:attrName>
                                        </p:attrNameLst>
                                      </p:cBhvr>
                                      <p:to>
                                        <p:strVal val="visible"/>
                                      </p:to>
                                    </p:set>
                                    <p:animEffect transition="in" filter="blinds(horizontal)">
                                      <p:cBhvr>
                                        <p:cTn id="31" dur="500"/>
                                        <p:tgtEl>
                                          <p:spTgt spid="218115">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18115">
                                            <p:txEl>
                                              <p:pRg st="7" end="7"/>
                                            </p:txEl>
                                          </p:spTgt>
                                        </p:tgtEl>
                                        <p:attrNameLst>
                                          <p:attrName>style.visibility</p:attrName>
                                        </p:attrNameLst>
                                      </p:cBhvr>
                                      <p:to>
                                        <p:strVal val="visible"/>
                                      </p:to>
                                    </p:set>
                                    <p:animEffect transition="in" filter="blinds(horizontal)">
                                      <p:cBhvr>
                                        <p:cTn id="34" dur="500"/>
                                        <p:tgtEl>
                                          <p:spTgt spid="21811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18115">
                                            <p:txEl>
                                              <p:pRg st="8" end="8"/>
                                            </p:txEl>
                                          </p:spTgt>
                                        </p:tgtEl>
                                        <p:attrNameLst>
                                          <p:attrName>style.visibility</p:attrName>
                                        </p:attrNameLst>
                                      </p:cBhvr>
                                      <p:to>
                                        <p:strVal val="visible"/>
                                      </p:to>
                                    </p:set>
                                    <p:animEffect transition="in" filter="blinds(horizontal)">
                                      <p:cBhvr>
                                        <p:cTn id="39" dur="500"/>
                                        <p:tgtEl>
                                          <p:spTgt spid="21811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18115">
                                            <p:txEl>
                                              <p:pRg st="9" end="9"/>
                                            </p:txEl>
                                          </p:spTgt>
                                        </p:tgtEl>
                                        <p:attrNameLst>
                                          <p:attrName>style.visibility</p:attrName>
                                        </p:attrNameLst>
                                      </p:cBhvr>
                                      <p:to>
                                        <p:strVal val="visible"/>
                                      </p:to>
                                    </p:set>
                                    <p:animEffect transition="in" filter="blinds(horizontal)">
                                      <p:cBhvr>
                                        <p:cTn id="42" dur="500"/>
                                        <p:tgtEl>
                                          <p:spTgt spid="21811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45" dur="500"/>
                                        <p:tgtEl>
                                          <p:spTgt spid="2181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ISR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lớn</a:t>
            </a:r>
            <a:r>
              <a:rPr lang="en-US" dirty="0">
                <a:latin typeface="Times New Roman" panose="02020603050405020304" pitchFamily="18" charset="0"/>
                <a:cs typeface="Times New Roman" panose="02020603050405020304" pitchFamily="18" charset="0"/>
              </a:rPr>
              <a:t> </a:t>
            </a:r>
          </a:p>
        </p:txBody>
      </p:sp>
      <p:sp>
        <p:nvSpPr>
          <p:cNvPr id="219139" name="Rectangle 3"/>
          <p:cNvSpPr>
            <a:spLocks noGrp="1" noChangeArrowheads="1"/>
          </p:cNvSpPr>
          <p:nvPr>
            <p:ph type="body" idx="1"/>
          </p:nvPr>
        </p:nvSpPr>
        <p:spPr>
          <a:xfrm>
            <a:off x="457200" y="1524000"/>
            <a:ext cx="8229600" cy="5029200"/>
          </a:xfrm>
        </p:spPr>
        <p:txBody>
          <a:bodyPr/>
          <a:lstStyle/>
          <a:p>
            <a:pPr eaLnBrk="1" hangingPunct="1">
              <a:lnSpc>
                <a:spcPct val="80000"/>
              </a:lnSpc>
              <a:buFont typeface="Wingdings" panose="05000000000000000000" pitchFamily="2" charset="2"/>
              <a:buNone/>
            </a:pPr>
            <a:r>
              <a:rPr lang="en-US" sz="2400" dirty="0"/>
              <a:t>ORG 0000H</a:t>
            </a:r>
          </a:p>
          <a:p>
            <a:pPr eaLnBrk="1" hangingPunct="1">
              <a:lnSpc>
                <a:spcPct val="80000"/>
              </a:lnSpc>
              <a:buFont typeface="Wingdings" panose="05000000000000000000" pitchFamily="2" charset="2"/>
              <a:buNone/>
            </a:pPr>
            <a:r>
              <a:rPr lang="en-US" sz="2400" dirty="0"/>
              <a:t>LJMP MAIN</a:t>
            </a:r>
          </a:p>
          <a:p>
            <a:pPr eaLnBrk="1" hangingPunct="1">
              <a:lnSpc>
                <a:spcPct val="80000"/>
              </a:lnSpc>
              <a:buFont typeface="Wingdings" panose="05000000000000000000" pitchFamily="2" charset="2"/>
              <a:buNone/>
            </a:pPr>
            <a:r>
              <a:rPr lang="en-US" sz="2400" dirty="0"/>
              <a:t>ORG 000BH</a:t>
            </a:r>
          </a:p>
          <a:p>
            <a:pPr eaLnBrk="1" hangingPunct="1">
              <a:lnSpc>
                <a:spcPct val="80000"/>
              </a:lnSpc>
              <a:buFont typeface="Wingdings" panose="05000000000000000000" pitchFamily="2" charset="2"/>
              <a:buNone/>
            </a:pPr>
            <a:r>
              <a:rPr lang="en-US" sz="2400" dirty="0"/>
              <a:t>LJMP ISR-T0 </a:t>
            </a:r>
          </a:p>
          <a:p>
            <a:pPr eaLnBrk="1" hangingPunct="1">
              <a:lnSpc>
                <a:spcPct val="80000"/>
              </a:lnSpc>
              <a:buFont typeface="Wingdings" panose="05000000000000000000" pitchFamily="2" charset="2"/>
              <a:buNone/>
            </a:pPr>
            <a:r>
              <a:rPr lang="en-US" sz="2400" dirty="0"/>
              <a:t>ORG 001BH</a:t>
            </a:r>
          </a:p>
          <a:p>
            <a:pPr eaLnBrk="1" hangingPunct="1">
              <a:lnSpc>
                <a:spcPct val="80000"/>
              </a:lnSpc>
              <a:buFont typeface="Wingdings" panose="05000000000000000000" pitchFamily="2" charset="2"/>
              <a:buNone/>
            </a:pPr>
            <a:r>
              <a:rPr lang="en-US" sz="2400" dirty="0"/>
              <a:t>LJMP IST-T1 </a:t>
            </a:r>
          </a:p>
          <a:p>
            <a:pPr eaLnBrk="1" hangingPunct="1">
              <a:lnSpc>
                <a:spcPct val="80000"/>
              </a:lnSpc>
              <a:buFont typeface="Wingdings" panose="05000000000000000000" pitchFamily="2" charset="2"/>
              <a:buNone/>
            </a:pPr>
            <a:r>
              <a:rPr lang="en-US" sz="2400" dirty="0"/>
              <a:t>ORG 0030H</a:t>
            </a:r>
          </a:p>
          <a:p>
            <a:pPr eaLnBrk="1" hangingPunct="1">
              <a:lnSpc>
                <a:spcPct val="80000"/>
              </a:lnSpc>
              <a:buFont typeface="Wingdings" panose="05000000000000000000" pitchFamily="2" charset="2"/>
              <a:buNone/>
            </a:pPr>
            <a:r>
              <a:rPr lang="en-US" sz="2400" dirty="0"/>
              <a:t>MAIN</a:t>
            </a:r>
          </a:p>
          <a:p>
            <a:pPr eaLnBrk="1" hangingPunct="1">
              <a:lnSpc>
                <a:spcPct val="80000"/>
              </a:lnSpc>
              <a:buFont typeface="Wingdings" panose="05000000000000000000" pitchFamily="2" charset="2"/>
              <a:buNone/>
            </a:pPr>
            <a:r>
              <a:rPr lang="en-US" sz="2400" dirty="0"/>
              <a:t> ISR-T0</a:t>
            </a:r>
          </a:p>
          <a:p>
            <a:pPr eaLnBrk="1" hangingPunct="1">
              <a:lnSpc>
                <a:spcPct val="80000"/>
              </a:lnSpc>
              <a:buFont typeface="Wingdings" panose="05000000000000000000" pitchFamily="2" charset="2"/>
              <a:buNone/>
            </a:pPr>
            <a:r>
              <a:rPr lang="en-US" sz="2400" dirty="0"/>
              <a:t> RETI</a:t>
            </a:r>
            <a:endParaRPr lang="fr-FR" sz="2400" dirty="0"/>
          </a:p>
          <a:p>
            <a:pPr eaLnBrk="1" hangingPunct="1">
              <a:lnSpc>
                <a:spcPct val="80000"/>
              </a:lnSpc>
              <a:buFont typeface="Wingdings" panose="05000000000000000000" pitchFamily="2" charset="2"/>
              <a:buNone/>
            </a:pPr>
            <a:r>
              <a:rPr lang="fr-FR" sz="2400" dirty="0"/>
              <a:t>ISR-T1</a:t>
            </a:r>
          </a:p>
          <a:p>
            <a:pPr eaLnBrk="1" hangingPunct="1">
              <a:lnSpc>
                <a:spcPct val="80000"/>
              </a:lnSpc>
              <a:buFont typeface="Wingdings" panose="05000000000000000000" pitchFamily="2" charset="2"/>
              <a:buNone/>
            </a:pPr>
            <a:r>
              <a:rPr lang="fr-FR" sz="2400" dirty="0"/>
              <a:t>RETI </a:t>
            </a:r>
          </a:p>
          <a:p>
            <a:pPr eaLnBrk="1" hangingPunct="1">
              <a:lnSpc>
                <a:spcPct val="80000"/>
              </a:lnSpc>
              <a:buFont typeface="Wingdings" panose="05000000000000000000" pitchFamily="2" charset="2"/>
              <a:buNone/>
            </a:pPr>
            <a:r>
              <a:rPr lang="fr-FR" sz="2400" dirty="0"/>
              <a:t>END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blinds(horizontal)">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blinds(horizontal)">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blinds(horizontal)">
                                      <p:cBhvr>
                                        <p:cTn id="17" dur="500"/>
                                        <p:tgtEl>
                                          <p:spTgt spid="21913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9139">
                                            <p:txEl>
                                              <p:pRg st="3" end="3"/>
                                            </p:txEl>
                                          </p:spTgt>
                                        </p:tgtEl>
                                        <p:attrNameLst>
                                          <p:attrName>style.visibility</p:attrName>
                                        </p:attrNameLst>
                                      </p:cBhvr>
                                      <p:to>
                                        <p:strVal val="visible"/>
                                      </p:to>
                                    </p:set>
                                    <p:animEffect transition="in" filter="blinds(horizontal)">
                                      <p:cBhvr>
                                        <p:cTn id="20" dur="500"/>
                                        <p:tgtEl>
                                          <p:spTgt spid="2191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19139">
                                            <p:txEl>
                                              <p:pRg st="4" end="4"/>
                                            </p:txEl>
                                          </p:spTgt>
                                        </p:tgtEl>
                                        <p:attrNameLst>
                                          <p:attrName>style.visibility</p:attrName>
                                        </p:attrNameLst>
                                      </p:cBhvr>
                                      <p:to>
                                        <p:strVal val="visible"/>
                                      </p:to>
                                    </p:set>
                                    <p:animEffect transition="in" filter="blinds(horizontal)">
                                      <p:cBhvr>
                                        <p:cTn id="25" dur="500"/>
                                        <p:tgtEl>
                                          <p:spTgt spid="219139">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19139">
                                            <p:txEl>
                                              <p:pRg st="5" end="5"/>
                                            </p:txEl>
                                          </p:spTgt>
                                        </p:tgtEl>
                                        <p:attrNameLst>
                                          <p:attrName>style.visibility</p:attrName>
                                        </p:attrNameLst>
                                      </p:cBhvr>
                                      <p:to>
                                        <p:strVal val="visible"/>
                                      </p:to>
                                    </p:set>
                                    <p:animEffect transition="in" filter="blinds(horizontal)">
                                      <p:cBhvr>
                                        <p:cTn id="28" dur="500"/>
                                        <p:tgtEl>
                                          <p:spTgt spid="21913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19139">
                                            <p:txEl>
                                              <p:pRg st="6" end="6"/>
                                            </p:txEl>
                                          </p:spTgt>
                                        </p:tgtEl>
                                        <p:attrNameLst>
                                          <p:attrName>style.visibility</p:attrName>
                                        </p:attrNameLst>
                                      </p:cBhvr>
                                      <p:to>
                                        <p:strVal val="visible"/>
                                      </p:to>
                                    </p:set>
                                    <p:animEffect transition="in" filter="blinds(horizontal)">
                                      <p:cBhvr>
                                        <p:cTn id="33" dur="500"/>
                                        <p:tgtEl>
                                          <p:spTgt spid="21913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219139">
                                            <p:txEl>
                                              <p:pRg st="7" end="7"/>
                                            </p:txEl>
                                          </p:spTgt>
                                        </p:tgtEl>
                                        <p:attrNameLst>
                                          <p:attrName>style.visibility</p:attrName>
                                        </p:attrNameLst>
                                      </p:cBhvr>
                                      <p:to>
                                        <p:strVal val="visible"/>
                                      </p:to>
                                    </p:set>
                                    <p:animEffect transition="in" filter="blinds(horizontal)">
                                      <p:cBhvr>
                                        <p:cTn id="36" dur="500"/>
                                        <p:tgtEl>
                                          <p:spTgt spid="21913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219139">
                                            <p:txEl>
                                              <p:pRg st="8" end="8"/>
                                            </p:txEl>
                                          </p:spTgt>
                                        </p:tgtEl>
                                        <p:attrNameLst>
                                          <p:attrName>style.visibility</p:attrName>
                                        </p:attrNameLst>
                                      </p:cBhvr>
                                      <p:to>
                                        <p:strVal val="visible"/>
                                      </p:to>
                                    </p:set>
                                    <p:animEffect transition="in" filter="blinds(horizontal)">
                                      <p:cBhvr>
                                        <p:cTn id="39" dur="500"/>
                                        <p:tgtEl>
                                          <p:spTgt spid="21913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19139">
                                            <p:txEl>
                                              <p:pRg st="9" end="9"/>
                                            </p:txEl>
                                          </p:spTgt>
                                        </p:tgtEl>
                                        <p:attrNameLst>
                                          <p:attrName>style.visibility</p:attrName>
                                        </p:attrNameLst>
                                      </p:cBhvr>
                                      <p:to>
                                        <p:strVal val="visible"/>
                                      </p:to>
                                    </p:set>
                                    <p:animEffect transition="in" filter="blinds(horizontal)">
                                      <p:cBhvr>
                                        <p:cTn id="42" dur="500"/>
                                        <p:tgtEl>
                                          <p:spTgt spid="219139">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19139">
                                            <p:txEl>
                                              <p:pRg st="10" end="10"/>
                                            </p:txEl>
                                          </p:spTgt>
                                        </p:tgtEl>
                                        <p:attrNameLst>
                                          <p:attrName>style.visibility</p:attrName>
                                        </p:attrNameLst>
                                      </p:cBhvr>
                                      <p:to>
                                        <p:strVal val="visible"/>
                                      </p:to>
                                    </p:set>
                                    <p:animEffect transition="in" filter="blinds(horizontal)">
                                      <p:cBhvr>
                                        <p:cTn id="45" dur="500"/>
                                        <p:tgtEl>
                                          <p:spTgt spid="219139">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19139">
                                            <p:txEl>
                                              <p:pRg st="11" end="11"/>
                                            </p:txEl>
                                          </p:spTgt>
                                        </p:tgtEl>
                                        <p:attrNameLst>
                                          <p:attrName>style.visibility</p:attrName>
                                        </p:attrNameLst>
                                      </p:cBhvr>
                                      <p:to>
                                        <p:strVal val="visible"/>
                                      </p:to>
                                    </p:set>
                                    <p:animEffect transition="in" filter="blinds(horizontal)">
                                      <p:cBhvr>
                                        <p:cTn id="48" dur="500"/>
                                        <p:tgtEl>
                                          <p:spTgt spid="219139">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19139">
                                            <p:txEl>
                                              <p:pRg st="12" end="12"/>
                                            </p:txEl>
                                          </p:spTgt>
                                        </p:tgtEl>
                                        <p:attrNameLst>
                                          <p:attrName>style.visibility</p:attrName>
                                        </p:attrNameLst>
                                      </p:cBhvr>
                                      <p:to>
                                        <p:strVal val="visible"/>
                                      </p:to>
                                    </p:set>
                                    <p:animEffect transition="in" filter="blinds(horizontal)">
                                      <p:cBhvr>
                                        <p:cTn id="51" dur="500"/>
                                        <p:tgtEl>
                                          <p:spTgt spid="21913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r>
              <a:rPr lang="fr-FR" dirty="0" err="1">
                <a:latin typeface="Times New Roman" panose="02020603050405020304" pitchFamily="18" charset="0"/>
                <a:cs typeface="Times New Roman" panose="02020603050405020304" pitchFamily="18" charset="0"/>
              </a:rPr>
              <a:t>Ngắt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timer</a:t>
            </a:r>
            <a:r>
              <a:rPr lang="fr-F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20163" name="Rectangle 3"/>
          <p:cNvSpPr>
            <a:spLocks noGrp="1" noChangeArrowheads="1"/>
          </p:cNvSpPr>
          <p:nvPr>
            <p:ph type="body" idx="1"/>
          </p:nvPr>
        </p:nvSpPr>
        <p:spPr/>
        <p:txBody>
          <a:bodyPr/>
          <a:lstStyle/>
          <a:p>
            <a:pPr eaLnBrk="1" hangingPunct="1">
              <a:buFont typeface="Wingdings" panose="05000000000000000000" pitchFamily="2" charset="2"/>
              <a:buNone/>
            </a:pPr>
            <a:r>
              <a:rPr lang="fr-FR" dirty="0" err="1"/>
              <a:t>Ví</a:t>
            </a:r>
            <a:r>
              <a:rPr lang="fr-FR" dirty="0"/>
              <a:t> </a:t>
            </a:r>
            <a:r>
              <a:rPr lang="fr-FR" dirty="0" err="1"/>
              <a:t>dụ</a:t>
            </a:r>
            <a:r>
              <a:rPr lang="fr-FR" dirty="0"/>
              <a:t>: </a:t>
            </a:r>
          </a:p>
          <a:p>
            <a:pPr eaLnBrk="1" hangingPunct="1">
              <a:buFont typeface="Wingdings" panose="05000000000000000000" pitchFamily="2" charset="2"/>
              <a:buNone/>
            </a:pPr>
            <a:r>
              <a:rPr lang="fr-FR" dirty="0"/>
              <a:t>Vẽ và viết chương trình tạo sóng vuông 50% có tần số 10KHz ở ngõ P1.5 sử dụng ngắt </a:t>
            </a:r>
            <a:r>
              <a:rPr lang="fr-FR" dirty="0" err="1"/>
              <a:t>timer</a:t>
            </a:r>
            <a:r>
              <a:rPr lang="fr-FR" dirty="0"/>
              <a:t> 1. Biết rằng bộ dao động trên chip sử dụng thạch anh  có tần số 24MHz.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62"/>
                                        </p:tgtEl>
                                        <p:attrNameLst>
                                          <p:attrName>style.visibility</p:attrName>
                                        </p:attrNameLst>
                                      </p:cBhvr>
                                      <p:to>
                                        <p:strVal val="visible"/>
                                      </p:to>
                                    </p:set>
                                    <p:animEffect transition="in" filter="blinds(horizontal)">
                                      <p:cBhvr>
                                        <p:cTn id="7" dur="500"/>
                                        <p:tgtEl>
                                          <p:spTgt spid="220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3">
                                            <p:txEl>
                                              <p:pRg st="0" end="0"/>
                                            </p:txEl>
                                          </p:spTgt>
                                        </p:tgtEl>
                                        <p:attrNameLst>
                                          <p:attrName>style.visibility</p:attrName>
                                        </p:attrNameLst>
                                      </p:cBhvr>
                                      <p:to>
                                        <p:strVal val="visible"/>
                                      </p:to>
                                    </p:set>
                                    <p:animEffect transition="in" filter="blinds(horizontal)">
                                      <p:cBhvr>
                                        <p:cTn id="12" dur="500"/>
                                        <p:tgtEl>
                                          <p:spTgt spid="220163">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0163">
                                            <p:txEl>
                                              <p:pRg st="1" end="1"/>
                                            </p:txEl>
                                          </p:spTgt>
                                        </p:tgtEl>
                                        <p:attrNameLst>
                                          <p:attrName>style.visibility</p:attrName>
                                        </p:attrNameLst>
                                      </p:cBhvr>
                                      <p:to>
                                        <p:strVal val="visible"/>
                                      </p:to>
                                    </p:set>
                                    <p:animEffect transition="in" filter="blinds(horizontal)">
                                      <p:cBhvr>
                                        <p:cTn id="15" dur="500"/>
                                        <p:tgtEl>
                                          <p:spTgt spid="220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FF5C-0BBC-BA0A-6A0B-B97C823069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4EF51-7CF2-CE2E-27F6-08A1E7748F57}"/>
              </a:ext>
            </a:extLst>
          </p:cNvPr>
          <p:cNvSpPr>
            <a:spLocks noGrp="1"/>
          </p:cNvSpPr>
          <p:nvPr>
            <p:ph idx="1"/>
          </p:nvPr>
        </p:nvSpPr>
        <p:spPr>
          <a:xfrm>
            <a:off x="381000" y="609600"/>
            <a:ext cx="8229600" cy="5638800"/>
          </a:xfrm>
        </p:spPr>
        <p:txBody>
          <a:bodyPr/>
          <a:lstStyle/>
          <a:p>
            <a:pPr marL="0" indent="0">
              <a:buNone/>
            </a:pPr>
            <a:r>
              <a:rPr lang="en-US" sz="2400" dirty="0">
                <a:latin typeface="Times New Roman" panose="02020603050405020304" pitchFamily="18" charset="0"/>
                <a:cs typeface="Times New Roman" panose="02020603050405020304" pitchFamily="18" charset="0"/>
              </a:rPr>
              <a:t>ORG 0000H</a:t>
            </a:r>
          </a:p>
          <a:p>
            <a:pPr marL="0" indent="0">
              <a:buNone/>
            </a:pPr>
            <a:r>
              <a:rPr lang="en-US" sz="2400" dirty="0">
                <a:latin typeface="Times New Roman" panose="02020603050405020304" pitchFamily="18" charset="0"/>
                <a:cs typeface="Times New Roman" panose="02020603050405020304" pitchFamily="18" charset="0"/>
              </a:rPr>
              <a:t> 	SJMP CHINH</a:t>
            </a:r>
          </a:p>
          <a:p>
            <a:pPr marL="0" indent="0">
              <a:buNone/>
            </a:pPr>
            <a:r>
              <a:rPr lang="en-US" sz="2400" dirty="0">
                <a:latin typeface="Times New Roman" panose="02020603050405020304" pitchFamily="18" charset="0"/>
                <a:cs typeface="Times New Roman" panose="02020603050405020304" pitchFamily="18" charset="0"/>
              </a:rPr>
              <a:t>ORG 000BH</a:t>
            </a:r>
          </a:p>
          <a:p>
            <a:pPr marL="0" indent="0">
              <a:buNone/>
            </a:pPr>
            <a:r>
              <a:rPr lang="en-US" sz="2400" dirty="0">
                <a:latin typeface="Times New Roman" panose="02020603050405020304" pitchFamily="18" charset="0"/>
                <a:cs typeface="Times New Roman" panose="02020603050405020304" pitchFamily="18" charset="0"/>
              </a:rPr>
              <a:t>	CPL P2.5</a:t>
            </a:r>
          </a:p>
          <a:p>
            <a:pPr marL="0" indent="0">
              <a:buNone/>
            </a:pPr>
            <a:r>
              <a:rPr lang="en-US" sz="2400" dirty="0">
                <a:latin typeface="Times New Roman" panose="02020603050405020304" pitchFamily="18" charset="0"/>
                <a:cs typeface="Times New Roman" panose="02020603050405020304" pitchFamily="18" charset="0"/>
              </a:rPr>
              <a:t>	MOV TH0,#0ECH</a:t>
            </a:r>
          </a:p>
          <a:p>
            <a:pPr marL="0" indent="0">
              <a:buNone/>
            </a:pPr>
            <a:r>
              <a:rPr lang="en-US" sz="2400" dirty="0">
                <a:latin typeface="Times New Roman" panose="02020603050405020304" pitchFamily="18" charset="0"/>
                <a:cs typeface="Times New Roman" panose="02020603050405020304" pitchFamily="18" charset="0"/>
              </a:rPr>
              <a:t>	MOV TL0,#78H</a:t>
            </a:r>
          </a:p>
          <a:p>
            <a:pPr marL="0" indent="0">
              <a:buNone/>
            </a:pPr>
            <a:r>
              <a:rPr lang="en-US" sz="2400" dirty="0">
                <a:latin typeface="Times New Roman" panose="02020603050405020304" pitchFamily="18" charset="0"/>
                <a:cs typeface="Times New Roman" panose="02020603050405020304" pitchFamily="18" charset="0"/>
              </a:rPr>
              <a:t>	RETI</a:t>
            </a:r>
          </a:p>
          <a:p>
            <a:pPr marL="0" indent="0">
              <a:buNone/>
            </a:pPr>
            <a:r>
              <a:rPr lang="en-US" sz="2400" dirty="0">
                <a:latin typeface="Times New Roman" panose="02020603050405020304" pitchFamily="18" charset="0"/>
                <a:cs typeface="Times New Roman" panose="02020603050405020304" pitchFamily="18" charset="0"/>
              </a:rPr>
              <a:t>ORG 0030H</a:t>
            </a:r>
          </a:p>
          <a:p>
            <a:pPr marL="0" indent="0">
              <a:buNone/>
            </a:pPr>
            <a:r>
              <a:rPr lang="en-US" sz="2400" dirty="0">
                <a:latin typeface="Times New Roman" panose="02020603050405020304" pitchFamily="18" charset="0"/>
                <a:cs typeface="Times New Roman" panose="02020603050405020304" pitchFamily="18" charset="0"/>
              </a:rPr>
              <a:t>CHINH: MOV	TMOD,#01H</a:t>
            </a:r>
          </a:p>
          <a:p>
            <a:pPr marL="0" indent="0">
              <a:buNone/>
            </a:pPr>
            <a:r>
              <a:rPr lang="en-US" sz="2400" dirty="0">
                <a:latin typeface="Times New Roman" panose="02020603050405020304" pitchFamily="18" charset="0"/>
                <a:cs typeface="Times New Roman" panose="02020603050405020304" pitchFamily="18" charset="0"/>
              </a:rPr>
              <a:t>	     MOV	IE,#82H; 10000010b</a:t>
            </a:r>
          </a:p>
          <a:p>
            <a:pPr marL="0" indent="0">
              <a:buNone/>
            </a:pPr>
            <a:r>
              <a:rPr lang="en-US" sz="2400" dirty="0">
                <a:latin typeface="Times New Roman" panose="02020603050405020304" pitchFamily="18" charset="0"/>
                <a:cs typeface="Times New Roman" panose="02020603050405020304" pitchFamily="18" charset="0"/>
              </a:rPr>
              <a:t>	     MOV TH0,#0ECH</a:t>
            </a:r>
          </a:p>
          <a:p>
            <a:pPr marL="0" indent="0">
              <a:buNone/>
            </a:pPr>
            <a:r>
              <a:rPr lang="en-US" sz="2400" dirty="0">
                <a:latin typeface="Times New Roman" panose="02020603050405020304" pitchFamily="18" charset="0"/>
                <a:cs typeface="Times New Roman" panose="02020603050405020304" pitchFamily="18" charset="0"/>
              </a:rPr>
              <a:t>	     MOV TL0,#78H</a:t>
            </a:r>
          </a:p>
          <a:p>
            <a:pPr marL="0" indent="0">
              <a:buNone/>
            </a:pPr>
            <a:r>
              <a:rPr lang="en-US" sz="2400" dirty="0">
                <a:latin typeface="Times New Roman" panose="02020603050405020304" pitchFamily="18" charset="0"/>
                <a:cs typeface="Times New Roman" panose="02020603050405020304" pitchFamily="18" charset="0"/>
              </a:rPr>
              <a:t>	     SETB TR0</a:t>
            </a:r>
          </a:p>
          <a:p>
            <a:pPr marL="0" indent="0">
              <a:buNone/>
            </a:pPr>
            <a:r>
              <a:rPr lang="en-US" sz="2400" dirty="0">
                <a:latin typeface="Times New Roman" panose="02020603050405020304" pitchFamily="18" charset="0"/>
                <a:cs typeface="Times New Roman" panose="02020603050405020304" pitchFamily="18" charset="0"/>
              </a:rPr>
              <a:t>	     SJMP $</a:t>
            </a:r>
          </a:p>
          <a:p>
            <a:pPr marL="0" indent="0">
              <a:buNone/>
            </a:pPr>
            <a:r>
              <a:rPr lang="en-US" sz="2400" dirty="0">
                <a:latin typeface="Times New Roman" panose="02020603050405020304" pitchFamily="18" charset="0"/>
                <a:cs typeface="Times New Roman" panose="02020603050405020304" pitchFamily="18" charset="0"/>
              </a:rPr>
              <a:t>END</a:t>
            </a:r>
          </a:p>
          <a:p>
            <a:pPr marL="0" indent="0">
              <a:buNone/>
            </a:pP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242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E2CA-09F2-DA0F-B4D5-A11AFBE183D7}"/>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FCE72E84-EE17-027C-60DD-E73D4EE6FB3B}"/>
              </a:ext>
            </a:extLst>
          </p:cNvPr>
          <p:cNvPicPr>
            <a:picLocks noChangeAspect="1"/>
          </p:cNvPicPr>
          <p:nvPr/>
        </p:nvPicPr>
        <p:blipFill>
          <a:blip r:embed="rId3"/>
          <a:stretch>
            <a:fillRect/>
          </a:stretch>
        </p:blipFill>
        <p:spPr>
          <a:xfrm>
            <a:off x="1393825" y="1828800"/>
            <a:ext cx="6356350" cy="4476750"/>
          </a:xfrm>
          <a:prstGeom prst="rect">
            <a:avLst/>
          </a:prstGeom>
        </p:spPr>
      </p:pic>
    </p:spTree>
    <p:extLst>
      <p:ext uri="{BB962C8B-B14F-4D97-AF65-F5344CB8AC3E}">
        <p14:creationId xmlns:p14="http://schemas.microsoft.com/office/powerpoint/2010/main" val="36763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57200" y="1600200"/>
            <a:ext cx="8686800" cy="4530725"/>
          </a:xfrm>
        </p:spPr>
        <p:txBody>
          <a:bodyPr/>
          <a:lstStyle/>
          <a:p>
            <a:pPr eaLnBrk="1" hangingPunct="1">
              <a:lnSpc>
                <a:spcPct val="80000"/>
              </a:lnSpc>
              <a:buFont typeface="Wingdings" panose="05000000000000000000" pitchFamily="2" charset="2"/>
              <a:buNone/>
            </a:pPr>
            <a:r>
              <a:rPr lang="en-US" sz="2400" dirty="0"/>
              <a:t>ORG 0000H; </a:t>
            </a:r>
            <a:r>
              <a:rPr lang="en-US" sz="2000" dirty="0" err="1"/>
              <a:t>địa</a:t>
            </a:r>
            <a:r>
              <a:rPr lang="en-US" sz="2000" dirty="0"/>
              <a:t> </a:t>
            </a:r>
            <a:r>
              <a:rPr lang="en-US" sz="2000" dirty="0" err="1"/>
              <a:t>chỉ</a:t>
            </a:r>
            <a:r>
              <a:rPr lang="en-US" sz="2000" dirty="0"/>
              <a:t> </a:t>
            </a:r>
            <a:r>
              <a:rPr lang="en-US" sz="2000" dirty="0" err="1"/>
              <a:t>bắt</a:t>
            </a:r>
            <a:r>
              <a:rPr lang="en-US" sz="2000" dirty="0"/>
              <a:t> </a:t>
            </a:r>
            <a:r>
              <a:rPr lang="en-US" sz="2000" dirty="0" err="1"/>
              <a:t>đầu</a:t>
            </a:r>
            <a:r>
              <a:rPr lang="en-US" sz="2000" dirty="0"/>
              <a:t> </a:t>
            </a:r>
            <a:r>
              <a:rPr lang="en-US" sz="2000" dirty="0" err="1"/>
              <a:t>của</a:t>
            </a:r>
            <a:r>
              <a:rPr lang="en-US" sz="2000" dirty="0"/>
              <a:t> </a:t>
            </a:r>
            <a:r>
              <a:rPr lang="en-US" sz="2000" dirty="0" err="1"/>
              <a:t>chương</a:t>
            </a:r>
            <a:r>
              <a:rPr lang="en-US" sz="2000" dirty="0"/>
              <a:t> </a:t>
            </a:r>
            <a:r>
              <a:rPr lang="en-US" sz="2000" dirty="0" err="1"/>
              <a:t>trình</a:t>
            </a:r>
            <a:r>
              <a:rPr lang="en-US" sz="2000" dirty="0"/>
              <a:t> </a:t>
            </a:r>
          </a:p>
          <a:p>
            <a:pPr eaLnBrk="1" hangingPunct="1">
              <a:lnSpc>
                <a:spcPct val="80000"/>
              </a:lnSpc>
              <a:buFont typeface="Wingdings" panose="05000000000000000000" pitchFamily="2" charset="2"/>
              <a:buNone/>
            </a:pPr>
            <a:r>
              <a:rPr lang="en-US" sz="2000" dirty="0"/>
              <a:t>LJMP MAIN </a:t>
            </a:r>
          </a:p>
          <a:p>
            <a:pPr eaLnBrk="1" hangingPunct="1">
              <a:lnSpc>
                <a:spcPct val="80000"/>
              </a:lnSpc>
              <a:buFont typeface="Wingdings" panose="05000000000000000000" pitchFamily="2" charset="2"/>
              <a:buNone/>
            </a:pPr>
            <a:r>
              <a:rPr lang="en-US" sz="2400" dirty="0"/>
              <a:t>ORG 000BH; </a:t>
            </a:r>
            <a:r>
              <a:rPr lang="en-US" sz="2000" dirty="0" err="1"/>
              <a:t>Địa</a:t>
            </a:r>
            <a:r>
              <a:rPr lang="en-US" sz="2000" dirty="0"/>
              <a:t> </a:t>
            </a:r>
            <a:r>
              <a:rPr lang="en-US" sz="2000" dirty="0" err="1"/>
              <a:t>chỉ</a:t>
            </a:r>
            <a:r>
              <a:rPr lang="en-US" sz="2000" dirty="0"/>
              <a:t> </a:t>
            </a:r>
            <a:r>
              <a:rPr lang="en-US" sz="2000" dirty="0" err="1"/>
              <a:t>vectơ</a:t>
            </a:r>
            <a:r>
              <a:rPr lang="en-US" sz="2000" dirty="0"/>
              <a:t> </a:t>
            </a:r>
            <a:r>
              <a:rPr lang="en-US" sz="2000" dirty="0" err="1"/>
              <a:t>ngắt</a:t>
            </a:r>
            <a:r>
              <a:rPr lang="en-US" sz="2000" dirty="0"/>
              <a:t> timer 0</a:t>
            </a:r>
            <a:r>
              <a:rPr lang="en-US" sz="2400" dirty="0"/>
              <a:t> </a:t>
            </a:r>
          </a:p>
          <a:p>
            <a:pPr eaLnBrk="1" hangingPunct="1">
              <a:lnSpc>
                <a:spcPct val="80000"/>
              </a:lnSpc>
              <a:buFont typeface="Wingdings" panose="05000000000000000000" pitchFamily="2" charset="2"/>
              <a:buNone/>
            </a:pPr>
            <a:r>
              <a:rPr lang="en-US" sz="2400" dirty="0"/>
              <a:t>CPL P1.0 ; </a:t>
            </a:r>
            <a:r>
              <a:rPr lang="en-US" sz="2000" dirty="0" err="1"/>
              <a:t>chương</a:t>
            </a:r>
            <a:r>
              <a:rPr lang="en-US" sz="2000" dirty="0"/>
              <a:t> </a:t>
            </a:r>
            <a:r>
              <a:rPr lang="en-US" sz="2000" dirty="0" err="1"/>
              <a:t>trình</a:t>
            </a:r>
            <a:r>
              <a:rPr lang="en-US" sz="2000" dirty="0"/>
              <a:t> con </a:t>
            </a:r>
            <a:r>
              <a:rPr lang="en-US" sz="2000" dirty="0" err="1"/>
              <a:t>phục</a:t>
            </a:r>
            <a:r>
              <a:rPr lang="en-US" sz="2000" dirty="0"/>
              <a:t> </a:t>
            </a:r>
            <a:r>
              <a:rPr lang="en-US" sz="2000" dirty="0" err="1"/>
              <a:t>vụ</a:t>
            </a:r>
            <a:r>
              <a:rPr lang="en-US" sz="2000" dirty="0"/>
              <a:t> </a:t>
            </a:r>
            <a:r>
              <a:rPr lang="en-US" sz="2000" dirty="0" err="1"/>
              <a:t>ngắt</a:t>
            </a:r>
            <a:r>
              <a:rPr lang="en-US" sz="2000" dirty="0"/>
              <a:t> timer</a:t>
            </a:r>
          </a:p>
          <a:p>
            <a:pPr eaLnBrk="1" hangingPunct="1">
              <a:lnSpc>
                <a:spcPct val="80000"/>
              </a:lnSpc>
              <a:buFont typeface="Wingdings" panose="05000000000000000000" pitchFamily="2" charset="2"/>
              <a:buNone/>
            </a:pPr>
            <a:r>
              <a:rPr lang="en-US" sz="2400" dirty="0"/>
              <a:t>RETI </a:t>
            </a:r>
          </a:p>
          <a:p>
            <a:pPr eaLnBrk="1" hangingPunct="1">
              <a:lnSpc>
                <a:spcPct val="80000"/>
              </a:lnSpc>
              <a:buFont typeface="Wingdings" panose="05000000000000000000" pitchFamily="2" charset="2"/>
              <a:buNone/>
            </a:pPr>
            <a:r>
              <a:rPr lang="en-US" sz="2400" dirty="0"/>
              <a:t>ORG 0030H ; </a:t>
            </a:r>
            <a:r>
              <a:rPr lang="en-US" sz="2000" dirty="0" err="1"/>
              <a:t>Bắt</a:t>
            </a:r>
            <a:r>
              <a:rPr lang="en-US" sz="2000" dirty="0"/>
              <a:t> </a:t>
            </a:r>
            <a:r>
              <a:rPr lang="en-US" sz="2000" dirty="0" err="1"/>
              <a:t>đầu</a:t>
            </a:r>
            <a:r>
              <a:rPr lang="en-US" sz="2000" dirty="0"/>
              <a:t> </a:t>
            </a:r>
            <a:r>
              <a:rPr lang="en-US" sz="2000" dirty="0" err="1"/>
              <a:t>chương</a:t>
            </a:r>
            <a:r>
              <a:rPr lang="en-US" sz="2000" dirty="0"/>
              <a:t> </a:t>
            </a:r>
            <a:r>
              <a:rPr lang="en-US" sz="2000" dirty="0" err="1"/>
              <a:t>trình</a:t>
            </a:r>
            <a:r>
              <a:rPr lang="en-US" sz="2000" dirty="0"/>
              <a:t> </a:t>
            </a:r>
            <a:r>
              <a:rPr lang="en-US" sz="2000" dirty="0" err="1"/>
              <a:t>chính</a:t>
            </a:r>
            <a:r>
              <a:rPr lang="en-US" sz="2000" dirty="0"/>
              <a:t> </a:t>
            </a:r>
            <a:r>
              <a:rPr lang="en-US" sz="2000" dirty="0" err="1"/>
              <a:t>tại</a:t>
            </a:r>
            <a:r>
              <a:rPr lang="en-US" sz="2000" dirty="0"/>
              <a:t> </a:t>
            </a:r>
            <a:r>
              <a:rPr lang="en-US" sz="2000" dirty="0" err="1"/>
              <a:t>điểm</a:t>
            </a:r>
            <a:r>
              <a:rPr lang="en-US" sz="2000" dirty="0"/>
              <a:t> </a:t>
            </a:r>
            <a:r>
              <a:rPr lang="en-US" sz="2000" dirty="0" err="1"/>
              <a:t>ngoài</a:t>
            </a: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ngắt</a:t>
            </a:r>
            <a:r>
              <a:rPr lang="en-US" sz="2000" dirty="0"/>
              <a:t> </a:t>
            </a:r>
          </a:p>
          <a:p>
            <a:pPr eaLnBrk="1" hangingPunct="1">
              <a:lnSpc>
                <a:spcPct val="80000"/>
              </a:lnSpc>
              <a:buFont typeface="Wingdings" panose="05000000000000000000" pitchFamily="2" charset="2"/>
              <a:buNone/>
            </a:pPr>
            <a:r>
              <a:rPr lang="en-US" sz="2400" dirty="0"/>
              <a:t>MAIN:</a:t>
            </a:r>
          </a:p>
          <a:p>
            <a:pPr eaLnBrk="1" hangingPunct="1">
              <a:lnSpc>
                <a:spcPct val="80000"/>
              </a:lnSpc>
              <a:buFont typeface="Wingdings" panose="05000000000000000000" pitchFamily="2" charset="2"/>
              <a:buNone/>
            </a:pPr>
            <a:r>
              <a:rPr lang="en-US" sz="2400" dirty="0"/>
              <a:t>MOV TMOD,#02H ; </a:t>
            </a:r>
            <a:r>
              <a:rPr lang="en-US" sz="2000" dirty="0"/>
              <a:t>Timer 0 mode 2 </a:t>
            </a:r>
          </a:p>
          <a:p>
            <a:pPr eaLnBrk="1" hangingPunct="1">
              <a:lnSpc>
                <a:spcPct val="80000"/>
              </a:lnSpc>
              <a:buFont typeface="Wingdings" panose="05000000000000000000" pitchFamily="2" charset="2"/>
              <a:buNone/>
            </a:pPr>
            <a:r>
              <a:rPr lang="en-US" sz="2400" dirty="0"/>
              <a:t>MOV TH0,#0CEH  ; delay 50us </a:t>
            </a:r>
          </a:p>
          <a:p>
            <a:pPr eaLnBrk="1" hangingPunct="1">
              <a:lnSpc>
                <a:spcPct val="80000"/>
              </a:lnSpc>
              <a:buFont typeface="Wingdings" panose="05000000000000000000" pitchFamily="2" charset="2"/>
              <a:buNone/>
            </a:pPr>
            <a:r>
              <a:rPr lang="en-US" sz="2400" dirty="0"/>
              <a:t>SETB TR0 ; </a:t>
            </a:r>
            <a:r>
              <a:rPr lang="en-US" sz="2400" dirty="0" err="1"/>
              <a:t>cho</a:t>
            </a:r>
            <a:r>
              <a:rPr lang="en-US" sz="2400" dirty="0"/>
              <a:t> timer 0 </a:t>
            </a:r>
            <a:r>
              <a:rPr lang="en-US" sz="2400" dirty="0" err="1"/>
              <a:t>chạy</a:t>
            </a:r>
            <a:r>
              <a:rPr lang="en-US" sz="2400" dirty="0"/>
              <a:t> </a:t>
            </a:r>
          </a:p>
          <a:p>
            <a:pPr eaLnBrk="1" hangingPunct="1">
              <a:lnSpc>
                <a:spcPct val="80000"/>
              </a:lnSpc>
              <a:buFont typeface="Wingdings" panose="05000000000000000000" pitchFamily="2" charset="2"/>
              <a:buNone/>
            </a:pPr>
            <a:r>
              <a:rPr lang="en-US" sz="2400" dirty="0"/>
              <a:t>MOV IE,#82H ; </a:t>
            </a:r>
            <a:r>
              <a:rPr lang="en-US" sz="2000" dirty="0" err="1"/>
              <a:t>cho</a:t>
            </a:r>
            <a:r>
              <a:rPr lang="en-US" sz="2000" dirty="0"/>
              <a:t> </a:t>
            </a:r>
            <a:r>
              <a:rPr lang="en-US" sz="2000" dirty="0" err="1"/>
              <a:t>phép</a:t>
            </a:r>
            <a:r>
              <a:rPr lang="en-US" sz="2000" dirty="0"/>
              <a:t> </a:t>
            </a:r>
            <a:r>
              <a:rPr lang="en-US" sz="2000" dirty="0" err="1"/>
              <a:t>ngắt</a:t>
            </a:r>
            <a:r>
              <a:rPr lang="en-US" sz="2000" dirty="0"/>
              <a:t> timer 0 </a:t>
            </a:r>
          </a:p>
          <a:p>
            <a:pPr eaLnBrk="1" hangingPunct="1">
              <a:lnSpc>
                <a:spcPct val="80000"/>
              </a:lnSpc>
              <a:buFont typeface="Wingdings" panose="05000000000000000000" pitchFamily="2" charset="2"/>
              <a:buNone/>
            </a:pPr>
            <a:r>
              <a:rPr lang="en-US" sz="2400" dirty="0"/>
              <a:t>SJMP $ ; </a:t>
            </a:r>
            <a:r>
              <a:rPr lang="en-US" sz="2000" dirty="0" err="1"/>
              <a:t>không</a:t>
            </a:r>
            <a:r>
              <a:rPr lang="en-US" sz="2000" dirty="0"/>
              <a:t> </a:t>
            </a:r>
            <a:r>
              <a:rPr lang="en-US" sz="2000" dirty="0" err="1"/>
              <a:t>làm</a:t>
            </a:r>
            <a:r>
              <a:rPr lang="en-US" sz="2000" dirty="0"/>
              <a:t> </a:t>
            </a:r>
            <a:r>
              <a:rPr lang="en-US" sz="2000" dirty="0" err="1"/>
              <a:t>gì</a:t>
            </a:r>
            <a:r>
              <a:rPr lang="en-US" sz="2000" dirty="0"/>
              <a:t> </a:t>
            </a:r>
            <a:r>
              <a:rPr lang="en-US" sz="2000" dirty="0" err="1"/>
              <a:t>cả</a:t>
            </a:r>
            <a:r>
              <a:rPr lang="en-US" sz="2400" dirty="0"/>
              <a:t> </a:t>
            </a:r>
          </a:p>
          <a:p>
            <a:pPr eaLnBrk="1" hangingPunct="1">
              <a:lnSpc>
                <a:spcPct val="80000"/>
              </a:lnSpc>
              <a:buFont typeface="Wingdings" panose="05000000000000000000" pitchFamily="2" charset="2"/>
              <a:buNone/>
            </a:pPr>
            <a:r>
              <a:rPr lang="en-US" sz="2400" dirty="0"/>
              <a:t>END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p>
        </p:txBody>
      </p:sp>
      <p:sp>
        <p:nvSpPr>
          <p:cNvPr id="222211" name="Rectangle 3"/>
          <p:cNvSpPr>
            <a:spLocks noGrp="1" noChangeArrowheads="1"/>
          </p:cNvSpPr>
          <p:nvPr>
            <p:ph type="body" idx="1"/>
          </p:nvPr>
        </p:nvSpPr>
        <p:spPr>
          <a:xfrm>
            <a:off x="457200" y="1600200"/>
            <a:ext cx="8229600" cy="5257800"/>
          </a:xfrm>
        </p:spPr>
        <p:txBody>
          <a:bodyPr/>
          <a:lstStyle/>
          <a:p>
            <a:pPr eaLnBrk="1" hangingPunct="1">
              <a:lnSpc>
                <a:spcPct val="80000"/>
              </a:lnSpc>
              <a:buFont typeface="Wingdings" panose="05000000000000000000" pitchFamily="2" charset="2"/>
              <a:buNone/>
            </a:pPr>
            <a:r>
              <a:rPr lang="en-US"/>
              <a:t>Ngắt ngoài xảy ra khi bit IEx chuyển lên mức 1, quá trình chuyển mức của bit </a:t>
            </a:r>
            <a:br>
              <a:rPr lang="en-US"/>
            </a:br>
            <a:r>
              <a:rPr lang="en-US"/>
              <a:t>IEx xảy ra khi: </a:t>
            </a:r>
          </a:p>
          <a:p>
            <a:pPr eaLnBrk="1" hangingPunct="1">
              <a:lnSpc>
                <a:spcPct val="80000"/>
              </a:lnSpc>
              <a:buFont typeface="Wingdings" panose="05000000000000000000" pitchFamily="2" charset="2"/>
              <a:buNone/>
            </a:pPr>
            <a:r>
              <a:rPr lang="en-US"/>
              <a:t>Bit ITx = 0 và xuất hiện mức logic 0 tại chân INTx tương ứng (P3.2 cho ngắt ngoài 0 hay P3.3 cho ngắt ngoài 1). </a:t>
            </a:r>
          </a:p>
          <a:p>
            <a:pPr eaLnBrk="1" hangingPunct="1">
              <a:lnSpc>
                <a:spcPct val="80000"/>
              </a:lnSpc>
              <a:buFont typeface="Wingdings" panose="05000000000000000000" pitchFamily="2" charset="2"/>
              <a:buNone/>
            </a:pPr>
            <a:r>
              <a:rPr lang="en-US"/>
              <a:t>Bit ITx = 1 và xuất hiện cạnh âm tại chân INTx. </a:t>
            </a:r>
          </a:p>
          <a:p>
            <a:pPr eaLnBrk="1" hangingPunct="1">
              <a:lnSpc>
                <a:spcPct val="80000"/>
              </a:lnSpc>
              <a:buFont typeface="Wingdings" panose="05000000000000000000" pitchFamily="2" charset="2"/>
              <a:buNone/>
            </a:pPr>
            <a:r>
              <a:rPr lang="en-US"/>
              <a:t>Khi có ngắt xảy ra và cho phép ngắt (dùng thanh ghi IE), chương trình sẽ được chuyển đến địa chỉ của ISR tương ứng (0003h cho ngắt ngoài 0 và 0013h cho ngắt ngoài 1) và xoá cờ ngắt TFx.</a:t>
            </a:r>
            <a:r>
              <a:rPr 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10"/>
                                        </p:tgtEl>
                                        <p:attrNameLst>
                                          <p:attrName>style.visibility</p:attrName>
                                        </p:attrNameLst>
                                      </p:cBhvr>
                                      <p:to>
                                        <p:strVal val="visible"/>
                                      </p:to>
                                    </p:set>
                                    <p:animEffect transition="in" filter="blinds(horizontal)">
                                      <p:cBhvr>
                                        <p:cTn id="7" dur="500"/>
                                        <p:tgtEl>
                                          <p:spTgt spid="222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2211">
                                            <p:txEl>
                                              <p:pRg st="0" end="0"/>
                                            </p:txEl>
                                          </p:spTgt>
                                        </p:tgtEl>
                                        <p:attrNameLst>
                                          <p:attrName>style.visibility</p:attrName>
                                        </p:attrNameLst>
                                      </p:cBhvr>
                                      <p:to>
                                        <p:strVal val="visible"/>
                                      </p:to>
                                    </p:set>
                                    <p:animEffect transition="in" filter="blinds(horizontal)">
                                      <p:cBhvr>
                                        <p:cTn id="12" dur="500"/>
                                        <p:tgtEl>
                                          <p:spTgt spid="2222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2211">
                                            <p:txEl>
                                              <p:pRg st="1" end="1"/>
                                            </p:txEl>
                                          </p:spTgt>
                                        </p:tgtEl>
                                        <p:attrNameLst>
                                          <p:attrName>style.visibility</p:attrName>
                                        </p:attrNameLst>
                                      </p:cBhvr>
                                      <p:to>
                                        <p:strVal val="visible"/>
                                      </p:to>
                                    </p:set>
                                    <p:animEffect transition="in" filter="blinds(horizontal)">
                                      <p:cBhvr>
                                        <p:cTn id="17" dur="500"/>
                                        <p:tgtEl>
                                          <p:spTgt spid="2222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2211">
                                            <p:txEl>
                                              <p:pRg st="2" end="2"/>
                                            </p:txEl>
                                          </p:spTgt>
                                        </p:tgtEl>
                                        <p:attrNameLst>
                                          <p:attrName>style.visibility</p:attrName>
                                        </p:attrNameLst>
                                      </p:cBhvr>
                                      <p:to>
                                        <p:strVal val="visible"/>
                                      </p:to>
                                    </p:set>
                                    <p:animEffect transition="in" filter="blinds(horizontal)">
                                      <p:cBhvr>
                                        <p:cTn id="22" dur="500"/>
                                        <p:tgtEl>
                                          <p:spTgt spid="2222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2211">
                                            <p:txEl>
                                              <p:pRg st="3" end="3"/>
                                            </p:txEl>
                                          </p:spTgt>
                                        </p:tgtEl>
                                        <p:attrNameLst>
                                          <p:attrName>style.visibility</p:attrName>
                                        </p:attrNameLst>
                                      </p:cBhvr>
                                      <p:to>
                                        <p:strVal val="visible"/>
                                      </p:to>
                                    </p:set>
                                    <p:animEffect transition="in" filter="blinds(horizontal)">
                                      <p:cBhvr>
                                        <p:cTn id="27" dur="500"/>
                                        <p:tgtEl>
                                          <p:spTgt spid="222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idx="1"/>
          </p:nvPr>
        </p:nvSpPr>
        <p:spPr/>
        <p:txBody>
          <a:bodyPr/>
          <a:lstStyle/>
          <a:p>
            <a:pPr eaLnBrk="1" hangingPunct="1">
              <a:buFont typeface="Wingdings" panose="05000000000000000000" pitchFamily="2" charset="2"/>
              <a:buNone/>
            </a:pPr>
            <a:r>
              <a:rPr lang="en-US"/>
              <a:t>Ở mức thấp tối thiểu 1 chu kỳ nếu tác động bằng mức logic (ITx = 0). </a:t>
            </a:r>
          </a:p>
          <a:p>
            <a:pPr eaLnBrk="1" hangingPunct="1">
              <a:buFont typeface="Wingdings" panose="05000000000000000000" pitchFamily="2" charset="2"/>
              <a:buNone/>
            </a:pPr>
            <a:r>
              <a:rPr lang="en-US"/>
              <a:t> Ở mức cao tối thiểu 1 chu kỳ trước khi chuyển xuống mức thấp và mức </a:t>
            </a:r>
            <a:br>
              <a:rPr lang="en-US"/>
            </a:br>
            <a:r>
              <a:rPr lang="en-US"/>
              <a:t>thấp cũng phải tồn tại tối thiểu 1 chu kỳ (ITx = 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blinds(horizontal)">
                                      <p:cBhvr>
                                        <p:cTn id="7" dur="5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blinds(horizontal)">
                                      <p:cBhvr>
                                        <p:cTn id="12" dur="500"/>
                                        <p:tgtEl>
                                          <p:spTgt spid="223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p>
        </p:txBody>
      </p:sp>
      <p:sp>
        <p:nvSpPr>
          <p:cNvPr id="224259" name="Rectangle 3"/>
          <p:cNvSpPr>
            <a:spLocks noGrp="1" noChangeArrowheads="1"/>
          </p:cNvSpPr>
          <p:nvPr>
            <p:ph type="body" idx="1"/>
          </p:nvPr>
        </p:nvSpPr>
        <p:spPr/>
        <p:txBody>
          <a:bodyPr/>
          <a:lstStyle/>
          <a:p>
            <a:pPr eaLnBrk="1" hangingPunct="1">
              <a:buFont typeface="Wingdings" panose="05000000000000000000" pitchFamily="2" charset="2"/>
              <a:buNone/>
            </a:pPr>
            <a:r>
              <a:rPr lang="en-US"/>
              <a:t>Xác định yêu cầu ngắt bằng cạnh âm hay bằng mức logic</a:t>
            </a:r>
          </a:p>
          <a:p>
            <a:pPr eaLnBrk="1" hangingPunct="1">
              <a:buFont typeface="Wingdings" panose="05000000000000000000" pitchFamily="2" charset="2"/>
              <a:buNone/>
            </a:pPr>
            <a:r>
              <a:rPr lang="en-US"/>
              <a:t>Cho phép ngắt tại ngắt ngoài tương ứng (dùng thanh ghi IE). </a:t>
            </a:r>
          </a:p>
          <a:p>
            <a:pPr eaLnBrk="1" hangingPunct="1">
              <a:buFont typeface="Wingdings" panose="05000000000000000000" pitchFamily="2" charset="2"/>
              <a:buNone/>
            </a:pPr>
            <a:r>
              <a:rPr lang="en-US"/>
              <a:t>Xác định mức ưu tiên (thanh ghi IP). </a:t>
            </a:r>
            <a:endParaRPr lang="pt-BR"/>
          </a:p>
          <a:p>
            <a:pPr eaLnBrk="1" hangingPunct="1">
              <a:buFont typeface="Wingdings" panose="05000000000000000000" pitchFamily="2" charset="2"/>
              <a:buNone/>
            </a:pPr>
            <a:r>
              <a:rPr lang="pt-BR"/>
              <a:t>Viết ISR cho các ngắt.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Effect transition="in" filter="blinds(horizontal)">
                                      <p:cBhvr>
                                        <p:cTn id="7" dur="500"/>
                                        <p:tgtEl>
                                          <p:spTgt spid="224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4259">
                                            <p:txEl>
                                              <p:pRg st="1" end="1"/>
                                            </p:txEl>
                                          </p:spTgt>
                                        </p:tgtEl>
                                        <p:attrNameLst>
                                          <p:attrName>style.visibility</p:attrName>
                                        </p:attrNameLst>
                                      </p:cBhvr>
                                      <p:to>
                                        <p:strVal val="visible"/>
                                      </p:to>
                                    </p:set>
                                    <p:animEffect transition="in" filter="blinds(horizontal)">
                                      <p:cBhvr>
                                        <p:cTn id="12" dur="500"/>
                                        <p:tgtEl>
                                          <p:spTgt spid="224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Effect transition="in" filter="blinds(horizontal)">
                                      <p:cBhvr>
                                        <p:cTn id="17" dur="500"/>
                                        <p:tgtEl>
                                          <p:spTgt spid="224259">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4259">
                                            <p:txEl>
                                              <p:pRg st="3" end="3"/>
                                            </p:txEl>
                                          </p:spTgt>
                                        </p:tgtEl>
                                        <p:attrNameLst>
                                          <p:attrName>style.visibility</p:attrName>
                                        </p:attrNameLst>
                                      </p:cBhvr>
                                      <p:to>
                                        <p:strVal val="visible"/>
                                      </p:to>
                                    </p:set>
                                    <p:animEffect transition="in" filter="blinds(horizontal)">
                                      <p:cBhvr>
                                        <p:cTn id="20" dur="500"/>
                                        <p:tgtEl>
                                          <p:spTgt spid="224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en-US"/>
          </a:p>
        </p:txBody>
      </p:sp>
      <p:sp>
        <p:nvSpPr>
          <p:cNvPr id="225283" name="Rectangle 3"/>
          <p:cNvSpPr>
            <a:spLocks noGrp="1" noChangeArrowheads="1"/>
          </p:cNvSpPr>
          <p:nvPr>
            <p:ph type="body" idx="1"/>
          </p:nvPr>
        </p:nvSpPr>
        <p:spPr/>
        <p:txBody>
          <a:bodyPr/>
          <a:lstStyle/>
          <a:p>
            <a:pPr eaLnBrk="1" hangingPunct="1">
              <a:buFont typeface="Wingdings" panose="05000000000000000000" pitchFamily="2" charset="2"/>
              <a:buNone/>
            </a:pPr>
            <a:r>
              <a:rPr lang="pt-BR" dirty="0"/>
              <a:t>Ví dụ: Vẽ và Viết chương trình sao cho mỗi khi có </a:t>
            </a:r>
            <a:r>
              <a:rPr lang="vi-VN" dirty="0"/>
              <a:t> </a:t>
            </a:r>
            <a:r>
              <a:rPr lang="en-US" dirty="0" err="1"/>
              <a:t>mức</a:t>
            </a:r>
            <a:r>
              <a:rPr lang="en-US" dirty="0"/>
              <a:t> logic 0 </a:t>
            </a:r>
            <a:r>
              <a:rPr lang="pt-BR" dirty="0"/>
              <a:t>xuất hiện tại P3.2 </a:t>
            </a:r>
          </a:p>
          <a:p>
            <a:pPr eaLnBrk="1" hangingPunct="1">
              <a:buNone/>
            </a:pPr>
            <a:r>
              <a:rPr lang="pt-BR" dirty="0"/>
              <a:t>(ngắt ngoài 0) thì tạo xung 1khz tại P1.0. Quá trình tạo xung chỉ dừng khi có </a:t>
            </a:r>
            <a:r>
              <a:rPr lang="en-US" dirty="0" err="1"/>
              <a:t>mức</a:t>
            </a:r>
            <a:r>
              <a:rPr lang="en-US" dirty="0"/>
              <a:t> logic 0 </a:t>
            </a:r>
            <a:r>
              <a:rPr lang="pt-BR" dirty="0"/>
              <a:t>xuất hiện P3.3 (ngắt ngoài 1). Biết rằng bộ dao động trên chip sử dụng thạch anh  có tần số 12MHz.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blinds(horizontal)">
                                      <p:cBhvr>
                                        <p:cTn id="7" dur="500"/>
                                        <p:tgtEl>
                                          <p:spTgt spid="2252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10" dur="500"/>
                                        <p:tgtEl>
                                          <p:spTgt spid="225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en-US">
                <a:latin typeface="Times New Roman" panose="02020603050405020304" pitchFamily="18" charset="0"/>
              </a:rPr>
              <a:t>2: Tổ chức ngắt</a:t>
            </a:r>
          </a:p>
        </p:txBody>
      </p:sp>
      <p:sp>
        <p:nvSpPr>
          <p:cNvPr id="182275" name="Rectangle 3"/>
          <p:cNvSpPr>
            <a:spLocks noGrp="1" noChangeArrowheads="1"/>
          </p:cNvSpPr>
          <p:nvPr>
            <p:ph type="body" idx="1"/>
          </p:nvPr>
        </p:nvSpPr>
        <p:spPr>
          <a:xfrm>
            <a:off x="457200" y="1600200"/>
            <a:ext cx="8229600" cy="5257800"/>
          </a:xfrm>
        </p:spPr>
        <p:txBody>
          <a:bodyPr/>
          <a:lstStyle/>
          <a:p>
            <a:pPr eaLnBrk="1" hangingPunct="1">
              <a:lnSpc>
                <a:spcPct val="90000"/>
              </a:lnSpc>
              <a:buFont typeface="Wingdings" panose="05000000000000000000" pitchFamily="2" charset="2"/>
              <a:buNone/>
            </a:pPr>
            <a:r>
              <a:rPr lang="en-US" dirty="0">
                <a:latin typeface="Times New Roman" panose="02020603050405020304" pitchFamily="18" charset="0"/>
              </a:rPr>
              <a:t>89C51 </a:t>
            </a:r>
            <a:r>
              <a:rPr lang="en-US" dirty="0" err="1">
                <a:latin typeface="Times New Roman" panose="02020603050405020304" pitchFamily="18" charset="0"/>
              </a:rPr>
              <a:t>có</a:t>
            </a:r>
            <a:r>
              <a:rPr lang="en-US" dirty="0">
                <a:latin typeface="Times New Roman" panose="02020603050405020304" pitchFamily="18" charset="0"/>
              </a:rPr>
              <a:t> 5 </a:t>
            </a:r>
            <a:r>
              <a:rPr lang="en-US" dirty="0" err="1">
                <a:latin typeface="Times New Roman" panose="02020603050405020304" pitchFamily="18" charset="0"/>
              </a:rPr>
              <a:t>nguồn</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a:t>
            </a:r>
          </a:p>
          <a:p>
            <a:pPr eaLnBrk="1" hangingPunct="1">
              <a:lnSpc>
                <a:spcPct val="90000"/>
              </a:lnSpc>
              <a:buFont typeface="Wingdings" panose="05000000000000000000" pitchFamily="2" charset="2"/>
              <a:buNone/>
            </a:pPr>
            <a:r>
              <a:rPr lang="en-US" dirty="0">
                <a:latin typeface="Times New Roman" panose="02020603050405020304" pitchFamily="18" charset="0"/>
              </a:rPr>
              <a:t>	2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ngoài</a:t>
            </a:r>
            <a:r>
              <a:rPr lang="en-US" dirty="0">
                <a:latin typeface="Times New Roman" panose="02020603050405020304" pitchFamily="18" charset="0"/>
              </a:rPr>
              <a:t>, 2 </a:t>
            </a:r>
            <a:r>
              <a:rPr lang="en-US" dirty="0" err="1">
                <a:latin typeface="Times New Roman" panose="02020603050405020304" pitchFamily="18" charset="0"/>
              </a:rPr>
              <a:t>ngắt</a:t>
            </a:r>
            <a:r>
              <a:rPr lang="en-US" dirty="0">
                <a:latin typeface="Times New Roman" panose="02020603050405020304" pitchFamily="18" charset="0"/>
              </a:rPr>
              <a:t> timer, 1 </a:t>
            </a:r>
            <a:r>
              <a:rPr lang="en-US" dirty="0" err="1">
                <a:latin typeface="Times New Roman" panose="02020603050405020304" pitchFamily="18" charset="0"/>
              </a:rPr>
              <a:t>ngắt</a:t>
            </a:r>
            <a:r>
              <a:rPr lang="en-US" dirty="0">
                <a:latin typeface="Times New Roman" panose="02020603050405020304" pitchFamily="18" charset="0"/>
              </a:rPr>
              <a:t> port </a:t>
            </a:r>
            <a:r>
              <a:rPr lang="en-US" dirty="0" err="1">
                <a:latin typeface="Times New Roman" panose="02020603050405020304" pitchFamily="18" charset="0"/>
              </a:rPr>
              <a:t>nối</a:t>
            </a:r>
            <a:r>
              <a:rPr lang="en-US" dirty="0">
                <a:latin typeface="Times New Roman" panose="02020603050405020304" pitchFamily="18" charset="0"/>
              </a:rPr>
              <a:t> </a:t>
            </a:r>
            <a:r>
              <a:rPr lang="en-US" dirty="0" err="1">
                <a:latin typeface="Times New Roman" panose="02020603050405020304" pitchFamily="18" charset="0"/>
              </a:rPr>
              <a:t>tiếp</a:t>
            </a:r>
            <a:endParaRPr lang="en-US" dirty="0">
              <a:latin typeface="Times New Roman" panose="02020603050405020304" pitchFamily="18" charset="0"/>
            </a:endParaRPr>
          </a:p>
          <a:p>
            <a:pPr eaLnBrk="1" hangingPunct="1">
              <a:lnSpc>
                <a:spcPct val="90000"/>
              </a:lnSpc>
              <a:buFont typeface="Wingdings" panose="05000000000000000000" pitchFamily="2" charset="2"/>
              <a:buNone/>
            </a:pPr>
            <a:r>
              <a:rPr lang="en-US" dirty="0" err="1">
                <a:latin typeface="Times New Roman" panose="02020603050405020304" pitchFamily="18" charset="0"/>
              </a:rPr>
              <a:t>Các</a:t>
            </a:r>
            <a:r>
              <a:rPr lang="en-US" dirty="0">
                <a:latin typeface="Times New Roman" panose="02020603050405020304" pitchFamily="18" charset="0"/>
              </a:rPr>
              <a:t> </a:t>
            </a:r>
            <a:r>
              <a:rPr lang="en-US" dirty="0" err="1">
                <a:latin typeface="Times New Roman" panose="02020603050405020304" pitchFamily="18" charset="0"/>
              </a:rPr>
              <a:t>nguồn</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bị</a:t>
            </a:r>
            <a:r>
              <a:rPr lang="en-US" dirty="0">
                <a:latin typeface="Times New Roman" panose="02020603050405020304" pitchFamily="18" charset="0"/>
              </a:rPr>
              <a:t> </a:t>
            </a:r>
            <a:r>
              <a:rPr lang="en-US" dirty="0" err="1">
                <a:latin typeface="Times New Roman" panose="02020603050405020304" pitchFamily="18" charset="0"/>
              </a:rPr>
              <a:t>cấm</a:t>
            </a:r>
            <a:r>
              <a:rPr lang="en-US" dirty="0">
                <a:latin typeface="Times New Roman" panose="02020603050405020304" pitchFamily="18" charset="0"/>
              </a:rPr>
              <a:t> </a:t>
            </a:r>
            <a:r>
              <a:rPr lang="en-US" dirty="0" err="1">
                <a:latin typeface="Times New Roman" panose="02020603050405020304" pitchFamily="18" charset="0"/>
              </a:rPr>
              <a:t>sau</a:t>
            </a:r>
            <a:r>
              <a:rPr lang="en-US" dirty="0">
                <a:latin typeface="Times New Roman" panose="02020603050405020304" pitchFamily="18" charset="0"/>
              </a:rPr>
              <a:t> </a:t>
            </a:r>
            <a:r>
              <a:rPr lang="en-US" dirty="0" err="1">
                <a:latin typeface="Times New Roman" panose="02020603050405020304" pitchFamily="18" charset="0"/>
              </a:rPr>
              <a:t>khi</a:t>
            </a:r>
            <a:r>
              <a:rPr lang="en-US" dirty="0">
                <a:latin typeface="Times New Roman" panose="02020603050405020304" pitchFamily="18" charset="0"/>
              </a:rPr>
              <a:t> Reset </a:t>
            </a:r>
            <a:r>
              <a:rPr lang="en-US" dirty="0" err="1">
                <a:latin typeface="Times New Roman" panose="02020603050405020304" pitchFamily="18" charset="0"/>
              </a:rPr>
              <a:t>hệ</a:t>
            </a:r>
            <a:r>
              <a:rPr lang="en-US" dirty="0">
                <a:latin typeface="Times New Roman" panose="02020603050405020304" pitchFamily="18" charset="0"/>
              </a:rPr>
              <a:t> </a:t>
            </a:r>
            <a:r>
              <a:rPr lang="en-US" dirty="0" err="1">
                <a:latin typeface="Times New Roman" panose="02020603050405020304" pitchFamily="18" charset="0"/>
              </a:rPr>
              <a:t>thống</a:t>
            </a:r>
            <a:r>
              <a:rPr lang="en-US" dirty="0">
                <a:latin typeface="Times New Roman" panose="02020603050405020304" pitchFamily="18" charset="0"/>
              </a:rPr>
              <a:t> </a:t>
            </a:r>
            <a:r>
              <a:rPr lang="en-US" dirty="0" err="1">
                <a:latin typeface="Times New Roman" panose="02020603050405020304" pitchFamily="18" charset="0"/>
              </a:rPr>
              <a:t>và</a:t>
            </a:r>
            <a:r>
              <a:rPr lang="en-US" dirty="0">
                <a:latin typeface="Times New Roman" panose="02020603050405020304" pitchFamily="18" charset="0"/>
              </a:rPr>
              <a:t> </a:t>
            </a:r>
            <a:r>
              <a:rPr lang="en-US" dirty="0" err="1">
                <a:latin typeface="Times New Roman" panose="02020603050405020304" pitchFamily="18" charset="0"/>
              </a:rPr>
              <a:t>cho</a:t>
            </a:r>
            <a:r>
              <a:rPr lang="en-US" dirty="0">
                <a:latin typeface="Times New Roman" panose="02020603050405020304" pitchFamily="18" charset="0"/>
              </a:rPr>
              <a:t> </a:t>
            </a:r>
            <a:r>
              <a:rPr lang="en-US" dirty="0" err="1">
                <a:latin typeface="Times New Roman" panose="02020603050405020304" pitchFamily="18" charset="0"/>
              </a:rPr>
              <a:t>phép</a:t>
            </a:r>
            <a:r>
              <a:rPr lang="en-US" dirty="0">
                <a:latin typeface="Times New Roman" panose="02020603050405020304" pitchFamily="18" charset="0"/>
              </a:rPr>
              <a:t> </a:t>
            </a:r>
            <a:r>
              <a:rPr lang="en-US" dirty="0" err="1">
                <a:latin typeface="Times New Roman" panose="02020603050405020304" pitchFamily="18" charset="0"/>
              </a:rPr>
              <a:t>bằng</a:t>
            </a:r>
            <a:r>
              <a:rPr lang="en-US" dirty="0">
                <a:latin typeface="Times New Roman" panose="02020603050405020304" pitchFamily="18" charset="0"/>
              </a:rPr>
              <a:t> </a:t>
            </a:r>
            <a:r>
              <a:rPr lang="en-US" dirty="0" err="1">
                <a:latin typeface="Times New Roman" panose="02020603050405020304" pitchFamily="18" charset="0"/>
              </a:rPr>
              <a:t>phần</a:t>
            </a:r>
            <a:r>
              <a:rPr lang="en-US" dirty="0">
                <a:latin typeface="Times New Roman" panose="02020603050405020304" pitchFamily="18" charset="0"/>
              </a:rPr>
              <a:t> </a:t>
            </a:r>
            <a:r>
              <a:rPr lang="en-US" dirty="0" err="1">
                <a:latin typeface="Times New Roman" panose="02020603050405020304" pitchFamily="18" charset="0"/>
              </a:rPr>
              <a:t>mềm</a:t>
            </a:r>
            <a:endParaRPr lang="en-US" dirty="0">
              <a:latin typeface="Times New Roman" panose="02020603050405020304" pitchFamily="18" charset="0"/>
            </a:endParaRPr>
          </a:p>
          <a:p>
            <a:pPr eaLnBrk="1" hangingPunct="1">
              <a:lnSpc>
                <a:spcPct val="90000"/>
              </a:lnSpc>
              <a:buFont typeface="Wingdings" panose="05000000000000000000" pitchFamily="2" charset="2"/>
              <a:buNone/>
            </a:pPr>
            <a:r>
              <a:rPr lang="en-US" dirty="0" err="1">
                <a:latin typeface="Times New Roman" panose="02020603050405020304" pitchFamily="18" charset="0"/>
              </a:rPr>
              <a:t>Khi</a:t>
            </a:r>
            <a:r>
              <a:rPr lang="en-US" dirty="0">
                <a:latin typeface="Times New Roman" panose="02020603050405020304" pitchFamily="18" charset="0"/>
              </a:rPr>
              <a:t> </a:t>
            </a:r>
            <a:r>
              <a:rPr lang="en-US" dirty="0" err="1">
                <a:latin typeface="Times New Roman" panose="02020603050405020304" pitchFamily="18" charset="0"/>
              </a:rPr>
              <a:t>xảy</a:t>
            </a:r>
            <a:r>
              <a:rPr lang="en-US" dirty="0">
                <a:latin typeface="Times New Roman" panose="02020603050405020304" pitchFamily="18" charset="0"/>
              </a:rPr>
              <a:t> </a:t>
            </a:r>
            <a:r>
              <a:rPr lang="en-US" dirty="0" err="1">
                <a:latin typeface="Times New Roman" panose="02020603050405020304" pitchFamily="18" charset="0"/>
              </a:rPr>
              <a:t>ra</a:t>
            </a:r>
            <a:r>
              <a:rPr lang="en-US" dirty="0">
                <a:latin typeface="Times New Roman" panose="02020603050405020304" pitchFamily="18" charset="0"/>
              </a:rPr>
              <a:t> 2 hay </a:t>
            </a:r>
            <a:r>
              <a:rPr lang="en-US" dirty="0" err="1">
                <a:latin typeface="Times New Roman" panose="02020603050405020304" pitchFamily="18" charset="0"/>
              </a:rPr>
              <a:t>nhiều</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đồng</a:t>
            </a:r>
            <a:r>
              <a:rPr lang="en-US" dirty="0">
                <a:latin typeface="Times New Roman" panose="02020603050405020304" pitchFamily="18" charset="0"/>
              </a:rPr>
              <a:t> </a:t>
            </a:r>
            <a:r>
              <a:rPr lang="en-US" dirty="0" err="1">
                <a:latin typeface="Times New Roman" panose="02020603050405020304" pitchFamily="18" charset="0"/>
              </a:rPr>
              <a:t>thời</a:t>
            </a:r>
            <a:r>
              <a:rPr lang="en-US" dirty="0">
                <a:latin typeface="Times New Roman" panose="02020603050405020304" pitchFamily="18" charset="0"/>
              </a:rPr>
              <a:t> </a:t>
            </a:r>
            <a:r>
              <a:rPr lang="en-US" dirty="0" err="1">
                <a:latin typeface="Times New Roman" panose="02020603050405020304" pitchFamily="18" charset="0"/>
              </a:rPr>
              <a:t>hoặc</a:t>
            </a:r>
            <a:r>
              <a:rPr lang="en-US" dirty="0">
                <a:latin typeface="Times New Roman" panose="02020603050405020304" pitchFamily="18" charset="0"/>
              </a:rPr>
              <a:t> </a:t>
            </a:r>
            <a:r>
              <a:rPr lang="en-US" dirty="0" err="1">
                <a:latin typeface="Times New Roman" panose="02020603050405020304" pitchFamily="18" charset="0"/>
              </a:rPr>
              <a:t>xảy</a:t>
            </a:r>
            <a:r>
              <a:rPr lang="en-US" dirty="0">
                <a:latin typeface="Times New Roman" panose="02020603050405020304" pitchFamily="18" charset="0"/>
              </a:rPr>
              <a:t> </a:t>
            </a:r>
            <a:r>
              <a:rPr lang="en-US" dirty="0" err="1">
                <a:latin typeface="Times New Roman" panose="02020603050405020304" pitchFamily="18" charset="0"/>
              </a:rPr>
              <a:t>ra</a:t>
            </a:r>
            <a:r>
              <a:rPr lang="en-US" dirty="0">
                <a:latin typeface="Times New Roman" panose="02020603050405020304" pitchFamily="18" charset="0"/>
              </a:rPr>
              <a:t> </a:t>
            </a:r>
            <a:r>
              <a:rPr lang="en-US" dirty="0" err="1">
                <a:latin typeface="Times New Roman" panose="02020603050405020304" pitchFamily="18" charset="0"/>
              </a:rPr>
              <a:t>một</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trong</a:t>
            </a:r>
            <a:r>
              <a:rPr lang="en-US" dirty="0">
                <a:latin typeface="Times New Roman" panose="02020603050405020304" pitchFamily="18" charset="0"/>
              </a:rPr>
              <a:t> </a:t>
            </a:r>
            <a:r>
              <a:rPr lang="en-US" dirty="0" err="1">
                <a:latin typeface="Times New Roman" panose="02020603050405020304" pitchFamily="18" charset="0"/>
              </a:rPr>
              <a:t>một</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khácđang</a:t>
            </a:r>
            <a:r>
              <a:rPr lang="en-US" dirty="0">
                <a:latin typeface="Times New Roman" panose="02020603050405020304" pitchFamily="18" charset="0"/>
              </a:rPr>
              <a:t> </a:t>
            </a:r>
            <a:r>
              <a:rPr lang="en-US" dirty="0" err="1">
                <a:latin typeface="Times New Roman" panose="02020603050405020304" pitchFamily="18" charset="0"/>
              </a:rPr>
              <a:t>được</a:t>
            </a:r>
            <a:r>
              <a:rPr lang="en-US" dirty="0">
                <a:latin typeface="Times New Roman" panose="02020603050405020304" pitchFamily="18" charset="0"/>
              </a:rPr>
              <a:t> </a:t>
            </a:r>
            <a:r>
              <a:rPr lang="en-US" dirty="0" err="1">
                <a:latin typeface="Times New Roman" panose="02020603050405020304" pitchFamily="18" charset="0"/>
              </a:rPr>
              <a:t>phục</a:t>
            </a:r>
            <a:r>
              <a:rPr lang="en-US" dirty="0">
                <a:latin typeface="Times New Roman" panose="02020603050405020304" pitchFamily="18" charset="0"/>
              </a:rPr>
              <a:t> </a:t>
            </a:r>
            <a:r>
              <a:rPr lang="en-US" dirty="0" err="1">
                <a:latin typeface="Times New Roman" panose="02020603050405020304" pitchFamily="18" charset="0"/>
              </a:rPr>
              <a:t>vụ</a:t>
            </a:r>
            <a:r>
              <a:rPr lang="en-US" dirty="0">
                <a:latin typeface="Times New Roman" panose="02020603050405020304" pitchFamily="18" charset="0"/>
              </a:rPr>
              <a:t>, ta </a:t>
            </a:r>
            <a:r>
              <a:rPr lang="en-US" dirty="0" err="1">
                <a:latin typeface="Times New Roman" panose="02020603050405020304" pitchFamily="18" charset="0"/>
              </a:rPr>
              <a:t>có</a:t>
            </a:r>
            <a:r>
              <a:rPr lang="en-US" dirty="0">
                <a:latin typeface="Times New Roman" panose="02020603050405020304" pitchFamily="18" charset="0"/>
              </a:rPr>
              <a:t> </a:t>
            </a:r>
            <a:r>
              <a:rPr lang="en-US" dirty="0" err="1">
                <a:latin typeface="Times New Roman" panose="02020603050405020304" pitchFamily="18" charset="0"/>
              </a:rPr>
              <a:t>sơ</a:t>
            </a:r>
            <a:r>
              <a:rPr lang="en-US" dirty="0">
                <a:latin typeface="Times New Roman" panose="02020603050405020304" pitchFamily="18" charset="0"/>
              </a:rPr>
              <a:t> </a:t>
            </a:r>
            <a:r>
              <a:rPr lang="en-US" dirty="0" err="1">
                <a:latin typeface="Times New Roman" panose="02020603050405020304" pitchFamily="18" charset="0"/>
              </a:rPr>
              <a:t>đồ</a:t>
            </a:r>
            <a:r>
              <a:rPr lang="en-US" dirty="0">
                <a:latin typeface="Times New Roman" panose="02020603050405020304" pitchFamily="18" charset="0"/>
              </a:rPr>
              <a:t> </a:t>
            </a:r>
            <a:r>
              <a:rPr lang="en-US" dirty="0" err="1">
                <a:latin typeface="Times New Roman" panose="02020603050405020304" pitchFamily="18" charset="0"/>
              </a:rPr>
              <a:t>xử</a:t>
            </a:r>
            <a:r>
              <a:rPr lang="en-US" dirty="0">
                <a:latin typeface="Times New Roman" panose="02020603050405020304" pitchFamily="18" charset="0"/>
              </a:rPr>
              <a:t> </a:t>
            </a:r>
            <a:r>
              <a:rPr lang="en-US" dirty="0" err="1">
                <a:latin typeface="Times New Roman" panose="02020603050405020304" pitchFamily="18" charset="0"/>
              </a:rPr>
              <a:t>lý</a:t>
            </a:r>
            <a:r>
              <a:rPr lang="en-US" dirty="0">
                <a:latin typeface="Times New Roman" panose="02020603050405020304" pitchFamily="18" charset="0"/>
              </a:rPr>
              <a:t> </a:t>
            </a:r>
            <a:r>
              <a:rPr lang="en-US" dirty="0" err="1">
                <a:latin typeface="Times New Roman" panose="02020603050405020304" pitchFamily="18" charset="0"/>
              </a:rPr>
              <a:t>ngắt</a:t>
            </a:r>
            <a:r>
              <a:rPr lang="en-US" dirty="0">
                <a:latin typeface="Times New Roman" panose="02020603050405020304" pitchFamily="18" charset="0"/>
              </a:rPr>
              <a:t> </a:t>
            </a:r>
            <a:r>
              <a:rPr lang="en-US" dirty="0" err="1">
                <a:latin typeface="Times New Roman" panose="02020603050405020304" pitchFamily="18" charset="0"/>
              </a:rPr>
              <a:t>sơ</a:t>
            </a:r>
            <a:r>
              <a:rPr lang="en-US" dirty="0">
                <a:latin typeface="Times New Roman" panose="02020603050405020304" pitchFamily="18" charset="0"/>
              </a:rPr>
              <a:t> </a:t>
            </a:r>
            <a:r>
              <a:rPr lang="en-US" dirty="0" err="1">
                <a:latin typeface="Times New Roman" panose="02020603050405020304" pitchFamily="18" charset="0"/>
              </a:rPr>
              <a:t>đồ</a:t>
            </a:r>
            <a:r>
              <a:rPr lang="en-US" dirty="0">
                <a:latin typeface="Times New Roman" panose="02020603050405020304" pitchFamily="18" charset="0"/>
              </a:rPr>
              <a:t> </a:t>
            </a:r>
            <a:r>
              <a:rPr lang="en-US" dirty="0" err="1">
                <a:latin typeface="Times New Roman" panose="02020603050405020304" pitchFamily="18" charset="0"/>
              </a:rPr>
              <a:t>chuỗi</a:t>
            </a:r>
            <a:r>
              <a:rPr lang="en-US" dirty="0">
                <a:latin typeface="Times New Roman" panose="02020603050405020304" pitchFamily="18" charset="0"/>
              </a:rPr>
              <a:t> </a:t>
            </a:r>
            <a:r>
              <a:rPr lang="en-US" dirty="0" err="1">
                <a:latin typeface="Times New Roman" panose="02020603050405020304" pitchFamily="18" charset="0"/>
              </a:rPr>
              <a:t>vòng</a:t>
            </a:r>
            <a:r>
              <a:rPr lang="en-US" dirty="0">
                <a:latin typeface="Times New Roman" panose="02020603050405020304" pitchFamily="18" charset="0"/>
              </a:rPr>
              <a:t> </a:t>
            </a:r>
            <a:r>
              <a:rPr lang="en-US" dirty="0" err="1">
                <a:latin typeface="Times New Roman" panose="02020603050405020304" pitchFamily="18" charset="0"/>
              </a:rPr>
              <a:t>và</a:t>
            </a:r>
            <a:r>
              <a:rPr lang="en-US" dirty="0">
                <a:latin typeface="Times New Roman" panose="02020603050405020304" pitchFamily="18" charset="0"/>
              </a:rPr>
              <a:t> </a:t>
            </a:r>
            <a:r>
              <a:rPr lang="en-US" dirty="0" err="1">
                <a:latin typeface="Times New Roman" panose="02020603050405020304" pitchFamily="18" charset="0"/>
              </a:rPr>
              <a:t>sơ</a:t>
            </a:r>
            <a:r>
              <a:rPr lang="en-US" dirty="0">
                <a:latin typeface="Times New Roman" panose="02020603050405020304" pitchFamily="18" charset="0"/>
              </a:rPr>
              <a:t> </a:t>
            </a:r>
            <a:r>
              <a:rPr lang="en-US" dirty="0" err="1">
                <a:latin typeface="Times New Roman" panose="02020603050405020304" pitchFamily="18" charset="0"/>
              </a:rPr>
              <a:t>đồ</a:t>
            </a:r>
            <a:r>
              <a:rPr lang="en-US" dirty="0">
                <a:latin typeface="Times New Roman" panose="02020603050405020304" pitchFamily="18" charset="0"/>
              </a:rPr>
              <a:t> </a:t>
            </a:r>
            <a:r>
              <a:rPr lang="en-US" dirty="0" err="1">
                <a:latin typeface="Times New Roman" panose="02020603050405020304" pitchFamily="18" charset="0"/>
              </a:rPr>
              <a:t>hai</a:t>
            </a:r>
            <a:r>
              <a:rPr lang="en-US" dirty="0">
                <a:latin typeface="Times New Roman" panose="02020603050405020304" pitchFamily="18" charset="0"/>
              </a:rPr>
              <a:t> </a:t>
            </a:r>
            <a:r>
              <a:rPr lang="en-US" dirty="0" err="1">
                <a:latin typeface="Times New Roman" panose="02020603050405020304" pitchFamily="18" charset="0"/>
              </a:rPr>
              <a:t>mức</a:t>
            </a:r>
            <a:r>
              <a:rPr lang="en-US" dirty="0">
                <a:latin typeface="Times New Roman" panose="02020603050405020304" pitchFamily="18" charset="0"/>
              </a:rPr>
              <a:t> </a:t>
            </a:r>
            <a:r>
              <a:rPr lang="en-US" dirty="0" err="1">
                <a:latin typeface="Times New Roman" panose="02020603050405020304" pitchFamily="18" charset="0"/>
              </a:rPr>
              <a:t>ưu</a:t>
            </a:r>
            <a:r>
              <a:rPr lang="en-US" dirty="0">
                <a:latin typeface="Times New Roman" panose="02020603050405020304" pitchFamily="18" charset="0"/>
              </a:rPr>
              <a:t> </a:t>
            </a:r>
            <a:r>
              <a:rPr lang="en-US" dirty="0" err="1">
                <a:latin typeface="Times New Roman" panose="02020603050405020304" pitchFamily="18" charset="0"/>
              </a:rPr>
              <a:t>tiên</a:t>
            </a:r>
            <a:endParaRPr lang="en-US" dirty="0">
              <a:latin typeface="Times New Roman" panose="02020603050405020304" pitchFamily="18" charset="0"/>
            </a:endParaRPr>
          </a:p>
          <a:p>
            <a:pPr eaLnBrk="1" hangingPunct="1">
              <a:lnSpc>
                <a:spcPct val="90000"/>
              </a:lnSpc>
              <a:buFont typeface="Wingdings" panose="05000000000000000000" pitchFamily="2" charset="2"/>
              <a:buNone/>
            </a:pPr>
            <a:r>
              <a:rPr lang="en-US" dirty="0" err="1"/>
              <a:t>Ngắt</a:t>
            </a:r>
            <a:r>
              <a:rPr lang="en-US" dirty="0"/>
              <a:t> </a:t>
            </a:r>
            <a:r>
              <a:rPr lang="en-US" dirty="0" err="1"/>
              <a:t>ngòai</a:t>
            </a:r>
            <a:r>
              <a:rPr lang="en-US" dirty="0"/>
              <a:t> 0 → </a:t>
            </a:r>
            <a:r>
              <a:rPr lang="en-US" dirty="0" err="1"/>
              <a:t>ngắt</a:t>
            </a:r>
            <a:r>
              <a:rPr lang="en-US" dirty="0"/>
              <a:t> timer 0 → </a:t>
            </a:r>
            <a:r>
              <a:rPr lang="en-US" dirty="0" err="1"/>
              <a:t>ngắt</a:t>
            </a:r>
            <a:r>
              <a:rPr lang="en-US" dirty="0"/>
              <a:t> </a:t>
            </a:r>
            <a:r>
              <a:rPr lang="en-US" dirty="0" err="1"/>
              <a:t>ngoài</a:t>
            </a:r>
            <a:r>
              <a:rPr lang="en-US" dirty="0"/>
              <a:t> 1→ </a:t>
            </a:r>
            <a:r>
              <a:rPr lang="en-US" dirty="0" err="1"/>
              <a:t>ngắt</a:t>
            </a:r>
            <a:r>
              <a:rPr lang="en-US" dirty="0"/>
              <a:t> timer 1→ </a:t>
            </a:r>
            <a:r>
              <a:rPr lang="en-US" dirty="0" err="1"/>
              <a:t>ngắt</a:t>
            </a:r>
            <a:r>
              <a:rPr lang="en-US" dirty="0"/>
              <a:t> port </a:t>
            </a:r>
            <a:r>
              <a:rPr lang="en-US" dirty="0" err="1"/>
              <a:t>nối</a:t>
            </a:r>
            <a:r>
              <a:rPr lang="en-US" dirty="0"/>
              <a:t> </a:t>
            </a:r>
            <a:r>
              <a:rPr lang="en-US" dirty="0" err="1"/>
              <a:t>tiếp</a:t>
            </a:r>
            <a:r>
              <a:rPr lang="en-US" dirty="0"/>
              <a:t> → </a:t>
            </a:r>
            <a:r>
              <a:rPr lang="en-US" dirty="0" err="1"/>
              <a:t>ngắt</a:t>
            </a:r>
            <a:r>
              <a:rPr lang="en-US" dirty="0"/>
              <a:t> timer 2 </a:t>
            </a:r>
          </a:p>
          <a:p>
            <a:pPr eaLnBrk="1" hangingPunct="1">
              <a:lnSpc>
                <a:spcPct val="90000"/>
              </a:lnSpc>
              <a:buFont typeface="Wingdings" panose="05000000000000000000" pitchFamily="2" charset="2"/>
              <a:buNone/>
            </a:pPr>
            <a:endParaRPr 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blinds(horizontal)">
                                      <p:cBhvr>
                                        <p:cTn id="7" dur="500"/>
                                        <p:tgtEl>
                                          <p:spTgt spid="182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2275">
                                            <p:txEl>
                                              <p:pRg st="0" end="0"/>
                                            </p:txEl>
                                          </p:spTgt>
                                        </p:tgtEl>
                                        <p:attrNameLst>
                                          <p:attrName>style.visibility</p:attrName>
                                        </p:attrNameLst>
                                      </p:cBhvr>
                                      <p:to>
                                        <p:strVal val="visible"/>
                                      </p:to>
                                    </p:set>
                                    <p:animEffect transition="in" filter="blinds(horizontal)">
                                      <p:cBhvr>
                                        <p:cTn id="12" dur="500"/>
                                        <p:tgtEl>
                                          <p:spTgt spid="1822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2275">
                                            <p:txEl>
                                              <p:pRg st="1" end="1"/>
                                            </p:txEl>
                                          </p:spTgt>
                                        </p:tgtEl>
                                        <p:attrNameLst>
                                          <p:attrName>style.visibility</p:attrName>
                                        </p:attrNameLst>
                                      </p:cBhvr>
                                      <p:to>
                                        <p:strVal val="visible"/>
                                      </p:to>
                                    </p:set>
                                    <p:animEffect transition="in" filter="blinds(horizontal)">
                                      <p:cBhvr>
                                        <p:cTn id="17" dur="500"/>
                                        <p:tgtEl>
                                          <p:spTgt spid="1822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2275">
                                            <p:txEl>
                                              <p:pRg st="2" end="2"/>
                                            </p:txEl>
                                          </p:spTgt>
                                        </p:tgtEl>
                                        <p:attrNameLst>
                                          <p:attrName>style.visibility</p:attrName>
                                        </p:attrNameLst>
                                      </p:cBhvr>
                                      <p:to>
                                        <p:strVal val="visible"/>
                                      </p:to>
                                    </p:set>
                                    <p:animEffect transition="in" filter="blinds(horizontal)">
                                      <p:cBhvr>
                                        <p:cTn id="22" dur="500"/>
                                        <p:tgtEl>
                                          <p:spTgt spid="1822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2275">
                                            <p:txEl>
                                              <p:pRg st="3" end="3"/>
                                            </p:txEl>
                                          </p:spTgt>
                                        </p:tgtEl>
                                        <p:attrNameLst>
                                          <p:attrName>style.visibility</p:attrName>
                                        </p:attrNameLst>
                                      </p:cBhvr>
                                      <p:to>
                                        <p:strVal val="visible"/>
                                      </p:to>
                                    </p:set>
                                    <p:animEffect transition="in" filter="blinds(horizontal)">
                                      <p:cBhvr>
                                        <p:cTn id="27" dur="500"/>
                                        <p:tgtEl>
                                          <p:spTgt spid="18227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2275">
                                            <p:txEl>
                                              <p:pRg st="4" end="4"/>
                                            </p:txEl>
                                          </p:spTgt>
                                        </p:tgtEl>
                                        <p:attrNameLst>
                                          <p:attrName>style.visibility</p:attrName>
                                        </p:attrNameLst>
                                      </p:cBhvr>
                                      <p:to>
                                        <p:strVal val="visible"/>
                                      </p:to>
                                    </p:set>
                                    <p:animEffect transition="in" filter="blinds(horizontal)">
                                      <p:cBhvr>
                                        <p:cTn id="32" dur="500"/>
                                        <p:tgtEl>
                                          <p:spTgt spid="182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2609F5-19B2-CEC9-BE40-C74C2C350123}"/>
              </a:ext>
            </a:extLst>
          </p:cNvPr>
          <p:cNvPicPr>
            <a:picLocks noChangeAspect="1"/>
          </p:cNvPicPr>
          <p:nvPr/>
        </p:nvPicPr>
        <p:blipFill>
          <a:blip r:embed="rId2"/>
          <a:stretch>
            <a:fillRect/>
          </a:stretch>
        </p:blipFill>
        <p:spPr>
          <a:xfrm>
            <a:off x="142875" y="266700"/>
            <a:ext cx="8858250" cy="6324600"/>
          </a:xfrm>
          <a:prstGeom prst="rect">
            <a:avLst/>
          </a:prstGeom>
        </p:spPr>
      </p:pic>
    </p:spTree>
    <p:extLst>
      <p:ext uri="{BB962C8B-B14F-4D97-AF65-F5344CB8AC3E}">
        <p14:creationId xmlns:p14="http://schemas.microsoft.com/office/powerpoint/2010/main" val="248922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type="body" idx="1"/>
          </p:nvPr>
        </p:nvSpPr>
        <p:spPr/>
        <p:txBody>
          <a:bodyPr/>
          <a:lstStyle/>
          <a:p>
            <a:pPr eaLnBrk="1" hangingPunct="1">
              <a:buFont typeface="Wingdings" panose="05000000000000000000" pitchFamily="2" charset="2"/>
              <a:buNone/>
            </a:pPr>
            <a:r>
              <a:rPr lang="pt-BR"/>
              <a:t>f = 1KHz → T = 1ms (1000 chu kỳ) → giá trị đếm là 500 ( chọn chế độ 16 bit)</a:t>
            </a:r>
          </a:p>
          <a:p>
            <a:pPr eaLnBrk="1" hangingPunct="1">
              <a:buFont typeface="Wingdings" panose="05000000000000000000" pitchFamily="2" charset="2"/>
              <a:buNone/>
            </a:pPr>
            <a:r>
              <a:rPr lang="pt-BR"/>
              <a:t>Nạp giá trị thanh ghi TMOD = 10H </a:t>
            </a:r>
          </a:p>
          <a:p>
            <a:pPr eaLnBrk="1" hangingPunct="1">
              <a:buFont typeface="Wingdings" panose="05000000000000000000" pitchFamily="2" charset="2"/>
              <a:buNone/>
            </a:pPr>
            <a:r>
              <a:rPr lang="pt-BR"/>
              <a:t>Thanh ghi IE = 8DH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blinds(horizontal)">
                                      <p:cBhvr>
                                        <p:cTn id="7" dur="500"/>
                                        <p:tgtEl>
                                          <p:spTgt spid="226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7">
                                            <p:txEl>
                                              <p:pRg st="1" end="1"/>
                                            </p:txEl>
                                          </p:spTgt>
                                        </p:tgtEl>
                                        <p:attrNameLst>
                                          <p:attrName>style.visibility</p:attrName>
                                        </p:attrNameLst>
                                      </p:cBhvr>
                                      <p:to>
                                        <p:strVal val="visible"/>
                                      </p:to>
                                    </p:set>
                                    <p:animEffect transition="in" filter="blinds(horizontal)">
                                      <p:cBhvr>
                                        <p:cTn id="12" dur="500"/>
                                        <p:tgtEl>
                                          <p:spTgt spid="22630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animEffect transition="in" filter="blinds(horizontal)">
                                      <p:cBhvr>
                                        <p:cTn id="15" dur="500"/>
                                        <p:tgtEl>
                                          <p:spTgt spid="2263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body" idx="1"/>
          </p:nvPr>
        </p:nvSpPr>
        <p:spPr>
          <a:xfrm>
            <a:off x="304800" y="304800"/>
            <a:ext cx="8229600" cy="6553200"/>
          </a:xfrm>
        </p:spPr>
        <p:txBody>
          <a:bodyPr/>
          <a:lstStyle/>
          <a:p>
            <a:pPr eaLnBrk="1" hangingPunct="1">
              <a:lnSpc>
                <a:spcPct val="80000"/>
              </a:lnSpc>
              <a:buFont typeface="Wingdings" panose="05000000000000000000" pitchFamily="2" charset="2"/>
              <a:buNone/>
            </a:pPr>
            <a:r>
              <a:rPr lang="pt-BR" sz="2000" dirty="0"/>
              <a:t>ORG 0000h </a:t>
            </a:r>
          </a:p>
          <a:p>
            <a:pPr eaLnBrk="1" hangingPunct="1">
              <a:lnSpc>
                <a:spcPct val="80000"/>
              </a:lnSpc>
              <a:buFont typeface="Wingdings" panose="05000000000000000000" pitchFamily="2" charset="2"/>
              <a:buNone/>
            </a:pPr>
            <a:r>
              <a:rPr lang="pt-BR" sz="2000" dirty="0"/>
              <a:t>LJMP MAIN </a:t>
            </a:r>
          </a:p>
          <a:p>
            <a:pPr eaLnBrk="1" hangingPunct="1">
              <a:lnSpc>
                <a:spcPct val="80000"/>
              </a:lnSpc>
              <a:buFont typeface="Wingdings" panose="05000000000000000000" pitchFamily="2" charset="2"/>
              <a:buNone/>
            </a:pPr>
            <a:r>
              <a:rPr lang="pt-BR" sz="2000" dirty="0"/>
              <a:t>ORG 0003h	; Địa chỉ ISR ngắt ngoài 0</a:t>
            </a:r>
          </a:p>
          <a:p>
            <a:pPr eaLnBrk="1" hangingPunct="1">
              <a:lnSpc>
                <a:spcPct val="80000"/>
              </a:lnSpc>
              <a:buFont typeface="Wingdings" panose="05000000000000000000" pitchFamily="2" charset="2"/>
              <a:buNone/>
            </a:pPr>
            <a:r>
              <a:rPr lang="pt-BR" sz="2000" dirty="0"/>
              <a:t>SETB TR1	; Timer 1 chạy</a:t>
            </a:r>
          </a:p>
          <a:p>
            <a:pPr eaLnBrk="1" hangingPunct="1">
              <a:lnSpc>
                <a:spcPct val="80000"/>
              </a:lnSpc>
              <a:buFont typeface="Wingdings" panose="05000000000000000000" pitchFamily="2" charset="2"/>
              <a:buNone/>
            </a:pPr>
            <a:r>
              <a:rPr lang="pt-BR" sz="2000" dirty="0"/>
              <a:t>RETI</a:t>
            </a:r>
          </a:p>
          <a:p>
            <a:pPr eaLnBrk="1" hangingPunct="1">
              <a:lnSpc>
                <a:spcPct val="80000"/>
              </a:lnSpc>
              <a:buFont typeface="Wingdings" panose="05000000000000000000" pitchFamily="2" charset="2"/>
              <a:buNone/>
            </a:pPr>
            <a:r>
              <a:rPr lang="pt-BR" sz="2000" dirty="0"/>
              <a:t>ORG 0013h	; Địa chỉ ISR của ngắt ngoài 1</a:t>
            </a:r>
          </a:p>
          <a:p>
            <a:pPr eaLnBrk="1" hangingPunct="1">
              <a:lnSpc>
                <a:spcPct val="80000"/>
              </a:lnSpc>
              <a:buFont typeface="Wingdings" panose="05000000000000000000" pitchFamily="2" charset="2"/>
              <a:buNone/>
            </a:pPr>
            <a:r>
              <a:rPr lang="pt-BR" sz="2000" dirty="0"/>
              <a:t>CLR TR1	; Cấm timer 1</a:t>
            </a:r>
          </a:p>
          <a:p>
            <a:pPr eaLnBrk="1" hangingPunct="1">
              <a:lnSpc>
                <a:spcPct val="80000"/>
              </a:lnSpc>
              <a:buFont typeface="Wingdings" panose="05000000000000000000" pitchFamily="2" charset="2"/>
              <a:buNone/>
            </a:pPr>
            <a:r>
              <a:rPr lang="pt-BR" sz="2000" dirty="0"/>
              <a:t>RETI</a:t>
            </a:r>
          </a:p>
          <a:p>
            <a:pPr eaLnBrk="1" hangingPunct="1">
              <a:lnSpc>
                <a:spcPct val="80000"/>
              </a:lnSpc>
              <a:buFont typeface="Wingdings" panose="05000000000000000000" pitchFamily="2" charset="2"/>
              <a:buNone/>
            </a:pPr>
            <a:r>
              <a:rPr lang="pt-BR" sz="2000" dirty="0"/>
              <a:t>ORG 001Bh	; Địa chỉ ISR timer 1</a:t>
            </a:r>
            <a:endParaRPr lang="en-US" sz="2000" dirty="0"/>
          </a:p>
          <a:p>
            <a:pPr eaLnBrk="1" hangingPunct="1">
              <a:lnSpc>
                <a:spcPct val="80000"/>
              </a:lnSpc>
              <a:buNone/>
            </a:pPr>
            <a:r>
              <a:rPr lang="en-US" sz="2000" dirty="0"/>
              <a:t>MOV TH1,#0FEh </a:t>
            </a:r>
          </a:p>
          <a:p>
            <a:pPr eaLnBrk="1" hangingPunct="1">
              <a:lnSpc>
                <a:spcPct val="80000"/>
              </a:lnSpc>
              <a:buNone/>
            </a:pPr>
            <a:r>
              <a:rPr lang="en-US" sz="2000" dirty="0"/>
              <a:t>MOV TL1,#0CH </a:t>
            </a:r>
          </a:p>
          <a:p>
            <a:pPr eaLnBrk="1" hangingPunct="1">
              <a:lnSpc>
                <a:spcPct val="80000"/>
              </a:lnSpc>
              <a:buFont typeface="Wingdings" panose="05000000000000000000" pitchFamily="2" charset="2"/>
              <a:buNone/>
            </a:pPr>
            <a:r>
              <a:rPr lang="en-US" sz="2000" dirty="0"/>
              <a:t>CPL P1.0	; </a:t>
            </a:r>
            <a:r>
              <a:rPr lang="en-US" sz="2000" dirty="0" err="1"/>
              <a:t>Đảo</a:t>
            </a:r>
            <a:r>
              <a:rPr lang="en-US" sz="2000" dirty="0"/>
              <a:t> bit P1.0 </a:t>
            </a:r>
            <a:r>
              <a:rPr lang="en-US" sz="2000" dirty="0" err="1"/>
              <a:t>để</a:t>
            </a:r>
            <a:r>
              <a:rPr lang="en-US" sz="2000" dirty="0"/>
              <a:t> </a:t>
            </a:r>
            <a:r>
              <a:rPr lang="en-US" sz="2000" dirty="0" err="1"/>
              <a:t>tạo</a:t>
            </a:r>
            <a:r>
              <a:rPr lang="en-US" sz="2000" dirty="0"/>
              <a:t> </a:t>
            </a:r>
            <a:r>
              <a:rPr lang="en-US" sz="2000" dirty="0" err="1"/>
              <a:t>xung</a:t>
            </a:r>
            <a:endParaRPr lang="en-US" sz="2000" dirty="0"/>
          </a:p>
          <a:p>
            <a:pPr eaLnBrk="1" hangingPunct="1">
              <a:lnSpc>
                <a:spcPct val="80000"/>
              </a:lnSpc>
              <a:buFont typeface="Wingdings" panose="05000000000000000000" pitchFamily="2" charset="2"/>
              <a:buNone/>
            </a:pPr>
            <a:r>
              <a:rPr lang="en-US" sz="2000" dirty="0"/>
              <a:t>RETI </a:t>
            </a:r>
          </a:p>
          <a:p>
            <a:pPr eaLnBrk="1" hangingPunct="1">
              <a:lnSpc>
                <a:spcPct val="80000"/>
              </a:lnSpc>
              <a:buFont typeface="Wingdings" panose="05000000000000000000" pitchFamily="2" charset="2"/>
              <a:buNone/>
            </a:pPr>
            <a:r>
              <a:rPr lang="en-US" sz="2000" dirty="0"/>
              <a:t>MAIN: </a:t>
            </a:r>
          </a:p>
          <a:p>
            <a:pPr eaLnBrk="1" hangingPunct="1">
              <a:lnSpc>
                <a:spcPct val="80000"/>
              </a:lnSpc>
              <a:buFont typeface="Wingdings" panose="05000000000000000000" pitchFamily="2" charset="2"/>
              <a:buNone/>
            </a:pPr>
            <a:r>
              <a:rPr lang="en-US" sz="2000" dirty="0"/>
              <a:t>MOV TMOD,#10h </a:t>
            </a:r>
          </a:p>
          <a:p>
            <a:pPr eaLnBrk="1" hangingPunct="1">
              <a:lnSpc>
                <a:spcPct val="80000"/>
              </a:lnSpc>
              <a:buFont typeface="Wingdings" panose="05000000000000000000" pitchFamily="2" charset="2"/>
              <a:buNone/>
            </a:pPr>
            <a:r>
              <a:rPr lang="en-US" sz="2000" dirty="0"/>
              <a:t>MOV TH1,#0FEh </a:t>
            </a:r>
          </a:p>
          <a:p>
            <a:pPr eaLnBrk="1" hangingPunct="1">
              <a:lnSpc>
                <a:spcPct val="80000"/>
              </a:lnSpc>
              <a:buFont typeface="Wingdings" panose="05000000000000000000" pitchFamily="2" charset="2"/>
              <a:buNone/>
            </a:pPr>
            <a:r>
              <a:rPr lang="en-US" sz="2000" dirty="0"/>
              <a:t>MOV TL1,#0CH </a:t>
            </a:r>
          </a:p>
          <a:p>
            <a:pPr eaLnBrk="1" hangingPunct="1">
              <a:lnSpc>
                <a:spcPct val="80000"/>
              </a:lnSpc>
              <a:buFont typeface="Wingdings" panose="05000000000000000000" pitchFamily="2" charset="2"/>
              <a:buNone/>
            </a:pPr>
            <a:r>
              <a:rPr lang="en-US" sz="2000" dirty="0"/>
              <a:t>MOV IE,#8Dh	; Cho </a:t>
            </a:r>
            <a:r>
              <a:rPr lang="en-US" sz="2000" dirty="0" err="1"/>
              <a:t>phép</a:t>
            </a:r>
            <a:r>
              <a:rPr lang="en-US" sz="2000" dirty="0"/>
              <a:t> </a:t>
            </a:r>
            <a:r>
              <a:rPr lang="en-US" sz="2000" dirty="0" err="1"/>
              <a:t>ngắt</a:t>
            </a:r>
            <a:r>
              <a:rPr lang="en-US" sz="2000" dirty="0"/>
              <a:t> </a:t>
            </a:r>
            <a:r>
              <a:rPr lang="en-US" sz="2000" dirty="0" err="1"/>
              <a:t>tại</a:t>
            </a:r>
            <a:r>
              <a:rPr lang="en-US" sz="2000" dirty="0"/>
              <a:t> </a:t>
            </a:r>
            <a:r>
              <a:rPr lang="en-US" sz="2000" dirty="0" err="1"/>
              <a:t>ngắt</a:t>
            </a:r>
            <a:r>
              <a:rPr lang="en-US" sz="2000" dirty="0"/>
              <a:t> </a:t>
            </a:r>
            <a:r>
              <a:rPr lang="en-US" sz="2000" dirty="0" err="1"/>
              <a:t>ngoài</a:t>
            </a:r>
            <a:r>
              <a:rPr lang="en-US" sz="2000" dirty="0"/>
              <a:t> 0,1 t1</a:t>
            </a:r>
          </a:p>
          <a:p>
            <a:pPr eaLnBrk="1" hangingPunct="1">
              <a:lnSpc>
                <a:spcPct val="80000"/>
              </a:lnSpc>
              <a:buFont typeface="Wingdings" panose="05000000000000000000" pitchFamily="2" charset="2"/>
              <a:buNone/>
            </a:pPr>
            <a:r>
              <a:rPr lang="en-US" sz="2000" dirty="0"/>
              <a:t>SJMP $	; </a:t>
            </a:r>
            <a:r>
              <a:rPr lang="en-US" sz="2000" dirty="0" err="1"/>
              <a:t>dừng</a:t>
            </a:r>
            <a:endParaRPr lang="en-US" sz="2000" dirty="0"/>
          </a:p>
          <a:p>
            <a:pPr eaLnBrk="1" hangingPunct="1">
              <a:lnSpc>
                <a:spcPct val="80000"/>
              </a:lnSpc>
              <a:buFont typeface="Wingdings" panose="05000000000000000000" pitchFamily="2" charset="2"/>
              <a:buNone/>
            </a:pPr>
            <a:r>
              <a:rPr lang="en-US" sz="2000" dirty="0"/>
              <a:t>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0" dur="500"/>
                                        <p:tgtEl>
                                          <p:spTgt spid="22733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3" dur="500"/>
                                        <p:tgtEl>
                                          <p:spTgt spid="22733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16" dur="500"/>
                                        <p:tgtEl>
                                          <p:spTgt spid="227331">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19" dur="500"/>
                                        <p:tgtEl>
                                          <p:spTgt spid="227331">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4" dur="500"/>
                                        <p:tgtEl>
                                          <p:spTgt spid="2273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27" dur="500"/>
                                        <p:tgtEl>
                                          <p:spTgt spid="2273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0" dur="500"/>
                                        <p:tgtEl>
                                          <p:spTgt spid="227331">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35" dur="500"/>
                                        <p:tgtEl>
                                          <p:spTgt spid="22733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27331">
                                            <p:txEl>
                                              <p:pRg st="9" end="9"/>
                                            </p:txEl>
                                          </p:spTgt>
                                        </p:tgtEl>
                                        <p:attrNameLst>
                                          <p:attrName>style.visibility</p:attrName>
                                        </p:attrNameLst>
                                      </p:cBhvr>
                                      <p:to>
                                        <p:strVal val="visible"/>
                                      </p:to>
                                    </p:set>
                                    <p:animEffect transition="in" filter="blinds(horizontal)">
                                      <p:cBhvr>
                                        <p:cTn id="38" dur="500"/>
                                        <p:tgtEl>
                                          <p:spTgt spid="22733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227331">
                                            <p:txEl>
                                              <p:pRg st="10" end="10"/>
                                            </p:txEl>
                                          </p:spTgt>
                                        </p:tgtEl>
                                        <p:attrNameLst>
                                          <p:attrName>style.visibility</p:attrName>
                                        </p:attrNameLst>
                                      </p:cBhvr>
                                      <p:to>
                                        <p:strVal val="visible"/>
                                      </p:to>
                                    </p:set>
                                    <p:animEffect transition="in" filter="blinds(horizontal)">
                                      <p:cBhvr>
                                        <p:cTn id="41" dur="500"/>
                                        <p:tgtEl>
                                          <p:spTgt spid="22733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227331">
                                            <p:txEl>
                                              <p:pRg st="11" end="11"/>
                                            </p:txEl>
                                          </p:spTgt>
                                        </p:tgtEl>
                                        <p:attrNameLst>
                                          <p:attrName>style.visibility</p:attrName>
                                        </p:attrNameLst>
                                      </p:cBhvr>
                                      <p:to>
                                        <p:strVal val="visible"/>
                                      </p:to>
                                    </p:set>
                                    <p:animEffect transition="in" filter="blinds(horizontal)">
                                      <p:cBhvr>
                                        <p:cTn id="44" dur="500"/>
                                        <p:tgtEl>
                                          <p:spTgt spid="22733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227331">
                                            <p:txEl>
                                              <p:pRg st="12" end="12"/>
                                            </p:txEl>
                                          </p:spTgt>
                                        </p:tgtEl>
                                        <p:attrNameLst>
                                          <p:attrName>style.visibility</p:attrName>
                                        </p:attrNameLst>
                                      </p:cBhvr>
                                      <p:to>
                                        <p:strVal val="visible"/>
                                      </p:to>
                                    </p:set>
                                    <p:animEffect transition="in" filter="blinds(horizontal)">
                                      <p:cBhvr>
                                        <p:cTn id="47" dur="500"/>
                                        <p:tgtEl>
                                          <p:spTgt spid="227331">
                                            <p:txEl>
                                              <p:pRg st="12" end="1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27331">
                                            <p:txEl>
                                              <p:pRg st="13" end="13"/>
                                            </p:txEl>
                                          </p:spTgt>
                                        </p:tgtEl>
                                        <p:attrNameLst>
                                          <p:attrName>style.visibility</p:attrName>
                                        </p:attrNameLst>
                                      </p:cBhvr>
                                      <p:to>
                                        <p:strVal val="visible"/>
                                      </p:to>
                                    </p:set>
                                    <p:animEffect transition="in" filter="blinds(horizontal)">
                                      <p:cBhvr>
                                        <p:cTn id="52" dur="500"/>
                                        <p:tgtEl>
                                          <p:spTgt spid="227331">
                                            <p:txEl>
                                              <p:pRg st="13" end="13"/>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7331">
                                            <p:txEl>
                                              <p:pRg st="14" end="14"/>
                                            </p:txEl>
                                          </p:spTgt>
                                        </p:tgtEl>
                                        <p:attrNameLst>
                                          <p:attrName>style.visibility</p:attrName>
                                        </p:attrNameLst>
                                      </p:cBhvr>
                                      <p:to>
                                        <p:strVal val="visible"/>
                                      </p:to>
                                    </p:set>
                                    <p:animEffect transition="in" filter="blinds(horizontal)">
                                      <p:cBhvr>
                                        <p:cTn id="55" dur="500"/>
                                        <p:tgtEl>
                                          <p:spTgt spid="227331">
                                            <p:txEl>
                                              <p:pRg st="14" end="14"/>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27331">
                                            <p:txEl>
                                              <p:pRg st="15" end="15"/>
                                            </p:txEl>
                                          </p:spTgt>
                                        </p:tgtEl>
                                        <p:attrNameLst>
                                          <p:attrName>style.visibility</p:attrName>
                                        </p:attrNameLst>
                                      </p:cBhvr>
                                      <p:to>
                                        <p:strVal val="visible"/>
                                      </p:to>
                                    </p:set>
                                    <p:animEffect transition="in" filter="blinds(horizontal)">
                                      <p:cBhvr>
                                        <p:cTn id="58" dur="500"/>
                                        <p:tgtEl>
                                          <p:spTgt spid="227331">
                                            <p:txEl>
                                              <p:pRg st="15" end="15"/>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27331">
                                            <p:txEl>
                                              <p:pRg st="16" end="16"/>
                                            </p:txEl>
                                          </p:spTgt>
                                        </p:tgtEl>
                                        <p:attrNameLst>
                                          <p:attrName>style.visibility</p:attrName>
                                        </p:attrNameLst>
                                      </p:cBhvr>
                                      <p:to>
                                        <p:strVal val="visible"/>
                                      </p:to>
                                    </p:set>
                                    <p:animEffect transition="in" filter="blinds(horizontal)">
                                      <p:cBhvr>
                                        <p:cTn id="61" dur="500"/>
                                        <p:tgtEl>
                                          <p:spTgt spid="227331">
                                            <p:txEl>
                                              <p:pRg st="16" end="16"/>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227331">
                                            <p:txEl>
                                              <p:pRg st="17" end="17"/>
                                            </p:txEl>
                                          </p:spTgt>
                                        </p:tgtEl>
                                        <p:attrNameLst>
                                          <p:attrName>style.visibility</p:attrName>
                                        </p:attrNameLst>
                                      </p:cBhvr>
                                      <p:to>
                                        <p:strVal val="visible"/>
                                      </p:to>
                                    </p:set>
                                    <p:animEffect transition="in" filter="blinds(horizontal)">
                                      <p:cBhvr>
                                        <p:cTn id="64" dur="500"/>
                                        <p:tgtEl>
                                          <p:spTgt spid="227331">
                                            <p:txEl>
                                              <p:pRg st="17" end="17"/>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227331">
                                            <p:txEl>
                                              <p:pRg st="18" end="18"/>
                                            </p:txEl>
                                          </p:spTgt>
                                        </p:tgtEl>
                                        <p:attrNameLst>
                                          <p:attrName>style.visibility</p:attrName>
                                        </p:attrNameLst>
                                      </p:cBhvr>
                                      <p:to>
                                        <p:strVal val="visible"/>
                                      </p:to>
                                    </p:set>
                                    <p:animEffect transition="in" filter="blinds(horizontal)">
                                      <p:cBhvr>
                                        <p:cTn id="67" dur="500"/>
                                        <p:tgtEl>
                                          <p:spTgt spid="227331">
                                            <p:txEl>
                                              <p:pRg st="18" end="18"/>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227331">
                                            <p:txEl>
                                              <p:pRg st="19" end="19"/>
                                            </p:txEl>
                                          </p:spTgt>
                                        </p:tgtEl>
                                        <p:attrNameLst>
                                          <p:attrName>style.visibility</p:attrName>
                                        </p:attrNameLst>
                                      </p:cBhvr>
                                      <p:to>
                                        <p:strVal val="visible"/>
                                      </p:to>
                                    </p:set>
                                    <p:animEffect transition="in" filter="blinds(horizontal)">
                                      <p:cBhvr>
                                        <p:cTn id="70" dur="500"/>
                                        <p:tgtEl>
                                          <p:spTgt spid="227331">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pPr eaLnBrk="1" hangingPunct="1">
              <a:buFont typeface="Wingdings" panose="05000000000000000000" pitchFamily="2" charset="2"/>
              <a:buNone/>
            </a:pPr>
            <a:r>
              <a:rPr lang="en-US" dirty="0" err="1"/>
              <a:t>VD:Vẽ</a:t>
            </a:r>
            <a:r>
              <a:rPr lang="en-US" dirty="0"/>
              <a:t> </a:t>
            </a:r>
            <a:r>
              <a:rPr lang="en-US" dirty="0" err="1"/>
              <a:t>và</a:t>
            </a:r>
            <a:r>
              <a:rPr lang="en-US" dirty="0"/>
              <a:t> </a:t>
            </a:r>
            <a:r>
              <a:rPr lang="en-US" dirty="0" err="1"/>
              <a:t>Viết</a:t>
            </a:r>
            <a:r>
              <a:rPr lang="en-US" dirty="0"/>
              <a:t> </a:t>
            </a:r>
            <a:r>
              <a:rPr lang="en-US" dirty="0" err="1"/>
              <a:t>chương</a:t>
            </a:r>
            <a:r>
              <a:rPr lang="en-US" dirty="0"/>
              <a:t> </a:t>
            </a:r>
            <a:r>
              <a:rPr lang="en-US" dirty="0" err="1"/>
              <a:t>trình</a:t>
            </a:r>
            <a:r>
              <a:rPr lang="en-US" dirty="0"/>
              <a:t> </a:t>
            </a:r>
            <a:r>
              <a:rPr lang="en-US" dirty="0" err="1"/>
              <a:t>tạo</a:t>
            </a:r>
            <a:r>
              <a:rPr lang="en-US" dirty="0"/>
              <a:t> </a:t>
            </a:r>
            <a:r>
              <a:rPr lang="en-US" dirty="0" err="1"/>
              <a:t>xung</a:t>
            </a:r>
            <a:r>
              <a:rPr lang="en-US" dirty="0"/>
              <a:t> </a:t>
            </a:r>
            <a:r>
              <a:rPr lang="en-US" dirty="0" err="1"/>
              <a:t>vuông</a:t>
            </a:r>
            <a:r>
              <a:rPr lang="en-US" dirty="0"/>
              <a:t> </a:t>
            </a:r>
            <a:r>
              <a:rPr lang="en-US" dirty="0" err="1"/>
              <a:t>tần</a:t>
            </a:r>
            <a:r>
              <a:rPr lang="en-US" dirty="0"/>
              <a:t> </a:t>
            </a:r>
            <a:r>
              <a:rPr lang="en-US" dirty="0" err="1"/>
              <a:t>số</a:t>
            </a:r>
            <a:r>
              <a:rPr lang="en-US" dirty="0"/>
              <a:t> f = 1</a:t>
            </a:r>
            <a:r>
              <a:rPr lang="vi-VN" dirty="0"/>
              <a:t>0</a:t>
            </a:r>
            <a:r>
              <a:rPr lang="en-US" dirty="0"/>
              <a:t>KHz </a:t>
            </a:r>
            <a:r>
              <a:rPr lang="en-US" dirty="0" err="1"/>
              <a:t>tại</a:t>
            </a:r>
            <a:r>
              <a:rPr lang="en-US" dirty="0"/>
              <a:t> P1.0 </a:t>
            </a:r>
            <a:r>
              <a:rPr lang="en-US" dirty="0" err="1"/>
              <a:t>dùng</a:t>
            </a:r>
            <a:r>
              <a:rPr lang="en-US" dirty="0"/>
              <a:t> </a:t>
            </a:r>
            <a:br>
              <a:rPr lang="en-US" dirty="0"/>
            </a:br>
            <a:r>
              <a:rPr lang="en-US" dirty="0" err="1"/>
              <a:t>ngắt</a:t>
            </a:r>
            <a:r>
              <a:rPr lang="en-US" dirty="0"/>
              <a:t> timer 0 </a:t>
            </a:r>
            <a:r>
              <a:rPr lang="en-US" dirty="0" err="1"/>
              <a:t>và</a:t>
            </a:r>
            <a:r>
              <a:rPr lang="en-US" dirty="0"/>
              <a:t> </a:t>
            </a:r>
            <a:r>
              <a:rPr lang="en-US" dirty="0" err="1"/>
              <a:t>xung</a:t>
            </a:r>
            <a:r>
              <a:rPr lang="en-US" dirty="0"/>
              <a:t> </a:t>
            </a:r>
            <a:r>
              <a:rPr lang="en-US" dirty="0" err="1"/>
              <a:t>vuông</a:t>
            </a:r>
            <a:r>
              <a:rPr lang="en-US" dirty="0"/>
              <a:t> </a:t>
            </a:r>
            <a:r>
              <a:rPr lang="en-US" dirty="0" err="1"/>
              <a:t>tần</a:t>
            </a:r>
            <a:r>
              <a:rPr lang="en-US" dirty="0"/>
              <a:t> </a:t>
            </a:r>
            <a:r>
              <a:rPr lang="en-US" dirty="0" err="1"/>
              <a:t>số</a:t>
            </a:r>
            <a:r>
              <a:rPr lang="en-US" dirty="0"/>
              <a:t> f = 1 KHz </a:t>
            </a:r>
            <a:r>
              <a:rPr lang="en-US" dirty="0" err="1"/>
              <a:t>tại</a:t>
            </a:r>
            <a:r>
              <a:rPr lang="en-US" dirty="0"/>
              <a:t> P1.1 </a:t>
            </a:r>
            <a:r>
              <a:rPr lang="en-US" dirty="0" err="1"/>
              <a:t>dùng</a:t>
            </a:r>
            <a:r>
              <a:rPr lang="en-US" dirty="0"/>
              <a:t> </a:t>
            </a:r>
            <a:r>
              <a:rPr lang="en-US" dirty="0" err="1"/>
              <a:t>ngắt</a:t>
            </a:r>
            <a:r>
              <a:rPr lang="en-US" dirty="0"/>
              <a:t> timer 1. </a:t>
            </a:r>
            <a:r>
              <a:rPr lang="en-US" dirty="0" err="1"/>
              <a:t>biết</a:t>
            </a:r>
            <a:r>
              <a:rPr lang="en-US" dirty="0"/>
              <a:t> </a:t>
            </a:r>
            <a:r>
              <a:rPr lang="en-US" dirty="0" err="1"/>
              <a:t>thạch</a:t>
            </a:r>
            <a:r>
              <a:rPr lang="en-US" dirty="0"/>
              <a:t> </a:t>
            </a:r>
            <a:r>
              <a:rPr lang="en-US" dirty="0" err="1"/>
              <a:t>anh</a:t>
            </a:r>
            <a:r>
              <a:rPr lang="en-US" dirty="0"/>
              <a:t> </a:t>
            </a:r>
            <a:r>
              <a:rPr lang="en-US" dirty="0" err="1"/>
              <a:t>sử</a:t>
            </a:r>
            <a:r>
              <a:rPr lang="en-US" dirty="0"/>
              <a:t> </a:t>
            </a:r>
            <a:r>
              <a:rPr lang="en-US" dirty="0" err="1"/>
              <a:t>dụng</a:t>
            </a:r>
            <a:r>
              <a:rPr lang="en-US" dirty="0"/>
              <a:t> </a:t>
            </a:r>
            <a:r>
              <a:rPr lang="en-US" dirty="0" err="1"/>
              <a:t>là</a:t>
            </a:r>
            <a:r>
              <a:rPr lang="en-US" dirty="0"/>
              <a:t> 12MHz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blinds(horizontal)">
                                      <p:cBhvr>
                                        <p:cTn id="7" dur="500"/>
                                        <p:tgtEl>
                                          <p:spTgt spid="228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type="body" idx="1"/>
          </p:nvPr>
        </p:nvSpPr>
        <p:spPr>
          <a:xfrm>
            <a:off x="304800" y="0"/>
            <a:ext cx="8229600" cy="6324600"/>
          </a:xfrm>
        </p:spPr>
        <p:txBody>
          <a:bodyPr/>
          <a:lstStyle/>
          <a:p>
            <a:pPr eaLnBrk="1" hangingPunct="1">
              <a:lnSpc>
                <a:spcPct val="80000"/>
              </a:lnSpc>
              <a:buFont typeface="Wingdings" panose="05000000000000000000" pitchFamily="2" charset="2"/>
              <a:buNone/>
            </a:pPr>
            <a:r>
              <a:rPr lang="en-US" sz="2000" dirty="0"/>
              <a:t>ORG 0000h </a:t>
            </a:r>
          </a:p>
          <a:p>
            <a:pPr eaLnBrk="1" hangingPunct="1">
              <a:lnSpc>
                <a:spcPct val="80000"/>
              </a:lnSpc>
              <a:buFont typeface="Wingdings" panose="05000000000000000000" pitchFamily="2" charset="2"/>
              <a:buNone/>
            </a:pPr>
            <a:r>
              <a:rPr lang="en-US" sz="2000" dirty="0"/>
              <a:t>SJMP main </a:t>
            </a:r>
          </a:p>
          <a:p>
            <a:pPr eaLnBrk="1" hangingPunct="1">
              <a:lnSpc>
                <a:spcPct val="80000"/>
              </a:lnSpc>
              <a:buFont typeface="Wingdings" panose="05000000000000000000" pitchFamily="2" charset="2"/>
              <a:buNone/>
            </a:pPr>
            <a:r>
              <a:rPr lang="en-US" sz="2000" dirty="0"/>
              <a:t>ORG 000Bh </a:t>
            </a:r>
          </a:p>
          <a:p>
            <a:pPr eaLnBrk="1" hangingPunct="1">
              <a:lnSpc>
                <a:spcPct val="80000"/>
              </a:lnSpc>
              <a:buFont typeface="Wingdings" panose="05000000000000000000" pitchFamily="2" charset="2"/>
              <a:buNone/>
            </a:pPr>
            <a:r>
              <a:rPr lang="en-US" sz="2000" dirty="0"/>
              <a:t>CPL P1.0 </a:t>
            </a:r>
            <a:br>
              <a:rPr lang="en-US" sz="2000" dirty="0"/>
            </a:br>
            <a:r>
              <a:rPr lang="en-US" sz="2000" dirty="0"/>
              <a:t>RETI </a:t>
            </a:r>
          </a:p>
          <a:p>
            <a:pPr eaLnBrk="1" hangingPunct="1">
              <a:lnSpc>
                <a:spcPct val="80000"/>
              </a:lnSpc>
              <a:buFont typeface="Wingdings" panose="05000000000000000000" pitchFamily="2" charset="2"/>
              <a:buNone/>
            </a:pPr>
            <a:r>
              <a:rPr lang="en-US" sz="2000" dirty="0"/>
              <a:t>ORG 001Bh </a:t>
            </a:r>
          </a:p>
          <a:p>
            <a:pPr eaLnBrk="1" hangingPunct="1">
              <a:lnSpc>
                <a:spcPct val="80000"/>
              </a:lnSpc>
              <a:buFont typeface="Wingdings" panose="05000000000000000000" pitchFamily="2" charset="2"/>
              <a:buNone/>
            </a:pPr>
            <a:r>
              <a:rPr lang="en-US" sz="2000" dirty="0"/>
              <a:t>MOV TH1,#0FEH</a:t>
            </a:r>
          </a:p>
          <a:p>
            <a:pPr eaLnBrk="1" hangingPunct="1">
              <a:lnSpc>
                <a:spcPct val="80000"/>
              </a:lnSpc>
              <a:buFont typeface="Wingdings" panose="05000000000000000000" pitchFamily="2" charset="2"/>
              <a:buNone/>
            </a:pPr>
            <a:r>
              <a:rPr lang="en-US" sz="2000" dirty="0"/>
              <a:t>MOV TL1,#0CH</a:t>
            </a:r>
          </a:p>
          <a:p>
            <a:pPr eaLnBrk="1" hangingPunct="1">
              <a:lnSpc>
                <a:spcPct val="80000"/>
              </a:lnSpc>
              <a:buFont typeface="Wingdings" panose="05000000000000000000" pitchFamily="2" charset="2"/>
              <a:buNone/>
            </a:pPr>
            <a:r>
              <a:rPr lang="en-US" sz="2000" dirty="0"/>
              <a:t>CPL P1.1 ; 2 byte </a:t>
            </a:r>
          </a:p>
          <a:p>
            <a:pPr eaLnBrk="1" hangingPunct="1">
              <a:lnSpc>
                <a:spcPct val="80000"/>
              </a:lnSpc>
              <a:buFont typeface="Wingdings" panose="05000000000000000000" pitchFamily="2" charset="2"/>
              <a:buNone/>
            </a:pPr>
            <a:r>
              <a:rPr lang="en-US" sz="2000" dirty="0"/>
              <a:t>RETI ; 1 byte </a:t>
            </a:r>
          </a:p>
          <a:p>
            <a:pPr eaLnBrk="1" hangingPunct="1">
              <a:lnSpc>
                <a:spcPct val="80000"/>
              </a:lnSpc>
              <a:buFont typeface="Wingdings" panose="05000000000000000000" pitchFamily="2" charset="2"/>
              <a:buNone/>
            </a:pPr>
            <a:r>
              <a:rPr lang="en-US" sz="2000" dirty="0"/>
              <a:t>ORG 0030H</a:t>
            </a:r>
          </a:p>
          <a:p>
            <a:pPr eaLnBrk="1" hangingPunct="1">
              <a:lnSpc>
                <a:spcPct val="80000"/>
              </a:lnSpc>
              <a:buFont typeface="Wingdings" panose="05000000000000000000" pitchFamily="2" charset="2"/>
              <a:buNone/>
            </a:pPr>
            <a:r>
              <a:rPr lang="en-US" sz="2000" dirty="0"/>
              <a:t>Main: </a:t>
            </a:r>
          </a:p>
          <a:p>
            <a:pPr eaLnBrk="1" hangingPunct="1">
              <a:lnSpc>
                <a:spcPct val="80000"/>
              </a:lnSpc>
              <a:buFont typeface="Wingdings" panose="05000000000000000000" pitchFamily="2" charset="2"/>
              <a:buNone/>
            </a:pPr>
            <a:r>
              <a:rPr lang="en-US" sz="2000" dirty="0"/>
              <a:t>MOV TMOD,#12h </a:t>
            </a:r>
          </a:p>
          <a:p>
            <a:pPr eaLnBrk="1" hangingPunct="1">
              <a:lnSpc>
                <a:spcPct val="80000"/>
              </a:lnSpc>
              <a:buFont typeface="Wingdings" panose="05000000000000000000" pitchFamily="2" charset="2"/>
              <a:buNone/>
            </a:pPr>
            <a:r>
              <a:rPr lang="en-US" sz="2000" dirty="0"/>
              <a:t>MOV IE,#8Ah </a:t>
            </a:r>
          </a:p>
          <a:p>
            <a:pPr eaLnBrk="1" hangingPunct="1">
              <a:lnSpc>
                <a:spcPct val="80000"/>
              </a:lnSpc>
              <a:buFont typeface="Wingdings" panose="05000000000000000000" pitchFamily="2" charset="2"/>
              <a:buNone/>
            </a:pPr>
            <a:r>
              <a:rPr lang="en-US" sz="2000" dirty="0"/>
              <a:t>MOV TH1,#0FEH</a:t>
            </a:r>
          </a:p>
          <a:p>
            <a:pPr eaLnBrk="1" hangingPunct="1">
              <a:lnSpc>
                <a:spcPct val="80000"/>
              </a:lnSpc>
              <a:buFont typeface="Wingdings" panose="05000000000000000000" pitchFamily="2" charset="2"/>
              <a:buNone/>
            </a:pPr>
            <a:r>
              <a:rPr lang="en-US" sz="2000" dirty="0"/>
              <a:t>MOV TL1,#0CH</a:t>
            </a:r>
          </a:p>
          <a:p>
            <a:pPr eaLnBrk="1" hangingPunct="1">
              <a:lnSpc>
                <a:spcPct val="80000"/>
              </a:lnSpc>
              <a:buFont typeface="Wingdings" panose="05000000000000000000" pitchFamily="2" charset="2"/>
              <a:buNone/>
            </a:pPr>
            <a:r>
              <a:rPr lang="en-US" sz="2000" dirty="0"/>
              <a:t>MOV TH0,#0CEH</a:t>
            </a:r>
          </a:p>
          <a:p>
            <a:pPr eaLnBrk="1" hangingPunct="1">
              <a:lnSpc>
                <a:spcPct val="80000"/>
              </a:lnSpc>
              <a:buFont typeface="Wingdings" panose="05000000000000000000" pitchFamily="2" charset="2"/>
              <a:buNone/>
            </a:pPr>
            <a:r>
              <a:rPr lang="en-US" sz="2000" dirty="0"/>
              <a:t>SETB TR0 </a:t>
            </a:r>
          </a:p>
          <a:p>
            <a:pPr eaLnBrk="1" hangingPunct="1">
              <a:lnSpc>
                <a:spcPct val="80000"/>
              </a:lnSpc>
              <a:buFont typeface="Wingdings" panose="05000000000000000000" pitchFamily="2" charset="2"/>
              <a:buNone/>
            </a:pPr>
            <a:r>
              <a:rPr lang="en-US" sz="2000" dirty="0"/>
              <a:t>SETB TR1 </a:t>
            </a:r>
          </a:p>
          <a:p>
            <a:pPr eaLnBrk="1" hangingPunct="1">
              <a:lnSpc>
                <a:spcPct val="80000"/>
              </a:lnSpc>
              <a:buFont typeface="Wingdings" panose="05000000000000000000" pitchFamily="2" charset="2"/>
              <a:buNone/>
            </a:pPr>
            <a:r>
              <a:rPr lang="en-US" sz="2000" dirty="0"/>
              <a:t>SJMP $ </a:t>
            </a:r>
          </a:p>
          <a:p>
            <a:pPr eaLnBrk="1" hangingPunct="1">
              <a:lnSpc>
                <a:spcPct val="80000"/>
              </a:lnSpc>
              <a:buFont typeface="Wingdings" panose="05000000000000000000" pitchFamily="2" charset="2"/>
              <a:buNone/>
            </a:pPr>
            <a:r>
              <a:rPr lang="en-US" sz="2000" dirty="0"/>
              <a:t>END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blinds(horizontal)">
                                      <p:cBhvr>
                                        <p:cTn id="7" dur="500"/>
                                        <p:tgtEl>
                                          <p:spTgt spid="229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Effect transition="in" filter="blinds(horizontal)">
                                      <p:cBhvr>
                                        <p:cTn id="10" dur="500"/>
                                        <p:tgtEl>
                                          <p:spTgt spid="2293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Effect transition="in" filter="blinds(horizontal)">
                                      <p:cBhvr>
                                        <p:cTn id="13" dur="500"/>
                                        <p:tgtEl>
                                          <p:spTgt spid="22937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9379">
                                            <p:txEl>
                                              <p:pRg st="3" end="3"/>
                                            </p:txEl>
                                          </p:spTgt>
                                        </p:tgtEl>
                                        <p:attrNameLst>
                                          <p:attrName>style.visibility</p:attrName>
                                        </p:attrNameLst>
                                      </p:cBhvr>
                                      <p:to>
                                        <p:strVal val="visible"/>
                                      </p:to>
                                    </p:set>
                                    <p:animEffect transition="in" filter="blinds(horizontal)">
                                      <p:cBhvr>
                                        <p:cTn id="16" dur="500"/>
                                        <p:tgtEl>
                                          <p:spTgt spid="22937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9379">
                                            <p:txEl>
                                              <p:pRg st="4" end="4"/>
                                            </p:txEl>
                                          </p:spTgt>
                                        </p:tgtEl>
                                        <p:attrNameLst>
                                          <p:attrName>style.visibility</p:attrName>
                                        </p:attrNameLst>
                                      </p:cBhvr>
                                      <p:to>
                                        <p:strVal val="visible"/>
                                      </p:to>
                                    </p:set>
                                    <p:animEffect transition="in" filter="blinds(horizontal)">
                                      <p:cBhvr>
                                        <p:cTn id="19" dur="500"/>
                                        <p:tgtEl>
                                          <p:spTgt spid="22937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29379">
                                            <p:txEl>
                                              <p:pRg st="5" end="5"/>
                                            </p:txEl>
                                          </p:spTgt>
                                        </p:tgtEl>
                                        <p:attrNameLst>
                                          <p:attrName>style.visibility</p:attrName>
                                        </p:attrNameLst>
                                      </p:cBhvr>
                                      <p:to>
                                        <p:strVal val="visible"/>
                                      </p:to>
                                    </p:set>
                                    <p:animEffect transition="in" filter="blinds(horizontal)">
                                      <p:cBhvr>
                                        <p:cTn id="22" dur="500"/>
                                        <p:tgtEl>
                                          <p:spTgt spid="22937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29379">
                                            <p:txEl>
                                              <p:pRg st="6" end="6"/>
                                            </p:txEl>
                                          </p:spTgt>
                                        </p:tgtEl>
                                        <p:attrNameLst>
                                          <p:attrName>style.visibility</p:attrName>
                                        </p:attrNameLst>
                                      </p:cBhvr>
                                      <p:to>
                                        <p:strVal val="visible"/>
                                      </p:to>
                                    </p:set>
                                    <p:animEffect transition="in" filter="blinds(horizontal)">
                                      <p:cBhvr>
                                        <p:cTn id="25" dur="500"/>
                                        <p:tgtEl>
                                          <p:spTgt spid="22937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29379">
                                            <p:txEl>
                                              <p:pRg st="7" end="7"/>
                                            </p:txEl>
                                          </p:spTgt>
                                        </p:tgtEl>
                                        <p:attrNameLst>
                                          <p:attrName>style.visibility</p:attrName>
                                        </p:attrNameLst>
                                      </p:cBhvr>
                                      <p:to>
                                        <p:strVal val="visible"/>
                                      </p:to>
                                    </p:set>
                                    <p:animEffect transition="in" filter="blinds(horizontal)">
                                      <p:cBhvr>
                                        <p:cTn id="28" dur="500"/>
                                        <p:tgtEl>
                                          <p:spTgt spid="22937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29379">
                                            <p:txEl>
                                              <p:pRg st="8" end="8"/>
                                            </p:txEl>
                                          </p:spTgt>
                                        </p:tgtEl>
                                        <p:attrNameLst>
                                          <p:attrName>style.visibility</p:attrName>
                                        </p:attrNameLst>
                                      </p:cBhvr>
                                      <p:to>
                                        <p:strVal val="visible"/>
                                      </p:to>
                                    </p:set>
                                    <p:animEffect transition="in" filter="blinds(horizontal)">
                                      <p:cBhvr>
                                        <p:cTn id="31" dur="500"/>
                                        <p:tgtEl>
                                          <p:spTgt spid="22937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29379">
                                            <p:txEl>
                                              <p:pRg st="9" end="9"/>
                                            </p:txEl>
                                          </p:spTgt>
                                        </p:tgtEl>
                                        <p:attrNameLst>
                                          <p:attrName>style.visibility</p:attrName>
                                        </p:attrNameLst>
                                      </p:cBhvr>
                                      <p:to>
                                        <p:strVal val="visible"/>
                                      </p:to>
                                    </p:set>
                                    <p:animEffect transition="in" filter="blinds(horizontal)">
                                      <p:cBhvr>
                                        <p:cTn id="34" dur="500"/>
                                        <p:tgtEl>
                                          <p:spTgt spid="22937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29379">
                                            <p:txEl>
                                              <p:pRg st="10" end="10"/>
                                            </p:txEl>
                                          </p:spTgt>
                                        </p:tgtEl>
                                        <p:attrNameLst>
                                          <p:attrName>style.visibility</p:attrName>
                                        </p:attrNameLst>
                                      </p:cBhvr>
                                      <p:to>
                                        <p:strVal val="visible"/>
                                      </p:to>
                                    </p:set>
                                    <p:animEffect transition="in" filter="blinds(horizontal)">
                                      <p:cBhvr>
                                        <p:cTn id="37" dur="500"/>
                                        <p:tgtEl>
                                          <p:spTgt spid="229379">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9379">
                                            <p:txEl>
                                              <p:pRg st="11" end="11"/>
                                            </p:txEl>
                                          </p:spTgt>
                                        </p:tgtEl>
                                        <p:attrNameLst>
                                          <p:attrName>style.visibility</p:attrName>
                                        </p:attrNameLst>
                                      </p:cBhvr>
                                      <p:to>
                                        <p:strVal val="visible"/>
                                      </p:to>
                                    </p:set>
                                    <p:animEffect transition="in" filter="blinds(horizontal)">
                                      <p:cBhvr>
                                        <p:cTn id="40" dur="500"/>
                                        <p:tgtEl>
                                          <p:spTgt spid="22937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29379">
                                            <p:txEl>
                                              <p:pRg st="12" end="12"/>
                                            </p:txEl>
                                          </p:spTgt>
                                        </p:tgtEl>
                                        <p:attrNameLst>
                                          <p:attrName>style.visibility</p:attrName>
                                        </p:attrNameLst>
                                      </p:cBhvr>
                                      <p:to>
                                        <p:strVal val="visible"/>
                                      </p:to>
                                    </p:set>
                                    <p:animEffect transition="in" filter="blinds(horizontal)">
                                      <p:cBhvr>
                                        <p:cTn id="43" dur="500"/>
                                        <p:tgtEl>
                                          <p:spTgt spid="229379">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229379">
                                            <p:txEl>
                                              <p:pRg st="16" end="16"/>
                                            </p:txEl>
                                          </p:spTgt>
                                        </p:tgtEl>
                                        <p:attrNameLst>
                                          <p:attrName>style.visibility</p:attrName>
                                        </p:attrNameLst>
                                      </p:cBhvr>
                                      <p:to>
                                        <p:strVal val="visible"/>
                                      </p:to>
                                    </p:set>
                                    <p:animEffect transition="in" filter="blinds(horizontal)">
                                      <p:cBhvr>
                                        <p:cTn id="46" dur="500"/>
                                        <p:tgtEl>
                                          <p:spTgt spid="229379">
                                            <p:txEl>
                                              <p:pRg st="16" end="1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229379">
                                            <p:txEl>
                                              <p:pRg st="13" end="13"/>
                                            </p:txEl>
                                          </p:spTgt>
                                        </p:tgtEl>
                                        <p:attrNameLst>
                                          <p:attrName>style.visibility</p:attrName>
                                        </p:attrNameLst>
                                      </p:cBhvr>
                                      <p:to>
                                        <p:strVal val="visible"/>
                                      </p:to>
                                    </p:set>
                                    <p:animEffect transition="in" filter="blinds(horizontal)">
                                      <p:cBhvr>
                                        <p:cTn id="49" dur="500"/>
                                        <p:tgtEl>
                                          <p:spTgt spid="229379">
                                            <p:txEl>
                                              <p:pRg st="13" end="13"/>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229379">
                                            <p:txEl>
                                              <p:pRg st="14" end="14"/>
                                            </p:txEl>
                                          </p:spTgt>
                                        </p:tgtEl>
                                        <p:attrNameLst>
                                          <p:attrName>style.visibility</p:attrName>
                                        </p:attrNameLst>
                                      </p:cBhvr>
                                      <p:to>
                                        <p:strVal val="visible"/>
                                      </p:to>
                                    </p:set>
                                    <p:animEffect transition="in" filter="blinds(horizontal)">
                                      <p:cBhvr>
                                        <p:cTn id="52" dur="500"/>
                                        <p:tgtEl>
                                          <p:spTgt spid="229379">
                                            <p:txEl>
                                              <p:pRg st="14" end="14"/>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229379">
                                            <p:txEl>
                                              <p:pRg st="15" end="15"/>
                                            </p:txEl>
                                          </p:spTgt>
                                        </p:tgtEl>
                                        <p:attrNameLst>
                                          <p:attrName>style.visibility</p:attrName>
                                        </p:attrNameLst>
                                      </p:cBhvr>
                                      <p:to>
                                        <p:strVal val="visible"/>
                                      </p:to>
                                    </p:set>
                                    <p:animEffect transition="in" filter="blinds(horizontal)">
                                      <p:cBhvr>
                                        <p:cTn id="55" dur="500"/>
                                        <p:tgtEl>
                                          <p:spTgt spid="229379">
                                            <p:txEl>
                                              <p:pRg st="15" end="15"/>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229379">
                                            <p:txEl>
                                              <p:pRg st="17" end="17"/>
                                            </p:txEl>
                                          </p:spTgt>
                                        </p:tgtEl>
                                        <p:attrNameLst>
                                          <p:attrName>style.visibility</p:attrName>
                                        </p:attrNameLst>
                                      </p:cBhvr>
                                      <p:to>
                                        <p:strVal val="visible"/>
                                      </p:to>
                                    </p:set>
                                    <p:animEffect transition="in" filter="blinds(horizontal)">
                                      <p:cBhvr>
                                        <p:cTn id="58" dur="500"/>
                                        <p:tgtEl>
                                          <p:spTgt spid="229379">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229379">
                                            <p:txEl>
                                              <p:pRg st="18" end="18"/>
                                            </p:txEl>
                                          </p:spTgt>
                                        </p:tgtEl>
                                        <p:attrNameLst>
                                          <p:attrName>style.visibility</p:attrName>
                                        </p:attrNameLst>
                                      </p:cBhvr>
                                      <p:to>
                                        <p:strVal val="visible"/>
                                      </p:to>
                                    </p:set>
                                    <p:animEffect transition="in" filter="blinds(horizontal)">
                                      <p:cBhvr>
                                        <p:cTn id="61" dur="500"/>
                                        <p:tgtEl>
                                          <p:spTgt spid="229379">
                                            <p:txEl>
                                              <p:pRg st="18" end="1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229379">
                                            <p:txEl>
                                              <p:pRg st="19" end="19"/>
                                            </p:txEl>
                                          </p:spTgt>
                                        </p:tgtEl>
                                        <p:attrNameLst>
                                          <p:attrName>style.visibility</p:attrName>
                                        </p:attrNameLst>
                                      </p:cBhvr>
                                      <p:to>
                                        <p:strVal val="visible"/>
                                      </p:to>
                                    </p:set>
                                    <p:animEffect transition="in" filter="blinds(horizontal)">
                                      <p:cBhvr>
                                        <p:cTn id="64" dur="500"/>
                                        <p:tgtEl>
                                          <p:spTgt spid="22937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nb-NO" b="1" u="sng" dirty="0"/>
              <a:t>Câu 5:</a:t>
            </a:r>
            <a:r>
              <a:rPr lang="nb-NO" b="1" i="1" dirty="0"/>
              <a:t> (2.5 </a:t>
            </a:r>
            <a:r>
              <a:rPr lang="nb-NO" i="1" dirty="0"/>
              <a:t>điểm</a:t>
            </a:r>
            <a:r>
              <a:rPr lang="nb-NO" b="1" i="1" dirty="0"/>
              <a:t>)</a:t>
            </a:r>
            <a:endParaRPr lang="vi-VN" dirty="0"/>
          </a:p>
          <a:p>
            <a:pPr marL="0" indent="0">
              <a:buNone/>
            </a:pPr>
            <a:r>
              <a:rPr lang="pt-BR" dirty="0"/>
              <a:t>Vẽ sơ đồ kết nối và viết chương trình xuất xung vuông với tần số 100hz ở p3.1, sử dụng Timer 1. Biết rằng bộ dạo động trên chip sử dụng thạch anh sử dụng 24Mhz.</a:t>
            </a:r>
            <a:endParaRPr lang="vi-VN" dirty="0"/>
          </a:p>
          <a:p>
            <a:pPr marL="0" indent="0">
              <a:buNone/>
            </a:pPr>
            <a:r>
              <a:rPr lang="nb-NO" b="1" u="sng" dirty="0"/>
              <a:t>Câu 6:</a:t>
            </a:r>
            <a:r>
              <a:rPr lang="nb-NO" b="1" i="1" dirty="0"/>
              <a:t> (2 </a:t>
            </a:r>
            <a:r>
              <a:rPr lang="nb-NO" i="1" dirty="0"/>
              <a:t>điểm</a:t>
            </a:r>
            <a:r>
              <a:rPr lang="nb-NO" b="1" i="1" dirty="0"/>
              <a:t>)</a:t>
            </a:r>
            <a:endParaRPr lang="vi-VN" dirty="0"/>
          </a:p>
          <a:p>
            <a:pPr marL="0" indent="0">
              <a:buNone/>
            </a:pPr>
            <a:r>
              <a:rPr lang="pt-BR" dirty="0"/>
              <a:t>Viết chương trình delay 2s sử dụng thanh ghi. Biết rằng bộ dạo động trên chip sử dụng thạch anh sử dụng 24Mhz.</a:t>
            </a:r>
            <a:endParaRPr lang="vi-VN" dirty="0"/>
          </a:p>
          <a:p>
            <a:endParaRPr lang="vi-VN" dirty="0"/>
          </a:p>
        </p:txBody>
      </p:sp>
    </p:spTree>
    <p:extLst>
      <p:ext uri="{BB962C8B-B14F-4D97-AF65-F5344CB8AC3E}">
        <p14:creationId xmlns:p14="http://schemas.microsoft.com/office/powerpoint/2010/main" val="2382616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eaLnBrk="1" hangingPunct="1">
              <a:buNone/>
            </a:pPr>
            <a:r>
              <a:rPr lang="pt-BR" dirty="0"/>
              <a:t>Ví dụ: Vẽ và Viết chương trình sao cho mỗi khi có </a:t>
            </a:r>
            <a:r>
              <a:rPr lang="vi-VN" dirty="0"/>
              <a:t> mức 0 </a:t>
            </a:r>
            <a:r>
              <a:rPr lang="pt-BR" dirty="0"/>
              <a:t>xuất hiện tại P3.</a:t>
            </a:r>
            <a:r>
              <a:rPr lang="vi-VN" dirty="0"/>
              <a:t>3</a:t>
            </a:r>
            <a:r>
              <a:rPr lang="pt-BR" dirty="0"/>
              <a:t> </a:t>
            </a:r>
          </a:p>
          <a:p>
            <a:pPr eaLnBrk="1" hangingPunct="1">
              <a:buNone/>
            </a:pPr>
            <a:r>
              <a:rPr lang="pt-BR" dirty="0"/>
              <a:t>(ngắt ngoài </a:t>
            </a:r>
            <a:r>
              <a:rPr lang="vi-VN" dirty="0"/>
              <a:t>1</a:t>
            </a:r>
            <a:r>
              <a:rPr lang="pt-BR" dirty="0"/>
              <a:t>) thì tạo xung 10hz tại P2.0. Quá trình tạo xung chỉ dừng khi có </a:t>
            </a:r>
            <a:r>
              <a:rPr lang="vi-VN"/>
              <a:t>mức 0 </a:t>
            </a:r>
            <a:r>
              <a:rPr lang="pt-BR" dirty="0"/>
              <a:t>xuất hiện tại P3.</a:t>
            </a:r>
            <a:r>
              <a:rPr lang="vi-VN" dirty="0"/>
              <a:t>2</a:t>
            </a:r>
            <a:r>
              <a:rPr lang="pt-BR" dirty="0"/>
              <a:t> (ngắt ngoài </a:t>
            </a:r>
            <a:r>
              <a:rPr lang="vi-VN" dirty="0"/>
              <a:t>0</a:t>
            </a:r>
            <a:r>
              <a:rPr lang="pt-BR" dirty="0"/>
              <a:t>). Biết rằng bộ dao động trên chip sử dụng thạch anh  có tần số </a:t>
            </a:r>
            <a:r>
              <a:rPr lang="vi-VN" dirty="0"/>
              <a:t>12</a:t>
            </a:r>
            <a:r>
              <a:rPr lang="pt-BR" dirty="0"/>
              <a:t>MHz. </a:t>
            </a:r>
            <a:endParaRPr lang="en-US" dirty="0"/>
          </a:p>
          <a:p>
            <a:endParaRPr lang="en-US" dirty="0"/>
          </a:p>
        </p:txBody>
      </p:sp>
    </p:spTree>
    <p:extLst>
      <p:ext uri="{BB962C8B-B14F-4D97-AF65-F5344CB8AC3E}">
        <p14:creationId xmlns:p14="http://schemas.microsoft.com/office/powerpoint/2010/main" val="3859304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8525"/>
          </a:xfrm>
        </p:spPr>
        <p:txBody>
          <a:bodyPr/>
          <a:lstStyle/>
          <a:p>
            <a:pPr marL="0" indent="0">
              <a:buNone/>
            </a:pPr>
            <a:r>
              <a:rPr lang="pt-BR" dirty="0"/>
              <a:t>4. Cho đoạn mã ASM sau:</a:t>
            </a:r>
            <a:endParaRPr lang="vi-VN" dirty="0"/>
          </a:p>
          <a:p>
            <a:pPr marL="0" indent="0">
              <a:buNone/>
            </a:pPr>
            <a:r>
              <a:rPr lang="pt-BR" dirty="0"/>
              <a:t>ORG	0000H</a:t>
            </a:r>
            <a:endParaRPr lang="vi-VN" dirty="0"/>
          </a:p>
          <a:p>
            <a:pPr marL="0" indent="0">
              <a:buNone/>
            </a:pPr>
            <a:r>
              <a:rPr lang="en-US" dirty="0"/>
              <a:t>	MOV 	A,#5CH</a:t>
            </a:r>
            <a:endParaRPr lang="vi-VN" dirty="0"/>
          </a:p>
          <a:p>
            <a:pPr marL="0" indent="0">
              <a:buNone/>
            </a:pPr>
            <a:r>
              <a:rPr lang="en-US" dirty="0"/>
              <a:t>SD1:	SETB	C</a:t>
            </a:r>
            <a:endParaRPr lang="vi-VN" dirty="0"/>
          </a:p>
          <a:p>
            <a:pPr marL="0" indent="0">
              <a:buNone/>
            </a:pPr>
            <a:r>
              <a:rPr lang="en-US" dirty="0"/>
              <a:t>	MOV	P1,A</a:t>
            </a:r>
            <a:endParaRPr lang="vi-VN" dirty="0"/>
          </a:p>
          <a:p>
            <a:pPr marL="0" indent="0">
              <a:buNone/>
            </a:pPr>
            <a:r>
              <a:rPr lang="en-US" dirty="0"/>
              <a:t>	LCALL	DELAY 500MS</a:t>
            </a:r>
            <a:endParaRPr lang="vi-VN" dirty="0"/>
          </a:p>
          <a:p>
            <a:pPr marL="0" indent="0">
              <a:buNone/>
            </a:pPr>
            <a:r>
              <a:rPr lang="en-US" dirty="0"/>
              <a:t>	RRC	A</a:t>
            </a:r>
            <a:endParaRPr lang="vi-VN" dirty="0"/>
          </a:p>
          <a:p>
            <a:pPr marL="0" indent="0">
              <a:buNone/>
            </a:pPr>
            <a:r>
              <a:rPr lang="en-US" dirty="0"/>
              <a:t>	JNC	SD1</a:t>
            </a:r>
            <a:endParaRPr lang="vi-VN" dirty="0"/>
          </a:p>
          <a:p>
            <a:pPr marL="0" indent="0">
              <a:buNone/>
            </a:pPr>
            <a:r>
              <a:rPr lang="en-US" dirty="0"/>
              <a:t>END</a:t>
            </a:r>
            <a:endParaRPr lang="vi-VN" dirty="0"/>
          </a:p>
          <a:p>
            <a:endParaRPr lang="vi-VN" dirty="0"/>
          </a:p>
        </p:txBody>
      </p:sp>
    </p:spTree>
    <p:extLst>
      <p:ext uri="{BB962C8B-B14F-4D97-AF65-F5344CB8AC3E}">
        <p14:creationId xmlns:p14="http://schemas.microsoft.com/office/powerpoint/2010/main" val="95517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pt-BR" dirty="0"/>
              <a:t>ORG	0000H</a:t>
            </a:r>
            <a:endParaRPr lang="vi-VN" dirty="0"/>
          </a:p>
          <a:p>
            <a:pPr marL="0" indent="0">
              <a:buNone/>
            </a:pPr>
            <a:r>
              <a:rPr lang="en-US" dirty="0"/>
              <a:t>MOV A, #0ACH</a:t>
            </a:r>
            <a:br>
              <a:rPr lang="en-US" dirty="0"/>
            </a:br>
            <a:r>
              <a:rPr lang="en-US" dirty="0"/>
              <a:t>MOV 5AH, A </a:t>
            </a:r>
            <a:endParaRPr lang="vi-VN" dirty="0"/>
          </a:p>
          <a:p>
            <a:pPr marL="0" indent="0">
              <a:buNone/>
            </a:pPr>
            <a:r>
              <a:rPr lang="en-US" dirty="0"/>
              <a:t>XRL  5AH, #0ABH </a:t>
            </a:r>
            <a:br>
              <a:rPr lang="en-US" dirty="0"/>
            </a:br>
            <a:r>
              <a:rPr lang="en-US" dirty="0"/>
              <a:t>CPL  A </a:t>
            </a:r>
            <a:endParaRPr lang="vi-VN" dirty="0"/>
          </a:p>
          <a:p>
            <a:pPr marL="0" indent="0">
              <a:buNone/>
            </a:pPr>
            <a:r>
              <a:rPr lang="en-US" dirty="0"/>
              <a:t>SWAP	 A</a:t>
            </a:r>
            <a:endParaRPr lang="vi-VN" dirty="0"/>
          </a:p>
          <a:p>
            <a:pPr marL="0" indent="0">
              <a:buNone/>
            </a:pPr>
            <a:r>
              <a:rPr lang="en-US" dirty="0"/>
              <a:t>ORL  5AH, A </a:t>
            </a:r>
            <a:endParaRPr lang="vi-VN" dirty="0"/>
          </a:p>
          <a:p>
            <a:pPr marL="0" indent="0">
              <a:buNone/>
            </a:pPr>
            <a:r>
              <a:rPr lang="en-US" dirty="0"/>
              <a:t>END</a:t>
            </a:r>
            <a:endParaRPr lang="vi-VN" dirty="0"/>
          </a:p>
          <a:p>
            <a:pPr marL="0" indent="0">
              <a:buNone/>
            </a:pPr>
            <a:r>
              <a:rPr lang="pt-BR" dirty="0"/>
              <a:t>Kết quả ô nhớ có địa chỉ 5AH, A là bao nhiêu?</a:t>
            </a:r>
            <a:endParaRPr lang="vi-VN" dirty="0"/>
          </a:p>
          <a:p>
            <a:pPr marL="0" indent="0">
              <a:buNone/>
            </a:pPr>
            <a:endParaRPr lang="vi-VN" dirty="0"/>
          </a:p>
        </p:txBody>
      </p:sp>
    </p:spTree>
    <p:extLst>
      <p:ext uri="{BB962C8B-B14F-4D97-AF65-F5344CB8AC3E}">
        <p14:creationId xmlns:p14="http://schemas.microsoft.com/office/powerpoint/2010/main" val="412905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3884"/>
            <a:ext cx="8229600" cy="4530725"/>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Cho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ASM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a:t>
            </a:r>
            <a:endParaRPr lang="vi-VN"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ORG 000H</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MAIN:	MOV	R0,#4</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INC	R0</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MOV	A,R0</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MOV	DPTR,#CSDL</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MOVC A,@A+DPTR</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DEC	R0</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MOV	@R0,A</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SJMP	$</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	END</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CSDL: DB 30H, 0F8H, 0ADH, 0B8H, 96H, 97H, 85H, 0F6H, 89H, 95H</a:t>
            </a:r>
            <a:endParaRPr lang="vi-VN" sz="2400" dirty="0">
              <a:latin typeface="Times New Roman" panose="02020603050405020304" pitchFamily="18" charset="0"/>
              <a:cs typeface="Times New Roman" panose="02020603050405020304" pitchFamily="18" charset="0"/>
            </a:endParaRPr>
          </a:p>
          <a:p>
            <a:pPr marL="0" indent="0">
              <a:buNone/>
            </a:pPr>
            <a:r>
              <a:rPr lang="pt-BR" sz="2400" dirty="0">
                <a:latin typeface="Times New Roman" panose="02020603050405020304" pitchFamily="18" charset="0"/>
                <a:cs typeface="Times New Roman" panose="02020603050405020304" pitchFamily="18" charset="0"/>
              </a:rPr>
              <a:t>Sau khi thực hiện đoạn chương trình trên thanh ghi 04H, R0, A có giá trị là bao nhiêu?</a:t>
            </a:r>
            <a:endParaRPr lang="vi-VN" sz="2400" dirty="0">
              <a:latin typeface="Times New Roman" panose="02020603050405020304" pitchFamily="18"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968316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r>
              <a:rPr lang="en-US" sz="4000">
                <a:latin typeface="Times New Roman" panose="02020603050405020304" pitchFamily="18" charset="0"/>
              </a:rPr>
              <a:t>Cho phép và không cho phép ngắt (IE)</a:t>
            </a:r>
          </a:p>
        </p:txBody>
      </p:sp>
      <p:graphicFrame>
        <p:nvGraphicFramePr>
          <p:cNvPr id="183379" name="Group 83"/>
          <p:cNvGraphicFramePr>
            <a:graphicFrameLocks noGrp="1"/>
          </p:cNvGraphicFramePr>
          <p:nvPr>
            <p:ph idx="1"/>
          </p:nvPr>
        </p:nvGraphicFramePr>
        <p:xfrm>
          <a:off x="228600" y="1905000"/>
          <a:ext cx="8686800" cy="3700463"/>
        </p:xfrm>
        <a:graphic>
          <a:graphicData uri="http://schemas.openxmlformats.org/drawingml/2006/table">
            <a:tbl>
              <a:tblPr/>
              <a:tblGrid>
                <a:gridCol w="762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4876800">
                  <a:extLst>
                    <a:ext uri="{9D8B030D-6E8A-4147-A177-3AD203B41FA5}">
                      <a16:colId xmlns:a16="http://schemas.microsoft.com/office/drawing/2014/main" val="20003"/>
                    </a:ext>
                  </a:extLst>
                </a:gridCol>
              </a:tblGrid>
              <a:tr h="45722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BIT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Ký Hiệu</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Bit địa chỉ</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Mô tả</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323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IE7</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IE6</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IE5</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IE4</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IE3</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IE0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EA</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ET2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ET1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EX1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EXO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AFH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AEH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ADH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ACH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ABH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AAH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A9H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A8H</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cấm toàn bộ các ngắt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Không xác định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Timer 2(8052)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port nối tiếp</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Timer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ngoài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Timer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Cho phép ngắt ngoài 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298"/>
                                        </p:tgtEl>
                                        <p:attrNameLst>
                                          <p:attrName>style.visibility</p:attrName>
                                        </p:attrNameLst>
                                      </p:cBhvr>
                                      <p:to>
                                        <p:strVal val="visible"/>
                                      </p:to>
                                    </p:set>
                                    <p:animEffect transition="in" filter="blinds(horizontal)">
                                      <p:cBhvr>
                                        <p:cTn id="7" dur="500"/>
                                        <p:tgtEl>
                                          <p:spTgt spid="183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3379"/>
                                        </p:tgtEl>
                                        <p:attrNameLst>
                                          <p:attrName>style.visibility</p:attrName>
                                        </p:attrNameLst>
                                      </p:cBhvr>
                                      <p:to>
                                        <p:strVal val="visible"/>
                                      </p:to>
                                    </p:set>
                                    <p:animEffect transition="in" filter="blinds(horizontal)">
                                      <p:cBhvr>
                                        <p:cTn id="12" dur="500"/>
                                        <p:tgtEl>
                                          <p:spTgt spid="183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dirty="0"/>
          </a:p>
        </p:txBody>
      </p:sp>
      <p:sp>
        <p:nvSpPr>
          <p:cNvPr id="3" name="Content Placeholder 2"/>
          <p:cNvSpPr>
            <a:spLocks noGrp="1"/>
          </p:cNvSpPr>
          <p:nvPr>
            <p:ph idx="1"/>
          </p:nvPr>
        </p:nvSpPr>
        <p:spPr/>
        <p:txBody>
          <a:bodyPr/>
          <a:lstStyle/>
          <a:p>
            <a:pPr marL="0" indent="0">
              <a:buNone/>
            </a:pPr>
            <a:r>
              <a:rPr lang="pt-BR" dirty="0"/>
              <a:t>ORG	0000H</a:t>
            </a:r>
            <a:endParaRPr lang="vi-VN" dirty="0"/>
          </a:p>
          <a:p>
            <a:pPr marL="0" indent="0">
              <a:buNone/>
            </a:pPr>
            <a:r>
              <a:rPr lang="en-US" dirty="0"/>
              <a:t>MOV A, #0ACH</a:t>
            </a:r>
            <a:br>
              <a:rPr lang="en-US" dirty="0"/>
            </a:br>
            <a:r>
              <a:rPr lang="en-US" dirty="0"/>
              <a:t>MOV 5AH, #5AH</a:t>
            </a:r>
            <a:endParaRPr lang="vi-VN" dirty="0"/>
          </a:p>
          <a:p>
            <a:pPr marL="0" indent="0">
              <a:buNone/>
            </a:pPr>
            <a:r>
              <a:rPr lang="en-US" dirty="0"/>
              <a:t>XCH A	, 5AH</a:t>
            </a:r>
            <a:br>
              <a:rPr lang="en-US" dirty="0"/>
            </a:br>
            <a:r>
              <a:rPr lang="en-US" dirty="0"/>
              <a:t>MOV	20H,#0D9H</a:t>
            </a:r>
          </a:p>
          <a:p>
            <a:pPr marL="0" indent="0">
              <a:buNone/>
            </a:pPr>
            <a:r>
              <a:rPr lang="en-US" dirty="0"/>
              <a:t>MOV	R0,#20H</a:t>
            </a:r>
          </a:p>
          <a:p>
            <a:pPr marL="0" indent="0">
              <a:buNone/>
            </a:pPr>
            <a:r>
              <a:rPr lang="en-US" dirty="0"/>
              <a:t>XCHD	A,@R0</a:t>
            </a:r>
            <a:endParaRPr lang="vi-VN" dirty="0"/>
          </a:p>
          <a:p>
            <a:pPr marL="0" indent="0">
              <a:buNone/>
            </a:pPr>
            <a:r>
              <a:rPr lang="en-US" dirty="0"/>
              <a:t>END</a:t>
            </a:r>
            <a:endParaRPr lang="vi-VN" dirty="0"/>
          </a:p>
          <a:p>
            <a:pPr marL="0" indent="0">
              <a:buNone/>
            </a:pPr>
            <a:endParaRPr lang="vi-VN" dirty="0"/>
          </a:p>
        </p:txBody>
      </p:sp>
    </p:spTree>
    <p:extLst>
      <p:ext uri="{BB962C8B-B14F-4D97-AF65-F5344CB8AC3E}">
        <p14:creationId xmlns:p14="http://schemas.microsoft.com/office/powerpoint/2010/main" val="263100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r>
              <a:rPr lang="en-US">
                <a:latin typeface="Times New Roman" panose="02020603050405020304" pitchFamily="18" charset="0"/>
              </a:rPr>
              <a:t>Ưu tiên ngắt (IP)</a:t>
            </a:r>
          </a:p>
        </p:txBody>
      </p:sp>
      <p:graphicFrame>
        <p:nvGraphicFramePr>
          <p:cNvPr id="187436" name="Group 44"/>
          <p:cNvGraphicFramePr>
            <a:graphicFrameLocks noGrp="1"/>
          </p:cNvGraphicFramePr>
          <p:nvPr>
            <p:ph idx="1"/>
          </p:nvPr>
        </p:nvGraphicFramePr>
        <p:xfrm>
          <a:off x="457200" y="1905000"/>
          <a:ext cx="8229600" cy="3700463"/>
        </p:xfrm>
        <a:graphic>
          <a:graphicData uri="http://schemas.openxmlformats.org/drawingml/2006/table">
            <a:tbl>
              <a:tblPr/>
              <a:tblGrid>
                <a:gridCol w="722313">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gridCol w="1589087">
                  <a:extLst>
                    <a:ext uri="{9D8B030D-6E8A-4147-A177-3AD203B41FA5}">
                      <a16:colId xmlns:a16="http://schemas.microsoft.com/office/drawing/2014/main" val="20002"/>
                    </a:ext>
                  </a:extLst>
                </a:gridCol>
                <a:gridCol w="4619625">
                  <a:extLst>
                    <a:ext uri="{9D8B030D-6E8A-4147-A177-3AD203B41FA5}">
                      <a16:colId xmlns:a16="http://schemas.microsoft.com/office/drawing/2014/main" val="20003"/>
                    </a:ext>
                  </a:extLst>
                </a:gridCol>
              </a:tblGrid>
              <a:tr h="457224">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BIT</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Ký Hiệu</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Bit địa chỉ</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Mô tả</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43239">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IP7</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IP6</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IP5</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IP4</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IP3</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IP0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PT2</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PS</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PT1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PX1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PT0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PX0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BFH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BEH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BDH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BCH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BBH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BAH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B9H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B8H</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Không được định nghĩa</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Không được định nghĩa</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từ timer2 </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Port nối tiếp</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từ Timer1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ngoài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từ Timer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rPr>
                        <a:t>Ưu tiên cho ngắt ngoài 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blinds(horizontal)">
                                      <p:cBhvr>
                                        <p:cTn id="7" dur="500"/>
                                        <p:tgtEl>
                                          <p:spTgt spid="187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7436"/>
                                        </p:tgtEl>
                                        <p:attrNameLst>
                                          <p:attrName>style.visibility</p:attrName>
                                        </p:attrNameLst>
                                      </p:cBhvr>
                                      <p:to>
                                        <p:strVal val="visible"/>
                                      </p:to>
                                    </p:set>
                                    <p:animEffect transition="in" filter="blinds(horizontal)">
                                      <p:cBhvr>
                                        <p:cTn id="12" dur="500"/>
                                        <p:tgtEl>
                                          <p:spTgt spid="187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en-US"/>
          </a:p>
        </p:txBody>
      </p:sp>
      <p:sp>
        <p:nvSpPr>
          <p:cNvPr id="21401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t>Thanh ghi IP bị xóa sau khi reset hệ thống. Ý tưởng ưu tiên cho phép một IST sẽ bị ngắt bởi một ngắt khác có mức ưu tiên cao hơn </a:t>
            </a:r>
          </a:p>
          <a:p>
            <a:pPr eaLnBrk="1" hangingPunct="1">
              <a:lnSpc>
                <a:spcPct val="90000"/>
              </a:lnSpc>
              <a:buFont typeface="Wingdings" panose="05000000000000000000" pitchFamily="2" charset="2"/>
              <a:buNone/>
            </a:pPr>
            <a:r>
              <a:rPr lang="en-US"/>
              <a:t>Nếu hai ngắt có cùng độ ưu tiên xảy ra đồng thời thì sự hỏi vòng tuần tự sẽ xác định ngắt nào được phục vụ trước tiên </a:t>
            </a:r>
          </a:p>
          <a:p>
            <a:pPr eaLnBrk="1" hangingPunct="1">
              <a:lnSpc>
                <a:spcPct val="90000"/>
              </a:lnSpc>
              <a:buFont typeface="Wingdings" panose="05000000000000000000" pitchFamily="2" charset="2"/>
              <a:buNone/>
            </a:pPr>
            <a:r>
              <a:rPr lang="en-US"/>
              <a:t>Ngắt ngòai 0 → ngắt timer 0 → ngắt ngoài 1→ ngắt timer 1→ ngắt port nối tiếp → ngắt timer 2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linds(horizontal)">
                                      <p:cBhvr>
                                        <p:cTn id="7" dur="500"/>
                                        <p:tgtEl>
                                          <p:spTgt spid="21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12" dur="500"/>
                                        <p:tgtEl>
                                          <p:spTgt spid="21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7" dur="500"/>
                                        <p:tgtEl>
                                          <p:spTgt spid="21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r>
              <a:rPr lang="en-US">
                <a:latin typeface="Times New Roman" panose="02020603050405020304" pitchFamily="18" charset="0"/>
              </a:rPr>
              <a:t>Véc tơ ngắt</a:t>
            </a:r>
          </a:p>
        </p:txBody>
      </p:sp>
      <p:graphicFrame>
        <p:nvGraphicFramePr>
          <p:cNvPr id="189471" name="Group 31"/>
          <p:cNvGraphicFramePr>
            <a:graphicFrameLocks noGrp="1"/>
          </p:cNvGraphicFramePr>
          <p:nvPr>
            <p:ph idx="1"/>
          </p:nvPr>
        </p:nvGraphicFramePr>
        <p:xfrm>
          <a:off x="228600" y="1905000"/>
          <a:ext cx="8458200" cy="3200400"/>
        </p:xfrm>
        <a:graphic>
          <a:graphicData uri="http://schemas.openxmlformats.org/drawingml/2006/table">
            <a:tbl>
              <a:tblPr/>
              <a:tblGrid>
                <a:gridCol w="23622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INTERRUPT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FLAG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VECTOR 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Reset hệ thống</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ngoài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Timer 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ngoài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Timer 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Port nối tiếp</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Ngắt Timer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RST</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IE0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TF0</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IE1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TF1</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RI OR TI</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TF2 OR EXF2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0000H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0003H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000BH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0013H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001BH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0023H</a:t>
                      </a:r>
                    </a:p>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002BH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linds(horizontal)">
                                      <p:cBhvr>
                                        <p:cTn id="7" dur="500"/>
                                        <p:tgtEl>
                                          <p:spTgt spid="189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71"/>
                                        </p:tgtEl>
                                        <p:attrNameLst>
                                          <p:attrName>style.visibility</p:attrName>
                                        </p:attrNameLst>
                                      </p:cBhvr>
                                      <p:to>
                                        <p:strVal val="visible"/>
                                      </p:to>
                                    </p:set>
                                    <p:animEffect transition="in" filter="blinds(horizontal)">
                                      <p:cBhvr>
                                        <p:cTn id="12" dur="500"/>
                                        <p:tgtEl>
                                          <p:spTgt spid="189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Xử lý ngắt</a:t>
            </a:r>
          </a:p>
        </p:txBody>
      </p:sp>
      <p:sp>
        <p:nvSpPr>
          <p:cNvPr id="2150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t>Các bước khi thực hiện một ngắt:</a:t>
            </a:r>
          </a:p>
          <a:p>
            <a:pPr eaLnBrk="1" hangingPunct="1">
              <a:buFont typeface="Wingdings" panose="05000000000000000000" pitchFamily="2" charset="2"/>
              <a:buNone/>
            </a:pPr>
            <a:r>
              <a:rPr lang="en-US"/>
              <a:t>Nó kết thúc lệnh đang thực hiện và lưu địa chỉ của lệnh kế tiếp (PC) vào ngăn xếp. </a:t>
            </a:r>
          </a:p>
          <a:p>
            <a:pPr eaLnBrk="1" hangingPunct="1">
              <a:buFont typeface="Wingdings" panose="05000000000000000000" pitchFamily="2" charset="2"/>
              <a:buNone/>
            </a:pPr>
            <a:r>
              <a:rPr lang="en-US"/>
              <a:t>Nó cũng lưu tình trạng hiện tại của tất cả các ngắt vào bên trong (nghĩa là 	không lưu vào ngăn xếp). </a:t>
            </a:r>
          </a:p>
          <a:p>
            <a:pPr eaLnBrk="1" hangingPunct="1">
              <a:buFont typeface="Wingdings" panose="05000000000000000000" pitchFamily="2" charset="2"/>
              <a:buNone/>
            </a:pPr>
            <a:r>
              <a:rPr lang="en-US"/>
              <a:t>Nó nhảy đến một vị trí cố định trong bộ nhớ được gọi là bảng véc tơ ngắt nơi lưu giữ địa chỉ của một trình phục vụ ngắt.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2"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type="body" idx="1"/>
          </p:nvPr>
        </p:nvSpPr>
        <p:spPr/>
        <p:txBody>
          <a:bodyPr/>
          <a:lstStyle/>
          <a:p>
            <a:pPr eaLnBrk="1" hangingPunct="1">
              <a:buFont typeface="Wingdings" panose="05000000000000000000" pitchFamily="2" charset="2"/>
              <a:buNone/>
            </a:pPr>
            <a:r>
              <a:rPr lang="en-US"/>
              <a:t>Bộ vi điều khiển nhận địa chỉ ISR từ bảng véctơ ngắt và nhảy tới đó. Nó bắt đầu thực hiện trình phục vụ ngắt cho đến lệnh cuối cùng của ISR là RETI (trở về từ ngắt). </a:t>
            </a:r>
          </a:p>
          <a:p>
            <a:pPr eaLnBrk="1" hangingPunct="1">
              <a:buFont typeface="Wingdings" panose="05000000000000000000" pitchFamily="2" charset="2"/>
              <a:buNone/>
            </a:pPr>
            <a:r>
              <a:rPr lang="en-US"/>
              <a:t>Khi thực hiện lệnh RETI bộ vi điều khiển quay trở về nơi nó đã bị ngắt. Trước hết nó nhận địa chỉ của bộ đếm chương trình PC từ ngăn xếp bằng cách kéo hai byte trên đỉnh của ngăn xếp vào PC. Sau đó bắt đầu thực hiện các lệnh từ địa chỉ đó. </a:t>
            </a:r>
          </a:p>
          <a:p>
            <a:pPr eaLnBrk="1" hangingPunct="1">
              <a:buFont typeface="Wingdings" panose="05000000000000000000" pitchFamily="2" charset="2"/>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blinds(horizontal)">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blinds(horizontal)">
                                      <p:cBhvr>
                                        <p:cTn id="12" dur="500"/>
                                        <p:tgtEl>
                                          <p:spTgt spid="2160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81000"/>
            <a:ext cx="8229600" cy="1139825"/>
          </a:xfrm>
        </p:spPr>
        <p:txBody>
          <a:bodyPr/>
          <a:lstStyle/>
          <a:p>
            <a:pPr eaLnBrk="1" hangingPunct="1"/>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ngắt</a:t>
            </a:r>
            <a:r>
              <a:rPr lang="vi-VN" dirty="0">
                <a:latin typeface="Times New Roman" panose="02020603050405020304" pitchFamily="18" charset="0"/>
                <a:cs typeface="Times New Roman" panose="02020603050405020304" pitchFamily="18" charset="0"/>
              </a:rPr>
              <a:t> Timer</a:t>
            </a:r>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4573</TotalTime>
  <Words>1858</Words>
  <Application>Microsoft Office PowerPoint</Application>
  <PresentationFormat>On-screen Show (4:3)</PresentationFormat>
  <Paragraphs>282</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Garamond</vt:lpstr>
      <vt:lpstr>Times New Roman</vt:lpstr>
      <vt:lpstr>Verdana</vt:lpstr>
      <vt:lpstr>Wingdings</vt:lpstr>
      <vt:lpstr>Level</vt:lpstr>
      <vt:lpstr>Chương 6:  Ngắt</vt:lpstr>
      <vt:lpstr>2: Tổ chức ngắt</vt:lpstr>
      <vt:lpstr>Cho phép và không cho phép ngắt (IE)</vt:lpstr>
      <vt:lpstr>Ưu tiên ngắt (IP)</vt:lpstr>
      <vt:lpstr>PowerPoint Presentation</vt:lpstr>
      <vt:lpstr>Véc tơ ngắt</vt:lpstr>
      <vt:lpstr>Xử lý ngắt</vt:lpstr>
      <vt:lpstr>PowerPoint Presentation</vt:lpstr>
      <vt:lpstr>Thiết kế chương trình dùng các ngắt Timer </vt:lpstr>
      <vt:lpstr>Đối với các ISR có kích thước nhỏ</vt:lpstr>
      <vt:lpstr>Đối với ISR có kích thước lớn </vt:lpstr>
      <vt:lpstr>Ngắt timer: </vt:lpstr>
      <vt:lpstr>PowerPoint Presentation</vt:lpstr>
      <vt:lpstr>PowerPoint Presentation</vt:lpstr>
      <vt:lpstr>PowerPoint Presentation</vt:lpstr>
      <vt:lpstr>Ngắt ngoài </vt:lpstr>
      <vt:lpstr>PowerPoint Presentation</vt:lpstr>
      <vt:lpstr>Quá trình điều khiển ngắt ngoài: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CÔNG NGHIỆP TP. HCM KHOA ĐIỆN</dc:title>
  <dc:creator>User</dc:creator>
  <cp:lastModifiedBy>Nguyễn Đức Toàn</cp:lastModifiedBy>
  <cp:revision>334</cp:revision>
  <dcterms:created xsi:type="dcterms:W3CDTF">2008-02-08T09:51:22Z</dcterms:created>
  <dcterms:modified xsi:type="dcterms:W3CDTF">2024-03-01T08:58:19Z</dcterms:modified>
</cp:coreProperties>
</file>