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1" r:id="rId6"/>
    <p:sldId id="287" r:id="rId7"/>
    <p:sldId id="288" r:id="rId8"/>
    <p:sldId id="289" r:id="rId9"/>
    <p:sldId id="29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0655" autoAdjust="0"/>
  </p:normalViewPr>
  <p:slideViewPr>
    <p:cSldViewPr snapToGrid="0">
      <p:cViewPr varScale="1">
        <p:scale>
          <a:sx n="87" d="100"/>
          <a:sy n="87" d="100"/>
        </p:scale>
        <p:origin x="956" y="5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everybody, my name is </a:t>
            </a:r>
            <a:r>
              <a:rPr lang="en-US" dirty="0" err="1"/>
              <a:t>qa</a:t>
            </a:r>
            <a:r>
              <a:rPr lang="en-US" dirty="0"/>
              <a:t> and today I </a:t>
            </a:r>
            <a:r>
              <a:rPr lang="en-US" dirty="0" err="1"/>
              <a:t>gonna</a:t>
            </a:r>
            <a:r>
              <a:rPr lang="en-US" dirty="0"/>
              <a:t> talk about my </a:t>
            </a:r>
            <a:r>
              <a:rPr lang="en-US" dirty="0" err="1"/>
              <a:t>aai</a:t>
            </a:r>
            <a:r>
              <a:rPr lang="en-US" dirty="0"/>
              <a:t> final assessment –movie recommendation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Nowaday</a:t>
            </a:r>
            <a:r>
              <a:rPr lang="en-US" dirty="0"/>
              <a:t>, </a:t>
            </a:r>
            <a:r>
              <a:rPr lang="en-US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most Internet users have come across a recommendation system in one way or another.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For entertainment service companies like YouTube or Netflix, they have abundant data, so recommendation systems are crucial as they can increase the user experiment.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And </a:t>
            </a:r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 this presentation, I will introduce some methods, including </a:t>
            </a:r>
            <a:r>
              <a:rPr lang="en-US" sz="4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collaborative filtering, content-based filtering, and NN approaches.</a:t>
            </a:r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Movie Recommendation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Nguyen Quang Anh – ID: c3005993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tflix could soon let you port your profile to a new account | What Hi-Fi?">
            <a:extLst>
              <a:ext uri="{FF2B5EF4-FFF2-40B4-BE49-F238E27FC236}">
                <a16:creationId xmlns:a16="http://schemas.microsoft.com/office/drawing/2014/main" id="{409D381A-9409-E0DF-4CCB-4305F5844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5" y="1894637"/>
            <a:ext cx="5523029" cy="323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Get More Suggested Views On YouTube">
            <a:extLst>
              <a:ext uri="{FF2B5EF4-FFF2-40B4-BE49-F238E27FC236}">
                <a16:creationId xmlns:a16="http://schemas.microsoft.com/office/drawing/2014/main" id="{72369544-1D1E-7365-286C-8668DA39B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58" y="1894638"/>
            <a:ext cx="5625439" cy="31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0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015D-5B03-D778-A076-2FC6F979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201" y="-4645"/>
            <a:ext cx="2355799" cy="808752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2D816-BA71-B58C-B527-ED3E3C11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799" y="653901"/>
            <a:ext cx="3581328" cy="464499"/>
          </a:xfrm>
        </p:spPr>
        <p:txBody>
          <a:bodyPr/>
          <a:lstStyle/>
          <a:p>
            <a:r>
              <a:rPr lang="en-US" dirty="0"/>
              <a:t>Movie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79481-DEDD-41C9-AA4A-6771D48BE51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55798" y="4930314"/>
            <a:ext cx="3642667" cy="1618572"/>
          </a:xfrm>
        </p:spPr>
        <p:txBody>
          <a:bodyPr>
            <a:normAutofit/>
          </a:bodyPr>
          <a:lstStyle/>
          <a:p>
            <a:r>
              <a:rPr lang="en-US" dirty="0" err="1"/>
              <a:t>movieID</a:t>
            </a:r>
            <a:r>
              <a:rPr lang="en-US" dirty="0"/>
              <a:t>: key</a:t>
            </a:r>
          </a:p>
          <a:p>
            <a:r>
              <a:rPr lang="en-US" dirty="0"/>
              <a:t>title: name</a:t>
            </a:r>
          </a:p>
          <a:p>
            <a:r>
              <a:rPr lang="en-US" dirty="0"/>
              <a:t>genre: total 22 different genre</a:t>
            </a:r>
          </a:p>
          <a:p>
            <a:r>
              <a:rPr lang="en-US" dirty="0"/>
              <a:t>Total 10325 movies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57C52-145B-D5E6-CF8C-61AAB415D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7275" y="653901"/>
            <a:ext cx="3943627" cy="464499"/>
          </a:xfrm>
        </p:spPr>
        <p:txBody>
          <a:bodyPr/>
          <a:lstStyle/>
          <a:p>
            <a:r>
              <a:rPr lang="en-US" dirty="0"/>
              <a:t>Rating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7000A-0D8C-333F-65FB-2BFF04F2E7E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7275" y="4922869"/>
            <a:ext cx="4513817" cy="1682758"/>
          </a:xfrm>
        </p:spPr>
        <p:txBody>
          <a:bodyPr>
            <a:normAutofit/>
          </a:bodyPr>
          <a:lstStyle/>
          <a:p>
            <a:r>
              <a:rPr lang="en-US" dirty="0" err="1"/>
              <a:t>movieID</a:t>
            </a:r>
            <a:r>
              <a:rPr lang="en-US" dirty="0"/>
              <a:t>: key - 10325 movies</a:t>
            </a:r>
          </a:p>
          <a:p>
            <a:r>
              <a:rPr lang="en-US" dirty="0" err="1"/>
              <a:t>userID</a:t>
            </a:r>
            <a:r>
              <a:rPr lang="en-US" dirty="0"/>
              <a:t> – 668 users</a:t>
            </a:r>
          </a:p>
          <a:p>
            <a:r>
              <a:rPr lang="en-US" dirty="0"/>
              <a:t>rating: on scale 5</a:t>
            </a:r>
          </a:p>
          <a:p>
            <a:r>
              <a:rPr lang="en-US" dirty="0"/>
              <a:t>Total 105339 ratings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E742C-3239-756C-31E8-7B09AEB0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 descr="A screen shot of a movie list&#10;&#10;Description automatically generated">
            <a:extLst>
              <a:ext uri="{FF2B5EF4-FFF2-40B4-BE49-F238E27FC236}">
                <a16:creationId xmlns:a16="http://schemas.microsoft.com/office/drawing/2014/main" id="{A490AFA6-A836-6C64-9C28-9BD361C0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98" y="1118400"/>
            <a:ext cx="3656563" cy="3490176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7711282F-23C0-B21E-3D4F-9F2C87B0A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276" y="1118400"/>
            <a:ext cx="3945110" cy="34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2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18D1-F034-BFD4-615C-BE6E1271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37193"/>
            <a:ext cx="5013960" cy="613784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E3FC3-C4B8-4258-23AE-D3873250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032178"/>
            <a:ext cx="5013960" cy="448990"/>
          </a:xfrm>
        </p:spPr>
        <p:txBody>
          <a:bodyPr/>
          <a:lstStyle/>
          <a:p>
            <a:r>
              <a:rPr lang="en-US" dirty="0"/>
              <a:t>Content-based Filtering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4D10A-F97F-04D6-4687-D9F8D402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23541"/>
            <a:ext cx="5013960" cy="3221304"/>
          </a:xfrm>
        </p:spPr>
        <p:txBody>
          <a:bodyPr>
            <a:normAutofit/>
          </a:bodyPr>
          <a:lstStyle/>
          <a:p>
            <a:r>
              <a:rPr lang="en-US" dirty="0"/>
              <a:t>Base on content of item</a:t>
            </a:r>
          </a:p>
          <a:p>
            <a:r>
              <a:rPr lang="en-US" dirty="0"/>
              <a:t>Using content of movie (genre)</a:t>
            </a:r>
          </a:p>
          <a:p>
            <a:r>
              <a:rPr lang="en-US" dirty="0"/>
              <a:t>Find similarity of movies</a:t>
            </a:r>
          </a:p>
          <a:p>
            <a:r>
              <a:rPr lang="en-US" dirty="0"/>
              <a:t>Advantage: Doesn’t require user data</a:t>
            </a:r>
          </a:p>
          <a:p>
            <a:r>
              <a:rPr lang="en-US" dirty="0"/>
              <a:t>Disadvantage: Miss out new interests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DA5D6-1975-AC27-B4C1-8615687C6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842" y="2032178"/>
            <a:ext cx="5327901" cy="448990"/>
          </a:xfrm>
        </p:spPr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3139F-070E-CC57-23C0-35EFC57BE0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39842" y="2642873"/>
            <a:ext cx="5752184" cy="31215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on rating of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similarity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Advantage: Can recommend new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Disadvantage: Need sufficient data to be effective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A8B1C-D0AB-BA04-218C-1F2BDA32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C29B-5746-CFA6-1070-EEEC836A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3"/>
            <a:ext cx="5655197" cy="738142"/>
          </a:xfrm>
        </p:spPr>
        <p:txBody>
          <a:bodyPr/>
          <a:lstStyle/>
          <a:p>
            <a:r>
              <a:rPr lang="en-US" dirty="0" err="1"/>
              <a:t>SIMIlARITY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A827B-E263-F7E7-90E3-0A430C2EC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389438"/>
            <a:ext cx="5733772" cy="448990"/>
          </a:xfrm>
        </p:spPr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55920-BA1F-82ED-9AC5-3B619E4E2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731117"/>
            <a:ext cx="5563209" cy="1654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Result:</a:t>
            </a:r>
          </a:p>
          <a:p>
            <a:pPr marL="0" indent="0">
              <a:buNone/>
            </a:pPr>
            <a:r>
              <a:rPr lang="en-US" dirty="0"/>
              <a:t>Close to 1: High similarity</a:t>
            </a:r>
          </a:p>
          <a:p>
            <a:pPr marL="0" indent="0">
              <a:buNone/>
            </a:pPr>
            <a:r>
              <a:rPr lang="en-US" dirty="0"/>
              <a:t>Close to 0: Low similarity</a:t>
            </a:r>
          </a:p>
          <a:p>
            <a:pPr marL="0" indent="0">
              <a:buNone/>
            </a:pPr>
            <a:r>
              <a:rPr lang="en-US" dirty="0"/>
              <a:t>Close to -1: High dissimilarity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D7730-13EC-D0B3-48B8-1B5420F44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8200" y="2350461"/>
            <a:ext cx="3943627" cy="448989"/>
          </a:xfrm>
        </p:spPr>
        <p:txBody>
          <a:bodyPr/>
          <a:lstStyle/>
          <a:p>
            <a:r>
              <a:rPr lang="en-US" b="0" dirty="0"/>
              <a:t>Formula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CC076-9FBB-5D68-6443-299D1EA95E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3618380"/>
            <a:ext cx="5467502" cy="948373"/>
          </a:xfrm>
        </p:spPr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Cosine similarity is a similarity rate obtained from the cosine angle multiplication of two vectors being compared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AAA5F-9DF0-5DD0-98D3-143F69CF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 descr="Cosine similarity: How does it measure the similarity, Maths ...">
            <a:extLst>
              <a:ext uri="{FF2B5EF4-FFF2-40B4-BE49-F238E27FC236}">
                <a16:creationId xmlns:a16="http://schemas.microsoft.com/office/drawing/2014/main" id="{A74ABDF4-EC97-BB8B-B58A-3AAFE98F2A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96" y="1954052"/>
            <a:ext cx="3752012" cy="133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260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BD44-91E7-1552-EC4B-55D6C541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3"/>
            <a:ext cx="5655197" cy="555262"/>
          </a:xfrm>
        </p:spPr>
        <p:txBody>
          <a:bodyPr/>
          <a:lstStyle/>
          <a:p>
            <a:r>
              <a:rPr lang="en-US" dirty="0"/>
              <a:t>Neural </a:t>
            </a:r>
            <a:r>
              <a:rPr lang="en-US" dirty="0" err="1"/>
              <a:t>NetWork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19132-41A5-88DA-1666-EA304A3E3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1003499"/>
            <a:ext cx="6140500" cy="1444478"/>
          </a:xfrm>
        </p:spPr>
        <p:txBody>
          <a:bodyPr/>
          <a:lstStyle/>
          <a:p>
            <a:r>
              <a:rPr lang="en-US" dirty="0"/>
              <a:t>Using NN approach to use both content and rating data</a:t>
            </a:r>
          </a:p>
          <a:p>
            <a:r>
              <a:rPr lang="en-US" dirty="0"/>
              <a:t>Concatenate both </a:t>
            </a:r>
            <a:r>
              <a:rPr lang="en-US" dirty="0" err="1"/>
              <a:t>dataframe</a:t>
            </a:r>
            <a:r>
              <a:rPr lang="en-US" dirty="0"/>
              <a:t> into a new feature space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D9266-D5E7-8DAD-A94A-181E8D113D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807403" y="2710130"/>
            <a:ext cx="5248047" cy="40113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Train/Test split: 95339/10000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Evaluation: RMSE: 0.987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F6A82-C221-67DE-7A49-96DEE0B8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5EDB3-1634-42DE-B8FE-924061A49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403" y="3117016"/>
            <a:ext cx="4853027" cy="273748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D678D68-3DB1-8AB1-AC7B-B6654D371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66" y="2447977"/>
            <a:ext cx="5816131" cy="25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4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5312228" cy="2115016"/>
          </a:xfrm>
        </p:spPr>
        <p:txBody>
          <a:bodyPr/>
          <a:lstStyle/>
          <a:p>
            <a:r>
              <a:rPr lang="en-US" sz="4000" dirty="0"/>
              <a:t>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{755EB1C0-88CE-45EC-B0A4-8DE59274207D}tf67328976_win32</Template>
  <TotalTime>320</TotalTime>
  <Words>276</Words>
  <Application>Microsoft Office PowerPoint</Application>
  <PresentationFormat>Widescreen</PresentationFormat>
  <Paragraphs>59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Roboto</vt:lpstr>
      <vt:lpstr>Söhne</vt:lpstr>
      <vt:lpstr>Tenorite</vt:lpstr>
      <vt:lpstr>Times New Roman</vt:lpstr>
      <vt:lpstr>Custom</vt:lpstr>
      <vt:lpstr>Movie Recommendation  Nguyen Quang Anh – ID: c3005993</vt:lpstr>
      <vt:lpstr>PowerPoint Presentation</vt:lpstr>
      <vt:lpstr>DATASET</vt:lpstr>
      <vt:lpstr>Approach</vt:lpstr>
      <vt:lpstr>SIMIlARITY</vt:lpstr>
      <vt:lpstr>Neural NetWork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Nguyen, Anh (Student)</dc:creator>
  <cp:lastModifiedBy>Nguyen, Anh (Student)</cp:lastModifiedBy>
  <cp:revision>34</cp:revision>
  <dcterms:created xsi:type="dcterms:W3CDTF">2024-04-15T22:48:43Z</dcterms:created>
  <dcterms:modified xsi:type="dcterms:W3CDTF">2024-04-17T11:55:35Z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