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01" y="-245"/>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p:nvPr/>
        </p:nvGrpSpPr>
        <p:grpSpPr>
          <a:xfrm>
            <a:off x="620712" y="8547494"/>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759951" y="552019"/>
            <a:ext cx="9227344" cy="743280"/>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2300" b="0" i="0" u="none" strike="noStrike" dirty="0">
                <a:solidFill>
                  <a:schemeClr val="bg1"/>
                </a:solidFill>
                <a:effectLst/>
                <a:latin typeface="Times New Roman" panose="02020603050405020304" pitchFamily="18" charset="0"/>
              </a:rPr>
              <a:t>CẢI THIỆN WAV2VEC2.0 TRONG NHẬN DẠNG TIẾNG NÓI THÔNG QUA NOISY STUDENT TRAINING VÀ CẤP PHỤ TỪ </a:t>
            </a:r>
            <a:endParaRPr lang="en-US" sz="2300" dirty="0">
              <a:solidFill>
                <a:schemeClr val="bg1"/>
              </a:solidFill>
            </a:endParaRPr>
          </a:p>
        </p:txBody>
      </p:sp>
      <p:grpSp>
        <p:nvGrpSpPr>
          <p:cNvPr id="21" name="Group 20">
            <a:extLst>
              <a:ext uri="{FF2B5EF4-FFF2-40B4-BE49-F238E27FC236}">
                <a16:creationId xmlns:a16="http://schemas.microsoft.com/office/drawing/2014/main" id="{79FFA291-AAAF-8BE8-52D4-B275DD2EDAEA}"/>
              </a:ext>
            </a:extLst>
          </p:cNvPr>
          <p:cNvGrpSpPr/>
          <p:nvPr/>
        </p:nvGrpSpPr>
        <p:grpSpPr>
          <a:xfrm>
            <a:off x="649223" y="5031281"/>
            <a:ext cx="9448800" cy="363537"/>
            <a:chOff x="659606" y="5079151"/>
            <a:chExt cx="9448800" cy="363537"/>
          </a:xfrm>
        </p:grpSpPr>
        <p:pic>
          <p:nvPicPr>
            <p:cNvPr id="105" name="Google Shape;105;p13"/>
            <p:cNvPicPr preferRelativeResize="0"/>
            <p:nvPr/>
          </p:nvPicPr>
          <p:blipFill rotWithShape="1">
            <a:blip r:embed="rId4">
              <a:alphaModFix/>
            </a:blip>
            <a:srcRect/>
            <a:stretch/>
          </p:blipFill>
          <p:spPr>
            <a:xfrm>
              <a:off x="698500" y="5079151"/>
              <a:ext cx="9371012" cy="363537"/>
            </a:xfrm>
            <a:prstGeom prst="rect">
              <a:avLst/>
            </a:prstGeom>
            <a:noFill/>
            <a:ln>
              <a:noFill/>
            </a:ln>
          </p:spPr>
        </p:pic>
        <p:sp>
          <p:nvSpPr>
            <p:cNvPr id="106" name="Google Shape;106;p13"/>
            <p:cNvSpPr txBox="1"/>
            <p:nvPr/>
          </p:nvSpPr>
          <p:spPr>
            <a:xfrm>
              <a:off x="659606" y="5146396"/>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dirty="0">
                  <a:solidFill>
                    <a:schemeClr val="lt1"/>
                  </a:solidFill>
                  <a:latin typeface="Arial"/>
                  <a:ea typeface="Arial"/>
                  <a:cs typeface="Arial"/>
                  <a:sym typeface="Arial"/>
                </a:rPr>
                <a:t>Overview</a:t>
              </a:r>
              <a:endParaRPr dirty="0"/>
            </a:p>
          </p:txBody>
        </p:sp>
      </p:grpSp>
      <p:sp>
        <p:nvSpPr>
          <p:cNvPr id="107" name="Google Shape;107;p13"/>
          <p:cNvSpPr txBox="1"/>
          <p:nvPr/>
        </p:nvSpPr>
        <p:spPr>
          <a:xfrm>
            <a:off x="6699250" y="1908646"/>
            <a:ext cx="2228850" cy="193675"/>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baseline="30000" dirty="0">
                <a:solidFill>
                  <a:schemeClr val="lt1"/>
                </a:solidFill>
              </a:rPr>
              <a:t>2</a:t>
            </a:r>
            <a:r>
              <a:rPr lang="en-US" sz="1200" b="0" i="0" u="none" dirty="0">
                <a:solidFill>
                  <a:schemeClr val="lt1"/>
                </a:solidFill>
                <a:latin typeface="Arial"/>
                <a:ea typeface="Arial"/>
                <a:cs typeface="Arial"/>
                <a:sym typeface="Arial"/>
              </a:rPr>
              <a:t> Khoa </a:t>
            </a:r>
            <a:r>
              <a:rPr lang="en-US" sz="1200" b="0" i="0" u="none" dirty="0" err="1">
                <a:solidFill>
                  <a:schemeClr val="lt1"/>
                </a:solidFill>
                <a:latin typeface="Arial"/>
                <a:ea typeface="Arial"/>
                <a:cs typeface="Arial"/>
                <a:sym typeface="Arial"/>
              </a:rPr>
              <a:t>h</a:t>
            </a:r>
            <a:r>
              <a:rPr lang="en-US" sz="1200" dirty="0" err="1">
                <a:solidFill>
                  <a:schemeClr val="lt1"/>
                </a:solidFill>
              </a:rPr>
              <a:t>ọc</a:t>
            </a:r>
            <a:r>
              <a:rPr lang="en-US" sz="1200" dirty="0">
                <a:solidFill>
                  <a:schemeClr val="lt1"/>
                </a:solidFill>
              </a:rPr>
              <a:t> </a:t>
            </a:r>
            <a:r>
              <a:rPr lang="en-US" sz="1200" dirty="0" err="1">
                <a:solidFill>
                  <a:schemeClr val="lt1"/>
                </a:solidFill>
              </a:rPr>
              <a:t>máy</a:t>
            </a:r>
            <a:r>
              <a:rPr lang="en-US" sz="1200" dirty="0">
                <a:solidFill>
                  <a:schemeClr val="lt1"/>
                </a:solidFill>
              </a:rPr>
              <a:t> </a:t>
            </a:r>
            <a:r>
              <a:rPr lang="en-US" sz="1200" dirty="0" err="1">
                <a:solidFill>
                  <a:schemeClr val="lt1"/>
                </a:solidFill>
              </a:rPr>
              <a:t>tính</a:t>
            </a:r>
            <a:endParaRPr dirty="0"/>
          </a:p>
        </p:txBody>
      </p:sp>
      <p:sp>
        <p:nvSpPr>
          <p:cNvPr id="108" name="Google Shape;108;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err="1">
                <a:solidFill>
                  <a:srgbClr val="098195"/>
                </a:solidFill>
                <a:latin typeface="Tahoma"/>
                <a:ea typeface="Tahoma"/>
                <a:cs typeface="Tahoma"/>
                <a:sym typeface="Tahoma"/>
              </a:rPr>
              <a:t>Mục</a:t>
            </a:r>
            <a:r>
              <a:rPr lang="en-US" sz="1200" b="1" i="0" u="none" dirty="0">
                <a:solidFill>
                  <a:srgbClr val="098195"/>
                </a:solidFill>
                <a:latin typeface="Tahoma"/>
                <a:ea typeface="Tahoma"/>
                <a:cs typeface="Tahoma"/>
                <a:sym typeface="Tahoma"/>
              </a:rPr>
              <a:t> </a:t>
            </a:r>
            <a:r>
              <a:rPr lang="en-US" sz="1200" b="1" i="0" u="none" dirty="0" err="1">
                <a:solidFill>
                  <a:srgbClr val="098195"/>
                </a:solidFill>
                <a:latin typeface="Tahoma"/>
                <a:ea typeface="Tahoma"/>
                <a:cs typeface="Tahoma"/>
                <a:sym typeface="Tahoma"/>
              </a:rPr>
              <a:t>t</a:t>
            </a:r>
            <a:r>
              <a:rPr lang="en-US" sz="1200" b="1" dirty="0" err="1">
                <a:solidFill>
                  <a:srgbClr val="098195"/>
                </a:solidFill>
                <a:latin typeface="Tahoma"/>
                <a:ea typeface="Tahoma"/>
                <a:cs typeface="Tahoma"/>
                <a:sym typeface="Tahoma"/>
              </a:rPr>
              <a:t>iêu</a:t>
            </a:r>
            <a:endParaRPr dirty="0"/>
          </a:p>
        </p:txBody>
      </p:sp>
      <p:sp>
        <p:nvSpPr>
          <p:cNvPr id="109" name="Google Shape;109;p13"/>
          <p:cNvSpPr txBox="1"/>
          <p:nvPr/>
        </p:nvSpPr>
        <p:spPr>
          <a:xfrm>
            <a:off x="7008981" y="2696650"/>
            <a:ext cx="1697915"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Lý do </a:t>
            </a:r>
            <a:r>
              <a:rPr lang="en-US" sz="1200" b="1" i="0" u="none" dirty="0" err="1">
                <a:solidFill>
                  <a:srgbClr val="098195"/>
                </a:solidFill>
                <a:latin typeface="Tahoma"/>
                <a:ea typeface="Tahoma"/>
                <a:cs typeface="Tahoma"/>
                <a:sym typeface="Tahoma"/>
              </a:rPr>
              <a:t>chọn</a:t>
            </a:r>
            <a:r>
              <a:rPr lang="en-US" sz="1200" b="1" i="0" u="none" dirty="0">
                <a:solidFill>
                  <a:srgbClr val="098195"/>
                </a:solidFill>
                <a:latin typeface="Tahoma"/>
                <a:ea typeface="Tahoma"/>
                <a:cs typeface="Tahoma"/>
                <a:sym typeface="Tahoma"/>
              </a:rPr>
              <a:t> </a:t>
            </a:r>
            <a:r>
              <a:rPr lang="en-US" sz="1200" b="1" i="0" u="none" dirty="0" err="1">
                <a:solidFill>
                  <a:srgbClr val="098195"/>
                </a:solidFill>
                <a:latin typeface="Tahoma"/>
                <a:ea typeface="Tahoma"/>
                <a:cs typeface="Tahoma"/>
                <a:sym typeface="Tahoma"/>
              </a:rPr>
              <a:t>đề</a:t>
            </a:r>
            <a:r>
              <a:rPr lang="en-US" sz="1200" b="1" i="0" u="none" dirty="0">
                <a:solidFill>
                  <a:srgbClr val="098195"/>
                </a:solidFill>
                <a:latin typeface="Tahoma"/>
                <a:ea typeface="Tahoma"/>
                <a:cs typeface="Tahoma"/>
                <a:sym typeface="Tahoma"/>
              </a:rPr>
              <a:t> </a:t>
            </a:r>
            <a:r>
              <a:rPr lang="en-US" sz="1200" b="1" i="0" u="none" dirty="0" err="1">
                <a:solidFill>
                  <a:srgbClr val="098195"/>
                </a:solidFill>
                <a:latin typeface="Tahoma"/>
                <a:ea typeface="Tahoma"/>
                <a:cs typeface="Tahoma"/>
                <a:sym typeface="Tahoma"/>
              </a:rPr>
              <a:t>tài</a:t>
            </a:r>
            <a:r>
              <a:rPr lang="en-US" sz="1200" b="1" i="0" u="none" dirty="0">
                <a:solidFill>
                  <a:srgbClr val="098195"/>
                </a:solidFill>
                <a:latin typeface="Tahoma"/>
                <a:ea typeface="Tahoma"/>
                <a:cs typeface="Tahoma"/>
                <a:sym typeface="Tahoma"/>
              </a:rPr>
              <a:t> ?</a:t>
            </a:r>
            <a:endParaRPr dirty="0"/>
          </a:p>
        </p:txBody>
      </p:sp>
      <p:sp>
        <p:nvSpPr>
          <p:cNvPr id="110" name="Google Shape;110;p13"/>
          <p:cNvSpPr txBox="1"/>
          <p:nvPr/>
        </p:nvSpPr>
        <p:spPr>
          <a:xfrm>
            <a:off x="1924481" y="1374270"/>
            <a:ext cx="3606863" cy="33851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chemeClr val="lt1"/>
              </a:buClr>
              <a:buSzPts val="1600"/>
              <a:buFont typeface="Arial"/>
              <a:buNone/>
            </a:pPr>
            <a:r>
              <a:rPr lang="en-US" sz="1600" b="1" i="0" u="none" dirty="0">
                <a:solidFill>
                  <a:schemeClr val="lt1"/>
                </a:solidFill>
                <a:latin typeface="Arial"/>
                <a:ea typeface="Arial"/>
                <a:cs typeface="Arial"/>
                <a:sym typeface="Arial"/>
              </a:rPr>
              <a:t>Hoàng Anh Đức Đăng Quang</a:t>
            </a:r>
            <a:r>
              <a:rPr lang="en-US" sz="1400" b="1" i="0" u="none" baseline="30000" dirty="0">
                <a:solidFill>
                  <a:schemeClr val="lt1"/>
                </a:solidFill>
                <a:latin typeface="Arial"/>
                <a:ea typeface="Arial"/>
                <a:cs typeface="Arial"/>
                <a:sym typeface="Arial"/>
              </a:rPr>
              <a:t> 1,2</a:t>
            </a:r>
            <a:endParaRPr dirty="0"/>
          </a:p>
        </p:txBody>
      </p:sp>
      <p:sp>
        <p:nvSpPr>
          <p:cNvPr id="112" name="Google Shape;112;p13"/>
          <p:cNvSpPr txBox="1"/>
          <p:nvPr/>
        </p:nvSpPr>
        <p:spPr>
          <a:xfrm>
            <a:off x="7021512" y="1378555"/>
            <a:ext cx="2094222" cy="33851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chemeClr val="lt1"/>
              </a:buClr>
              <a:buSzPts val="1600"/>
              <a:buFont typeface="Arial"/>
              <a:buNone/>
            </a:pPr>
            <a:r>
              <a:rPr lang="en-US" sz="1600" b="1" i="0" u="none" dirty="0">
                <a:solidFill>
                  <a:schemeClr val="lt1"/>
                </a:solidFill>
                <a:latin typeface="Arial"/>
                <a:ea typeface="Arial"/>
                <a:cs typeface="Arial"/>
                <a:sym typeface="Arial"/>
              </a:rPr>
              <a:t>Phan </a:t>
            </a:r>
            <a:r>
              <a:rPr lang="en-US" sz="1600" b="1" dirty="0">
                <a:solidFill>
                  <a:schemeClr val="lt1"/>
                </a:solidFill>
              </a:rPr>
              <a:t>V</a:t>
            </a:r>
            <a:r>
              <a:rPr lang="en-US" sz="1600" b="1" i="0" u="none" dirty="0">
                <a:solidFill>
                  <a:schemeClr val="lt1"/>
                </a:solidFill>
                <a:latin typeface="Arial"/>
                <a:ea typeface="Arial"/>
                <a:cs typeface="Arial"/>
                <a:sym typeface="Arial"/>
              </a:rPr>
              <a:t>ăn </a:t>
            </a:r>
            <a:r>
              <a:rPr lang="en-US" sz="1600" b="1" dirty="0" err="1">
                <a:solidFill>
                  <a:schemeClr val="lt1"/>
                </a:solidFill>
              </a:rPr>
              <a:t>T</a:t>
            </a:r>
            <a:r>
              <a:rPr lang="en-US" sz="1600" b="1" i="0" u="none" dirty="0" err="1">
                <a:solidFill>
                  <a:schemeClr val="lt1"/>
                </a:solidFill>
                <a:latin typeface="Arial"/>
                <a:ea typeface="Arial"/>
                <a:cs typeface="Arial"/>
                <a:sym typeface="Arial"/>
              </a:rPr>
              <a:t>hiện</a:t>
            </a:r>
            <a:r>
              <a:rPr lang="en-US" sz="1400" b="1" i="0" u="none" baseline="30000" dirty="0">
                <a:solidFill>
                  <a:schemeClr val="lt1"/>
                </a:solidFill>
                <a:latin typeface="Arial"/>
                <a:ea typeface="Arial"/>
                <a:cs typeface="Arial"/>
                <a:sym typeface="Arial"/>
              </a:rPr>
              <a:t> 1,2</a:t>
            </a:r>
            <a:endParaRPr dirty="0"/>
          </a:p>
        </p:txBody>
      </p:sp>
      <p:sp>
        <p:nvSpPr>
          <p:cNvPr id="113" name="Google Shape;113;p13"/>
          <p:cNvSpPr txBox="1"/>
          <p:nvPr/>
        </p:nvSpPr>
        <p:spPr>
          <a:xfrm>
            <a:off x="1765129" y="1906256"/>
            <a:ext cx="4205846" cy="226216"/>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dirty="0">
                <a:solidFill>
                  <a:schemeClr val="lt1"/>
                </a:solidFill>
                <a:latin typeface="Arial"/>
                <a:ea typeface="Arial"/>
                <a:cs typeface="Arial"/>
                <a:sym typeface="Arial"/>
              </a:rPr>
              <a:t> </a:t>
            </a:r>
            <a:r>
              <a:rPr lang="en-US" sz="1600" b="1" i="0" u="none" baseline="30000" dirty="0">
                <a:solidFill>
                  <a:schemeClr val="lt1"/>
                </a:solidFill>
                <a:latin typeface="Arial"/>
                <a:ea typeface="Arial"/>
                <a:cs typeface="Arial"/>
                <a:sym typeface="Arial"/>
              </a:rPr>
              <a:t>1</a:t>
            </a:r>
            <a:r>
              <a:rPr lang="en-US" sz="1200" b="1" i="0" u="none" baseline="30000" dirty="0">
                <a:solidFill>
                  <a:schemeClr val="lt1"/>
                </a:solidFill>
                <a:latin typeface="Arial"/>
                <a:ea typeface="Arial"/>
                <a:cs typeface="Arial"/>
                <a:sym typeface="Arial"/>
              </a:rPr>
              <a:t> </a:t>
            </a:r>
            <a:r>
              <a:rPr lang="en-US" sz="1200" b="0" i="0" u="none" dirty="0" err="1">
                <a:solidFill>
                  <a:schemeClr val="lt1"/>
                </a:solidFill>
                <a:latin typeface="Arial"/>
                <a:ea typeface="Arial"/>
                <a:cs typeface="Arial"/>
                <a:sym typeface="Arial"/>
              </a:rPr>
              <a:t>Trường</a:t>
            </a:r>
            <a:r>
              <a:rPr lang="en-US" sz="1200" b="0" i="0" u="none" dirty="0">
                <a:solidFill>
                  <a:schemeClr val="lt1"/>
                </a:solidFill>
                <a:latin typeface="Arial"/>
                <a:ea typeface="Arial"/>
                <a:cs typeface="Arial"/>
                <a:sym typeface="Arial"/>
              </a:rPr>
              <a:t> </a:t>
            </a:r>
            <a:r>
              <a:rPr lang="en-US" sz="1200" b="0" i="0" u="none" dirty="0" err="1">
                <a:solidFill>
                  <a:schemeClr val="lt1"/>
                </a:solidFill>
                <a:latin typeface="Arial"/>
                <a:ea typeface="Arial"/>
                <a:cs typeface="Arial"/>
                <a:sym typeface="Arial"/>
              </a:rPr>
              <a:t>Đại</a:t>
            </a:r>
            <a:r>
              <a:rPr lang="en-US" sz="1200" b="0" i="0" u="none" dirty="0">
                <a:solidFill>
                  <a:schemeClr val="lt1"/>
                </a:solidFill>
                <a:latin typeface="Arial"/>
                <a:ea typeface="Arial"/>
                <a:cs typeface="Arial"/>
                <a:sym typeface="Arial"/>
              </a:rPr>
              <a:t> </a:t>
            </a:r>
            <a:r>
              <a:rPr lang="en-US" sz="1200" b="0" i="0" u="none" dirty="0" err="1">
                <a:solidFill>
                  <a:schemeClr val="lt1"/>
                </a:solidFill>
                <a:latin typeface="Arial"/>
                <a:ea typeface="Arial"/>
                <a:cs typeface="Arial"/>
                <a:sym typeface="Arial"/>
              </a:rPr>
              <a:t>học</a:t>
            </a:r>
            <a:r>
              <a:rPr lang="en-US" sz="1200" b="0" i="0" u="none" dirty="0">
                <a:solidFill>
                  <a:schemeClr val="lt1"/>
                </a:solidFill>
                <a:latin typeface="Arial"/>
                <a:ea typeface="Arial"/>
                <a:cs typeface="Arial"/>
                <a:sym typeface="Arial"/>
              </a:rPr>
              <a:t> </a:t>
            </a:r>
            <a:r>
              <a:rPr lang="en-US" sz="1200" b="0" i="0" u="none" dirty="0" err="1">
                <a:solidFill>
                  <a:schemeClr val="lt1"/>
                </a:solidFill>
                <a:latin typeface="Arial"/>
                <a:ea typeface="Arial"/>
                <a:cs typeface="Arial"/>
                <a:sym typeface="Arial"/>
              </a:rPr>
              <a:t>Công</a:t>
            </a:r>
            <a:r>
              <a:rPr lang="en-US" sz="1200" b="0" i="0" u="none" dirty="0">
                <a:solidFill>
                  <a:schemeClr val="lt1"/>
                </a:solidFill>
                <a:latin typeface="Arial"/>
                <a:ea typeface="Arial"/>
                <a:cs typeface="Arial"/>
                <a:sym typeface="Arial"/>
              </a:rPr>
              <a:t> </a:t>
            </a:r>
            <a:r>
              <a:rPr lang="en-US" sz="1200" b="0" i="0" u="none" dirty="0" err="1">
                <a:solidFill>
                  <a:schemeClr val="lt1"/>
                </a:solidFill>
                <a:latin typeface="Arial"/>
                <a:ea typeface="Arial"/>
                <a:cs typeface="Arial"/>
                <a:sym typeface="Arial"/>
              </a:rPr>
              <a:t>nghệ</a:t>
            </a:r>
            <a:r>
              <a:rPr lang="en-US" sz="1200" b="0" i="0" u="none" dirty="0">
                <a:solidFill>
                  <a:schemeClr val="lt1"/>
                </a:solidFill>
                <a:latin typeface="Arial"/>
                <a:ea typeface="Arial"/>
                <a:cs typeface="Arial"/>
                <a:sym typeface="Arial"/>
              </a:rPr>
              <a:t> </a:t>
            </a:r>
            <a:r>
              <a:rPr lang="en-US" sz="1200" b="0" i="0" u="none" dirty="0" err="1">
                <a:solidFill>
                  <a:schemeClr val="lt1"/>
                </a:solidFill>
                <a:latin typeface="Arial"/>
                <a:ea typeface="Arial"/>
                <a:cs typeface="Arial"/>
                <a:sym typeface="Arial"/>
              </a:rPr>
              <a:t>thông</a:t>
            </a:r>
            <a:r>
              <a:rPr lang="en-US" sz="1200" b="0" i="0" u="none" dirty="0">
                <a:solidFill>
                  <a:schemeClr val="lt1"/>
                </a:solidFill>
                <a:latin typeface="Arial"/>
                <a:ea typeface="Arial"/>
                <a:cs typeface="Arial"/>
                <a:sym typeface="Arial"/>
              </a:rPr>
              <a:t> tin,</a:t>
            </a:r>
            <a:r>
              <a:rPr lang="en-US" b="0" i="0" dirty="0">
                <a:solidFill>
                  <a:srgbClr val="4D5156"/>
                </a:solidFill>
                <a:effectLst/>
                <a:latin typeface="arial" panose="020B0604020202020204" pitchFamily="34" charset="0"/>
              </a:rPr>
              <a:t> </a:t>
            </a:r>
            <a:r>
              <a:rPr lang="en-US" sz="1200" i="0" dirty="0">
                <a:solidFill>
                  <a:schemeClr val="bg1"/>
                </a:solidFill>
                <a:effectLst/>
                <a:latin typeface="arial" panose="020B0604020202020204" pitchFamily="34" charset="0"/>
              </a:rPr>
              <a:t>ĐHQG-HCM</a:t>
            </a:r>
            <a:endParaRPr sz="1200" dirty="0">
              <a:solidFill>
                <a:schemeClr val="bg1"/>
              </a:solidFill>
            </a:endParaRPr>
          </a:p>
        </p:txBody>
      </p:sp>
      <p:sp>
        <p:nvSpPr>
          <p:cNvPr id="115" name="Google Shape;115;p13"/>
          <p:cNvSpPr txBox="1"/>
          <p:nvPr/>
        </p:nvSpPr>
        <p:spPr>
          <a:xfrm>
            <a:off x="759952" y="14324012"/>
            <a:ext cx="9463548"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Hoàng Anh Đức Đăng Quang, Phan </a:t>
            </a:r>
            <a:r>
              <a:rPr lang="en-US" sz="1300" b="1" dirty="0">
                <a:solidFill>
                  <a:schemeClr val="lt1"/>
                </a:solidFill>
              </a:rPr>
              <a:t>V</a:t>
            </a:r>
            <a:r>
              <a:rPr lang="en-US" sz="1300" b="1" i="0" u="none" dirty="0">
                <a:solidFill>
                  <a:schemeClr val="lt1"/>
                </a:solidFill>
                <a:latin typeface="Arial"/>
                <a:ea typeface="Arial"/>
                <a:cs typeface="Arial"/>
                <a:sym typeface="Arial"/>
              </a:rPr>
              <a:t>ăn </a:t>
            </a:r>
            <a:r>
              <a:rPr lang="en-US" sz="1300" b="1" i="0" u="none" dirty="0" err="1">
                <a:solidFill>
                  <a:schemeClr val="lt1"/>
                </a:solidFill>
                <a:latin typeface="Arial"/>
                <a:ea typeface="Arial"/>
                <a:cs typeface="Arial"/>
                <a:sym typeface="Arial"/>
              </a:rPr>
              <a:t>Thiện</a:t>
            </a:r>
            <a:r>
              <a:rPr lang="en-US" sz="1300" b="1" i="0" u="none" dirty="0">
                <a:solidFill>
                  <a:schemeClr val="lt1"/>
                </a:solidFill>
                <a:latin typeface="Arial"/>
                <a:ea typeface="Arial"/>
                <a:cs typeface="Arial"/>
                <a:sym typeface="Arial"/>
              </a:rPr>
              <a:t> </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Trường</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Đại</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học</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Công</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nghệ</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thông</a:t>
            </a:r>
            <a:r>
              <a:rPr lang="en-US" sz="1300" b="1" i="0" u="none" dirty="0">
                <a:solidFill>
                  <a:schemeClr val="lt1"/>
                </a:solidFill>
                <a:latin typeface="Arial"/>
                <a:ea typeface="Arial"/>
                <a:cs typeface="Arial"/>
                <a:sym typeface="Arial"/>
              </a:rPr>
              <a:t> tin, ĐHQG-HCM</a:t>
            </a:r>
            <a:endParaRPr dirty="0"/>
          </a:p>
          <a:p>
            <a:pPr marL="0" marR="0" lvl="0" indent="0" algn="just" rtl="0">
              <a:lnSpc>
                <a:spcPct val="105000"/>
              </a:lnSpc>
              <a:spcBef>
                <a:spcPts val="0"/>
              </a:spcBef>
              <a:spcAft>
                <a:spcPts val="0"/>
              </a:spcAft>
              <a:buClr>
                <a:schemeClr val="lt1"/>
              </a:buClr>
              <a:buSzPts val="1200"/>
              <a:buFont typeface="Arial"/>
              <a:buNone/>
            </a:pPr>
            <a:r>
              <a:rPr lang="en-US" sz="1200" b="1" i="0" u="none" dirty="0">
                <a:solidFill>
                  <a:schemeClr val="lt1"/>
                </a:solidFill>
                <a:latin typeface="Arial"/>
                <a:ea typeface="Arial"/>
                <a:cs typeface="Arial"/>
                <a:sym typeface="Arial"/>
              </a:rPr>
              <a:t>	Email : 21522509@gm.uit.edu.vn   21522628@gm.uit.edu.vn</a:t>
            </a:r>
            <a:endParaRPr dirty="0"/>
          </a:p>
        </p:txBody>
      </p:sp>
      <p:sp>
        <p:nvSpPr>
          <p:cNvPr id="431" name="Google Shape;431;p13"/>
          <p:cNvSpPr txBox="1"/>
          <p:nvPr/>
        </p:nvSpPr>
        <p:spPr>
          <a:xfrm>
            <a:off x="5680075" y="3112005"/>
            <a:ext cx="4267200" cy="498558"/>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20000"/>
              </a:lnSpc>
              <a:spcBef>
                <a:spcPts val="0"/>
              </a:spcBef>
              <a:spcAft>
                <a:spcPts val="0"/>
              </a:spcAft>
              <a:buClr>
                <a:schemeClr val="dk1"/>
              </a:buClr>
              <a:buSzPts val="1200"/>
              <a:buFont typeface="Arial" panose="020B0604020202020204" pitchFamily="34" charset="0"/>
              <a:buChar char="•"/>
            </a:pPr>
            <a:r>
              <a:rPr lang="vi-VN" sz="1100" b="0" i="0" dirty="0">
                <a:solidFill>
                  <a:srgbClr val="050505"/>
                </a:solidFill>
                <a:effectLst/>
                <a:latin typeface="Tahoma" panose="020B0604030504040204" pitchFamily="34" charset="0"/>
                <a:ea typeface="Tahoma" panose="020B0604030504040204" pitchFamily="34" charset="0"/>
                <a:cs typeface="Tahoma" panose="020B0604030504040204" pitchFamily="34" charset="0"/>
              </a:rPr>
              <a:t>Nhận dạng tiếng nói là một bài toán quan trọng, hướng tới việc chuyển đổi âm thanh thành văn bản</a:t>
            </a:r>
            <a:r>
              <a:rPr lang="en-US" sz="1100" b="0" i="0" u="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t>
            </a:r>
            <a:endParaRPr sz="1100" dirty="0">
              <a:latin typeface="Tahoma" panose="020B0604030504040204" pitchFamily="34" charset="0"/>
              <a:ea typeface="Tahoma" panose="020B0604030504040204" pitchFamily="34" charset="0"/>
              <a:cs typeface="Tahoma" panose="020B0604030504040204" pitchFamily="34" charset="0"/>
            </a:endParaRPr>
          </a:p>
        </p:txBody>
      </p:sp>
      <p:sp>
        <p:nvSpPr>
          <p:cNvPr id="432" name="Google Shape;432;p13"/>
          <p:cNvSpPr txBox="1"/>
          <p:nvPr/>
        </p:nvSpPr>
        <p:spPr>
          <a:xfrm>
            <a:off x="5680075" y="3674445"/>
            <a:ext cx="4267200" cy="1107955"/>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20000"/>
              </a:lnSpc>
              <a:spcBef>
                <a:spcPts val="0"/>
              </a:spcBef>
              <a:spcAft>
                <a:spcPts val="0"/>
              </a:spcAft>
              <a:buClr>
                <a:schemeClr val="dk1"/>
              </a:buClr>
              <a:buSzPts val="1200"/>
              <a:buFont typeface="Arial" panose="020B0604020202020204" pitchFamily="34" charset="0"/>
              <a:buChar char="•"/>
            </a:pPr>
            <a:r>
              <a:rPr lang="vi-VN" sz="1100" b="0" i="0" dirty="0">
                <a:solidFill>
                  <a:srgbClr val="050505"/>
                </a:solidFill>
                <a:effectLst/>
                <a:latin typeface="Tahoma" panose="020B0604030504040204" pitchFamily="34" charset="0"/>
                <a:ea typeface="Tahoma" panose="020B0604030504040204" pitchFamily="34" charset="0"/>
                <a:cs typeface="Tahoma" panose="020B0604030504040204" pitchFamily="34" charset="0"/>
              </a:rPr>
              <a:t>Mô hình </a:t>
            </a:r>
            <a:r>
              <a:rPr lang="vi-VN" sz="1100" b="1" i="0" dirty="0">
                <a:solidFill>
                  <a:srgbClr val="050505"/>
                </a:solidFill>
                <a:effectLst/>
                <a:latin typeface="Tahoma" panose="020B0604030504040204" pitchFamily="34" charset="0"/>
                <a:ea typeface="Tahoma" panose="020B0604030504040204" pitchFamily="34" charset="0"/>
                <a:cs typeface="Tahoma" panose="020B0604030504040204" pitchFamily="34" charset="0"/>
              </a:rPr>
              <a:t>Wav2vec2.0</a:t>
            </a:r>
            <a:r>
              <a:rPr lang="vi-VN" sz="1100" b="0" i="0" dirty="0">
                <a:solidFill>
                  <a:srgbClr val="050505"/>
                </a:solidFill>
                <a:effectLst/>
                <a:latin typeface="Tahoma" panose="020B0604030504040204" pitchFamily="34" charset="0"/>
                <a:ea typeface="Tahoma" panose="020B0604030504040204" pitchFamily="34" charset="0"/>
                <a:cs typeface="Tahoma" panose="020B0604030504040204" pitchFamily="34" charset="0"/>
              </a:rPr>
              <a:t>, một trong những phương pháp tiên tiến hiện nay, đã đạt được hiệu suất cao. Tuy nhiên, nó vẫn có một số điểm chưa tối ưu như không tận dụng tối đa khả năng ở cấp độ ký tự và chưa có giải pháp tận dụng nguồn dữ liệu không gán nhãn sẵn có</a:t>
            </a:r>
            <a:r>
              <a:rPr lang="en-US" sz="1100" b="0" i="0" dirty="0">
                <a:solidFill>
                  <a:srgbClr val="050505"/>
                </a:solidFill>
                <a:effectLst/>
                <a:latin typeface="Tahoma" panose="020B0604030504040204" pitchFamily="34" charset="0"/>
                <a:ea typeface="Tahoma" panose="020B0604030504040204" pitchFamily="34" charset="0"/>
                <a:cs typeface="Tahoma" panose="020B0604030504040204" pitchFamily="34" charset="0"/>
              </a:rPr>
              <a:t>.</a:t>
            </a:r>
            <a:endParaRPr sz="11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4" name="Google Shape;434;p13"/>
          <p:cNvSpPr txBox="1"/>
          <p:nvPr/>
        </p:nvSpPr>
        <p:spPr>
          <a:xfrm>
            <a:off x="723731" y="3073999"/>
            <a:ext cx="3962400" cy="701690"/>
          </a:xfrm>
          <a:prstGeom prst="rect">
            <a:avLst/>
          </a:prstGeom>
          <a:noFill/>
          <a:ln>
            <a:noFill/>
          </a:ln>
        </p:spPr>
        <p:txBody>
          <a:bodyPr spcFirstLastPara="1" wrap="square" lIns="91425" tIns="45700" rIns="91425" bIns="45700" anchor="t" anchorCtr="0">
            <a:spAutoFit/>
          </a:bodyPr>
          <a:lstStyle/>
          <a:p>
            <a:pPr marL="171450" lvl="0" indent="-171450" algn="just">
              <a:lnSpc>
                <a:spcPct val="120000"/>
              </a:lnSpc>
              <a:buClr>
                <a:schemeClr val="dk1"/>
              </a:buClr>
              <a:buSzPts val="1200"/>
              <a:buFont typeface="Arial" panose="020B0604020202020204" pitchFamily="34" charset="0"/>
              <a:buChar char="•"/>
            </a:pPr>
            <a:r>
              <a:rPr lang="en-US" sz="1100" dirty="0" err="1">
                <a:latin typeface="Tahoma" panose="020B0604030504040204" pitchFamily="34" charset="0"/>
                <a:ea typeface="Tahoma" panose="020B0604030504040204" pitchFamily="34" charset="0"/>
                <a:cs typeface="Tahoma" panose="020B0604030504040204" pitchFamily="34" charset="0"/>
              </a:rPr>
              <a:t>Nghiên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cứu</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mô</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hình</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b="1" dirty="0">
                <a:latin typeface="Tahoma" panose="020B0604030504040204" pitchFamily="34" charset="0"/>
                <a:ea typeface="Tahoma" panose="020B0604030504040204" pitchFamily="34" charset="0"/>
                <a:cs typeface="Tahoma" panose="020B0604030504040204" pitchFamily="34" charset="0"/>
              </a:rPr>
              <a:t>Wav2vec2.0</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hiện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có</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và</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cải</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thiện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hiệu</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suất</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của</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b="1" dirty="0">
                <a:latin typeface="Tahoma" panose="020B0604030504040204" pitchFamily="34" charset="0"/>
                <a:ea typeface="Tahoma" panose="020B0604030504040204" pitchFamily="34" charset="0"/>
                <a:cs typeface="Tahoma" panose="020B0604030504040204" pitchFamily="34" charset="0"/>
              </a:rPr>
              <a:t>Wav2vec2.0</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trong</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bài</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toán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Nhận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dạng</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tiếng</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nói</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tự</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động</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thông</a:t>
            </a:r>
            <a:r>
              <a:rPr lang="en-US" sz="1100" dirty="0">
                <a:latin typeface="Tahoma" panose="020B0604030504040204" pitchFamily="34" charset="0"/>
                <a:ea typeface="Tahoma" panose="020B0604030504040204" pitchFamily="34" charset="0"/>
                <a:cs typeface="Tahoma" panose="020B0604030504040204" pitchFamily="34" charset="0"/>
              </a:rPr>
              <a:t> qua </a:t>
            </a:r>
            <a:r>
              <a:rPr lang="en-US" sz="1100" dirty="0" err="1">
                <a:latin typeface="Tahoma" panose="020B0604030504040204" pitchFamily="34" charset="0"/>
                <a:ea typeface="Tahoma" panose="020B0604030504040204" pitchFamily="34" charset="0"/>
                <a:cs typeface="Tahoma" panose="020B0604030504040204" pitchFamily="34" charset="0"/>
              </a:rPr>
              <a:t>tinh</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chỉnh</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cấp</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độ</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phụ</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từ</a:t>
            </a:r>
            <a:r>
              <a:rPr lang="en-US" sz="1100" dirty="0">
                <a:latin typeface="Tahoma" panose="020B0604030504040204" pitchFamily="34" charset="0"/>
                <a:ea typeface="Tahoma" panose="020B0604030504040204" pitchFamily="34" charset="0"/>
                <a:cs typeface="Tahoma" panose="020B0604030504040204" pitchFamily="34" charset="0"/>
              </a:rPr>
              <a:t>.</a:t>
            </a:r>
            <a:endParaRPr sz="1100" dirty="0">
              <a:latin typeface="Tahoma" panose="020B0604030504040204" pitchFamily="34" charset="0"/>
              <a:ea typeface="Tahoma" panose="020B0604030504040204" pitchFamily="34" charset="0"/>
              <a:cs typeface="Tahoma" panose="020B0604030504040204" pitchFamily="34" charset="0"/>
            </a:endParaRPr>
          </a:p>
        </p:txBody>
      </p:sp>
      <p:sp>
        <p:nvSpPr>
          <p:cNvPr id="4" name="Google Shape;434;p13">
            <a:extLst>
              <a:ext uri="{FF2B5EF4-FFF2-40B4-BE49-F238E27FC236}">
                <a16:creationId xmlns:a16="http://schemas.microsoft.com/office/drawing/2014/main" id="{284E2C85-0CC6-C854-7D02-95C93DD60789}"/>
              </a:ext>
            </a:extLst>
          </p:cNvPr>
          <p:cNvSpPr txBox="1"/>
          <p:nvPr/>
        </p:nvSpPr>
        <p:spPr>
          <a:xfrm>
            <a:off x="719329" y="4242258"/>
            <a:ext cx="3962400" cy="701690"/>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20000"/>
              </a:lnSpc>
              <a:spcBef>
                <a:spcPts val="0"/>
              </a:spcBef>
              <a:spcAft>
                <a:spcPts val="0"/>
              </a:spcAft>
              <a:buClr>
                <a:schemeClr val="dk1"/>
              </a:buClr>
              <a:buSzPts val="1200"/>
              <a:buFont typeface="Arial" panose="020B0604020202020204" pitchFamily="34" charset="0"/>
              <a:buChar char="•"/>
            </a:pPr>
            <a:r>
              <a:rPr lang="en-US" sz="1100" dirty="0" err="1">
                <a:latin typeface="Tahoma" panose="020B0604030504040204" pitchFamily="34" charset="0"/>
                <a:ea typeface="Tahoma" panose="020B0604030504040204" pitchFamily="34" charset="0"/>
                <a:cs typeface="Tahoma" panose="020B0604030504040204" pitchFamily="34" charset="0"/>
              </a:rPr>
              <a:t>Huấn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luyện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tinh</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chỉnh</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mô</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hình</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b="1" dirty="0">
                <a:latin typeface="Tahoma" panose="020B0604030504040204" pitchFamily="34" charset="0"/>
                <a:ea typeface="Tahoma" panose="020B0604030504040204" pitchFamily="34" charset="0"/>
                <a:cs typeface="Tahoma" panose="020B0604030504040204" pitchFamily="34" charset="0"/>
              </a:rPr>
              <a:t>Wav2vec2.0</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trên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khung</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huấn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luyện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cải</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tiến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cho</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bộ</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dữ</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liệu</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b="1" dirty="0">
                <a:latin typeface="Tahoma" panose="020B0604030504040204" pitchFamily="34" charset="0"/>
                <a:ea typeface="Tahoma" panose="020B0604030504040204" pitchFamily="34" charset="0"/>
                <a:cs typeface="Tahoma" panose="020B0604030504040204" pitchFamily="34" charset="0"/>
              </a:rPr>
              <a:t>VLSP2021</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cho</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bài</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toán</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b="1" dirty="0" err="1">
                <a:latin typeface="Tahoma" panose="020B0604030504040204" pitchFamily="34" charset="0"/>
                <a:ea typeface="Tahoma" panose="020B0604030504040204" pitchFamily="34" charset="0"/>
                <a:cs typeface="Tahoma" panose="020B0604030504040204" pitchFamily="34" charset="0"/>
              </a:rPr>
              <a:t>Nhận</a:t>
            </a:r>
            <a:r>
              <a:rPr lang="en-US" sz="1100" b="1" dirty="0">
                <a:latin typeface="Tahoma" panose="020B0604030504040204" pitchFamily="34" charset="0"/>
                <a:ea typeface="Tahoma" panose="020B0604030504040204" pitchFamily="34" charset="0"/>
                <a:cs typeface="Tahoma" panose="020B0604030504040204" pitchFamily="34" charset="0"/>
              </a:rPr>
              <a:t> </a:t>
            </a:r>
            <a:r>
              <a:rPr lang="en-US" sz="1100" b="1" dirty="0" err="1">
                <a:latin typeface="Tahoma" panose="020B0604030504040204" pitchFamily="34" charset="0"/>
                <a:ea typeface="Tahoma" panose="020B0604030504040204" pitchFamily="34" charset="0"/>
                <a:cs typeface="Tahoma" panose="020B0604030504040204" pitchFamily="34" charset="0"/>
              </a:rPr>
              <a:t>dạng</a:t>
            </a:r>
            <a:r>
              <a:rPr lang="en-US" sz="1100" b="1" dirty="0">
                <a:latin typeface="Tahoma" panose="020B0604030504040204" pitchFamily="34" charset="0"/>
                <a:ea typeface="Tahoma" panose="020B0604030504040204" pitchFamily="34" charset="0"/>
                <a:cs typeface="Tahoma" panose="020B0604030504040204" pitchFamily="34" charset="0"/>
              </a:rPr>
              <a:t> </a:t>
            </a:r>
            <a:r>
              <a:rPr lang="en-US" sz="1100" b="1" dirty="0" err="1">
                <a:latin typeface="Tahoma" panose="020B0604030504040204" pitchFamily="34" charset="0"/>
                <a:ea typeface="Tahoma" panose="020B0604030504040204" pitchFamily="34" charset="0"/>
                <a:cs typeface="Tahoma" panose="020B0604030504040204" pitchFamily="34" charset="0"/>
              </a:rPr>
              <a:t>tiếng</a:t>
            </a:r>
            <a:r>
              <a:rPr lang="en-US" sz="1100" b="1" dirty="0">
                <a:latin typeface="Tahoma" panose="020B0604030504040204" pitchFamily="34" charset="0"/>
                <a:ea typeface="Tahoma" panose="020B0604030504040204" pitchFamily="34" charset="0"/>
                <a:cs typeface="Tahoma" panose="020B0604030504040204" pitchFamily="34" charset="0"/>
              </a:rPr>
              <a:t> </a:t>
            </a:r>
            <a:r>
              <a:rPr lang="en-US" sz="1100" b="1" dirty="0" err="1">
                <a:latin typeface="Tahoma" panose="020B0604030504040204" pitchFamily="34" charset="0"/>
                <a:ea typeface="Tahoma" panose="020B0604030504040204" pitchFamily="34" charset="0"/>
                <a:cs typeface="Tahoma" panose="020B0604030504040204" pitchFamily="34" charset="0"/>
              </a:rPr>
              <a:t>nói</a:t>
            </a:r>
            <a:r>
              <a:rPr lang="en-US" sz="1100" b="1" dirty="0">
                <a:latin typeface="Tahoma" panose="020B0604030504040204" pitchFamily="34" charset="0"/>
                <a:ea typeface="Tahoma" panose="020B0604030504040204" pitchFamily="34" charset="0"/>
                <a:cs typeface="Tahoma" panose="020B0604030504040204" pitchFamily="34" charset="0"/>
              </a:rPr>
              <a:t> </a:t>
            </a:r>
            <a:r>
              <a:rPr lang="en-US" sz="1100" b="1" dirty="0" err="1">
                <a:latin typeface="Tahoma" panose="020B0604030504040204" pitchFamily="34" charset="0"/>
                <a:ea typeface="Tahoma" panose="020B0604030504040204" pitchFamily="34" charset="0"/>
                <a:cs typeface="Tahoma" panose="020B0604030504040204" pitchFamily="34" charset="0"/>
              </a:rPr>
              <a:t>tiếng</a:t>
            </a:r>
            <a:r>
              <a:rPr lang="en-US" sz="1100" b="1" dirty="0">
                <a:latin typeface="Tahoma" panose="020B0604030504040204" pitchFamily="34" charset="0"/>
                <a:ea typeface="Tahoma" panose="020B0604030504040204" pitchFamily="34" charset="0"/>
                <a:cs typeface="Tahoma" panose="020B0604030504040204" pitchFamily="34" charset="0"/>
              </a:rPr>
              <a:t> </a:t>
            </a:r>
            <a:r>
              <a:rPr lang="en-US" sz="1100" b="1" dirty="0" err="1">
                <a:latin typeface="Tahoma" panose="020B0604030504040204" pitchFamily="34" charset="0"/>
                <a:ea typeface="Tahoma" panose="020B0604030504040204" pitchFamily="34" charset="0"/>
                <a:cs typeface="Tahoma" panose="020B0604030504040204" pitchFamily="34" charset="0"/>
              </a:rPr>
              <a:t>Việt</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t>
            </a:r>
            <a:endParaRPr sz="1100" dirty="0">
              <a:latin typeface="Tahoma" panose="020B0604030504040204" pitchFamily="34" charset="0"/>
              <a:ea typeface="Tahoma" panose="020B0604030504040204" pitchFamily="34" charset="0"/>
              <a:cs typeface="Tahoma" panose="020B0604030504040204" pitchFamily="34" charset="0"/>
            </a:endParaRPr>
          </a:p>
        </p:txBody>
      </p:sp>
      <p:pic>
        <p:nvPicPr>
          <p:cNvPr id="20" name="Picture 19">
            <a:extLst>
              <a:ext uri="{FF2B5EF4-FFF2-40B4-BE49-F238E27FC236}">
                <a16:creationId xmlns:a16="http://schemas.microsoft.com/office/drawing/2014/main" id="{585C7D60-0A1F-CA07-4B94-0575F0D9D0A7}"/>
              </a:ext>
            </a:extLst>
          </p:cNvPr>
          <p:cNvPicPr>
            <a:picLocks noChangeAspect="1"/>
          </p:cNvPicPr>
          <p:nvPr/>
        </p:nvPicPr>
        <p:blipFill>
          <a:blip r:embed="rId5"/>
          <a:stretch>
            <a:fillRect/>
          </a:stretch>
        </p:blipFill>
        <p:spPr>
          <a:xfrm>
            <a:off x="1586322" y="5462105"/>
            <a:ext cx="7529412" cy="2972058"/>
          </a:xfrm>
          <a:prstGeom prst="rect">
            <a:avLst/>
          </a:prstGeom>
        </p:spPr>
      </p:pic>
      <p:sp>
        <p:nvSpPr>
          <p:cNvPr id="23" name="TextBox 22">
            <a:extLst>
              <a:ext uri="{FF2B5EF4-FFF2-40B4-BE49-F238E27FC236}">
                <a16:creationId xmlns:a16="http://schemas.microsoft.com/office/drawing/2014/main" id="{61A58D70-0643-E458-EA48-49AF1715305A}"/>
              </a:ext>
            </a:extLst>
          </p:cNvPr>
          <p:cNvSpPr txBox="1"/>
          <p:nvPr/>
        </p:nvSpPr>
        <p:spPr>
          <a:xfrm>
            <a:off x="468314" y="8976995"/>
            <a:ext cx="2411512" cy="307777"/>
          </a:xfrm>
          <a:prstGeom prst="rect">
            <a:avLst/>
          </a:prstGeom>
          <a:noFill/>
        </p:spPr>
        <p:txBody>
          <a:bodyPr wrap="square">
            <a:spAutoFit/>
          </a:bodyPr>
          <a:lstStyle/>
          <a:p>
            <a:pPr rtl="0">
              <a:spcBef>
                <a:spcPts val="0"/>
              </a:spcBef>
              <a:spcAft>
                <a:spcPts val="0"/>
              </a:spcAft>
            </a:pPr>
            <a:r>
              <a:rPr lang="en-US" sz="1400" b="1" i="0" u="none" strike="noStrike" dirty="0">
                <a:solidFill>
                  <a:srgbClr val="0B4993"/>
                </a:solidFill>
                <a:effectLst/>
                <a:latin typeface="Tahoma" panose="020B0604030504040204" pitchFamily="34" charset="0"/>
              </a:rPr>
              <a:t>1.  </a:t>
            </a:r>
            <a:r>
              <a:rPr lang="en-US" b="1" dirty="0" err="1">
                <a:solidFill>
                  <a:srgbClr val="0B4993"/>
                </a:solidFill>
                <a:latin typeface="Tahoma" panose="020B0604030504040204" pitchFamily="34" charset="0"/>
              </a:rPr>
              <a:t>Nội</a:t>
            </a:r>
            <a:r>
              <a:rPr lang="en-US" b="1" dirty="0">
                <a:solidFill>
                  <a:srgbClr val="0B4993"/>
                </a:solidFill>
                <a:latin typeface="Tahoma" panose="020B0604030504040204" pitchFamily="34" charset="0"/>
              </a:rPr>
              <a:t> dung</a:t>
            </a:r>
            <a:endParaRPr lang="en-US" b="0" dirty="0">
              <a:effectLst/>
            </a:endParaRPr>
          </a:p>
        </p:txBody>
      </p:sp>
      <p:sp>
        <p:nvSpPr>
          <p:cNvPr id="27" name="TextBox 26">
            <a:extLst>
              <a:ext uri="{FF2B5EF4-FFF2-40B4-BE49-F238E27FC236}">
                <a16:creationId xmlns:a16="http://schemas.microsoft.com/office/drawing/2014/main" id="{5C3EA105-4A31-0858-2CB3-66941ED41EF9}"/>
              </a:ext>
            </a:extLst>
          </p:cNvPr>
          <p:cNvSpPr txBox="1"/>
          <p:nvPr/>
        </p:nvSpPr>
        <p:spPr>
          <a:xfrm>
            <a:off x="490917" y="9294350"/>
            <a:ext cx="3028863" cy="3395994"/>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vi-VN" sz="1200" dirty="0">
                <a:latin typeface="Tahoma" panose="020B0604030504040204" pitchFamily="34" charset="0"/>
                <a:ea typeface="Tahoma" panose="020B0604030504040204" pitchFamily="34" charset="0"/>
                <a:cs typeface="Tahoma" panose="020B0604030504040204" pitchFamily="34" charset="0"/>
              </a:rPr>
              <a:t>Nghiên cứu mô hình </a:t>
            </a:r>
            <a:r>
              <a:rPr lang="vi-VN" sz="1200" b="1" dirty="0">
                <a:latin typeface="Tahoma" panose="020B0604030504040204" pitchFamily="34" charset="0"/>
                <a:ea typeface="Tahoma" panose="020B0604030504040204" pitchFamily="34" charset="0"/>
                <a:cs typeface="Tahoma" panose="020B0604030504040204" pitchFamily="34" charset="0"/>
              </a:rPr>
              <a:t>Wav2vec2.0</a:t>
            </a:r>
            <a:r>
              <a:rPr lang="vi-VN" sz="1200" dirty="0">
                <a:latin typeface="Tahoma" panose="020B0604030504040204" pitchFamily="34" charset="0"/>
                <a:ea typeface="Tahoma" panose="020B0604030504040204" pitchFamily="34" charset="0"/>
                <a:cs typeface="Tahoma" panose="020B0604030504040204" pitchFamily="34" charset="0"/>
              </a:rPr>
              <a:t> trong bài toán Nhận diện tiếng nói tiếng Việt.</a:t>
            </a:r>
          </a:p>
          <a:p>
            <a:pPr marL="171450" indent="-171450" algn="just">
              <a:lnSpc>
                <a:spcPct val="120000"/>
              </a:lnSpc>
              <a:buFont typeface="Arial" panose="020B0604020202020204" pitchFamily="34" charset="0"/>
              <a:buChar char="•"/>
            </a:pPr>
            <a:r>
              <a:rPr lang="vi-VN" sz="1200" dirty="0">
                <a:latin typeface="Tahoma" panose="020B0604030504040204" pitchFamily="34" charset="0"/>
                <a:ea typeface="Tahoma" panose="020B0604030504040204" pitchFamily="34" charset="0"/>
                <a:cs typeface="Tahoma" panose="020B0604030504040204" pitchFamily="34" charset="0"/>
              </a:rPr>
              <a:t>Nghiên cứu kỹ thuật </a:t>
            </a:r>
            <a:r>
              <a:rPr lang="vi-VN" sz="1200" dirty="0" err="1">
                <a:solidFill>
                  <a:schemeClr val="tx1"/>
                </a:solidFill>
                <a:latin typeface="Tahoma" panose="020B0604030504040204" pitchFamily="34" charset="0"/>
                <a:ea typeface="Tahoma" panose="020B0604030504040204" pitchFamily="34" charset="0"/>
                <a:cs typeface="Tahoma" panose="020B0604030504040204" pitchFamily="34" charset="0"/>
              </a:rPr>
              <a:t>Noisy</a:t>
            </a:r>
            <a:r>
              <a:rPr lang="vi-VN"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200" dirty="0" err="1">
                <a:solidFill>
                  <a:schemeClr val="tx1"/>
                </a:solidFill>
                <a:latin typeface="Tahoma" panose="020B0604030504040204" pitchFamily="34" charset="0"/>
                <a:ea typeface="Tahoma" panose="020B0604030504040204" pitchFamily="34" charset="0"/>
                <a:cs typeface="Tahoma" panose="020B0604030504040204" pitchFamily="34" charset="0"/>
              </a:rPr>
              <a:t>Student</a:t>
            </a:r>
            <a:r>
              <a:rPr lang="vi-VN"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200" dirty="0" err="1">
                <a:solidFill>
                  <a:schemeClr val="tx1"/>
                </a:solidFill>
                <a:latin typeface="Tahoma" panose="020B0604030504040204" pitchFamily="34" charset="0"/>
                <a:ea typeface="Tahoma" panose="020B0604030504040204" pitchFamily="34" charset="0"/>
                <a:cs typeface="Tahoma" panose="020B0604030504040204" pitchFamily="34" charset="0"/>
              </a:rPr>
              <a:t>Training</a:t>
            </a:r>
            <a:r>
              <a:rPr lang="vi-VN" sz="1200" dirty="0">
                <a:latin typeface="Tahoma" panose="020B0604030504040204" pitchFamily="34" charset="0"/>
                <a:ea typeface="Tahoma" panose="020B0604030504040204" pitchFamily="34" charset="0"/>
                <a:cs typeface="Tahoma" panose="020B0604030504040204" pitchFamily="34" charset="0"/>
              </a:rPr>
              <a:t>, so sánh, đánh giá tính khả thi và điều chỉnh các tham số phù hợp nhất cho mô hình </a:t>
            </a:r>
            <a:r>
              <a:rPr lang="vi-VN" sz="1200" b="1" dirty="0">
                <a:latin typeface="Tahoma" panose="020B0604030504040204" pitchFamily="34" charset="0"/>
                <a:ea typeface="Tahoma" panose="020B0604030504040204" pitchFamily="34" charset="0"/>
                <a:cs typeface="Tahoma" panose="020B0604030504040204" pitchFamily="34" charset="0"/>
              </a:rPr>
              <a:t>Wav2vec2.0</a:t>
            </a:r>
            <a:r>
              <a:rPr lang="vi-VN" sz="1200" dirty="0">
                <a:latin typeface="Tahoma" panose="020B0604030504040204" pitchFamily="34" charset="0"/>
                <a:ea typeface="Tahoma" panose="020B0604030504040204" pitchFamily="34" charset="0"/>
                <a:cs typeface="Tahoma" panose="020B0604030504040204" pitchFamily="34" charset="0"/>
              </a:rPr>
              <a:t>.</a:t>
            </a:r>
          </a:p>
          <a:p>
            <a:pPr marL="171450" indent="-171450" algn="just">
              <a:lnSpc>
                <a:spcPct val="120000"/>
              </a:lnSpc>
              <a:buFont typeface="Arial" panose="020B0604020202020204" pitchFamily="34" charset="0"/>
              <a:buChar char="•"/>
            </a:pPr>
            <a:r>
              <a:rPr lang="vi-VN" sz="1200" dirty="0">
                <a:latin typeface="Tahoma" panose="020B0604030504040204" pitchFamily="34" charset="0"/>
                <a:ea typeface="Tahoma" panose="020B0604030504040204" pitchFamily="34" charset="0"/>
                <a:cs typeface="Tahoma" panose="020B0604030504040204" pitchFamily="34" charset="0"/>
              </a:rPr>
              <a:t>Nghiên cứu tác động của các cấp độ từ đến mô hình trong bài toán Nhận diện giọng nói.</a:t>
            </a:r>
          </a:p>
          <a:p>
            <a:pPr marL="171450" indent="-171450" algn="just">
              <a:lnSpc>
                <a:spcPct val="120000"/>
              </a:lnSpc>
              <a:buFont typeface="Arial" panose="020B0604020202020204" pitchFamily="34" charset="0"/>
              <a:buChar char="•"/>
            </a:pPr>
            <a:r>
              <a:rPr lang="vi-VN" sz="1200" dirty="0">
                <a:latin typeface="Tahoma" panose="020B0604030504040204" pitchFamily="34" charset="0"/>
                <a:ea typeface="Tahoma" panose="020B0604030504040204" pitchFamily="34" charset="0"/>
                <a:cs typeface="Tahoma" panose="020B0604030504040204" pitchFamily="34" charset="0"/>
              </a:rPr>
              <a:t>Huấn luyện mô hình trên bộ dữ liệu </a:t>
            </a:r>
            <a:r>
              <a:rPr lang="vi-VN" sz="1200" b="1" dirty="0">
                <a:latin typeface="Tahoma" panose="020B0604030504040204" pitchFamily="34" charset="0"/>
                <a:ea typeface="Tahoma" panose="020B0604030504040204" pitchFamily="34" charset="0"/>
                <a:cs typeface="Tahoma" panose="020B0604030504040204" pitchFamily="34" charset="0"/>
              </a:rPr>
              <a:t>VLSP2021</a:t>
            </a:r>
            <a:r>
              <a:rPr lang="vi-VN" sz="1200" dirty="0">
                <a:latin typeface="Tahoma" panose="020B0604030504040204" pitchFamily="34" charset="0"/>
                <a:ea typeface="Tahoma" panose="020B0604030504040204" pitchFamily="34" charset="0"/>
                <a:cs typeface="Tahoma" panose="020B0604030504040204" pitchFamily="34" charset="0"/>
              </a:rPr>
              <a:t> để đánh giá hiệu suất của mô hình với kỹ thuật huấn luyện mới so với việc huấn luyện cơ bản</a:t>
            </a:r>
          </a:p>
          <a:p>
            <a:pPr algn="just">
              <a:lnSpc>
                <a:spcPct val="120000"/>
              </a:lnSpc>
            </a:pPr>
            <a:endParaRPr lang="en-US" sz="1200" dirty="0"/>
          </a:p>
        </p:txBody>
      </p:sp>
      <p:sp>
        <p:nvSpPr>
          <p:cNvPr id="28" name="TextBox 27">
            <a:extLst>
              <a:ext uri="{FF2B5EF4-FFF2-40B4-BE49-F238E27FC236}">
                <a16:creationId xmlns:a16="http://schemas.microsoft.com/office/drawing/2014/main" id="{5901ACCD-84DB-FEF3-0867-188DE348A920}"/>
              </a:ext>
            </a:extLst>
          </p:cNvPr>
          <p:cNvSpPr txBox="1"/>
          <p:nvPr/>
        </p:nvSpPr>
        <p:spPr>
          <a:xfrm>
            <a:off x="450735" y="12418597"/>
            <a:ext cx="2411512" cy="307777"/>
          </a:xfrm>
          <a:prstGeom prst="rect">
            <a:avLst/>
          </a:prstGeom>
          <a:noFill/>
        </p:spPr>
        <p:txBody>
          <a:bodyPr wrap="square">
            <a:spAutoFit/>
          </a:bodyPr>
          <a:lstStyle/>
          <a:p>
            <a:pPr rtl="0">
              <a:spcBef>
                <a:spcPts val="0"/>
              </a:spcBef>
              <a:spcAft>
                <a:spcPts val="0"/>
              </a:spcAft>
            </a:pPr>
            <a:r>
              <a:rPr lang="en-US" sz="1400" b="1" i="0" u="none" strike="noStrike" dirty="0">
                <a:solidFill>
                  <a:srgbClr val="0B4993"/>
                </a:solidFill>
                <a:effectLst/>
                <a:latin typeface="Tahoma" panose="020B0604030504040204" pitchFamily="34" charset="0"/>
              </a:rPr>
              <a:t>2.  </a:t>
            </a:r>
            <a:r>
              <a:rPr lang="en-US" sz="1400" b="1" i="0" u="none" strike="noStrike" dirty="0" err="1">
                <a:solidFill>
                  <a:srgbClr val="0B4993"/>
                </a:solidFill>
                <a:effectLst/>
                <a:latin typeface="Tahoma" panose="020B0604030504040204" pitchFamily="34" charset="0"/>
              </a:rPr>
              <a:t>Phương</a:t>
            </a:r>
            <a:r>
              <a:rPr lang="en-US" sz="1400" b="1" i="0" u="none" strike="noStrike" dirty="0">
                <a:solidFill>
                  <a:srgbClr val="0B4993"/>
                </a:solidFill>
                <a:effectLst/>
                <a:latin typeface="Tahoma" panose="020B0604030504040204" pitchFamily="34" charset="0"/>
              </a:rPr>
              <a:t> </a:t>
            </a:r>
            <a:r>
              <a:rPr lang="en-US" sz="1400" b="1" i="0" u="none" strike="noStrike" dirty="0" err="1">
                <a:solidFill>
                  <a:srgbClr val="0B4993"/>
                </a:solidFill>
                <a:effectLst/>
                <a:latin typeface="Tahoma" panose="020B0604030504040204" pitchFamily="34" charset="0"/>
              </a:rPr>
              <a:t>pháp</a:t>
            </a:r>
            <a:endParaRPr lang="en-US" b="0" dirty="0">
              <a:effectLst/>
            </a:endParaRPr>
          </a:p>
        </p:txBody>
      </p:sp>
      <p:sp>
        <p:nvSpPr>
          <p:cNvPr id="30" name="TextBox 29">
            <a:extLst>
              <a:ext uri="{FF2B5EF4-FFF2-40B4-BE49-F238E27FC236}">
                <a16:creationId xmlns:a16="http://schemas.microsoft.com/office/drawing/2014/main" id="{E4FA2688-829C-1769-7894-E3E296F41458}"/>
              </a:ext>
            </a:extLst>
          </p:cNvPr>
          <p:cNvSpPr txBox="1"/>
          <p:nvPr/>
        </p:nvSpPr>
        <p:spPr>
          <a:xfrm>
            <a:off x="490918" y="12690344"/>
            <a:ext cx="3011284" cy="1398140"/>
          </a:xfrm>
          <a:prstGeom prst="rect">
            <a:avLst/>
          </a:prstGeom>
          <a:noFill/>
        </p:spPr>
        <p:txBody>
          <a:bodyPr wrap="square">
            <a:spAutoFit/>
          </a:bodyPr>
          <a:lstStyle/>
          <a:p>
            <a:pPr marL="171450" indent="-171450" algn="just">
              <a:lnSpc>
                <a:spcPct val="120000"/>
              </a:lnSpc>
              <a:buFont typeface="Arial" panose="020B0604020202020204" pitchFamily="34" charset="0"/>
              <a:buChar char="•"/>
            </a:pPr>
            <a:r>
              <a:rPr lang="en-US" sz="1200" dirty="0" err="1">
                <a:latin typeface="Tahoma" panose="020B0604030504040204" pitchFamily="34" charset="0"/>
                <a:ea typeface="Tahoma" panose="020B0604030504040204" pitchFamily="34" charset="0"/>
                <a:cs typeface="Tahoma" panose="020B0604030504040204" pitchFamily="34" charset="0"/>
              </a:rPr>
              <a:t>Tìm</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hiểu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kiến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trúc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Wav2vec2.0 </a:t>
            </a:r>
            <a:r>
              <a:rPr lang="en-US" sz="1200" dirty="0" err="1">
                <a:latin typeface="Tahoma" panose="020B0604030504040204" pitchFamily="34" charset="0"/>
                <a:ea typeface="Tahoma" panose="020B0604030504040204" pitchFamily="34" charset="0"/>
                <a:cs typeface="Tahoma" panose="020B0604030504040204" pitchFamily="34" charset="0"/>
              </a:rPr>
              <a:t>trong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bài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toán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Nhận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diện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tiếng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nói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sự</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khác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biệt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sử</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dụng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hàm</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mục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tiêu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CTC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và</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b="1" dirty="0">
                <a:latin typeface="Tahoma" panose="020B0604030504040204" pitchFamily="34" charset="0"/>
                <a:ea typeface="Tahoma" panose="020B0604030504040204" pitchFamily="34" charset="0"/>
                <a:cs typeface="Tahoma" panose="020B0604030504040204" pitchFamily="34" charset="0"/>
              </a:rPr>
              <a:t>RNNT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trong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b="1" dirty="0">
                <a:latin typeface="Tahoma" panose="020B0604030504040204" pitchFamily="34" charset="0"/>
                <a:ea typeface="Tahoma" panose="020B0604030504040204" pitchFamily="34" charset="0"/>
                <a:cs typeface="Tahoma" panose="020B0604030504040204" pitchFamily="34" charset="0"/>
              </a:rPr>
              <a:t>Wav2vec2.0</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những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thay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đổi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của</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mô</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hình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khi</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huấn</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34" name="Picture 33">
            <a:extLst>
              <a:ext uri="{FF2B5EF4-FFF2-40B4-BE49-F238E27FC236}">
                <a16:creationId xmlns:a16="http://schemas.microsoft.com/office/drawing/2014/main" id="{E1401191-9ED8-E361-7B42-3B3BF47EF693}"/>
              </a:ext>
            </a:extLst>
          </p:cNvPr>
          <p:cNvPicPr>
            <a:picLocks noChangeAspect="1"/>
          </p:cNvPicPr>
          <p:nvPr/>
        </p:nvPicPr>
        <p:blipFill>
          <a:blip r:embed="rId6"/>
          <a:stretch>
            <a:fillRect/>
          </a:stretch>
        </p:blipFill>
        <p:spPr>
          <a:xfrm>
            <a:off x="7105258" y="9014682"/>
            <a:ext cx="2978314" cy="1568776"/>
          </a:xfrm>
          <a:prstGeom prst="rect">
            <a:avLst/>
          </a:prstGeom>
        </p:spPr>
      </p:pic>
      <p:sp>
        <p:nvSpPr>
          <p:cNvPr id="36" name="TextBox 35">
            <a:extLst>
              <a:ext uri="{FF2B5EF4-FFF2-40B4-BE49-F238E27FC236}">
                <a16:creationId xmlns:a16="http://schemas.microsoft.com/office/drawing/2014/main" id="{83BF26FD-813F-D23F-73ED-36E7A243CF0B}"/>
              </a:ext>
            </a:extLst>
          </p:cNvPr>
          <p:cNvSpPr txBox="1"/>
          <p:nvPr/>
        </p:nvSpPr>
        <p:spPr>
          <a:xfrm>
            <a:off x="5344309" y="10556834"/>
            <a:ext cx="5347504" cy="400110"/>
          </a:xfrm>
          <a:prstGeom prst="rect">
            <a:avLst/>
          </a:prstGeom>
          <a:noFill/>
        </p:spPr>
        <p:txBody>
          <a:bodyPr wrap="square">
            <a:spAutoFit/>
          </a:bodyPr>
          <a:lstStyle/>
          <a:p>
            <a:pPr algn="ctr" rtl="0">
              <a:spcBef>
                <a:spcPts val="0"/>
              </a:spcBef>
              <a:spcAft>
                <a:spcPts val="0"/>
              </a:spcAft>
            </a:pPr>
            <a:r>
              <a:rPr lang="en-US" sz="900" b="1" i="1" u="none" strike="noStrike" dirty="0" err="1">
                <a:solidFill>
                  <a:srgbClr val="0B4993"/>
                </a:solidFill>
                <a:effectLst/>
                <a:latin typeface="Tahoma" panose="020B0604030504040204" pitchFamily="34" charset="0"/>
                <a:ea typeface="Tahoma" panose="020B0604030504040204" pitchFamily="34" charset="0"/>
                <a:cs typeface="Tahoma" panose="020B0604030504040204" pitchFamily="34" charset="0"/>
              </a:rPr>
              <a:t>Hình</a:t>
            </a:r>
            <a:r>
              <a:rPr lang="vi-VN" sz="900" b="1" i="1"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a:t>
            </a:r>
            <a:r>
              <a:rPr lang="en-US" sz="900" b="1" i="1"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1</a:t>
            </a:r>
            <a:r>
              <a:rPr lang="vi-VN"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a:t>
            </a:r>
            <a:r>
              <a:rPr lang="en-US" sz="900" b="0" i="0" u="none" strike="noStrike" dirty="0" err="1">
                <a:solidFill>
                  <a:srgbClr val="0B4993"/>
                </a:solidFill>
                <a:effectLst/>
                <a:latin typeface="Tahoma" panose="020B0604030504040204" pitchFamily="34" charset="0"/>
                <a:ea typeface="Tahoma" panose="020B0604030504040204" pitchFamily="34" charset="0"/>
                <a:cs typeface="Tahoma" panose="020B0604030504040204" pitchFamily="34" charset="0"/>
              </a:rPr>
              <a:t>Cấu</a:t>
            </a:r>
            <a:r>
              <a:rPr lang="en-US"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a:t>
            </a:r>
            <a:r>
              <a:rPr lang="en-US" sz="900" b="0" i="0" u="none" strike="noStrike" dirty="0" err="1">
                <a:solidFill>
                  <a:srgbClr val="0B4993"/>
                </a:solidFill>
                <a:effectLst/>
                <a:latin typeface="Tahoma" panose="020B0604030504040204" pitchFamily="34" charset="0"/>
                <a:ea typeface="Tahoma" panose="020B0604030504040204" pitchFamily="34" charset="0"/>
                <a:cs typeface="Tahoma" panose="020B0604030504040204" pitchFamily="34" charset="0"/>
              </a:rPr>
              <a:t>trúc</a:t>
            </a:r>
            <a:r>
              <a:rPr lang="en-US"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Wav2vec2.0</a:t>
            </a:r>
            <a:br>
              <a:rPr lang="vi-VN" sz="1100" dirty="0">
                <a:latin typeface="Tahoma" panose="020B0604030504040204" pitchFamily="34" charset="0"/>
                <a:ea typeface="Tahoma" panose="020B0604030504040204" pitchFamily="34" charset="0"/>
                <a:cs typeface="Tahoma" panose="020B0604030504040204" pitchFamily="34" charset="0"/>
              </a:rPr>
            </a:b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C1964777-1DF4-9242-0D46-32B1918E78CF}"/>
              </a:ext>
            </a:extLst>
          </p:cNvPr>
          <p:cNvSpPr txBox="1"/>
          <p:nvPr/>
        </p:nvSpPr>
        <p:spPr>
          <a:xfrm>
            <a:off x="3645239" y="9256416"/>
            <a:ext cx="3220704" cy="4500527"/>
          </a:xfrm>
          <a:prstGeom prst="rect">
            <a:avLst/>
          </a:prstGeom>
          <a:noFill/>
        </p:spPr>
        <p:txBody>
          <a:bodyPr wrap="square">
            <a:spAutoFit/>
          </a:bodyPr>
          <a:lstStyle/>
          <a:p>
            <a:pPr algn="just">
              <a:lnSpc>
                <a:spcPct val="120000"/>
              </a:lnSpc>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luyện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dữ</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liệu</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âm</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thanh</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tiếng</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Việt</a:t>
            </a:r>
            <a:r>
              <a:rPr lang="en-US" sz="1200" dirty="0">
                <a:latin typeface="Tahoma" panose="020B0604030504040204" pitchFamily="34" charset="0"/>
                <a:ea typeface="Tahoma" panose="020B0604030504040204" pitchFamily="34" charset="0"/>
                <a:cs typeface="Tahoma" panose="020B0604030504040204" pitchFamily="34" charset="0"/>
              </a:rPr>
              <a:t>.</a:t>
            </a:r>
          </a:p>
          <a:p>
            <a:pPr marL="171450" indent="-171450" algn="just">
              <a:lnSpc>
                <a:spcPct val="120000"/>
              </a:lnSpc>
              <a:buFont typeface="Arial" panose="020B0604020202020204" pitchFamily="34" charset="0"/>
              <a:buChar char="•"/>
            </a:pPr>
            <a:r>
              <a:rPr lang="vi-VN" sz="1200" dirty="0">
                <a:latin typeface="Tahoma" panose="020B0604030504040204" pitchFamily="34" charset="0"/>
                <a:ea typeface="Tahoma" panose="020B0604030504040204" pitchFamily="34" charset="0"/>
                <a:cs typeface="Tahoma" panose="020B0604030504040204" pitchFamily="34" charset="0"/>
              </a:rPr>
              <a:t>Tìm hiểu kỹ thuật </a:t>
            </a:r>
            <a:r>
              <a:rPr lang="vi-VN" sz="1200" dirty="0" err="1">
                <a:latin typeface="Tahoma" panose="020B0604030504040204" pitchFamily="34" charset="0"/>
                <a:ea typeface="Tahoma" panose="020B0604030504040204" pitchFamily="34" charset="0"/>
                <a:cs typeface="Tahoma" panose="020B0604030504040204" pitchFamily="34" charset="0"/>
              </a:rPr>
              <a:t>Noisy</a:t>
            </a:r>
            <a:r>
              <a:rPr lang="vi-VN" sz="1200" dirty="0">
                <a:latin typeface="Tahoma" panose="020B0604030504040204" pitchFamily="34" charset="0"/>
                <a:ea typeface="Tahoma" panose="020B0604030504040204" pitchFamily="34" charset="0"/>
                <a:cs typeface="Tahoma" panose="020B0604030504040204" pitchFamily="34" charset="0"/>
              </a:rPr>
              <a:t> </a:t>
            </a:r>
            <a:r>
              <a:rPr lang="vi-VN" sz="1200" dirty="0" err="1">
                <a:latin typeface="Tahoma" panose="020B0604030504040204" pitchFamily="34" charset="0"/>
                <a:ea typeface="Tahoma" panose="020B0604030504040204" pitchFamily="34" charset="0"/>
                <a:cs typeface="Tahoma" panose="020B0604030504040204" pitchFamily="34" charset="0"/>
              </a:rPr>
              <a:t>Student</a:t>
            </a:r>
            <a:r>
              <a:rPr lang="vi-VN" sz="1200" dirty="0">
                <a:latin typeface="Tahoma" panose="020B0604030504040204" pitchFamily="34" charset="0"/>
                <a:ea typeface="Tahoma" panose="020B0604030504040204" pitchFamily="34" charset="0"/>
                <a:cs typeface="Tahoma" panose="020B0604030504040204" pitchFamily="34" charset="0"/>
              </a:rPr>
              <a:t> </a:t>
            </a:r>
            <a:r>
              <a:rPr lang="vi-VN" sz="1200" dirty="0" err="1">
                <a:latin typeface="Tahoma" panose="020B0604030504040204" pitchFamily="34" charset="0"/>
                <a:ea typeface="Tahoma" panose="020B0604030504040204" pitchFamily="34" charset="0"/>
                <a:cs typeface="Tahoma" panose="020B0604030504040204" pitchFamily="34" charset="0"/>
              </a:rPr>
              <a:t>Training</a:t>
            </a:r>
            <a:r>
              <a:rPr lang="vi-VN" sz="1200" dirty="0">
                <a:latin typeface="Tahoma" panose="020B0604030504040204" pitchFamily="34" charset="0"/>
                <a:ea typeface="Tahoma" panose="020B0604030504040204" pitchFamily="34" charset="0"/>
                <a:cs typeface="Tahoma" panose="020B0604030504040204" pitchFamily="34" charset="0"/>
              </a:rPr>
              <a:t> dựa theo một số kết quả đã được thực nghiệm trước đó. Thực hiện thử nghiệm Wav2vec2.0 với NST và thực hiện điều các tham số tỉ lệ trộn, số thế hệ để tìm được các tham số phù hợp.</a:t>
            </a: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gn="just">
              <a:lnSpc>
                <a:spcPct val="120000"/>
              </a:lnSpc>
              <a:buFont typeface="Arial" panose="020B0604020202020204" pitchFamily="34" charset="0"/>
              <a:buChar char="•"/>
            </a:pPr>
            <a:r>
              <a:rPr lang="vi-VN" sz="1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Tìm hiểu về sự khác biệt giữa cấp độ ký tự và cấp độ phụ từ, bao gồm yêu cầu tài nguyên huấn luyện, lượng dữ liệu và ảnh hưởng đối với tỉ lệ lõi và độ chính xác thông qua các nghiên c</a:t>
            </a:r>
            <a:r>
              <a:rPr lang="en-US" sz="1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ứu</a:t>
            </a:r>
            <a:r>
              <a:rPr lang="vi-VN" sz="1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và thử nghiệm</a:t>
            </a:r>
            <a:r>
              <a:rPr lang="vi-VN" sz="1200" dirty="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gn="just">
              <a:lnSpc>
                <a:spcPct val="120000"/>
              </a:lnSpc>
              <a:buFont typeface="Arial" panose="020B0604020202020204" pitchFamily="34" charset="0"/>
              <a:buChar char="•"/>
            </a:pPr>
            <a:r>
              <a:rPr lang="vi-VN" sz="1200" dirty="0">
                <a:latin typeface="Tahoma" panose="020B0604030504040204" pitchFamily="34" charset="0"/>
                <a:ea typeface="Tahoma" panose="020B0604030504040204" pitchFamily="34" charset="0"/>
                <a:cs typeface="Tahoma" panose="020B0604030504040204" pitchFamily="34" charset="0"/>
              </a:rPr>
              <a:t>Huấn luyện mô hình Wav2vec2.0 đã được sửa đổi cấp độ từ trên nhiều thế hệ </a:t>
            </a:r>
            <a:r>
              <a:rPr lang="vi-VN" sz="1200" b="1" dirty="0" err="1">
                <a:latin typeface="Tahoma" panose="020B0604030504040204" pitchFamily="34" charset="0"/>
                <a:ea typeface="Tahoma" panose="020B0604030504040204" pitchFamily="34" charset="0"/>
                <a:cs typeface="Tahoma" panose="020B0604030504040204" pitchFamily="34" charset="0"/>
              </a:rPr>
              <a:t>Noisy</a:t>
            </a:r>
            <a:r>
              <a:rPr lang="vi-VN" sz="1200" b="1" dirty="0">
                <a:latin typeface="Tahoma" panose="020B0604030504040204" pitchFamily="34" charset="0"/>
                <a:ea typeface="Tahoma" panose="020B0604030504040204" pitchFamily="34" charset="0"/>
                <a:cs typeface="Tahoma" panose="020B0604030504040204" pitchFamily="34" charset="0"/>
              </a:rPr>
              <a:t> </a:t>
            </a:r>
            <a:r>
              <a:rPr lang="vi-VN" sz="1200" b="1" dirty="0" err="1">
                <a:latin typeface="Tahoma" panose="020B0604030504040204" pitchFamily="34" charset="0"/>
                <a:ea typeface="Tahoma" panose="020B0604030504040204" pitchFamily="34" charset="0"/>
                <a:cs typeface="Tahoma" panose="020B0604030504040204" pitchFamily="34" charset="0"/>
              </a:rPr>
              <a:t>Student</a:t>
            </a:r>
            <a:r>
              <a:rPr lang="vi-VN" sz="1200" b="1" dirty="0">
                <a:latin typeface="Tahoma" panose="020B0604030504040204" pitchFamily="34" charset="0"/>
                <a:ea typeface="Tahoma" panose="020B0604030504040204" pitchFamily="34" charset="0"/>
                <a:cs typeface="Tahoma" panose="020B0604030504040204" pitchFamily="34" charset="0"/>
              </a:rPr>
              <a:t> </a:t>
            </a:r>
            <a:r>
              <a:rPr lang="vi-VN" sz="1200" b="1" dirty="0" err="1">
                <a:latin typeface="Tahoma" panose="020B0604030504040204" pitchFamily="34" charset="0"/>
                <a:ea typeface="Tahoma" panose="020B0604030504040204" pitchFamily="34" charset="0"/>
                <a:cs typeface="Tahoma" panose="020B0604030504040204" pitchFamily="34" charset="0"/>
              </a:rPr>
              <a:t>Training</a:t>
            </a:r>
            <a:r>
              <a:rPr lang="vi-VN" sz="1200" dirty="0">
                <a:latin typeface="Tahoma" panose="020B0604030504040204" pitchFamily="34" charset="0"/>
                <a:ea typeface="Tahoma" panose="020B0604030504040204" pitchFamily="34" charset="0"/>
                <a:cs typeface="Tahoma" panose="020B0604030504040204" pitchFamily="34" charset="0"/>
              </a:rPr>
              <a:t> để đánh giá giới hạn của mô hình trên kỹ thuật huấn luyện mới. Thực hiện huấn luyện trên bộ dữ liệu âm thanh tiếng Việt VLSP2021, so sánh và đánh giá dựa trên tỉ lệ lỗi từ (WER)</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1" name="TextBox 40">
            <a:extLst>
              <a:ext uri="{FF2B5EF4-FFF2-40B4-BE49-F238E27FC236}">
                <a16:creationId xmlns:a16="http://schemas.microsoft.com/office/drawing/2014/main" id="{C0968CC8-0033-FD52-C39D-678D115A7ADB}"/>
              </a:ext>
            </a:extLst>
          </p:cNvPr>
          <p:cNvSpPr txBox="1"/>
          <p:nvPr/>
        </p:nvSpPr>
        <p:spPr>
          <a:xfrm>
            <a:off x="7008981" y="12530454"/>
            <a:ext cx="2411512" cy="307777"/>
          </a:xfrm>
          <a:prstGeom prst="rect">
            <a:avLst/>
          </a:prstGeom>
          <a:noFill/>
        </p:spPr>
        <p:txBody>
          <a:bodyPr wrap="square">
            <a:spAutoFit/>
          </a:bodyPr>
          <a:lstStyle/>
          <a:p>
            <a:pPr rtl="0">
              <a:spcBef>
                <a:spcPts val="0"/>
              </a:spcBef>
              <a:spcAft>
                <a:spcPts val="0"/>
              </a:spcAft>
            </a:pPr>
            <a:r>
              <a:rPr lang="en-US" b="1" dirty="0">
                <a:solidFill>
                  <a:srgbClr val="0B4993"/>
                </a:solidFill>
                <a:latin typeface="Tahoma" panose="020B0604030504040204" pitchFamily="34" charset="0"/>
              </a:rPr>
              <a:t>3</a:t>
            </a:r>
            <a:r>
              <a:rPr lang="en-US" sz="1400" b="1" i="0" u="none" strike="noStrike" dirty="0">
                <a:solidFill>
                  <a:srgbClr val="0B4993"/>
                </a:solidFill>
                <a:effectLst/>
                <a:latin typeface="Tahoma" panose="020B0604030504040204" pitchFamily="34" charset="0"/>
              </a:rPr>
              <a:t>. </a:t>
            </a:r>
            <a:r>
              <a:rPr lang="en-US" sz="1400" b="1" i="0" u="none" strike="noStrike" dirty="0" err="1">
                <a:solidFill>
                  <a:srgbClr val="0B4993"/>
                </a:solidFill>
                <a:effectLst/>
                <a:latin typeface="Tahoma" panose="020B0604030504040204" pitchFamily="34" charset="0"/>
              </a:rPr>
              <a:t>Kết</a:t>
            </a:r>
            <a:r>
              <a:rPr lang="en-US" sz="1400" b="1" i="0" u="none" strike="noStrike" dirty="0">
                <a:solidFill>
                  <a:srgbClr val="0B4993"/>
                </a:solidFill>
                <a:effectLst/>
                <a:latin typeface="Tahoma" panose="020B0604030504040204" pitchFamily="34" charset="0"/>
              </a:rPr>
              <a:t> </a:t>
            </a:r>
            <a:r>
              <a:rPr lang="en-US" sz="1400" b="1" i="0" u="none" strike="noStrike" dirty="0" err="1">
                <a:solidFill>
                  <a:srgbClr val="0B4993"/>
                </a:solidFill>
                <a:effectLst/>
                <a:latin typeface="Tahoma" panose="020B0604030504040204" pitchFamily="34" charset="0"/>
              </a:rPr>
              <a:t>quả</a:t>
            </a:r>
            <a:r>
              <a:rPr lang="en-US" sz="1400" b="1" i="0" u="none" strike="noStrike" dirty="0">
                <a:solidFill>
                  <a:srgbClr val="0B4993"/>
                </a:solidFill>
                <a:effectLst/>
                <a:latin typeface="Tahoma" panose="020B0604030504040204" pitchFamily="34" charset="0"/>
              </a:rPr>
              <a:t> </a:t>
            </a:r>
            <a:r>
              <a:rPr lang="en-US" sz="1400" b="1" i="0" u="none" strike="noStrike" dirty="0" err="1">
                <a:solidFill>
                  <a:srgbClr val="0B4993"/>
                </a:solidFill>
                <a:effectLst/>
                <a:latin typeface="Tahoma" panose="020B0604030504040204" pitchFamily="34" charset="0"/>
              </a:rPr>
              <a:t>mong</a:t>
            </a:r>
            <a:r>
              <a:rPr lang="en-US" sz="1400" b="1" i="0" u="none" strike="noStrike" dirty="0">
                <a:solidFill>
                  <a:srgbClr val="0B4993"/>
                </a:solidFill>
                <a:effectLst/>
                <a:latin typeface="Tahoma" panose="020B0604030504040204" pitchFamily="34" charset="0"/>
              </a:rPr>
              <a:t> </a:t>
            </a:r>
            <a:r>
              <a:rPr lang="en-US" sz="1400" b="1" i="0" u="none" strike="noStrike" dirty="0" err="1">
                <a:solidFill>
                  <a:srgbClr val="0B4993"/>
                </a:solidFill>
                <a:effectLst/>
                <a:latin typeface="Tahoma" panose="020B0604030504040204" pitchFamily="34" charset="0"/>
              </a:rPr>
              <a:t>đợi</a:t>
            </a:r>
            <a:endParaRPr lang="en-US" b="0" dirty="0">
              <a:effectLst/>
            </a:endParaRPr>
          </a:p>
        </p:txBody>
      </p:sp>
      <p:sp>
        <p:nvSpPr>
          <p:cNvPr id="42" name="TextBox 41">
            <a:extLst>
              <a:ext uri="{FF2B5EF4-FFF2-40B4-BE49-F238E27FC236}">
                <a16:creationId xmlns:a16="http://schemas.microsoft.com/office/drawing/2014/main" id="{674BD6C6-C497-6283-178D-8202D6F19739}"/>
              </a:ext>
            </a:extLst>
          </p:cNvPr>
          <p:cNvSpPr txBox="1"/>
          <p:nvPr/>
        </p:nvSpPr>
        <p:spPr>
          <a:xfrm>
            <a:off x="5771355" y="12268264"/>
            <a:ext cx="5347504" cy="230832"/>
          </a:xfrm>
          <a:prstGeom prst="rect">
            <a:avLst/>
          </a:prstGeom>
          <a:noFill/>
        </p:spPr>
        <p:txBody>
          <a:bodyPr wrap="square">
            <a:spAutoFit/>
          </a:bodyPr>
          <a:lstStyle/>
          <a:p>
            <a:pPr algn="ctr" rtl="0">
              <a:spcBef>
                <a:spcPts val="0"/>
              </a:spcBef>
              <a:spcAft>
                <a:spcPts val="0"/>
              </a:spcAft>
            </a:pPr>
            <a:r>
              <a:rPr lang="en-US" sz="900" b="1" i="1" u="none" strike="noStrike" dirty="0" err="1">
                <a:solidFill>
                  <a:srgbClr val="0B4993"/>
                </a:solidFill>
                <a:effectLst/>
                <a:latin typeface="Tahoma" panose="020B0604030504040204" pitchFamily="34" charset="0"/>
                <a:ea typeface="Tahoma" panose="020B0604030504040204" pitchFamily="34" charset="0"/>
                <a:cs typeface="Tahoma" panose="020B0604030504040204" pitchFamily="34" charset="0"/>
              </a:rPr>
              <a:t>Hình</a:t>
            </a:r>
            <a:r>
              <a:rPr lang="vi-VN" sz="900" b="1" i="1"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a:t>
            </a:r>
            <a:r>
              <a:rPr lang="en-US" sz="900" b="1" i="1" dirty="0">
                <a:solidFill>
                  <a:srgbClr val="0B4993"/>
                </a:solidFill>
                <a:latin typeface="Tahoma" panose="020B0604030504040204" pitchFamily="34" charset="0"/>
                <a:ea typeface="Tahoma" panose="020B0604030504040204" pitchFamily="34" charset="0"/>
                <a:cs typeface="Tahoma" panose="020B0604030504040204" pitchFamily="34" charset="0"/>
              </a:rPr>
              <a:t>2</a:t>
            </a:r>
            <a:r>
              <a:rPr lang="vi-VN"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a:t>
            </a:r>
            <a:r>
              <a:rPr lang="en-US"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Pipeline </a:t>
            </a:r>
            <a:r>
              <a:rPr lang="en-US" sz="900" b="0" i="0" u="none" strike="noStrike" dirty="0" err="1">
                <a:solidFill>
                  <a:srgbClr val="0B4993"/>
                </a:solidFill>
                <a:effectLst/>
                <a:latin typeface="Tahoma" panose="020B0604030504040204" pitchFamily="34" charset="0"/>
                <a:ea typeface="Tahoma" panose="020B0604030504040204" pitchFamily="34" charset="0"/>
                <a:cs typeface="Tahoma" panose="020B0604030504040204" pitchFamily="34" charset="0"/>
              </a:rPr>
              <a:t>huấn</a:t>
            </a:r>
            <a:r>
              <a:rPr lang="en-US"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a:t>
            </a:r>
            <a:r>
              <a:rPr lang="en-US" sz="900" b="0" i="0" u="none" strike="noStrike" dirty="0" err="1">
                <a:solidFill>
                  <a:srgbClr val="0B4993"/>
                </a:solidFill>
                <a:effectLst/>
                <a:latin typeface="Tahoma" panose="020B0604030504040204" pitchFamily="34" charset="0"/>
                <a:ea typeface="Tahoma" panose="020B0604030504040204" pitchFamily="34" charset="0"/>
                <a:cs typeface="Tahoma" panose="020B0604030504040204" pitchFamily="34" charset="0"/>
              </a:rPr>
              <a:t>luyện</a:t>
            </a:r>
            <a:r>
              <a:rPr lang="en-US"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Wav2vec2.0 </a:t>
            </a:r>
            <a:r>
              <a:rPr lang="en-US" sz="900" b="0" i="0" u="none" strike="noStrike" dirty="0" err="1">
                <a:solidFill>
                  <a:srgbClr val="0B4993"/>
                </a:solidFill>
                <a:effectLst/>
                <a:latin typeface="Tahoma" panose="020B0604030504040204" pitchFamily="34" charset="0"/>
                <a:ea typeface="Tahoma" panose="020B0604030504040204" pitchFamily="34" charset="0"/>
                <a:cs typeface="Tahoma" panose="020B0604030504040204" pitchFamily="34" charset="0"/>
              </a:rPr>
              <a:t>với</a:t>
            </a:r>
            <a:r>
              <a:rPr lang="en-US" sz="900" b="0" i="0" u="none" strike="noStrike" dirty="0">
                <a:solidFill>
                  <a:srgbClr val="0B4993"/>
                </a:solidFill>
                <a:effectLst/>
                <a:latin typeface="Tahoma" panose="020B0604030504040204" pitchFamily="34" charset="0"/>
                <a:ea typeface="Tahoma" panose="020B0604030504040204" pitchFamily="34" charset="0"/>
                <a:cs typeface="Tahoma" panose="020B0604030504040204" pitchFamily="34" charset="0"/>
              </a:rPr>
              <a:t> NST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4" name="TextBox 43">
            <a:extLst>
              <a:ext uri="{FF2B5EF4-FFF2-40B4-BE49-F238E27FC236}">
                <a16:creationId xmlns:a16="http://schemas.microsoft.com/office/drawing/2014/main" id="{B6FE6846-F075-E638-0584-5C4A199ADBD3}"/>
              </a:ext>
            </a:extLst>
          </p:cNvPr>
          <p:cNvSpPr txBox="1"/>
          <p:nvPr/>
        </p:nvSpPr>
        <p:spPr>
          <a:xfrm>
            <a:off x="6984062" y="12838231"/>
            <a:ext cx="3220705" cy="1176541"/>
          </a:xfrm>
          <a:prstGeom prst="rect">
            <a:avLst/>
          </a:prstGeom>
          <a:noFill/>
        </p:spPr>
        <p:txBody>
          <a:bodyPr wrap="square">
            <a:spAutoFit/>
          </a:bodyPr>
          <a:lstStyle/>
          <a:p>
            <a:pPr marL="171450" indent="-171450" algn="just">
              <a:lnSpc>
                <a:spcPct val="120000"/>
              </a:lnSpc>
              <a:buFont typeface="Arial" panose="020B0604020202020204" pitchFamily="34" charset="0"/>
              <a:buChar char="•"/>
            </a:pPr>
            <a:r>
              <a:rPr lang="vi-VN" sz="1200" dirty="0">
                <a:latin typeface="Tahoma" panose="020B0604030504040204" pitchFamily="34" charset="0"/>
                <a:ea typeface="Tahoma" panose="020B0604030504040204" pitchFamily="34" charset="0"/>
                <a:cs typeface="Tahoma" panose="020B0604030504040204" pitchFamily="34" charset="0"/>
              </a:rPr>
              <a:t>Xây dựng thành công hệ thống nhận dạng giọng nói tiếng Việt với kết quả tốt hơn mô hình tiêu chuẩn và đạt WER kỳ vọng dưới 6% trên </a:t>
            </a:r>
            <a:r>
              <a:rPr lang="vi-VN" sz="1200" dirty="0" err="1">
                <a:latin typeface="Tahoma" panose="020B0604030504040204" pitchFamily="34" charset="0"/>
                <a:ea typeface="Tahoma" panose="020B0604030504040204" pitchFamily="34" charset="0"/>
                <a:cs typeface="Tahoma" panose="020B0604030504040204" pitchFamily="34" charset="0"/>
              </a:rPr>
              <a:t>benmark</a:t>
            </a:r>
            <a:r>
              <a:rPr lang="vi-VN" sz="1200" dirty="0">
                <a:latin typeface="Tahoma" panose="020B0604030504040204" pitchFamily="34" charset="0"/>
                <a:ea typeface="Tahoma" panose="020B0604030504040204" pitchFamily="34" charset="0"/>
                <a:cs typeface="Tahoma" panose="020B0604030504040204" pitchFamily="34" charset="0"/>
              </a:rPr>
              <a:t> VIVOS và dưới 10% trên </a:t>
            </a:r>
            <a:r>
              <a:rPr lang="vi-VN" sz="1200" dirty="0" err="1">
                <a:latin typeface="Tahoma" panose="020B0604030504040204" pitchFamily="34" charset="0"/>
                <a:ea typeface="Tahoma" panose="020B0604030504040204" pitchFamily="34" charset="0"/>
                <a:cs typeface="Tahoma" panose="020B0604030504040204" pitchFamily="34" charset="0"/>
              </a:rPr>
              <a:t>benmark</a:t>
            </a:r>
            <a:r>
              <a:rPr lang="vi-VN" sz="1200" dirty="0">
                <a:latin typeface="Tahoma" panose="020B0604030504040204" pitchFamily="34" charset="0"/>
                <a:ea typeface="Tahoma" panose="020B0604030504040204" pitchFamily="34" charset="0"/>
                <a:cs typeface="Tahoma" panose="020B0604030504040204" pitchFamily="34" charset="0"/>
              </a:rPr>
              <a:t> </a:t>
            </a:r>
            <a:r>
              <a:rPr lang="vi-VN" sz="1200" dirty="0" err="1">
                <a:latin typeface="Tahoma" panose="020B0604030504040204" pitchFamily="34" charset="0"/>
                <a:ea typeface="Tahoma" panose="020B0604030504040204" pitchFamily="34" charset="0"/>
                <a:cs typeface="Tahoma" panose="020B0604030504040204" pitchFamily="34" charset="0"/>
              </a:rPr>
              <a:t>Commonvoice</a:t>
            </a:r>
            <a:r>
              <a:rPr lang="vi-VN" sz="1200" dirty="0">
                <a:latin typeface="Tahoma" panose="020B0604030504040204" pitchFamily="34" charset="0"/>
                <a:ea typeface="Tahoma" panose="020B0604030504040204" pitchFamily="34" charset="0"/>
                <a:cs typeface="Tahoma" panose="020B0604030504040204" pitchFamily="34" charset="0"/>
              </a:rPr>
              <a:t> Vi.</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24781196-76E3-7C27-77FB-E674FDB315E7}"/>
              </a:ext>
            </a:extLst>
          </p:cNvPr>
          <p:cNvPicPr>
            <a:picLocks noChangeAspect="1"/>
          </p:cNvPicPr>
          <p:nvPr/>
        </p:nvPicPr>
        <p:blipFill>
          <a:blip r:embed="rId7"/>
          <a:stretch>
            <a:fillRect/>
          </a:stretch>
        </p:blipFill>
        <p:spPr>
          <a:xfrm>
            <a:off x="7123375" y="10806253"/>
            <a:ext cx="2946137" cy="1488070"/>
          </a:xfrm>
          <a:prstGeom prst="rect">
            <a:avLst/>
          </a:prstGeom>
        </p:spPr>
      </p:pic>
      <p:sp>
        <p:nvSpPr>
          <p:cNvPr id="2" name="TextBox 1">
            <a:extLst>
              <a:ext uri="{FF2B5EF4-FFF2-40B4-BE49-F238E27FC236}">
                <a16:creationId xmlns:a16="http://schemas.microsoft.com/office/drawing/2014/main" id="{0D7A3A79-CA41-A000-27B1-F89C48C0CBBF}"/>
              </a:ext>
            </a:extLst>
          </p:cNvPr>
          <p:cNvSpPr txBox="1"/>
          <p:nvPr/>
        </p:nvSpPr>
        <p:spPr>
          <a:xfrm>
            <a:off x="719329" y="3700428"/>
            <a:ext cx="3752532" cy="600164"/>
          </a:xfrm>
          <a:prstGeom prst="rect">
            <a:avLst/>
          </a:prstGeom>
          <a:noFill/>
        </p:spPr>
        <p:txBody>
          <a:bodyPr wrap="square" rtlCol="0">
            <a:spAutoFit/>
          </a:bodyPr>
          <a:lstStyle/>
          <a:p>
            <a:pPr marL="171450" indent="-171450" algn="just">
              <a:buFont typeface="Arial" panose="020B0604020202020204" pitchFamily="34" charset="0"/>
              <a:buChar char="•"/>
            </a:pP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Áp</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dụng</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khung</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huấn</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luyện</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Noisy Student Training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cho</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mô</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hình</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Wav2vec2.0</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nhằm</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cải</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thiện</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chính</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xác</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tận</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dụng</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nguồn</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dữ</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liệu</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gán</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1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nhãn</a:t>
            </a:r>
            <a:r>
              <a:rPr lang="en-US"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644</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Tahoma</vt:lpstr>
      <vt:lpstr>Times New Roman</vt:lpstr>
      <vt:lpstr>Arial</vt:lpstr>
      <vt:lpstr>Times</vt:lpstr>
      <vt:lpstr>新しいプレゼンテーション</vt:lpstr>
      <vt:lpstr>CẢI THIỆN WAV2VEC2.0 TRONG NHẬN DẠNG TIẾNG NÓI THÔNG QUA NOISY STUDENT TRAINING VÀ CẤP PHỤ TỪ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CẢI THIỆN WAV2VEC2.0 VỚI NOISY STUDENT TRAINING VÀ TINH CHỈNH CẤP PHỤ TỪ TRONG NHẬN DẠNG TIẾNG NÓI TIẾNG VIỆT</dc:title>
  <cp:lastModifiedBy>Hoàng Anh Đức Đăng Quang</cp:lastModifiedBy>
  <cp:revision>11</cp:revision>
  <dcterms:modified xsi:type="dcterms:W3CDTF">2024-01-31T13:50:13Z</dcterms:modified>
</cp:coreProperties>
</file>