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UQ2SazMTTyJwTBrj0oVAWS257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b4f9e56c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2b4f9e56c5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4f9e56c5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b4f9e56c5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5"/>
        <p:cNvGrpSpPr/>
        <p:nvPr/>
      </p:nvGrpSpPr>
      <p:grpSpPr>
        <a:xfrm>
          <a:off x="0" y="0"/>
          <a:ext cx="0" cy="0"/>
          <a:chOff x="0" y="0"/>
          <a:chExt cx="0" cy="0"/>
        </a:xfrm>
      </p:grpSpPr>
      <p:sp>
        <p:nvSpPr>
          <p:cNvPr id="56" name="Google Shape;56;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1"/>
        <p:cNvGrpSpPr/>
        <p:nvPr/>
      </p:nvGrpSpPr>
      <p:grpSpPr>
        <a:xfrm>
          <a:off x="0" y="0"/>
          <a:ext cx="0" cy="0"/>
          <a:chOff x="0" y="0"/>
          <a:chExt cx="0" cy="0"/>
        </a:xfrm>
      </p:grpSpPr>
      <p:sp>
        <p:nvSpPr>
          <p:cNvPr id="12" name="Google Shape;12;p10"/>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0"/>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0"/>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5" name="Google Shape;15;p10"/>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lvl1pPr marL="457200" lvl="0" indent="-368300" algn="l">
              <a:lnSpc>
                <a:spcPct val="115000"/>
              </a:lnSpc>
              <a:spcBef>
                <a:spcPts val="0"/>
              </a:spcBef>
              <a:spcAft>
                <a:spcPts val="0"/>
              </a:spcAft>
              <a:buClr>
                <a:srgbClr val="000000"/>
              </a:buClr>
              <a:buSzPts val="2200"/>
              <a:buChar char="●"/>
              <a:defRPr sz="2200">
                <a:solidFill>
                  <a:srgbClr val="000000"/>
                </a:solidFill>
              </a:defRPr>
            </a:lvl1pPr>
            <a:lvl2pPr marL="914400" lvl="1" indent="-355600" algn="l">
              <a:lnSpc>
                <a:spcPct val="115000"/>
              </a:lnSpc>
              <a:spcBef>
                <a:spcPts val="1600"/>
              </a:spcBef>
              <a:spcAft>
                <a:spcPts val="0"/>
              </a:spcAft>
              <a:buClr>
                <a:srgbClr val="000000"/>
              </a:buClr>
              <a:buSzPts val="2000"/>
              <a:buChar char="○"/>
              <a:defRPr sz="2000">
                <a:solidFill>
                  <a:srgbClr val="000000"/>
                </a:solidFill>
              </a:defRPr>
            </a:lvl2pPr>
            <a:lvl3pPr marL="1371600" lvl="2" indent="-342900" algn="l">
              <a:lnSpc>
                <a:spcPct val="115000"/>
              </a:lnSpc>
              <a:spcBef>
                <a:spcPts val="1600"/>
              </a:spcBef>
              <a:spcAft>
                <a:spcPts val="0"/>
              </a:spcAft>
              <a:buClr>
                <a:srgbClr val="000000"/>
              </a:buClr>
              <a:buSzPts val="1800"/>
              <a:buChar char="■"/>
              <a:defRPr sz="1800">
                <a:solidFill>
                  <a:srgbClr val="000000"/>
                </a:solidFill>
              </a:defRPr>
            </a:lvl3pPr>
            <a:lvl4pPr marL="1828800" lvl="3" indent="-330200" algn="l">
              <a:lnSpc>
                <a:spcPct val="115000"/>
              </a:lnSpc>
              <a:spcBef>
                <a:spcPts val="1600"/>
              </a:spcBef>
              <a:spcAft>
                <a:spcPts val="0"/>
              </a:spcAft>
              <a:buClr>
                <a:srgbClr val="000000"/>
              </a:buClr>
              <a:buSzPts val="1600"/>
              <a:buChar char="●"/>
              <a:defRPr sz="1600">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0"/>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10"/>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Roboto"/>
                <a:ea typeface="Roboto"/>
                <a:cs typeface="Roboto"/>
                <a:sym typeface="Roboto"/>
              </a:rPr>
              <a:t>UIT.CS519.ResearchMethodology</a:t>
            </a:r>
            <a:endParaRPr sz="1400" b="1"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11"/>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2" name="Google Shape;22;p11"/>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1"/>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9" name="Google Shape;29;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3"/>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3"/>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13"/>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35" name="Google Shape;35;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38" name="Google Shape;38;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15"/>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3" name="Google Shape;43;p15"/>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1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5" name="Google Shape;45;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6"/>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6"/>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6"/>
          <p:cNvSpPr txBox="1">
            <a:spLocks noGrp="1"/>
          </p:cNvSpPr>
          <p:nvPr>
            <p:ph type="body" idx="1"/>
          </p:nvPr>
        </p:nvSpPr>
        <p:spPr>
          <a:xfrm>
            <a:off x="57150" y="41634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0" name="Google Shape;50;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1"/>
        <p:cNvGrpSpPr/>
        <p:nvPr/>
      </p:nvGrpSpPr>
      <p:grpSpPr>
        <a:xfrm>
          <a:off x="0" y="0"/>
          <a:ext cx="0" cy="0"/>
          <a:chOff x="0" y="0"/>
          <a:chExt cx="0" cy="0"/>
        </a:xfrm>
      </p:grpSpPr>
      <p:sp>
        <p:nvSpPr>
          <p:cNvPr id="52" name="Google Shape;52;p17"/>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3" name="Google Shape;53;p17"/>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4" name="Google Shape;54;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QuangHoang059/CS519.O1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youtu.be/tHqEe6ect68"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title"/>
          </p:nvPr>
        </p:nvSpPr>
        <p:spPr>
          <a:xfrm>
            <a:off x="148683" y="163551"/>
            <a:ext cx="8995317" cy="23268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US" sz="3000"/>
              <a:t>CẢI THIỆN WAV2VEC2.0 TRONG NHẬN DẠNG TIẾNG NÓI THÔNG QUA NOISY STUDENT TRAINING VÀ CẤP PHỤ TỪ</a:t>
            </a:r>
            <a:endParaRPr sz="3000" b="1"/>
          </a:p>
        </p:txBody>
      </p:sp>
      <p:sp>
        <p:nvSpPr>
          <p:cNvPr id="62" name="Google Shape;62;p1"/>
          <p:cNvSpPr txBox="1">
            <a:spLocks noGrp="1"/>
          </p:cNvSpPr>
          <p:nvPr>
            <p:ph type="title"/>
          </p:nvPr>
        </p:nvSpPr>
        <p:spPr>
          <a:xfrm>
            <a:off x="2185639" y="2708587"/>
            <a:ext cx="5925015" cy="101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US" sz="2400" b="1"/>
              <a:t>Hoàng Anh Đức Đăng Quang- 21522509</a:t>
            </a:r>
            <a:endParaRPr sz="2400" b="1"/>
          </a:p>
          <a:p>
            <a:pPr marL="0" lvl="0" indent="0" algn="l" rtl="0">
              <a:lnSpc>
                <a:spcPct val="100000"/>
              </a:lnSpc>
              <a:spcBef>
                <a:spcPts val="0"/>
              </a:spcBef>
              <a:spcAft>
                <a:spcPts val="0"/>
              </a:spcAft>
              <a:buSzPts val="4200"/>
              <a:buNone/>
            </a:pPr>
            <a:r>
              <a:rPr lang="en-US" sz="2400" b="1"/>
              <a:t>Phan Văn Thiện- 21522628</a:t>
            </a:r>
            <a:r>
              <a:rPr lang="en-US" b="1"/>
              <a:t>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US" b="1"/>
              <a:t>Tóm tắt </a:t>
            </a:r>
            <a:endParaRPr/>
          </a:p>
        </p:txBody>
      </p:sp>
      <p:sp>
        <p:nvSpPr>
          <p:cNvPr id="68" name="Google Shape;68;p2"/>
          <p:cNvSpPr txBox="1">
            <a:spLocks noGrp="1"/>
          </p:cNvSpPr>
          <p:nvPr>
            <p:ph type="body" idx="1"/>
          </p:nvPr>
        </p:nvSpPr>
        <p:spPr>
          <a:xfrm>
            <a:off x="471900" y="820499"/>
            <a:ext cx="8222100" cy="6583513"/>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US" sz="1800" dirty="0" err="1"/>
              <a:t>Lớp</a:t>
            </a:r>
            <a:r>
              <a:rPr lang="en-US" sz="1800" dirty="0"/>
              <a:t>: CS519.O11</a:t>
            </a:r>
            <a:endParaRPr sz="1800" dirty="0"/>
          </a:p>
          <a:p>
            <a:pPr marL="457200" lvl="0" indent="-342900" algn="l" rtl="0">
              <a:lnSpc>
                <a:spcPct val="115000"/>
              </a:lnSpc>
              <a:spcBef>
                <a:spcPts val="0"/>
              </a:spcBef>
              <a:spcAft>
                <a:spcPts val="0"/>
              </a:spcAft>
              <a:buSzPts val="1800"/>
              <a:buFont typeface="Arial"/>
              <a:buChar char="●"/>
            </a:pPr>
            <a:r>
              <a:rPr lang="en-US" sz="1800" dirty="0"/>
              <a:t>Link </a:t>
            </a:r>
            <a:r>
              <a:rPr lang="en-US" sz="1800" dirty="0" err="1"/>
              <a:t>Github</a:t>
            </a:r>
            <a:r>
              <a:rPr lang="en-US" sz="1800" dirty="0"/>
              <a:t> </a:t>
            </a:r>
            <a:r>
              <a:rPr lang="en-US" sz="1800" dirty="0" err="1"/>
              <a:t>của</a:t>
            </a:r>
            <a:r>
              <a:rPr lang="en-US" sz="1800" dirty="0"/>
              <a:t> </a:t>
            </a:r>
            <a:r>
              <a:rPr lang="en-US" sz="1800" dirty="0" err="1"/>
              <a:t>nhóm</a:t>
            </a:r>
            <a:r>
              <a:rPr lang="en-US" sz="1800" dirty="0"/>
              <a:t>: </a:t>
            </a:r>
            <a:r>
              <a:rPr lang="en-US" sz="1800" u="sng" dirty="0">
                <a:solidFill>
                  <a:schemeClr val="hlink"/>
                </a:solidFill>
                <a:hlinkClick r:id="rId3"/>
              </a:rPr>
              <a:t>https://github.com/QuangHoang059/CS519.O11</a:t>
            </a:r>
            <a:endParaRPr sz="1800" dirty="0"/>
          </a:p>
          <a:p>
            <a:pPr marL="457200" lvl="0" indent="-342900" algn="l" rtl="0">
              <a:lnSpc>
                <a:spcPct val="115000"/>
              </a:lnSpc>
              <a:spcBef>
                <a:spcPts val="0"/>
              </a:spcBef>
              <a:spcAft>
                <a:spcPts val="0"/>
              </a:spcAft>
              <a:buSzPts val="1800"/>
              <a:buChar char="●"/>
            </a:pPr>
            <a:r>
              <a:rPr lang="en-US" sz="1800" dirty="0"/>
              <a:t>Link YouTube video: </a:t>
            </a:r>
            <a:r>
              <a:rPr lang="en-US" sz="1800" u="sng" dirty="0">
                <a:solidFill>
                  <a:srgbClr val="1155CC"/>
                </a:solidFill>
                <a:hlinkClick r:id="rId4">
                  <a:extLst>
                    <a:ext uri="{A12FA001-AC4F-418D-AE19-62706E023703}">
                      <ahyp:hlinkClr xmlns:ahyp="http://schemas.microsoft.com/office/drawing/2018/hyperlinkcolor" val="tx"/>
                    </a:ext>
                  </a:extLst>
                </a:hlinkClick>
              </a:rPr>
              <a:t>https://youtu.be/tHqEe6ect68</a:t>
            </a:r>
            <a:endParaRPr sz="1800" dirty="0"/>
          </a:p>
          <a:p>
            <a:pPr marL="457200" lvl="0" indent="0" algn="l" rtl="0">
              <a:lnSpc>
                <a:spcPct val="115000"/>
              </a:lnSpc>
              <a:spcBef>
                <a:spcPts val="0"/>
              </a:spcBef>
              <a:spcAft>
                <a:spcPts val="0"/>
              </a:spcAft>
              <a:buSzPts val="2200"/>
              <a:buNone/>
            </a:pPr>
            <a:endParaRPr sz="1800" dirty="0"/>
          </a:p>
          <a:p>
            <a:pPr marL="457200" lvl="0" indent="-228600" algn="l" rtl="0">
              <a:lnSpc>
                <a:spcPct val="115000"/>
              </a:lnSpc>
              <a:spcBef>
                <a:spcPts val="0"/>
              </a:spcBef>
              <a:spcAft>
                <a:spcPts val="0"/>
              </a:spcAft>
              <a:buSzPts val="2200"/>
              <a:buNone/>
            </a:pPr>
            <a:endParaRPr dirty="0"/>
          </a:p>
          <a:p>
            <a:pPr marL="457200" lvl="0" indent="0" algn="l" rtl="0">
              <a:lnSpc>
                <a:spcPct val="115000"/>
              </a:lnSpc>
              <a:spcBef>
                <a:spcPts val="1600"/>
              </a:spcBef>
              <a:spcAft>
                <a:spcPts val="0"/>
              </a:spcAft>
              <a:buSzPts val="2200"/>
              <a:buNone/>
            </a:pPr>
            <a:endParaRPr dirty="0"/>
          </a:p>
          <a:p>
            <a:pPr marL="457200" lvl="0" indent="0" algn="l" rtl="0">
              <a:lnSpc>
                <a:spcPct val="115000"/>
              </a:lnSpc>
              <a:spcBef>
                <a:spcPts val="1600"/>
              </a:spcBef>
              <a:spcAft>
                <a:spcPts val="0"/>
              </a:spcAft>
              <a:buSzPts val="2200"/>
              <a:buNone/>
            </a:pPr>
            <a:endParaRPr dirty="0"/>
          </a:p>
          <a:p>
            <a:pPr marL="914400" lvl="0" indent="0" algn="l" rtl="0">
              <a:lnSpc>
                <a:spcPct val="115000"/>
              </a:lnSpc>
              <a:spcBef>
                <a:spcPts val="1600"/>
              </a:spcBef>
              <a:spcAft>
                <a:spcPts val="1600"/>
              </a:spcAft>
              <a:buSzPts val="2200"/>
              <a:buNone/>
            </a:pPr>
            <a:r>
              <a:rPr lang="en-US" sz="1800"/>
              <a:t>Hoàng Anh Đức Đăng Quang	                     Phan Văn </a:t>
            </a:r>
            <a:r>
              <a:rPr lang="en-US" sz="1800" dirty="0" err="1"/>
              <a:t>Thiện</a:t>
            </a:r>
            <a:endParaRPr sz="1800" dirty="0"/>
          </a:p>
        </p:txBody>
      </p:sp>
      <p:sp>
        <p:nvSpPr>
          <p:cNvPr id="69" name="Google Shape;69;p2"/>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4572000" y="2571749"/>
            <a:ext cx="304800" cy="513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 name="Google Shape;71;p2" descr="A person in a blue shirt&#10;&#10;Description automatically generated"/>
          <p:cNvPicPr preferRelativeResize="0"/>
          <p:nvPr/>
        </p:nvPicPr>
        <p:blipFill rotWithShape="1">
          <a:blip r:embed="rId5">
            <a:alphaModFix/>
          </a:blip>
          <a:srcRect/>
          <a:stretch/>
        </p:blipFill>
        <p:spPr>
          <a:xfrm>
            <a:off x="1939799" y="2463674"/>
            <a:ext cx="1483850" cy="1483850"/>
          </a:xfrm>
          <a:prstGeom prst="rect">
            <a:avLst/>
          </a:prstGeom>
          <a:noFill/>
          <a:ln>
            <a:noFill/>
          </a:ln>
        </p:spPr>
      </p:pic>
      <p:pic>
        <p:nvPicPr>
          <p:cNvPr id="72" name="Google Shape;72;p2"/>
          <p:cNvPicPr preferRelativeResize="0"/>
          <p:nvPr/>
        </p:nvPicPr>
        <p:blipFill rotWithShape="1">
          <a:blip r:embed="rId6">
            <a:alphaModFix/>
          </a:blip>
          <a:srcRect/>
          <a:stretch/>
        </p:blipFill>
        <p:spPr>
          <a:xfrm>
            <a:off x="5945108" y="2463676"/>
            <a:ext cx="1375783" cy="14838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US" b="1"/>
              <a:t>Giới thiệu</a:t>
            </a:r>
            <a:endParaRPr/>
          </a:p>
        </p:txBody>
      </p:sp>
      <p:pic>
        <p:nvPicPr>
          <p:cNvPr id="78" name="Google Shape;78;p3"/>
          <p:cNvPicPr preferRelativeResize="0"/>
          <p:nvPr/>
        </p:nvPicPr>
        <p:blipFill rotWithShape="1">
          <a:blip r:embed="rId3">
            <a:alphaModFix/>
          </a:blip>
          <a:srcRect/>
          <a:stretch/>
        </p:blipFill>
        <p:spPr>
          <a:xfrm>
            <a:off x="3611269" y="728375"/>
            <a:ext cx="4984338" cy="2013638"/>
          </a:xfrm>
          <a:prstGeom prst="rect">
            <a:avLst/>
          </a:prstGeom>
          <a:noFill/>
          <a:ln>
            <a:noFill/>
          </a:ln>
        </p:spPr>
      </p:pic>
      <p:pic>
        <p:nvPicPr>
          <p:cNvPr id="79" name="Google Shape;79;p3" descr="SuNT's Blog | AI in Practical"/>
          <p:cNvPicPr preferRelativeResize="0"/>
          <p:nvPr/>
        </p:nvPicPr>
        <p:blipFill rotWithShape="1">
          <a:blip r:embed="rId4">
            <a:alphaModFix/>
          </a:blip>
          <a:srcRect/>
          <a:stretch/>
        </p:blipFill>
        <p:spPr>
          <a:xfrm>
            <a:off x="566321" y="782521"/>
            <a:ext cx="2474243" cy="1191395"/>
          </a:xfrm>
          <a:prstGeom prst="rect">
            <a:avLst/>
          </a:prstGeom>
          <a:noFill/>
          <a:ln>
            <a:noFill/>
          </a:ln>
        </p:spPr>
      </p:pic>
      <p:pic>
        <p:nvPicPr>
          <p:cNvPr id="80" name="Google Shape;80;p3" descr="Điều khiển bằng giọng nói – Xu hướng phát triển tất yếu của tương lai"/>
          <p:cNvPicPr preferRelativeResize="0"/>
          <p:nvPr/>
        </p:nvPicPr>
        <p:blipFill rotWithShape="1">
          <a:blip r:embed="rId5">
            <a:alphaModFix/>
          </a:blip>
          <a:srcRect/>
          <a:stretch/>
        </p:blipFill>
        <p:spPr>
          <a:xfrm>
            <a:off x="605797" y="3459878"/>
            <a:ext cx="2450849" cy="1301440"/>
          </a:xfrm>
          <a:prstGeom prst="rect">
            <a:avLst/>
          </a:prstGeom>
          <a:noFill/>
          <a:ln>
            <a:noFill/>
          </a:ln>
        </p:spPr>
      </p:pic>
      <p:pic>
        <p:nvPicPr>
          <p:cNvPr id="81" name="Google Shape;81;p3"/>
          <p:cNvPicPr preferRelativeResize="0"/>
          <p:nvPr/>
        </p:nvPicPr>
        <p:blipFill rotWithShape="1">
          <a:blip r:embed="rId6">
            <a:alphaModFix/>
          </a:blip>
          <a:srcRect/>
          <a:stretch/>
        </p:blipFill>
        <p:spPr>
          <a:xfrm>
            <a:off x="5964519" y="3120779"/>
            <a:ext cx="3179481" cy="867924"/>
          </a:xfrm>
          <a:prstGeom prst="rect">
            <a:avLst/>
          </a:prstGeom>
          <a:noFill/>
          <a:ln>
            <a:noFill/>
          </a:ln>
        </p:spPr>
      </p:pic>
      <p:pic>
        <p:nvPicPr>
          <p:cNvPr id="82" name="Google Shape;82;p3" descr="Trợ lý ảo trên các hệ điều hành là gì? Đâu là các trợ lý ảo phổ biến?"/>
          <p:cNvPicPr preferRelativeResize="0"/>
          <p:nvPr/>
        </p:nvPicPr>
        <p:blipFill rotWithShape="1">
          <a:blip r:embed="rId7">
            <a:alphaModFix/>
          </a:blip>
          <a:srcRect/>
          <a:stretch/>
        </p:blipFill>
        <p:spPr>
          <a:xfrm>
            <a:off x="548393" y="2077664"/>
            <a:ext cx="2492171" cy="1270533"/>
          </a:xfrm>
          <a:prstGeom prst="rect">
            <a:avLst/>
          </a:prstGeom>
          <a:noFill/>
          <a:ln>
            <a:noFill/>
          </a:ln>
        </p:spPr>
      </p:pic>
      <p:pic>
        <p:nvPicPr>
          <p:cNvPr id="83" name="Google Shape;83;p3" descr="Không có mô tả."/>
          <p:cNvPicPr preferRelativeResize="0"/>
          <p:nvPr/>
        </p:nvPicPr>
        <p:blipFill rotWithShape="1">
          <a:blip r:embed="rId8">
            <a:alphaModFix/>
          </a:blip>
          <a:srcRect/>
          <a:stretch/>
        </p:blipFill>
        <p:spPr>
          <a:xfrm>
            <a:off x="3627351" y="2712930"/>
            <a:ext cx="2192346" cy="16836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US" b="1"/>
              <a:t>Mục tiêu</a:t>
            </a:r>
            <a:endParaRPr/>
          </a:p>
        </p:txBody>
      </p:sp>
      <p:sp>
        <p:nvSpPr>
          <p:cNvPr id="89" name="Google Shape;89;p4"/>
          <p:cNvSpPr txBox="1">
            <a:spLocks noGrp="1"/>
          </p:cNvSpPr>
          <p:nvPr>
            <p:ph type="body" idx="1"/>
          </p:nvPr>
        </p:nvSpPr>
        <p:spPr>
          <a:xfrm>
            <a:off x="471900" y="1073261"/>
            <a:ext cx="8222100" cy="39084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400"/>
              </a:spcBef>
              <a:spcAft>
                <a:spcPts val="0"/>
              </a:spcAft>
              <a:buSzPts val="1800"/>
              <a:buFont typeface="Roboto"/>
              <a:buChar char="●"/>
            </a:pPr>
            <a:r>
              <a:rPr lang="en-US" sz="1800"/>
              <a:t>Nghiên cứu mô hình Wav2vec2.0 hiện có và cải thiện hiệu suất của Wav2vec2.0 trong bài toán Nhận dạng tiếng nói tự động thông qua tinh chỉnh cấp độ phụ từ</a:t>
            </a:r>
            <a:endParaRPr sz="1800"/>
          </a:p>
          <a:p>
            <a:pPr marL="457200" lvl="0" indent="0" algn="l" rtl="0">
              <a:lnSpc>
                <a:spcPct val="100000"/>
              </a:lnSpc>
              <a:spcBef>
                <a:spcPts val="1400"/>
              </a:spcBef>
              <a:spcAft>
                <a:spcPts val="0"/>
              </a:spcAft>
              <a:buSzPts val="2200"/>
              <a:buNone/>
            </a:pPr>
            <a:endParaRPr sz="1800"/>
          </a:p>
          <a:p>
            <a:pPr marL="457200" lvl="0" indent="-342900" algn="l" rtl="0">
              <a:lnSpc>
                <a:spcPct val="100000"/>
              </a:lnSpc>
              <a:spcBef>
                <a:spcPts val="0"/>
              </a:spcBef>
              <a:spcAft>
                <a:spcPts val="0"/>
              </a:spcAft>
              <a:buSzPts val="1800"/>
              <a:buFont typeface="Roboto"/>
              <a:buChar char="●"/>
            </a:pPr>
            <a:r>
              <a:rPr lang="en-US" sz="1800"/>
              <a:t>Áp dụng khung huấn luyện Noisy Student Training cho mô hình Wav2vec2.0 nhằm cải thiện độ chính xác và tận dụng nguồn dữ liệu không gán nhãn</a:t>
            </a:r>
            <a:endParaRPr/>
          </a:p>
          <a:p>
            <a:pPr marL="457200" lvl="0" indent="-228600" algn="l" rtl="0">
              <a:lnSpc>
                <a:spcPct val="115000"/>
              </a:lnSpc>
              <a:spcBef>
                <a:spcPts val="0"/>
              </a:spcBef>
              <a:spcAft>
                <a:spcPts val="0"/>
              </a:spcAft>
              <a:buClr>
                <a:srgbClr val="000000"/>
              </a:buClr>
              <a:buSzPts val="2200"/>
              <a:buNone/>
            </a:pPr>
            <a:endParaRPr sz="1800"/>
          </a:p>
          <a:p>
            <a:pPr marL="457200" lvl="0" indent="-342900" algn="l" rtl="0">
              <a:lnSpc>
                <a:spcPct val="115000"/>
              </a:lnSpc>
              <a:spcBef>
                <a:spcPts val="0"/>
              </a:spcBef>
              <a:spcAft>
                <a:spcPts val="0"/>
              </a:spcAft>
              <a:buClr>
                <a:srgbClr val="000000"/>
              </a:buClr>
              <a:buSzPts val="1800"/>
              <a:buChar char="●"/>
            </a:pPr>
            <a:r>
              <a:rPr lang="en-US" sz="1800"/>
              <a:t>Huấn luyện tinh chỉnh mô hình Wav2vec2.0 trên khung huấn luyện cải tiến cho bộ dữ liệu VLSP2021 cho bài toán Nhận dạng tiếng nói tiếng Việt</a:t>
            </a:r>
            <a:endParaRPr sz="1800"/>
          </a:p>
          <a:p>
            <a:pPr marL="914400" lvl="0" indent="0" algn="l" rtl="0">
              <a:lnSpc>
                <a:spcPct val="115000"/>
              </a:lnSpc>
              <a:spcBef>
                <a:spcPts val="1600"/>
              </a:spcBef>
              <a:spcAft>
                <a:spcPts val="1600"/>
              </a:spcAft>
              <a:buSzPts val="22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b4f9e56c5b_0_0"/>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US" b="1"/>
              <a:t>Nội dung và Phương pháp</a:t>
            </a:r>
            <a:endParaRPr/>
          </a:p>
        </p:txBody>
      </p:sp>
      <p:sp>
        <p:nvSpPr>
          <p:cNvPr id="95" name="Google Shape;95;g2b4f9e56c5b_0_0"/>
          <p:cNvSpPr txBox="1">
            <a:spLocks noGrp="1"/>
          </p:cNvSpPr>
          <p:nvPr>
            <p:ph type="body" idx="1"/>
          </p:nvPr>
        </p:nvSpPr>
        <p:spPr>
          <a:xfrm>
            <a:off x="471900" y="820500"/>
            <a:ext cx="5034000" cy="3908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SzPts val="1800"/>
              <a:buAutoNum type="arabicPeriod"/>
            </a:pPr>
            <a:r>
              <a:rPr lang="en-US" sz="1800"/>
              <a:t>Nghiên cứu mô hình Wav2vec2.0.</a:t>
            </a:r>
            <a:endParaRPr sz="1800"/>
          </a:p>
          <a:p>
            <a:pPr marL="457200" lvl="0" indent="-342900" algn="l" rtl="0">
              <a:lnSpc>
                <a:spcPct val="115000"/>
              </a:lnSpc>
              <a:spcBef>
                <a:spcPts val="0"/>
              </a:spcBef>
              <a:spcAft>
                <a:spcPts val="0"/>
              </a:spcAft>
              <a:buSzPts val="1800"/>
              <a:buAutoNum type="arabicPeriod"/>
            </a:pPr>
            <a:r>
              <a:rPr lang="en-US" sz="1800"/>
              <a:t>Nghiên cứu tác động của cấp độ từ và tìm hàm mục tiêu phù hợp.</a:t>
            </a:r>
            <a:endParaRPr sz="1800"/>
          </a:p>
          <a:p>
            <a:pPr marL="457200" lvl="0" indent="-342900" algn="l" rtl="0">
              <a:lnSpc>
                <a:spcPct val="115000"/>
              </a:lnSpc>
              <a:spcBef>
                <a:spcPts val="0"/>
              </a:spcBef>
              <a:spcAft>
                <a:spcPts val="0"/>
              </a:spcAft>
              <a:buSzPts val="1800"/>
              <a:buChar char="-"/>
            </a:pPr>
            <a:r>
              <a:rPr lang="en-US" sz="1800"/>
              <a:t>Tìm hiểu sự khác biệt giữa các cấp độ từ.</a:t>
            </a:r>
            <a:endParaRPr sz="1800"/>
          </a:p>
          <a:p>
            <a:pPr marL="457200" lvl="0" indent="-342900" algn="l" rtl="0">
              <a:lnSpc>
                <a:spcPct val="115000"/>
              </a:lnSpc>
              <a:spcBef>
                <a:spcPts val="0"/>
              </a:spcBef>
              <a:spcAft>
                <a:spcPts val="0"/>
              </a:spcAft>
              <a:buSzPts val="1800"/>
              <a:buChar char="-"/>
            </a:pPr>
            <a:r>
              <a:rPr lang="en-US" sz="1800"/>
              <a:t>Tìm hiểu hàm mục tiêu CTC và RNNT</a:t>
            </a:r>
            <a:endParaRPr sz="1800"/>
          </a:p>
        </p:txBody>
      </p:sp>
      <p:pic>
        <p:nvPicPr>
          <p:cNvPr id="96" name="Google Shape;96;g2b4f9e56c5b_0_0"/>
          <p:cNvPicPr preferRelativeResize="0"/>
          <p:nvPr/>
        </p:nvPicPr>
        <p:blipFill rotWithShape="1">
          <a:blip r:embed="rId3">
            <a:alphaModFix/>
          </a:blip>
          <a:srcRect/>
          <a:stretch/>
        </p:blipFill>
        <p:spPr>
          <a:xfrm>
            <a:off x="5505888" y="2842167"/>
            <a:ext cx="2978314" cy="1568776"/>
          </a:xfrm>
          <a:prstGeom prst="rect">
            <a:avLst/>
          </a:prstGeom>
          <a:noFill/>
          <a:ln>
            <a:noFill/>
          </a:ln>
        </p:spPr>
      </p:pic>
      <p:pic>
        <p:nvPicPr>
          <p:cNvPr id="97" name="Google Shape;97;g2b4f9e56c5b_0_0"/>
          <p:cNvPicPr preferRelativeResize="0"/>
          <p:nvPr/>
        </p:nvPicPr>
        <p:blipFill rotWithShape="1">
          <a:blip r:embed="rId4">
            <a:alphaModFix/>
          </a:blip>
          <a:srcRect/>
          <a:stretch/>
        </p:blipFill>
        <p:spPr>
          <a:xfrm>
            <a:off x="5699081" y="820508"/>
            <a:ext cx="2591928" cy="1822223"/>
          </a:xfrm>
          <a:prstGeom prst="rect">
            <a:avLst/>
          </a:prstGeom>
          <a:noFill/>
          <a:ln>
            <a:noFill/>
          </a:ln>
        </p:spPr>
      </p:pic>
      <p:cxnSp>
        <p:nvCxnSpPr>
          <p:cNvPr id="98" name="Google Shape;98;g2b4f9e56c5b_0_0"/>
          <p:cNvCxnSpPr>
            <a:stCxn id="97" idx="2"/>
            <a:endCxn id="96" idx="0"/>
          </p:cNvCxnSpPr>
          <p:nvPr/>
        </p:nvCxnSpPr>
        <p:spPr>
          <a:xfrm>
            <a:off x="6995045" y="2642731"/>
            <a:ext cx="0" cy="199500"/>
          </a:xfrm>
          <a:prstGeom prst="straightConnector1">
            <a:avLst/>
          </a:prstGeom>
          <a:noFill/>
          <a:ln w="9525" cap="flat" cmpd="sng">
            <a:solidFill>
              <a:srgbClr val="0075BC"/>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b4f9e56c5b_0_1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US" b="1"/>
              <a:t>Nội dung và Phương pháp</a:t>
            </a:r>
            <a:endParaRPr/>
          </a:p>
        </p:txBody>
      </p:sp>
      <p:sp>
        <p:nvSpPr>
          <p:cNvPr id="104" name="Google Shape;104;g2b4f9e56c5b_0_19"/>
          <p:cNvSpPr txBox="1">
            <a:spLocks noGrp="1"/>
          </p:cNvSpPr>
          <p:nvPr>
            <p:ph type="body" idx="1"/>
          </p:nvPr>
        </p:nvSpPr>
        <p:spPr>
          <a:xfrm>
            <a:off x="471900" y="820500"/>
            <a:ext cx="4256400" cy="39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3.     Nghiên cứu kỹ thuật NST áp dụng trên mô hình Wav2vec2.0.</a:t>
            </a:r>
            <a:endParaRPr sz="1800"/>
          </a:p>
          <a:p>
            <a:pPr marL="457200" lvl="0" indent="-342900" algn="l" rtl="0">
              <a:spcBef>
                <a:spcPts val="0"/>
              </a:spcBef>
              <a:spcAft>
                <a:spcPts val="0"/>
              </a:spcAft>
              <a:buSzPts val="1800"/>
              <a:buChar char="-"/>
            </a:pPr>
            <a:r>
              <a:rPr lang="en-US" sz="1800"/>
              <a:t>Tìm hiểu và điều chỉnh các tham số phù hợp.</a:t>
            </a:r>
            <a:endParaRPr sz="1800"/>
          </a:p>
          <a:p>
            <a:pPr marL="0" lvl="0" indent="0" algn="l" rtl="0">
              <a:spcBef>
                <a:spcPts val="0"/>
              </a:spcBef>
              <a:spcAft>
                <a:spcPts val="0"/>
              </a:spcAft>
              <a:buNone/>
            </a:pPr>
            <a:r>
              <a:rPr lang="en-US" sz="1800"/>
              <a:t>4.     Huấn luyện với khung huấn luyện mới và đánh giá.</a:t>
            </a:r>
            <a:endParaRPr sz="1800"/>
          </a:p>
          <a:p>
            <a:pPr marL="457200" lvl="0" indent="-342900" algn="l" rtl="0">
              <a:spcBef>
                <a:spcPts val="0"/>
              </a:spcBef>
              <a:spcAft>
                <a:spcPts val="0"/>
              </a:spcAft>
              <a:buSzPts val="1800"/>
              <a:buChar char="-"/>
            </a:pPr>
            <a:r>
              <a:rPr lang="en-US" sz="1800"/>
              <a:t>Huấn luyện trên bộ dữ liệu VLSP2021</a:t>
            </a:r>
            <a:endParaRPr sz="1800"/>
          </a:p>
          <a:p>
            <a:pPr marL="457200" lvl="0" indent="-342900" algn="l" rtl="0">
              <a:spcBef>
                <a:spcPts val="0"/>
              </a:spcBef>
              <a:spcAft>
                <a:spcPts val="0"/>
              </a:spcAft>
              <a:buSzPts val="1800"/>
              <a:buChar char="-"/>
            </a:pPr>
            <a:r>
              <a:rPr lang="en-US" sz="1800"/>
              <a:t>Đánh giá trên Tỉ lệ lỗi từ (WER)</a:t>
            </a:r>
            <a:endParaRPr sz="1800"/>
          </a:p>
        </p:txBody>
      </p:sp>
      <p:pic>
        <p:nvPicPr>
          <p:cNvPr id="105" name="Google Shape;105;g2b4f9e56c5b_0_19"/>
          <p:cNvPicPr preferRelativeResize="0"/>
          <p:nvPr/>
        </p:nvPicPr>
        <p:blipFill rotWithShape="1">
          <a:blip r:embed="rId3">
            <a:alphaModFix/>
          </a:blip>
          <a:srcRect/>
          <a:stretch/>
        </p:blipFill>
        <p:spPr>
          <a:xfrm>
            <a:off x="4728300" y="994500"/>
            <a:ext cx="4256401" cy="22918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US" b="1"/>
              <a:t>Kết quả dự kiến</a:t>
            </a:r>
            <a:endParaRPr/>
          </a:p>
        </p:txBody>
      </p:sp>
      <p:sp>
        <p:nvSpPr>
          <p:cNvPr id="111" name="Google Shape;111;p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US" sz="1800"/>
              <a:t>Báo cáo các phương pháp và kỹ thuật của khung huấn luyện mới dành cho Wav2vec2.0 được xây dựng và phát triển cho bài toán nhận diện tiếng nói: Kết quả thực nghiệm, đánh giá, so sánh so với phương pháp ban đầu.</a:t>
            </a:r>
            <a:endParaRPr sz="1800"/>
          </a:p>
          <a:p>
            <a:pPr marL="457200" lvl="0" indent="-342900" algn="just" rtl="0">
              <a:lnSpc>
                <a:spcPct val="115000"/>
              </a:lnSpc>
              <a:spcBef>
                <a:spcPts val="0"/>
              </a:spcBef>
              <a:spcAft>
                <a:spcPts val="0"/>
              </a:spcAft>
              <a:buSzPts val="1800"/>
              <a:buChar char="●"/>
            </a:pPr>
            <a:r>
              <a:rPr lang="en-US" sz="1800"/>
              <a:t>Xây dựng thành công hệ thống nhận dạng giọng nói tiếng Việt với kết quả tốt hơn mô hình tiêu chuẩn và đạt WER kỳ vọng dưới 6% trên benmark VIVOS và dưới 10% trên benmark Commonvoice Vi.</a:t>
            </a:r>
            <a:endParaRPr sz="1800"/>
          </a:p>
          <a:p>
            <a:pPr marL="914400" lvl="0" indent="0" algn="l" rtl="0">
              <a:lnSpc>
                <a:spcPct val="115000"/>
              </a:lnSpc>
              <a:spcBef>
                <a:spcPts val="1600"/>
              </a:spcBef>
              <a:spcAft>
                <a:spcPts val="1600"/>
              </a:spcAft>
              <a:buSzPts val="22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US" b="1"/>
              <a:t>Tài liệu tham khảo</a:t>
            </a:r>
            <a:endParaRPr/>
          </a:p>
        </p:txBody>
      </p:sp>
      <p:sp>
        <p:nvSpPr>
          <p:cNvPr id="117" name="Google Shape;117;p7"/>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200"/>
              <a:buNone/>
            </a:pPr>
            <a:r>
              <a:rPr lang="en-US" sz="1200"/>
              <a:t>[1]Alexei Baevski, Yuhao Zhou, Abdelrahman Mohamed, Michael Auli: wav2vec 2.0: A Framework for Self-Supervised Learning of Speech Representations. </a:t>
            </a:r>
            <a:r>
              <a:rPr lang="en-US" sz="1200" i="1"/>
              <a:t>NeurIPS</a:t>
            </a:r>
            <a:r>
              <a:rPr lang="en-US" sz="1200"/>
              <a:t> (2020)</a:t>
            </a:r>
            <a:endParaRPr sz="1200"/>
          </a:p>
          <a:p>
            <a:pPr marL="0" lvl="0" indent="0" algn="l" rtl="0">
              <a:lnSpc>
                <a:spcPct val="115000"/>
              </a:lnSpc>
              <a:spcBef>
                <a:spcPts val="0"/>
              </a:spcBef>
              <a:spcAft>
                <a:spcPts val="0"/>
              </a:spcAft>
              <a:buSzPts val="2200"/>
              <a:buNone/>
            </a:pPr>
            <a:r>
              <a:rPr lang="en-US" sz="1200"/>
              <a:t>[2] Qizhe Xie, Minh-Thang Luong, Eduard H. Hovy, Quoc V. Le: Self-Training With Noisy Student Improves ImageNet Classification. CVPR 2020: 10684-10695</a:t>
            </a:r>
            <a:endParaRPr sz="1200"/>
          </a:p>
          <a:p>
            <a:pPr marL="0" lvl="0" indent="0" algn="l" rtl="0">
              <a:lnSpc>
                <a:spcPct val="115000"/>
              </a:lnSpc>
              <a:spcBef>
                <a:spcPts val="0"/>
              </a:spcBef>
              <a:spcAft>
                <a:spcPts val="0"/>
              </a:spcAft>
              <a:buSzPts val="2200"/>
              <a:buNone/>
            </a:pPr>
            <a:r>
              <a:rPr lang="en-US" sz="1200"/>
              <a:t>[3] Yu Zhang, James Qin, Daniel S. Park, Wei Han, Chung-Cheng Chiu, Ruoming Pang, Quoc V. Le, Yonghui Wu: Pushing the Limits of Semi-Supervised Learning for Automatic Speech Recognition. CoRR abs/2010.10504 (2020)</a:t>
            </a:r>
            <a:endParaRPr sz="1200"/>
          </a:p>
          <a:p>
            <a:pPr marL="0" lvl="0" indent="0" algn="l" rtl="0">
              <a:lnSpc>
                <a:spcPct val="115000"/>
              </a:lnSpc>
              <a:spcBef>
                <a:spcPts val="0"/>
              </a:spcBef>
              <a:spcAft>
                <a:spcPts val="0"/>
              </a:spcAft>
              <a:buSzPts val="2200"/>
              <a:buNone/>
            </a:pPr>
            <a:r>
              <a:rPr lang="en-US" sz="1200"/>
              <a:t>[4] Jan Kremer, Lasse Borgholt, Lars Maaløe: On the Inductive Bias of Word-Character-Level Multi-Task Learning for Speech Recognition. CoRR abs/1812.02308 (2018)</a:t>
            </a:r>
            <a:endParaRPr sz="1200"/>
          </a:p>
          <a:p>
            <a:pPr marL="0" lvl="0" indent="0" algn="l" rtl="0">
              <a:lnSpc>
                <a:spcPct val="115000"/>
              </a:lnSpc>
              <a:spcBef>
                <a:spcPts val="0"/>
              </a:spcBef>
              <a:spcAft>
                <a:spcPts val="0"/>
              </a:spcAft>
              <a:buSzPts val="2200"/>
              <a:buNone/>
            </a:pPr>
            <a:r>
              <a:rPr lang="en-US" sz="1200"/>
              <a:t>[5] Yu Zhang, James Qin, Daniel S. Park, Wei Han, Chung-Cheng Chiu, Ruoming Pang, Quoc V. Le, Yonghui Wu: Pushing the Limits of Semi-Supervised Learning for Automatic Speech Recognition. CoRR abs/2010.10504 (2020)</a:t>
            </a:r>
            <a:endParaRPr sz="1200"/>
          </a:p>
          <a:p>
            <a:pPr marL="0" lvl="0" indent="0" algn="l" rtl="0">
              <a:lnSpc>
                <a:spcPct val="115000"/>
              </a:lnSpc>
              <a:spcBef>
                <a:spcPts val="0"/>
              </a:spcBef>
              <a:spcAft>
                <a:spcPts val="0"/>
              </a:spcAft>
              <a:buSzPts val="2200"/>
              <a:buNone/>
            </a:pPr>
            <a:r>
              <a:rPr lang="en-US" sz="1200"/>
              <a:t>[6] Alex Graves:Sequence Transduction with Recurrent Neural Networks. CoRR abs/1211.3711 (2012)</a:t>
            </a:r>
            <a:endParaRPr sz="1200"/>
          </a:p>
          <a:p>
            <a:pPr marL="0" lvl="0" indent="0" algn="l" rtl="0">
              <a:lnSpc>
                <a:spcPct val="115000"/>
              </a:lnSpc>
              <a:spcBef>
                <a:spcPts val="0"/>
              </a:spcBef>
              <a:spcAft>
                <a:spcPts val="0"/>
              </a:spcAft>
              <a:buSzPts val="2200"/>
              <a:buNone/>
            </a:pPr>
            <a:r>
              <a:rPr lang="en-US" sz="1200"/>
              <a:t>[7] Albert Zeyer, Kazuki Irie, Ralf Schlüter, Hermann Ney:Improved training of end-to-end attention models for speech recognition. CoRR abs/1805.03294 (2018)</a:t>
            </a:r>
            <a:endParaRPr sz="1200"/>
          </a:p>
          <a:p>
            <a:pPr marL="0" lvl="0" indent="0" algn="l" rtl="0">
              <a:lnSpc>
                <a:spcPct val="115000"/>
              </a:lnSpc>
              <a:spcBef>
                <a:spcPts val="0"/>
              </a:spcBef>
              <a:spcAft>
                <a:spcPts val="0"/>
              </a:spcAft>
              <a:buSzPts val="2200"/>
              <a:buNone/>
            </a:pPr>
            <a:r>
              <a:rPr lang="en-US" sz="1200"/>
              <a:t>[8] Alex Graves, Santiago Fernández, Faustino J. Gomez, Jürgen Schmidhuber:Connectionist temporal classification: labelling unsegmented sequence data with recurrent neural networks. ICML 2006: 369-376</a:t>
            </a:r>
            <a:endParaRPr sz="12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Material - R01</vt:lpstr>
      <vt:lpstr>CẢI THIỆN WAV2VEC2.0 TRONG NHẬN DẠNG TIẾNG NÓI THÔNG QUA NOISY STUDENT TRAINING VÀ CẤP PHỤ TỪ</vt:lpstr>
      <vt:lpstr>Tóm tắt </vt:lpstr>
      <vt:lpstr>Giới thiệu</vt:lpstr>
      <vt:lpstr>Mục tiêu</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CẢI THIỆN WAV2VEC2.0 TRONG NHẬN DẠNG TIẾNG NÓI THÔNG QUA NOISY STUDENT TRAINING VÀ CẤP PHỤ TỪ</dc:title>
  <dc:creator>Quang Hoàng</dc:creator>
  <cp:lastModifiedBy>Hoàng Anh Đức Đăng Quang</cp:lastModifiedBy>
  <cp:revision>3</cp:revision>
  <dcterms:modified xsi:type="dcterms:W3CDTF">2024-01-31T13:16:26Z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