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</p:sldIdLst>
  <p:sldSz cx="18288000" cy="10287000"/>
  <p:notesSz cx="6858000" cy="9144000"/>
  <p:embeddedFontLst>
    <p:embeddedFont>
      <p:font typeface="Cabin" panose="020B0604020202020204" charset="0"/>
      <p:regular r:id="rId8"/>
    </p:embeddedFont>
    <p:embeddedFont>
      <p:font typeface="Cabin Bold" panose="020B0604020202020204" charset="0"/>
      <p:regular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Bold" panose="00000800000000000000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44433" cy="10287000"/>
            <a:chOff x="0" y="0"/>
            <a:chExt cx="3277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752" cy="2709333"/>
            </a:xfrm>
            <a:custGeom>
              <a:avLst/>
              <a:gdLst/>
              <a:ahLst/>
              <a:cxnLst/>
              <a:rect l="l" t="t" r="r" b="b"/>
              <a:pathLst>
                <a:path w="327752" h="2709333">
                  <a:moveTo>
                    <a:pt x="0" y="0"/>
                  </a:moveTo>
                  <a:lnTo>
                    <a:pt x="327752" y="0"/>
                  </a:lnTo>
                  <a:lnTo>
                    <a:pt x="327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75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84433" y="-32345"/>
            <a:ext cx="5803567" cy="6305042"/>
            <a:chOff x="0" y="0"/>
            <a:chExt cx="7738089" cy="840672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19308" r="19308"/>
            <a:stretch>
              <a:fillRect/>
            </a:stretch>
          </p:blipFill>
          <p:spPr>
            <a:xfrm>
              <a:off x="0" y="0"/>
              <a:ext cx="7738089" cy="8406723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2484433" y="6272698"/>
            <a:ext cx="5803567" cy="4014302"/>
            <a:chOff x="0" y="0"/>
            <a:chExt cx="1528511" cy="10572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28511" cy="1057265"/>
            </a:xfrm>
            <a:custGeom>
              <a:avLst/>
              <a:gdLst/>
              <a:ahLst/>
              <a:cxnLst/>
              <a:rect l="l" t="t" r="r" b="b"/>
              <a:pathLst>
                <a:path w="1528511" h="1057265">
                  <a:moveTo>
                    <a:pt x="0" y="0"/>
                  </a:moveTo>
                  <a:lnTo>
                    <a:pt x="1528511" y="0"/>
                  </a:lnTo>
                  <a:lnTo>
                    <a:pt x="1528511" y="1057265"/>
                  </a:lnTo>
                  <a:lnTo>
                    <a:pt x="0" y="1057265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28511" cy="1095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49542" y="1028700"/>
            <a:ext cx="9135626" cy="5213673"/>
            <a:chOff x="0" y="0"/>
            <a:chExt cx="12180835" cy="695156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2180835" cy="3665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1082"/>
                </a:lnSpc>
              </a:pPr>
              <a:r>
                <a:rPr lang="en-US" sz="8525" b="1" spc="17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Xây dựng Website Quản lý nhà trọ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996274"/>
              <a:ext cx="9276196" cy="2955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Website quản lý nhà trọ cung cấp các chức năng chính như: quản lý phòng, hợp đồng, hoá đơn và tính tiền phòng hàng tháng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249542" y="8279849"/>
            <a:ext cx="4065219" cy="984506"/>
            <a:chOff x="0" y="0"/>
            <a:chExt cx="5420292" cy="131267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595547"/>
              <a:ext cx="5420292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19"/>
                </a:lnSpc>
              </a:pPr>
              <a:r>
                <a:rPr lang="en-US" sz="3399" b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Phạm Quang Hưng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5420292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2199" b="1" spc="13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NGƯỜI TRÌNH BÀY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49542" y="9361512"/>
            <a:ext cx="357543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MSV: 651668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9320011" cy="5264805"/>
            <a:chOff x="0" y="0"/>
            <a:chExt cx="12426681" cy="701974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2426681" cy="1444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520"/>
                </a:lnSpc>
              </a:pPr>
              <a:r>
                <a:rPr lang="en-US" sz="7100" b="1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Lý do chọn đề tài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65427"/>
              <a:ext cx="10896401" cy="4454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Hiện nay như cầu thuê nhà đang ngày càng gia tăng, đặc biệt là ở các khu vục đô thị</a:t>
              </a:r>
              <a:r>
                <a:rPr lang="en-US" sz="3199" u="none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.</a:t>
              </a:r>
            </a:p>
            <a:p>
              <a:pPr algn="l">
                <a:lnSpc>
                  <a:spcPts val="4479"/>
                </a:lnSpc>
              </a:pPr>
              <a:endParaRPr lang="en-US" sz="3199" u="none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Mặc dù có nhiều trang web và ứng dụng hỗ trợ việc quản lý nhà trọ nhưng vẫn tồn tại một khoảng trống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644524" y="9293172"/>
            <a:ext cx="5209795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LÝ DO CHỌN ĐỀ TÀI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766654" y="6245563"/>
            <a:ext cx="4194613" cy="1230359"/>
            <a:chOff x="0" y="0"/>
            <a:chExt cx="6218268" cy="1823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18268" cy="1823935"/>
            </a:xfrm>
            <a:custGeom>
              <a:avLst/>
              <a:gdLst/>
              <a:ahLst/>
              <a:cxnLst/>
              <a:rect l="l" t="t" r="r" b="b"/>
              <a:pathLst>
                <a:path w="6218268" h="1823935">
                  <a:moveTo>
                    <a:pt x="55370" y="0"/>
                  </a:moveTo>
                  <a:lnTo>
                    <a:pt x="6162898" y="0"/>
                  </a:lnTo>
                  <a:cubicBezTo>
                    <a:pt x="6193478" y="0"/>
                    <a:pt x="6218268" y="24790"/>
                    <a:pt x="6218268" y="55370"/>
                  </a:cubicBezTo>
                  <a:lnTo>
                    <a:pt x="6218268" y="1768564"/>
                  </a:lnTo>
                  <a:cubicBezTo>
                    <a:pt x="6218268" y="1799145"/>
                    <a:pt x="6193478" y="1823935"/>
                    <a:pt x="6162898" y="1823935"/>
                  </a:cubicBezTo>
                  <a:lnTo>
                    <a:pt x="55370" y="1823935"/>
                  </a:lnTo>
                  <a:cubicBezTo>
                    <a:pt x="24790" y="1823935"/>
                    <a:pt x="0" y="1799145"/>
                    <a:pt x="0" y="1768564"/>
                  </a:cubicBezTo>
                  <a:lnTo>
                    <a:pt x="0" y="55370"/>
                  </a:lnTo>
                  <a:cubicBezTo>
                    <a:pt x="0" y="24790"/>
                    <a:pt x="24790" y="0"/>
                    <a:pt x="55370" y="0"/>
                  </a:cubicBezTo>
                  <a:close/>
                </a:path>
              </a:pathLst>
            </a:custGeom>
            <a:solidFill>
              <a:srgbClr val="9ED1FF"/>
            </a:solidFill>
            <a:ln cap="rnd">
              <a:noFill/>
              <a:prstDash val="sysDot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218268" cy="186203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100"/>
                </a:lnSpc>
              </a:pP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Kéo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thả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ảnh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hoặc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video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của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bạn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!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Nhấp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ảnh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hoặc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video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mẫu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xóa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.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Chọn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mục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của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bạn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từ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tab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Tải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lên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kéo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sau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đó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thả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khung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!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62317" y="9445572"/>
            <a:ext cx="2891617" cy="29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000" b="1" spc="16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PHẠM QUANG HƯNG</a:t>
            </a:r>
          </a:p>
        </p:txBody>
      </p:sp>
      <p:pic>
        <p:nvPicPr>
          <p:cNvPr id="1030" name="Picture 6" descr="Cho Thuê Phòng Trọ, Nhà Nguyên Căn, Mặt Bằng Kinh Doanh Giá Rẻ Hà Nộ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76350"/>
            <a:ext cx="9079347" cy="68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5400000">
            <a:off x="1249378" y="9184118"/>
            <a:ext cx="633192" cy="821358"/>
          </a:xfrm>
          <a:custGeom>
            <a:avLst/>
            <a:gdLst/>
            <a:ahLst/>
            <a:cxnLst/>
            <a:rect l="l" t="t" r="r" b="b"/>
            <a:pathLst>
              <a:path w="633192" h="821358">
                <a:moveTo>
                  <a:pt x="0" y="0"/>
                </a:moveTo>
                <a:lnTo>
                  <a:pt x="633192" y="0"/>
                </a:lnTo>
                <a:lnTo>
                  <a:pt x="633192" y="821358"/>
                </a:lnTo>
                <a:lnTo>
                  <a:pt x="0" y="82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42162" y="1019175"/>
            <a:ext cx="102171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366BF"/>
                </a:solidFill>
                <a:latin typeface="Cabin Bold"/>
                <a:ea typeface="Cabin Bold"/>
                <a:cs typeface="Cabin Bold"/>
                <a:sym typeface="Cabin Bold"/>
              </a:rPr>
              <a:t>Công nghệ sử dụng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42162" y="3746867"/>
            <a:ext cx="811530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3399" b="1">
                <a:solidFill>
                  <a:srgbClr val="100F0D"/>
                </a:solidFill>
                <a:latin typeface="Cabin Bold"/>
                <a:ea typeface="Cabin Bold"/>
                <a:cs typeface="Cabin Bold"/>
                <a:sym typeface="Cabin Bold"/>
              </a:rPr>
              <a:t>Server(Hệ thống sử lý dữ liệu)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42162" y="4479074"/>
            <a:ext cx="8115300" cy="43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rPr>
              <a:t>C#, ASP.NET Core Web API, Entity Framework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42162" y="5414831"/>
            <a:ext cx="811530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3399" b="1">
                <a:solidFill>
                  <a:srgbClr val="100F0D"/>
                </a:solidFill>
                <a:latin typeface="Cabin Bold"/>
                <a:ea typeface="Cabin Bold"/>
                <a:cs typeface="Cabin Bold"/>
                <a:sym typeface="Cabin Bold"/>
              </a:rPr>
              <a:t>Web App(Giao diện người dùng)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42162" y="6085443"/>
            <a:ext cx="8115300" cy="43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rPr>
              <a:t>VueJs, Vuetify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42162" y="7021200"/>
            <a:ext cx="811530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3399" b="1">
                <a:solidFill>
                  <a:srgbClr val="100F0D"/>
                </a:solidFill>
                <a:latin typeface="Cabin Bold"/>
                <a:ea typeface="Cabin Bold"/>
                <a:cs typeface="Cabin Bold"/>
                <a:sym typeface="Cabin Bold"/>
              </a:rPr>
              <a:t>Database(Cơ sở dữ liệu)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42162" y="7691726"/>
            <a:ext cx="9838251" cy="43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8"/>
              </a:lnSpc>
            </a:pPr>
            <a:r>
              <a:rPr lang="en-US" sz="2520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rPr>
              <a:t>SQL Server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48711" y="9417659"/>
            <a:ext cx="6910589" cy="33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729"/>
              </a:lnSpc>
              <a:spcBef>
                <a:spcPct val="0"/>
              </a:spcBef>
            </a:pPr>
            <a:r>
              <a:rPr lang="en-US" sz="2099" u="sng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hlinkClick r:id="" action="ppaction://noaction"/>
              </a:rPr>
              <a:t>QUAY LẠI CHƯƠNG TRÌNH LÀM VIỆC</a:t>
            </a:r>
          </a:p>
        </p:txBody>
      </p:sp>
      <p:pic>
        <p:nvPicPr>
          <p:cNvPr id="3074" name="Picture 2" descr="Tầm quan trọng của hợp đồng cho thuê nhà tr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" y="3512915"/>
            <a:ext cx="6858000" cy="48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1971"/>
            <a:ext cx="1012534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Các chức năng chính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700" y="1648639"/>
          <a:ext cx="16230600" cy="7619273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5054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366B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Chủ nhà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366B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Khách thuê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15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Quản lý thông tin cá nhân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Xem hoá đơn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toà nhà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Nhận yêu cầu và điền các thông cần thiết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phòng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dịch vụ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Gửi yêu cầu đã thanh toán hoá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hợp đồng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hoá đơn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Báo cáo thông kê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AutoShape 4"/>
          <p:cNvSpPr/>
          <p:nvPr/>
        </p:nvSpPr>
        <p:spPr>
          <a:xfrm flipH="1">
            <a:off x="9144000" y="3143574"/>
            <a:ext cx="0" cy="612433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9144000" y="1648639"/>
            <a:ext cx="0" cy="1494936"/>
          </a:xfrm>
          <a:prstGeom prst="line">
            <a:avLst/>
          </a:prstGeom>
          <a:ln w="38100" cap="flat">
            <a:solidFill>
              <a:srgbClr val="0366B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02594"/>
            <a:ext cx="5466378" cy="1384406"/>
            <a:chOff x="0" y="0"/>
            <a:chExt cx="1439705" cy="3646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39705" cy="364617"/>
            </a:xfrm>
            <a:custGeom>
              <a:avLst/>
              <a:gdLst/>
              <a:ahLst/>
              <a:cxnLst/>
              <a:rect l="l" t="t" r="r" b="b"/>
              <a:pathLst>
                <a:path w="1439705" h="364617">
                  <a:moveTo>
                    <a:pt x="0" y="0"/>
                  </a:moveTo>
                  <a:lnTo>
                    <a:pt x="1439705" y="0"/>
                  </a:lnTo>
                  <a:lnTo>
                    <a:pt x="1439705" y="364617"/>
                  </a:lnTo>
                  <a:lnTo>
                    <a:pt x="0" y="364617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39705" cy="40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466378" y="8902594"/>
            <a:ext cx="12821622" cy="1384406"/>
            <a:chOff x="0" y="0"/>
            <a:chExt cx="3376888" cy="3646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76888" cy="364617"/>
            </a:xfrm>
            <a:custGeom>
              <a:avLst/>
              <a:gdLst/>
              <a:ahLst/>
              <a:cxnLst/>
              <a:rect l="l" t="t" r="r" b="b"/>
              <a:pathLst>
                <a:path w="3376888" h="364617">
                  <a:moveTo>
                    <a:pt x="0" y="0"/>
                  </a:moveTo>
                  <a:lnTo>
                    <a:pt x="3376888" y="0"/>
                  </a:lnTo>
                  <a:lnTo>
                    <a:pt x="3376888" y="364617"/>
                  </a:lnTo>
                  <a:lnTo>
                    <a:pt x="0" y="364617"/>
                  </a:lnTo>
                  <a:close/>
                </a:path>
              </a:pathLst>
            </a:custGeom>
            <a:solidFill>
              <a:srgbClr val="0366B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76888" cy="40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645756" y="0"/>
            <a:ext cx="12996487" cy="8902594"/>
          </a:xfrm>
          <a:custGeom>
            <a:avLst/>
            <a:gdLst/>
            <a:ahLst/>
            <a:cxnLst/>
            <a:rect l="l" t="t" r="r" b="b"/>
            <a:pathLst>
              <a:path w="12996487" h="8902594">
                <a:moveTo>
                  <a:pt x="0" y="0"/>
                </a:moveTo>
                <a:lnTo>
                  <a:pt x="12996488" y="0"/>
                </a:lnTo>
                <a:lnTo>
                  <a:pt x="12996488" y="8902594"/>
                </a:lnTo>
                <a:lnTo>
                  <a:pt x="0" y="8902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9467479"/>
            <a:ext cx="5466378" cy="29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2000" spc="16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WEBSITE QUẢN LÝ NHÀ TRỌ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66378" y="9350004"/>
            <a:ext cx="12821622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MÔ HÌNH DỮ LIỆU QUAN HỆ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02246"/>
            <a:chOff x="0" y="0"/>
            <a:chExt cx="24384000" cy="533632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5122" b="3557"/>
            <a:stretch>
              <a:fillRect/>
            </a:stretch>
          </p:blipFill>
          <p:spPr>
            <a:xfrm>
              <a:off x="0" y="0"/>
              <a:ext cx="24384000" cy="5336327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7876804"/>
            <a:ext cx="7308168" cy="90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2"/>
              </a:lnSpc>
            </a:pPr>
            <a:r>
              <a:rPr lang="en-US" sz="8000" b="1" dirty="0" err="1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Kết</a:t>
            </a:r>
            <a:r>
              <a:rPr lang="en-US" sz="8000" b="1" dirty="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8000" b="1" dirty="0" err="1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luận</a:t>
            </a:r>
            <a:endParaRPr lang="en-US" sz="8000" b="1" dirty="0">
              <a:solidFill>
                <a:srgbClr val="FFFFFF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934200" y="4517603"/>
            <a:ext cx="10325100" cy="2876094"/>
            <a:chOff x="-80449" y="-19050"/>
            <a:chExt cx="10900849" cy="3361861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0820400" cy="492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Ưu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điểm</a:t>
              </a:r>
              <a:r>
                <a:rPr lang="en-US" sz="4500" b="1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:</a:t>
              </a:r>
              <a:endParaRPr lang="en-US" sz="4500" b="1" u="none" spc="131" dirty="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80449" y="2850241"/>
              <a:ext cx="10820400" cy="492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Cần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phát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triển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thêm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: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7D96491-B946-2207-E9D5-0C0A4401F777}"/>
              </a:ext>
            </a:extLst>
          </p:cNvPr>
          <p:cNvSpPr txBox="1"/>
          <p:nvPr/>
        </p:nvSpPr>
        <p:spPr>
          <a:xfrm>
            <a:off x="6934200" y="5143500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gửi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yêu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cầu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hóa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khách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thuê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tự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động</a:t>
            </a:r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+ H</a:t>
            </a:r>
            <a:r>
              <a:rPr lang="vi-VN" sz="2400" dirty="0">
                <a:solidFill>
                  <a:schemeClr val="bg1"/>
                </a:solidFill>
                <a:latin typeface="Cabin Bold" panose="020B0604020202020204" charset="0"/>
              </a:rPr>
              <a:t>ệ thông báo cáo hàng tháng tự động người dùng không cần vào hệ thống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A1CB1-DF36-BF5D-96E8-ABC38B2E3256}"/>
              </a:ext>
            </a:extLst>
          </p:cNvPr>
          <p:cNvSpPr txBox="1"/>
          <p:nvPr/>
        </p:nvSpPr>
        <p:spPr>
          <a:xfrm>
            <a:off x="6896100" y="7658100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nhận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thanh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toán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tự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động</a:t>
            </a:r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+ H</a:t>
            </a:r>
            <a:r>
              <a:rPr lang="vi-VN" sz="2400" dirty="0">
                <a:solidFill>
                  <a:schemeClr val="bg1"/>
                </a:solidFill>
                <a:latin typeface="Cabin Bold" panose="020B0604020202020204" charset="0"/>
              </a:rPr>
              <a:t>ệ thống quét ảnh để ra các thông tin số dịch vụ mới như số điện, nước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327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Cabin</vt:lpstr>
      <vt:lpstr>Cabin Bold</vt:lpstr>
      <vt:lpstr>Montserrat</vt:lpstr>
      <vt:lpstr>Montserrat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doanh nghiệp Đề xuất nghiên cứu Phong cách khối màu Sắc màu Xanh dương Đen</dc:title>
  <cp:lastModifiedBy>Hưng Phạm Quang</cp:lastModifiedBy>
  <cp:revision>5</cp:revision>
  <dcterms:created xsi:type="dcterms:W3CDTF">2006-08-16T00:00:00Z</dcterms:created>
  <dcterms:modified xsi:type="dcterms:W3CDTF">2025-01-08T03:39:38Z</dcterms:modified>
  <dc:identifier>DAGbhq4H1dY</dc:identifier>
</cp:coreProperties>
</file>