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7" r:id="rId7"/>
  </p:sldIdLst>
  <p:sldSz cx="18288000" cy="10287000"/>
  <p:notesSz cx="6858000" cy="9144000"/>
  <p:embeddedFontLst>
    <p:embeddedFont>
      <p:font typeface="Cabin" panose="020B0604020202020204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bin Bold" panose="020B0604020202020204" charset="0"/>
      <p:regular r:id="rId14"/>
    </p:embeddedFon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Montserrat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99" d="100"/>
          <a:sy n="99" d="100"/>
        </p:scale>
        <p:origin x="15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3C7BE-39D2-454C-ACFC-68D74835887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43A09-DBB8-4FE5-970B-7373D0E0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43A09-DBB8-4FE5-970B-7373D0E003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58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6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244433" cy="10287000"/>
            <a:chOff x="0" y="0"/>
            <a:chExt cx="32775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7752" cy="2709333"/>
            </a:xfrm>
            <a:custGeom>
              <a:avLst/>
              <a:gdLst/>
              <a:ahLst/>
              <a:cxnLst/>
              <a:rect l="l" t="t" r="r" b="b"/>
              <a:pathLst>
                <a:path w="327752" h="2709333">
                  <a:moveTo>
                    <a:pt x="0" y="0"/>
                  </a:moveTo>
                  <a:lnTo>
                    <a:pt x="327752" y="0"/>
                  </a:lnTo>
                  <a:lnTo>
                    <a:pt x="32775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00F0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7752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484433" y="-32345"/>
            <a:ext cx="5803567" cy="6305042"/>
            <a:chOff x="0" y="0"/>
            <a:chExt cx="7738089" cy="8406723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 l="19308" r="19308"/>
            <a:stretch>
              <a:fillRect/>
            </a:stretch>
          </p:blipFill>
          <p:spPr>
            <a:xfrm>
              <a:off x="0" y="0"/>
              <a:ext cx="7738089" cy="8406723"/>
            </a:xfrm>
            <a:prstGeom prst="rect">
              <a:avLst/>
            </a:prstGeom>
          </p:spPr>
        </p:pic>
      </p:grpSp>
      <p:grpSp>
        <p:nvGrpSpPr>
          <p:cNvPr id="7" name="Group 7"/>
          <p:cNvGrpSpPr/>
          <p:nvPr/>
        </p:nvGrpSpPr>
        <p:grpSpPr>
          <a:xfrm>
            <a:off x="12484433" y="6272698"/>
            <a:ext cx="5803567" cy="4014302"/>
            <a:chOff x="0" y="0"/>
            <a:chExt cx="1528511" cy="105726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28511" cy="1057265"/>
            </a:xfrm>
            <a:custGeom>
              <a:avLst/>
              <a:gdLst/>
              <a:ahLst/>
              <a:cxnLst/>
              <a:rect l="l" t="t" r="r" b="b"/>
              <a:pathLst>
                <a:path w="1528511" h="1057265">
                  <a:moveTo>
                    <a:pt x="0" y="0"/>
                  </a:moveTo>
                  <a:lnTo>
                    <a:pt x="1528511" y="0"/>
                  </a:lnTo>
                  <a:lnTo>
                    <a:pt x="1528511" y="1057265"/>
                  </a:lnTo>
                  <a:lnTo>
                    <a:pt x="0" y="1057265"/>
                  </a:lnTo>
                  <a:close/>
                </a:path>
              </a:pathLst>
            </a:custGeom>
            <a:solidFill>
              <a:srgbClr val="100F0D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528511" cy="1095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249542" y="971550"/>
            <a:ext cx="9135626" cy="5939762"/>
            <a:chOff x="0" y="-76200"/>
            <a:chExt cx="12180835" cy="791968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76200"/>
              <a:ext cx="12180835" cy="3665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1082"/>
                </a:lnSpc>
              </a:pPr>
              <a:r>
                <a:rPr lang="en-US" sz="8525" b="1" spc="170">
                  <a:solidFill>
                    <a:srgbClr val="FFFFF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Xây dựng Website Quản lý nhà trọ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996275"/>
              <a:ext cx="9276196" cy="38472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79"/>
                </a:lnSpc>
              </a:pPr>
              <a:r>
                <a:rPr lang="en-US" sz="3199" dirty="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Website </a:t>
              </a:r>
              <a:r>
                <a:rPr lang="en-US" sz="3199" dirty="0" err="1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quản</a:t>
              </a:r>
              <a:r>
                <a:rPr lang="en-US" sz="3199" dirty="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3199" dirty="0" err="1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lý</a:t>
              </a:r>
              <a:r>
                <a:rPr lang="en-US" sz="3199" dirty="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3199" dirty="0" err="1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nhà</a:t>
              </a:r>
              <a:r>
                <a:rPr lang="en-US" sz="3199" dirty="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3199" dirty="0" err="1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trọ</a:t>
              </a:r>
              <a:r>
                <a:rPr lang="en-US" sz="3199" dirty="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3199" dirty="0" err="1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cung</a:t>
              </a:r>
              <a:r>
                <a:rPr lang="en-US" sz="3199" dirty="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3199" dirty="0" err="1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cấp</a:t>
              </a:r>
              <a:r>
                <a:rPr lang="en-US" sz="3199" dirty="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3199" dirty="0" err="1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các</a:t>
              </a:r>
              <a:r>
                <a:rPr lang="en-US" sz="3199" dirty="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3199" dirty="0" err="1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chức</a:t>
              </a:r>
              <a:r>
                <a:rPr lang="en-US" sz="3199" dirty="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3199" dirty="0" err="1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năng</a:t>
              </a:r>
              <a:r>
                <a:rPr lang="en-US" sz="3199" dirty="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3199" dirty="0" err="1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chính</a:t>
              </a:r>
              <a:r>
                <a:rPr lang="en-US" sz="3199" dirty="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3199" dirty="0" err="1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như</a:t>
              </a:r>
              <a:r>
                <a:rPr lang="en-US" sz="3199" dirty="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: </a:t>
              </a:r>
              <a:r>
                <a:rPr lang="en-US" sz="3199" dirty="0" err="1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quản</a:t>
              </a:r>
              <a:r>
                <a:rPr lang="en-US" sz="3199" dirty="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3199" dirty="0" err="1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lý</a:t>
              </a:r>
              <a:r>
                <a:rPr lang="en-US" sz="3199" dirty="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3199" dirty="0" err="1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phòng</a:t>
              </a:r>
              <a:r>
                <a:rPr lang="en-US" sz="3199" dirty="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, </a:t>
              </a:r>
              <a:r>
                <a:rPr lang="en-US" sz="3199" dirty="0" err="1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hợp</a:t>
              </a:r>
              <a:r>
                <a:rPr lang="en-US" sz="3199" dirty="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3199" dirty="0" err="1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đồng</a:t>
              </a:r>
              <a:r>
                <a:rPr lang="en-US" sz="3199" dirty="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, </a:t>
              </a:r>
              <a:r>
                <a:rPr lang="en-US" sz="3199" dirty="0" err="1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hoá</a:t>
              </a:r>
              <a:r>
                <a:rPr lang="en-US" sz="3199" dirty="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3199" dirty="0" err="1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đơn</a:t>
              </a:r>
              <a:r>
                <a:rPr lang="en-US" sz="3199" dirty="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3199" dirty="0" err="1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và</a:t>
              </a:r>
              <a:r>
                <a:rPr lang="en-US" sz="3199" dirty="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3199" dirty="0" err="1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tính</a:t>
              </a:r>
              <a:r>
                <a:rPr lang="en-US" sz="3199" dirty="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3199" dirty="0" err="1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tiền</a:t>
              </a:r>
              <a:r>
                <a:rPr lang="en-US" sz="3199" dirty="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3199" dirty="0" err="1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phòng</a:t>
              </a:r>
              <a:r>
                <a:rPr lang="en-US" sz="3199" dirty="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3199" dirty="0" err="1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hàng</a:t>
              </a:r>
              <a:r>
                <a:rPr lang="en-US" sz="3199" dirty="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3199" dirty="0" err="1" smtClean="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tháng</a:t>
              </a:r>
              <a:r>
                <a:rPr lang="en-US" sz="3199" dirty="0" smtClean="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, </a:t>
              </a:r>
              <a:r>
                <a:rPr lang="en-US" sz="3199" dirty="0" err="1" smtClean="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tìm</a:t>
              </a:r>
              <a:r>
                <a:rPr lang="en-US" sz="3199" dirty="0" smtClean="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3199" dirty="0" err="1" smtClean="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kiếm</a:t>
              </a:r>
              <a:r>
                <a:rPr lang="en-US" sz="3199" dirty="0" smtClean="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3199" dirty="0" err="1" smtClean="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phòng</a:t>
              </a:r>
              <a:r>
                <a:rPr lang="en-US" sz="3199" dirty="0" smtClean="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3199" dirty="0" err="1" smtClean="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trọ</a:t>
              </a:r>
              <a:r>
                <a:rPr lang="en-US" sz="3199" dirty="0" smtClean="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, </a:t>
              </a:r>
              <a:r>
                <a:rPr lang="en-US" sz="3199" dirty="0" err="1" smtClean="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tìm</a:t>
              </a:r>
              <a:r>
                <a:rPr lang="en-US" sz="3199" dirty="0" smtClean="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3199" dirty="0" err="1" smtClean="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kiếm</a:t>
              </a:r>
              <a:r>
                <a:rPr lang="en-US" sz="3199" dirty="0" smtClean="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3199" dirty="0" err="1" smtClean="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người</a:t>
              </a:r>
              <a:r>
                <a:rPr lang="en-US" sz="3199" dirty="0" smtClean="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 ở </a:t>
              </a:r>
              <a:r>
                <a:rPr lang="en-US" sz="3199" dirty="0" err="1" smtClean="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ghép</a:t>
              </a:r>
              <a:r>
                <a:rPr lang="en-US" sz="3199" dirty="0" smtClean="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, </a:t>
              </a:r>
              <a:endParaRPr lang="en-US" sz="3199" dirty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2249542" y="8279849"/>
            <a:ext cx="4065219" cy="984506"/>
            <a:chOff x="0" y="0"/>
            <a:chExt cx="5420292" cy="1312674"/>
          </a:xfrm>
        </p:grpSpPr>
        <p:sp>
          <p:nvSpPr>
            <p:cNvPr id="14" name="TextBox 14"/>
            <p:cNvSpPr txBox="1"/>
            <p:nvPr/>
          </p:nvSpPr>
          <p:spPr>
            <a:xfrm>
              <a:off x="0" y="595547"/>
              <a:ext cx="5420292" cy="7171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19"/>
                </a:lnSpc>
              </a:pPr>
              <a:r>
                <a:rPr lang="en-US" sz="3399" b="1">
                  <a:solidFill>
                    <a:srgbClr val="FFFFF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Phạm Quang Hưng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5420292" cy="464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59"/>
                </a:lnSpc>
                <a:spcBef>
                  <a:spcPct val="0"/>
                </a:spcBef>
              </a:pPr>
              <a:r>
                <a:rPr lang="en-US" sz="2199" b="1" spc="131">
                  <a:solidFill>
                    <a:srgbClr val="FFFFF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NGƯỜI TRÌNH BÀY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249542" y="9361512"/>
            <a:ext cx="3575437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MSV: 651668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72223" y="1021556"/>
            <a:ext cx="9876488" cy="7666431"/>
            <a:chOff x="-741969" y="-9525"/>
            <a:chExt cx="13168650" cy="10221909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12426681" cy="1444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520"/>
                </a:lnSpc>
              </a:pPr>
              <a:r>
                <a:rPr lang="en-US" sz="7100" b="1" dirty="0" err="1">
                  <a:solidFill>
                    <a:srgbClr val="0366B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Lý</a:t>
              </a:r>
              <a:r>
                <a:rPr lang="en-US" sz="7100" b="1" dirty="0">
                  <a:solidFill>
                    <a:srgbClr val="0366B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 do </a:t>
              </a:r>
              <a:r>
                <a:rPr lang="en-US" sz="7100" b="1" dirty="0" err="1">
                  <a:solidFill>
                    <a:srgbClr val="0366B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chọn</a:t>
              </a:r>
              <a:r>
                <a:rPr lang="en-US" sz="7100" b="1" dirty="0">
                  <a:solidFill>
                    <a:srgbClr val="0366B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 </a:t>
              </a:r>
              <a:r>
                <a:rPr lang="en-US" sz="7100" b="1" dirty="0" err="1">
                  <a:solidFill>
                    <a:srgbClr val="0366B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đề</a:t>
              </a:r>
              <a:r>
                <a:rPr lang="en-US" sz="7100" b="1" dirty="0">
                  <a:solidFill>
                    <a:srgbClr val="0366B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 </a:t>
              </a:r>
              <a:r>
                <a:rPr lang="en-US" sz="7100" b="1" dirty="0" err="1">
                  <a:solidFill>
                    <a:srgbClr val="0366B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tài</a:t>
              </a:r>
              <a:endParaRPr lang="en-US" sz="7100" b="1" dirty="0">
                <a:solidFill>
                  <a:srgbClr val="0366BF"/>
                </a:solidFill>
                <a:latin typeface="Cabin Bold"/>
                <a:ea typeface="Cabin Bold"/>
                <a:cs typeface="Cabin Bold"/>
                <a:sym typeface="Cabin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741969" y="2445214"/>
              <a:ext cx="10896401" cy="77671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79" lvl="1" indent="-345439" algn="just">
                <a:lnSpc>
                  <a:spcPct val="150000"/>
                </a:lnSpc>
                <a:buFont typeface="Arial"/>
                <a:buChar char="•"/>
              </a:pPr>
              <a:r>
                <a:rPr lang="en-US" sz="3199" dirty="0" err="1" smtClean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Hiện</a:t>
              </a:r>
              <a:r>
                <a:rPr lang="en-US" sz="3199" dirty="0" smtClean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3199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nay </a:t>
              </a:r>
              <a:r>
                <a:rPr lang="en-US" sz="3199" dirty="0" err="1" smtClean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nhu</a:t>
              </a:r>
              <a:r>
                <a:rPr lang="en-US" sz="3199" dirty="0" smtClean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3199" dirty="0" err="1" smtClean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cầu</a:t>
              </a:r>
              <a:r>
                <a:rPr lang="en-US" sz="3199" dirty="0" smtClean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3199" dirty="0" err="1" smtClean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tìm</a:t>
              </a:r>
              <a:r>
                <a:rPr lang="en-US" sz="3199" dirty="0" smtClean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3199" dirty="0" err="1" smtClean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kiếm</a:t>
              </a:r>
              <a:r>
                <a:rPr lang="en-US" sz="3199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3199" dirty="0" err="1" smtClean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phòng</a:t>
              </a:r>
              <a:r>
                <a:rPr lang="en-US" sz="3199" dirty="0" smtClean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3199" dirty="0" err="1" smtClean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trọ</a:t>
              </a:r>
              <a:r>
                <a:rPr lang="en-US" sz="3199" dirty="0" smtClean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ở </a:t>
              </a:r>
              <a:r>
                <a:rPr lang="en-US" sz="3199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các</a:t>
              </a:r>
              <a:r>
                <a:rPr lang="en-US" sz="3199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3199" dirty="0" err="1" smtClean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thành</a:t>
              </a:r>
              <a:r>
                <a:rPr lang="en-US" sz="3199" dirty="0" smtClean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3199" dirty="0" err="1" smtClean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phố</a:t>
              </a:r>
              <a:r>
                <a:rPr lang="en-US" sz="3199" dirty="0" smtClean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3199" dirty="0" err="1" smtClean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lớn</a:t>
              </a:r>
              <a:r>
                <a:rPr lang="en-US" sz="3199" dirty="0" smtClean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3199" dirty="0" err="1" smtClean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như</a:t>
              </a:r>
              <a:r>
                <a:rPr lang="en-US" sz="3199" dirty="0" smtClean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3199" dirty="0" err="1" smtClean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Hà</a:t>
              </a:r>
              <a:r>
                <a:rPr lang="en-US" sz="3199" dirty="0" smtClean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3199" dirty="0" err="1" smtClean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Nội</a:t>
              </a:r>
              <a:r>
                <a:rPr lang="en-US" sz="3199" dirty="0" smtClean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3199" dirty="0" err="1" smtClean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và</a:t>
              </a:r>
              <a:r>
                <a:rPr lang="en-US" sz="3199" dirty="0" smtClean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3199" dirty="0" err="1" smtClean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Hồ</a:t>
              </a:r>
              <a:r>
                <a:rPr lang="en-US" sz="3199" dirty="0" smtClean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3199" dirty="0" err="1" smtClean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Chí</a:t>
              </a:r>
              <a:r>
                <a:rPr lang="en-US" sz="3199" dirty="0" smtClean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Minh </a:t>
              </a:r>
              <a:r>
                <a:rPr lang="en-US" sz="3199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đang</a:t>
              </a:r>
              <a:r>
                <a:rPr lang="en-US" sz="3199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3199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ngày</a:t>
              </a:r>
              <a:r>
                <a:rPr lang="en-US" sz="3199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3199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càng</a:t>
              </a:r>
              <a:r>
                <a:rPr lang="en-US" sz="3199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3199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gia</a:t>
              </a:r>
              <a:r>
                <a:rPr lang="en-US" sz="3199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3199" dirty="0" err="1" smtClean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tăng</a:t>
              </a:r>
              <a:r>
                <a:rPr lang="en-US" sz="3199" u="none" dirty="0" smtClean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.</a:t>
              </a:r>
            </a:p>
            <a:p>
              <a:pPr marL="690879" lvl="1" indent="-345439" algn="just">
                <a:lnSpc>
                  <a:spcPct val="150000"/>
                </a:lnSpc>
                <a:buFont typeface="Arial"/>
                <a:buChar char="•"/>
              </a:pPr>
              <a:r>
                <a:rPr lang="vi-VN" sz="3200" dirty="0">
                  <a:latin typeface="Cabin" panose="020B0604020202020204" charset="0"/>
                </a:rPr>
                <a:t>Bên cạnh đó, </a:t>
              </a:r>
              <a:r>
                <a:rPr lang="en-US" sz="3200" dirty="0" err="1" smtClean="0">
                  <a:latin typeface="Cabin" panose="020B0604020202020204" charset="0"/>
                </a:rPr>
                <a:t>các</a:t>
              </a:r>
              <a:r>
                <a:rPr lang="en-US" sz="3200" dirty="0" smtClean="0">
                  <a:latin typeface="Cabin" panose="020B0604020202020204" charset="0"/>
                </a:rPr>
                <a:t> </a:t>
              </a:r>
              <a:r>
                <a:rPr lang="vi-VN" sz="3200" dirty="0" smtClean="0">
                  <a:latin typeface="Cabin" panose="020B0604020202020204" charset="0"/>
                </a:rPr>
                <a:t>chủ </a:t>
              </a:r>
              <a:r>
                <a:rPr lang="vi-VN" sz="3200" dirty="0">
                  <a:latin typeface="Cabin" panose="020B0604020202020204" charset="0"/>
                </a:rPr>
                <a:t>nhà trọ </a:t>
              </a:r>
              <a:r>
                <a:rPr lang="vi-VN" sz="3200" dirty="0" smtClean="0">
                  <a:latin typeface="Cabin" panose="020B0604020202020204" charset="0"/>
                </a:rPr>
                <a:t>cũng</a:t>
              </a:r>
              <a:r>
                <a:rPr lang="en-US" sz="3200" dirty="0" smtClean="0">
                  <a:latin typeface="Cabin" panose="020B0604020202020204" charset="0"/>
                </a:rPr>
                <a:t> </a:t>
              </a:r>
              <a:r>
                <a:rPr lang="en-US" sz="3200" dirty="0" err="1" smtClean="0">
                  <a:latin typeface="Cabin" panose="020B0604020202020204" charset="0"/>
                </a:rPr>
                <a:t>đang</a:t>
              </a:r>
              <a:r>
                <a:rPr lang="vi-VN" sz="3200" dirty="0" smtClean="0">
                  <a:latin typeface="Cabin" panose="020B0604020202020204" charset="0"/>
                </a:rPr>
                <a:t> </a:t>
              </a:r>
              <a:r>
                <a:rPr lang="vi-VN" sz="3200" dirty="0">
                  <a:latin typeface="Cabin" panose="020B0604020202020204" charset="0"/>
                </a:rPr>
                <a:t>gặp phải </a:t>
              </a:r>
              <a:r>
                <a:rPr lang="en-US" sz="3200" dirty="0" err="1" smtClean="0">
                  <a:latin typeface="Cabin" panose="020B0604020202020204" charset="0"/>
                </a:rPr>
                <a:t>nhiều</a:t>
              </a:r>
              <a:r>
                <a:rPr lang="vi-VN" sz="3200" dirty="0" smtClean="0">
                  <a:latin typeface="Cabin" panose="020B0604020202020204" charset="0"/>
                </a:rPr>
                <a:t> </a:t>
              </a:r>
              <a:r>
                <a:rPr lang="vi-VN" sz="3200" dirty="0">
                  <a:latin typeface="Cabin" panose="020B0604020202020204" charset="0"/>
                </a:rPr>
                <a:t>thách thức trong việc quản lý </a:t>
              </a:r>
              <a:r>
                <a:rPr lang="vi-VN" sz="3200" dirty="0" smtClean="0">
                  <a:latin typeface="Cabin" panose="020B0604020202020204" charset="0"/>
                </a:rPr>
                <a:t>phòng </a:t>
              </a:r>
              <a:r>
                <a:rPr lang="en-US" sz="3200" dirty="0" err="1" smtClean="0">
                  <a:latin typeface="Cabin" panose="020B0604020202020204" charset="0"/>
                </a:rPr>
                <a:t>như</a:t>
              </a:r>
              <a:r>
                <a:rPr lang="en-US" sz="3200" dirty="0" smtClean="0">
                  <a:latin typeface="Cabin" panose="020B0604020202020204" charset="0"/>
                </a:rPr>
                <a:t>:</a:t>
              </a:r>
              <a:r>
                <a:rPr lang="vi-VN" sz="3200" dirty="0" smtClean="0">
                  <a:latin typeface="Cabin" panose="020B0604020202020204" charset="0"/>
                </a:rPr>
                <a:t> </a:t>
              </a:r>
              <a:r>
                <a:rPr lang="vi-VN" sz="3200" dirty="0">
                  <a:latin typeface="Cabin" panose="020B0604020202020204" charset="0"/>
                </a:rPr>
                <a:t>hợp </a:t>
              </a:r>
              <a:r>
                <a:rPr lang="vi-VN" sz="3200" dirty="0" smtClean="0">
                  <a:latin typeface="Cabin" panose="020B0604020202020204" charset="0"/>
                </a:rPr>
                <a:t>đồng</a:t>
              </a:r>
              <a:r>
                <a:rPr lang="en-US" sz="3200" dirty="0" smtClean="0">
                  <a:latin typeface="Cabin" panose="020B0604020202020204" charset="0"/>
                </a:rPr>
                <a:t>,</a:t>
              </a:r>
              <a:r>
                <a:rPr lang="vi-VN" sz="3200" dirty="0" smtClean="0">
                  <a:latin typeface="Cabin" panose="020B0604020202020204" charset="0"/>
                </a:rPr>
                <a:t> </a:t>
              </a:r>
              <a:r>
                <a:rPr lang="vi-VN" sz="3200" dirty="0">
                  <a:latin typeface="Cabin" panose="020B0604020202020204" charset="0"/>
                </a:rPr>
                <a:t>hóa </a:t>
              </a:r>
              <a:r>
                <a:rPr lang="vi-VN" sz="3200" dirty="0" smtClean="0">
                  <a:latin typeface="Cabin" panose="020B0604020202020204" charset="0"/>
                </a:rPr>
                <a:t>đơn</a:t>
              </a:r>
              <a:r>
                <a:rPr lang="en-US" sz="3200" dirty="0" smtClean="0">
                  <a:latin typeface="Cabin" panose="020B0604020202020204" charset="0"/>
                </a:rPr>
                <a:t>, </a:t>
              </a:r>
              <a:r>
                <a:rPr lang="en-US" sz="3200" dirty="0" err="1" smtClean="0">
                  <a:latin typeface="Cabin" panose="020B0604020202020204" charset="0"/>
                </a:rPr>
                <a:t>thông</a:t>
              </a:r>
              <a:r>
                <a:rPr lang="en-US" sz="3200" dirty="0" smtClean="0">
                  <a:latin typeface="Cabin" panose="020B0604020202020204" charset="0"/>
                </a:rPr>
                <a:t> tin </a:t>
              </a:r>
              <a:r>
                <a:rPr lang="vi-VN" sz="3200" dirty="0" smtClean="0">
                  <a:latin typeface="Cabin" panose="020B0604020202020204" charset="0"/>
                </a:rPr>
                <a:t>người thuê</a:t>
              </a:r>
              <a:r>
                <a:rPr lang="en-US" sz="3200" dirty="0">
                  <a:latin typeface="Cabin" panose="020B0604020202020204" charset="0"/>
                </a:rPr>
                <a:t> </a:t>
              </a:r>
              <a:r>
                <a:rPr lang="en-US" sz="3200" dirty="0" err="1" smtClean="0">
                  <a:latin typeface="Cabin" panose="020B0604020202020204" charset="0"/>
                </a:rPr>
                <a:t>và</a:t>
              </a:r>
              <a:r>
                <a:rPr lang="en-US" sz="3200" dirty="0" smtClean="0">
                  <a:latin typeface="Cabin" panose="020B0604020202020204" charset="0"/>
                </a:rPr>
                <a:t> </a:t>
              </a:r>
              <a:r>
                <a:rPr lang="en-US" sz="3200" dirty="0" err="1" smtClean="0">
                  <a:latin typeface="Cabin" panose="020B0604020202020204" charset="0"/>
                </a:rPr>
                <a:t>việc</a:t>
              </a:r>
              <a:r>
                <a:rPr lang="en-US" sz="3200" dirty="0" smtClean="0">
                  <a:latin typeface="Cabin" panose="020B0604020202020204" charset="0"/>
                </a:rPr>
                <a:t> </a:t>
              </a:r>
              <a:r>
                <a:rPr lang="en-US" sz="3200" dirty="0" err="1" smtClean="0">
                  <a:latin typeface="Cabin" panose="020B0604020202020204" charset="0"/>
                </a:rPr>
                <a:t>tìm</a:t>
              </a:r>
              <a:r>
                <a:rPr lang="en-US" sz="3200" dirty="0" smtClean="0">
                  <a:latin typeface="Cabin" panose="020B0604020202020204" charset="0"/>
                </a:rPr>
                <a:t> </a:t>
              </a:r>
              <a:r>
                <a:rPr lang="en-US" sz="3200" dirty="0" err="1" smtClean="0">
                  <a:latin typeface="Cabin" panose="020B0604020202020204" charset="0"/>
                </a:rPr>
                <a:t>kiếm</a:t>
              </a:r>
              <a:r>
                <a:rPr lang="en-US" sz="3200" dirty="0" smtClean="0">
                  <a:latin typeface="Cabin" panose="020B0604020202020204" charset="0"/>
                </a:rPr>
                <a:t> </a:t>
              </a:r>
              <a:r>
                <a:rPr lang="en-US" sz="3200" dirty="0" err="1" smtClean="0">
                  <a:latin typeface="Cabin" panose="020B0604020202020204" charset="0"/>
                </a:rPr>
                <a:t>tiếp</a:t>
              </a:r>
              <a:r>
                <a:rPr lang="en-US" sz="3200" dirty="0" smtClean="0">
                  <a:latin typeface="Cabin" panose="020B0604020202020204" charset="0"/>
                </a:rPr>
                <a:t> </a:t>
              </a:r>
              <a:r>
                <a:rPr lang="en-US" sz="3200" dirty="0" err="1" smtClean="0">
                  <a:latin typeface="Cabin" panose="020B0604020202020204" charset="0"/>
                </a:rPr>
                <a:t>cận</a:t>
              </a:r>
              <a:r>
                <a:rPr lang="en-US" sz="3200" dirty="0" smtClean="0">
                  <a:latin typeface="Cabin" panose="020B0604020202020204" charset="0"/>
                </a:rPr>
                <a:t> </a:t>
              </a:r>
              <a:r>
                <a:rPr lang="en-US" sz="3200" dirty="0" err="1" smtClean="0">
                  <a:latin typeface="Cabin" panose="020B0604020202020204" charset="0"/>
                </a:rPr>
                <a:t>khách</a:t>
              </a:r>
              <a:r>
                <a:rPr lang="en-US" sz="3200" dirty="0" smtClean="0">
                  <a:latin typeface="Cabin" panose="020B0604020202020204" charset="0"/>
                </a:rPr>
                <a:t> </a:t>
              </a:r>
              <a:r>
                <a:rPr lang="en-US" sz="3200" dirty="0" err="1" smtClean="0">
                  <a:latin typeface="Cabin" panose="020B0604020202020204" charset="0"/>
                </a:rPr>
                <a:t>thuê</a:t>
              </a:r>
              <a:r>
                <a:rPr lang="en-US" sz="3200" dirty="0" smtClean="0">
                  <a:latin typeface="Cabin" panose="020B0604020202020204" charset="0"/>
                </a:rPr>
                <a:t> </a:t>
              </a:r>
              <a:r>
                <a:rPr lang="en-US" sz="3200" dirty="0" err="1" smtClean="0">
                  <a:latin typeface="Cabin" panose="020B0604020202020204" charset="0"/>
                </a:rPr>
                <a:t>mới</a:t>
              </a:r>
              <a:r>
                <a:rPr lang="vi-VN" sz="3200" dirty="0" smtClean="0">
                  <a:latin typeface="Cabin" panose="020B0604020202020204" charset="0"/>
                </a:rPr>
                <a:t>.</a:t>
              </a:r>
              <a:endParaRPr lang="en-US" sz="3199" u="none" dirty="0">
                <a:solidFill>
                  <a:srgbClr val="100F0D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644524" y="9293172"/>
            <a:ext cx="5209795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4549"/>
              </a:lnSpc>
              <a:spcBef>
                <a:spcPct val="0"/>
              </a:spcBef>
            </a:pPr>
            <a:r>
              <a:rPr lang="en-US" sz="3499" dirty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LÝ DO CHỌN ĐỀ TÀI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2766654" y="6245563"/>
            <a:ext cx="4194613" cy="1230359"/>
            <a:chOff x="0" y="0"/>
            <a:chExt cx="6218268" cy="182393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218268" cy="1823935"/>
            </a:xfrm>
            <a:custGeom>
              <a:avLst/>
              <a:gdLst/>
              <a:ahLst/>
              <a:cxnLst/>
              <a:rect l="l" t="t" r="r" b="b"/>
              <a:pathLst>
                <a:path w="6218268" h="1823935">
                  <a:moveTo>
                    <a:pt x="55370" y="0"/>
                  </a:moveTo>
                  <a:lnTo>
                    <a:pt x="6162898" y="0"/>
                  </a:lnTo>
                  <a:cubicBezTo>
                    <a:pt x="6193478" y="0"/>
                    <a:pt x="6218268" y="24790"/>
                    <a:pt x="6218268" y="55370"/>
                  </a:cubicBezTo>
                  <a:lnTo>
                    <a:pt x="6218268" y="1768564"/>
                  </a:lnTo>
                  <a:cubicBezTo>
                    <a:pt x="6218268" y="1799145"/>
                    <a:pt x="6193478" y="1823935"/>
                    <a:pt x="6162898" y="1823935"/>
                  </a:cubicBezTo>
                  <a:lnTo>
                    <a:pt x="55370" y="1823935"/>
                  </a:lnTo>
                  <a:cubicBezTo>
                    <a:pt x="24790" y="1823935"/>
                    <a:pt x="0" y="1799145"/>
                    <a:pt x="0" y="1768564"/>
                  </a:cubicBezTo>
                  <a:lnTo>
                    <a:pt x="0" y="55370"/>
                  </a:lnTo>
                  <a:cubicBezTo>
                    <a:pt x="0" y="24790"/>
                    <a:pt x="24790" y="0"/>
                    <a:pt x="55370" y="0"/>
                  </a:cubicBezTo>
                  <a:close/>
                </a:path>
              </a:pathLst>
            </a:custGeom>
            <a:solidFill>
              <a:srgbClr val="9ED1FF"/>
            </a:solidFill>
            <a:ln cap="rnd">
              <a:noFill/>
              <a:prstDash val="sysDot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6218268" cy="186203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2100"/>
                </a:lnSpc>
              </a:pP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Kéo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và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thả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ảnh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hoặc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video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của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bạn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!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Nhấp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vào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ảnh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hoặc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video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mẫu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và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xóa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.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Chọn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mục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của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bạn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từ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tab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Tải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lên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,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kéo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và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sau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đó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thả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vào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khung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!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362317" y="9445572"/>
            <a:ext cx="2891617" cy="298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0"/>
              </a:lnSpc>
            </a:pPr>
            <a:r>
              <a:rPr lang="en-US" sz="2000" b="1" spc="160">
                <a:solidFill>
                  <a:srgbClr val="FFFFFF"/>
                </a:solidFill>
                <a:latin typeface="Cabin Bold"/>
                <a:ea typeface="Cabin Bold"/>
                <a:cs typeface="Cabin Bold"/>
                <a:sym typeface="Cabin Bold"/>
              </a:rPr>
              <a:t>PHẠM QUANG HƯNG</a:t>
            </a:r>
          </a:p>
        </p:txBody>
      </p:sp>
      <p:pic>
        <p:nvPicPr>
          <p:cNvPr id="1030" name="Picture 6" descr="Cho Thuê Phòng Trọ, Nhà Nguyên Căn, Mặt Bằng Kinh Doanh Giá Rẻ Hà Nộ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76350"/>
            <a:ext cx="9079347" cy="68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 rot="5400000">
            <a:off x="1249378" y="9184118"/>
            <a:ext cx="633192" cy="821358"/>
          </a:xfrm>
          <a:custGeom>
            <a:avLst/>
            <a:gdLst/>
            <a:ahLst/>
            <a:cxnLst/>
            <a:rect l="l" t="t" r="r" b="b"/>
            <a:pathLst>
              <a:path w="633192" h="821358">
                <a:moveTo>
                  <a:pt x="0" y="0"/>
                </a:moveTo>
                <a:lnTo>
                  <a:pt x="633192" y="0"/>
                </a:lnTo>
                <a:lnTo>
                  <a:pt x="633192" y="821358"/>
                </a:lnTo>
                <a:lnTo>
                  <a:pt x="0" y="8213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042162" y="1019175"/>
            <a:ext cx="10217138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1">
                <a:solidFill>
                  <a:srgbClr val="0366BF"/>
                </a:solidFill>
                <a:latin typeface="Cabin Bold"/>
                <a:ea typeface="Cabin Bold"/>
                <a:cs typeface="Cabin Bold"/>
                <a:sym typeface="Cabin Bold"/>
              </a:rPr>
              <a:t>Công nghệ sử dụng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042162" y="3746867"/>
            <a:ext cx="8115300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19"/>
              </a:lnSpc>
            </a:pPr>
            <a:r>
              <a:rPr lang="en-US" sz="3399" b="1">
                <a:solidFill>
                  <a:srgbClr val="100F0D"/>
                </a:solidFill>
                <a:latin typeface="Cabin Bold"/>
                <a:ea typeface="Cabin Bold"/>
                <a:cs typeface="Cabin Bold"/>
                <a:sym typeface="Cabin Bold"/>
              </a:rPr>
              <a:t>Server(Hệ thống sử lý dữ liệu)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042162" y="4479074"/>
            <a:ext cx="8115300" cy="431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34"/>
              </a:lnSpc>
            </a:pPr>
            <a:r>
              <a:rPr lang="en-US" sz="2524">
                <a:solidFill>
                  <a:srgbClr val="100F0D"/>
                </a:solidFill>
                <a:latin typeface="Cabin"/>
                <a:ea typeface="Cabin"/>
                <a:cs typeface="Cabin"/>
                <a:sym typeface="Cabin"/>
              </a:rPr>
              <a:t>C#, ASP.NET Core Web API, Entity Framework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042162" y="5414831"/>
            <a:ext cx="8115300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19"/>
              </a:lnSpc>
            </a:pPr>
            <a:r>
              <a:rPr lang="en-US" sz="3399" b="1">
                <a:solidFill>
                  <a:srgbClr val="100F0D"/>
                </a:solidFill>
                <a:latin typeface="Cabin Bold"/>
                <a:ea typeface="Cabin Bold"/>
                <a:cs typeface="Cabin Bold"/>
                <a:sym typeface="Cabin Bold"/>
              </a:rPr>
              <a:t>Web App(Giao diện người dùng)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042162" y="6085443"/>
            <a:ext cx="8115300" cy="431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34"/>
              </a:lnSpc>
            </a:pPr>
            <a:r>
              <a:rPr lang="en-US" sz="2524">
                <a:solidFill>
                  <a:srgbClr val="100F0D"/>
                </a:solidFill>
                <a:latin typeface="Cabin"/>
                <a:ea typeface="Cabin"/>
                <a:cs typeface="Cabin"/>
                <a:sym typeface="Cabin"/>
              </a:rPr>
              <a:t>VueJs, Vuetify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042162" y="7021200"/>
            <a:ext cx="8115300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19"/>
              </a:lnSpc>
            </a:pPr>
            <a:r>
              <a:rPr lang="en-US" sz="3399" b="1">
                <a:solidFill>
                  <a:srgbClr val="100F0D"/>
                </a:solidFill>
                <a:latin typeface="Cabin Bold"/>
                <a:ea typeface="Cabin Bold"/>
                <a:cs typeface="Cabin Bold"/>
                <a:sym typeface="Cabin Bold"/>
              </a:rPr>
              <a:t>Database(Cơ sở dữ liệu)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042162" y="7691726"/>
            <a:ext cx="9838251" cy="431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8"/>
              </a:lnSpc>
            </a:pPr>
            <a:r>
              <a:rPr lang="en-US" sz="2520">
                <a:solidFill>
                  <a:srgbClr val="100F0D"/>
                </a:solidFill>
                <a:latin typeface="Cabin"/>
                <a:ea typeface="Cabin"/>
                <a:cs typeface="Cabin"/>
                <a:sym typeface="Cabin"/>
              </a:rPr>
              <a:t>SQL Server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348711" y="9417659"/>
            <a:ext cx="6910589" cy="33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729"/>
              </a:lnSpc>
              <a:spcBef>
                <a:spcPct val="0"/>
              </a:spcBef>
            </a:pPr>
            <a:r>
              <a:rPr lang="en-US" sz="2099" u="sng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  <a:hlinkClick r:id="" action="ppaction://noaction"/>
              </a:rPr>
              <a:t>QUAY LẠI CHƯƠNG TRÌNH LÀM VIỆC</a:t>
            </a:r>
          </a:p>
        </p:txBody>
      </p:sp>
      <p:pic>
        <p:nvPicPr>
          <p:cNvPr id="3074" name="Picture 2" descr="Tầm quan trọng của hợp đồng cho thuê nhà tr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3" y="3512915"/>
            <a:ext cx="6858000" cy="489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6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81971"/>
            <a:ext cx="10125344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1">
                <a:solidFill>
                  <a:srgbClr val="FFFFFF"/>
                </a:solidFill>
                <a:latin typeface="Cabin Bold"/>
                <a:ea typeface="Cabin Bold"/>
                <a:cs typeface="Cabin Bold"/>
                <a:sym typeface="Cabin Bold"/>
              </a:rPr>
              <a:t>Các chức năng chính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236880"/>
              </p:ext>
            </p:extLst>
          </p:nvPr>
        </p:nvGraphicFramePr>
        <p:xfrm>
          <a:off x="1028700" y="1648639"/>
          <a:ext cx="16230600" cy="7619273"/>
        </p:xfrm>
        <a:graphic>
          <a:graphicData uri="http://schemas.openxmlformats.org/drawingml/2006/table">
            <a:tbl>
              <a:tblPr/>
              <a:tblGrid>
                <a:gridCol w="811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5054"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1">
                          <a:solidFill>
                            <a:srgbClr val="0366B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Chủ nhà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1">
                          <a:solidFill>
                            <a:srgbClr val="0366B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Khách thuê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8157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Quản lý thông tin cá nhân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dirty="0" err="1" smtClean="0">
                          <a:solidFill>
                            <a:srgbClr val="FFFFFF"/>
                          </a:solidFill>
                          <a:latin typeface="Cabin"/>
                          <a:sym typeface="Cabin"/>
                        </a:rPr>
                        <a:t>Quản</a:t>
                      </a:r>
                      <a:r>
                        <a:rPr lang="en-US" sz="2399" baseline="0" dirty="0" smtClean="0">
                          <a:solidFill>
                            <a:srgbClr val="FFFFFF"/>
                          </a:solidFill>
                          <a:latin typeface="Cabin"/>
                          <a:sym typeface="Cabin"/>
                        </a:rPr>
                        <a:t> </a:t>
                      </a:r>
                      <a:r>
                        <a:rPr lang="en-US" sz="2399" baseline="0" dirty="0" err="1" smtClean="0">
                          <a:solidFill>
                            <a:srgbClr val="FFFFFF"/>
                          </a:solidFill>
                          <a:latin typeface="Cabin"/>
                          <a:sym typeface="Cabin"/>
                        </a:rPr>
                        <a:t>lý</a:t>
                      </a:r>
                      <a:r>
                        <a:rPr lang="en-US" sz="2399" baseline="0" dirty="0" smtClean="0">
                          <a:solidFill>
                            <a:srgbClr val="FFFFFF"/>
                          </a:solidFill>
                          <a:latin typeface="Cabin"/>
                          <a:sym typeface="Cabin"/>
                        </a:rPr>
                        <a:t> </a:t>
                      </a:r>
                      <a:r>
                        <a:rPr lang="en-US" sz="2399" baseline="0" dirty="0" err="1" smtClean="0">
                          <a:solidFill>
                            <a:srgbClr val="FFFFFF"/>
                          </a:solidFill>
                          <a:latin typeface="Cabin"/>
                          <a:sym typeface="Cabin"/>
                        </a:rPr>
                        <a:t>thông</a:t>
                      </a:r>
                      <a:r>
                        <a:rPr lang="en-US" sz="2399" baseline="0" dirty="0" smtClean="0">
                          <a:solidFill>
                            <a:srgbClr val="FFFFFF"/>
                          </a:solidFill>
                          <a:latin typeface="Cabin"/>
                          <a:sym typeface="Cabin"/>
                        </a:rPr>
                        <a:t> tin </a:t>
                      </a:r>
                      <a:r>
                        <a:rPr lang="en-US" sz="2399" baseline="0" dirty="0" err="1" smtClean="0">
                          <a:solidFill>
                            <a:srgbClr val="FFFFFF"/>
                          </a:solidFill>
                          <a:latin typeface="Cabin"/>
                          <a:sym typeface="Cabin"/>
                        </a:rPr>
                        <a:t>cá</a:t>
                      </a:r>
                      <a:r>
                        <a:rPr lang="en-US" sz="2399" baseline="0" dirty="0" smtClean="0">
                          <a:solidFill>
                            <a:srgbClr val="FFFFFF"/>
                          </a:solidFill>
                          <a:latin typeface="Cabin"/>
                          <a:sym typeface="Cabin"/>
                        </a:rPr>
                        <a:t> </a:t>
                      </a:r>
                      <a:r>
                        <a:rPr lang="en-US" sz="2399" baseline="0" dirty="0" err="1" smtClean="0">
                          <a:solidFill>
                            <a:srgbClr val="FFFFFF"/>
                          </a:solidFill>
                          <a:latin typeface="Cabin"/>
                          <a:sym typeface="Cabin"/>
                        </a:rPr>
                        <a:t>nhân</a:t>
                      </a:r>
                      <a:endParaRPr lang="en-US" sz="1100" dirty="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9492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Quản lý toà nhà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dirty="0" err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Nhận</a:t>
                      </a:r>
                      <a:r>
                        <a:rPr lang="en-US" sz="2399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2399" dirty="0" err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yêu</a:t>
                      </a:r>
                      <a:r>
                        <a:rPr lang="en-US" sz="2399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2399" dirty="0" err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cầu</a:t>
                      </a:r>
                      <a:r>
                        <a:rPr lang="en-US" sz="2399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2399" dirty="0" err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và</a:t>
                      </a:r>
                      <a:r>
                        <a:rPr lang="en-US" sz="2399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2399" dirty="0" err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điền</a:t>
                      </a:r>
                      <a:r>
                        <a:rPr lang="en-US" sz="2399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2399" dirty="0" err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các</a:t>
                      </a:r>
                      <a:r>
                        <a:rPr lang="en-US" sz="2399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2399" dirty="0" err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thông</a:t>
                      </a:r>
                      <a:r>
                        <a:rPr lang="en-US" sz="2399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2399" dirty="0" err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cần</a:t>
                      </a:r>
                      <a:r>
                        <a:rPr lang="en-US" sz="2399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2399" dirty="0" err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thiết</a:t>
                      </a:r>
                      <a:endParaRPr lang="en-US" sz="1100" dirty="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9492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Quản lý phòng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335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chemeClr val="bg1"/>
                          </a:solidFill>
                          <a:latin typeface="Montserrat" panose="020B0604020202020204" charset="0"/>
                        </a:rPr>
                        <a:t>Tìm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  <a:latin typeface="Montserrat" panose="020B0604020202020204" charset="0"/>
                        </a:rPr>
                        <a:t>kiếm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  <a:latin typeface="Montserrat" panose="020B0604020202020204" charset="0"/>
                        </a:rPr>
                        <a:t>phòng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Montserrat" panose="020B0604020202020204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  <a:latin typeface="Montserrat" panose="020B0604020202020204" charset="0"/>
                        </a:rPr>
                        <a:t>trọ</a:t>
                      </a:r>
                      <a:endParaRPr lang="en-US" sz="2400" dirty="0" smtClean="0">
                        <a:solidFill>
                          <a:schemeClr val="bg1"/>
                        </a:solidFill>
                        <a:latin typeface="Montserrat" panose="020B0604020202020204" charset="0"/>
                      </a:endParaRPr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9492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Quản lý dịch vụ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dirty="0" err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Gửi</a:t>
                      </a:r>
                      <a:r>
                        <a:rPr lang="en-US" sz="2399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2399" dirty="0" err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yêu</a:t>
                      </a:r>
                      <a:r>
                        <a:rPr lang="en-US" sz="2399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2399" dirty="0" err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cầu</a:t>
                      </a:r>
                      <a:r>
                        <a:rPr lang="en-US" sz="2399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2399" dirty="0" err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đã</a:t>
                      </a:r>
                      <a:r>
                        <a:rPr lang="en-US" sz="2399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2399" dirty="0" err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thanh</a:t>
                      </a:r>
                      <a:r>
                        <a:rPr lang="en-US" sz="2399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2399" dirty="0" err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toán</a:t>
                      </a:r>
                      <a:r>
                        <a:rPr lang="en-US" sz="2399" dirty="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2399" dirty="0" err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hoá</a:t>
                      </a:r>
                      <a:endParaRPr lang="en-US" sz="1100" dirty="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9492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Quản lý hợp đồng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dirty="0" err="1" smtClean="0">
                          <a:solidFill>
                            <a:srgbClr val="FFFFFF"/>
                          </a:solidFill>
                          <a:latin typeface="Montserrat"/>
                          <a:sym typeface="Montserrat"/>
                        </a:rPr>
                        <a:t>Tìm</a:t>
                      </a:r>
                      <a:r>
                        <a:rPr lang="en-US" sz="2400" baseline="0" dirty="0" smtClean="0">
                          <a:solidFill>
                            <a:srgbClr val="FFFFFF"/>
                          </a:solidFill>
                          <a:latin typeface="Montserrat"/>
                          <a:sym typeface="Montserrat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FFFFFF"/>
                          </a:solidFill>
                          <a:latin typeface="Montserrat"/>
                          <a:sym typeface="Montserrat"/>
                        </a:rPr>
                        <a:t>kiếm</a:t>
                      </a:r>
                      <a:r>
                        <a:rPr lang="en-US" sz="2400" baseline="0" dirty="0" smtClean="0">
                          <a:solidFill>
                            <a:srgbClr val="FFFFFF"/>
                          </a:solidFill>
                          <a:latin typeface="Montserrat"/>
                          <a:sym typeface="Montserrat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FFFFFF"/>
                          </a:solidFill>
                          <a:latin typeface="Montserrat"/>
                          <a:sym typeface="Montserrat"/>
                        </a:rPr>
                        <a:t>người</a:t>
                      </a:r>
                      <a:r>
                        <a:rPr lang="en-US" sz="2400" baseline="0" dirty="0" smtClean="0">
                          <a:solidFill>
                            <a:srgbClr val="FFFFFF"/>
                          </a:solidFill>
                          <a:latin typeface="Montserrat"/>
                          <a:sym typeface="Montserrat"/>
                        </a:rPr>
                        <a:t> ở </a:t>
                      </a:r>
                      <a:r>
                        <a:rPr lang="en-US" sz="2400" baseline="0" dirty="0" err="1" smtClean="0">
                          <a:solidFill>
                            <a:srgbClr val="FFFFFF"/>
                          </a:solidFill>
                          <a:latin typeface="Montserrat"/>
                          <a:sym typeface="Montserrat"/>
                        </a:rPr>
                        <a:t>ghép</a:t>
                      </a:r>
                      <a:endParaRPr lang="en-US" sz="2400" dirty="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9492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Quản lý hoá đơn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335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rgbClr val="FFFFFF"/>
                          </a:solidFill>
                          <a:latin typeface="Montserrat"/>
                          <a:sym typeface="Montserrat"/>
                        </a:rPr>
                        <a:t>Đăng</a:t>
                      </a:r>
                      <a:r>
                        <a:rPr lang="en-US" sz="2400" baseline="0" dirty="0" smtClean="0">
                          <a:solidFill>
                            <a:srgbClr val="FFFFFF"/>
                          </a:solidFill>
                          <a:latin typeface="Montserrat"/>
                          <a:sym typeface="Montserrat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FFFFFF"/>
                          </a:solidFill>
                          <a:latin typeface="Montserrat"/>
                          <a:sym typeface="Montserrat"/>
                        </a:rPr>
                        <a:t>bài</a:t>
                      </a:r>
                      <a:r>
                        <a:rPr lang="en-US" sz="2400" baseline="0" dirty="0" smtClean="0">
                          <a:solidFill>
                            <a:srgbClr val="FFFFFF"/>
                          </a:solidFill>
                          <a:latin typeface="Montserrat"/>
                          <a:sym typeface="Montserrat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FFFFFF"/>
                          </a:solidFill>
                          <a:latin typeface="Montserrat"/>
                          <a:sym typeface="Montserrat"/>
                        </a:rPr>
                        <a:t>tìm</a:t>
                      </a:r>
                      <a:r>
                        <a:rPr lang="en-US" sz="2400" baseline="0" dirty="0" smtClean="0">
                          <a:solidFill>
                            <a:srgbClr val="FFFFFF"/>
                          </a:solidFill>
                          <a:latin typeface="Montserrat"/>
                          <a:sym typeface="Montserrat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FFFFFF"/>
                          </a:solidFill>
                          <a:latin typeface="Montserrat"/>
                          <a:sym typeface="Montserrat"/>
                        </a:rPr>
                        <a:t>người</a:t>
                      </a:r>
                      <a:r>
                        <a:rPr lang="en-US" sz="2400" baseline="0" dirty="0" smtClean="0">
                          <a:solidFill>
                            <a:srgbClr val="FFFFFF"/>
                          </a:solidFill>
                          <a:latin typeface="Montserrat"/>
                          <a:sym typeface="Montserrat"/>
                        </a:rPr>
                        <a:t> ở </a:t>
                      </a:r>
                      <a:r>
                        <a:rPr lang="en-US" sz="2400" baseline="0" dirty="0" err="1" smtClean="0">
                          <a:solidFill>
                            <a:srgbClr val="FFFFFF"/>
                          </a:solidFill>
                          <a:latin typeface="Montserrat"/>
                          <a:sym typeface="Montserrat"/>
                        </a:rPr>
                        <a:t>ghép</a:t>
                      </a:r>
                      <a:endParaRPr lang="en-US" sz="2400" dirty="0" smtClean="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Báo cáo thông kê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335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rgbClr val="FFFFFF"/>
                          </a:solidFill>
                          <a:latin typeface="Montserrat"/>
                          <a:sym typeface="Montserrat"/>
                        </a:rPr>
                        <a:t>Xem</a:t>
                      </a:r>
                      <a:r>
                        <a:rPr lang="en-US" sz="2400" baseline="0" dirty="0" smtClean="0">
                          <a:solidFill>
                            <a:srgbClr val="FFFFFF"/>
                          </a:solidFill>
                          <a:latin typeface="Montserrat"/>
                          <a:sym typeface="Montserrat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FFFFFF"/>
                          </a:solidFill>
                          <a:latin typeface="Montserrat"/>
                          <a:sym typeface="Montserrat"/>
                        </a:rPr>
                        <a:t>hoá</a:t>
                      </a:r>
                      <a:r>
                        <a:rPr lang="en-US" sz="2400" baseline="0" dirty="0" smtClean="0">
                          <a:solidFill>
                            <a:srgbClr val="FFFFFF"/>
                          </a:solidFill>
                          <a:latin typeface="Montserrat"/>
                          <a:sym typeface="Montserrat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FFFFFF"/>
                          </a:solidFill>
                          <a:latin typeface="Montserrat"/>
                          <a:sym typeface="Montserrat"/>
                        </a:rPr>
                        <a:t>đơn</a:t>
                      </a:r>
                      <a:endParaRPr lang="en-US" sz="2400" dirty="0" smtClean="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AutoShape 4"/>
          <p:cNvSpPr/>
          <p:nvPr/>
        </p:nvSpPr>
        <p:spPr>
          <a:xfrm flipH="1">
            <a:off x="9144000" y="3143574"/>
            <a:ext cx="0" cy="6124339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9144000" y="1648639"/>
            <a:ext cx="0" cy="1494936"/>
          </a:xfrm>
          <a:prstGeom prst="line">
            <a:avLst/>
          </a:prstGeom>
          <a:ln w="38100" cap="flat">
            <a:solidFill>
              <a:srgbClr val="0366B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02594"/>
            <a:ext cx="5466378" cy="1384406"/>
            <a:chOff x="0" y="0"/>
            <a:chExt cx="1439705" cy="3646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39705" cy="364617"/>
            </a:xfrm>
            <a:custGeom>
              <a:avLst/>
              <a:gdLst/>
              <a:ahLst/>
              <a:cxnLst/>
              <a:rect l="l" t="t" r="r" b="b"/>
              <a:pathLst>
                <a:path w="1439705" h="364617">
                  <a:moveTo>
                    <a:pt x="0" y="0"/>
                  </a:moveTo>
                  <a:lnTo>
                    <a:pt x="1439705" y="0"/>
                  </a:lnTo>
                  <a:lnTo>
                    <a:pt x="1439705" y="364617"/>
                  </a:lnTo>
                  <a:lnTo>
                    <a:pt x="0" y="364617"/>
                  </a:lnTo>
                  <a:close/>
                </a:path>
              </a:pathLst>
            </a:custGeom>
            <a:solidFill>
              <a:srgbClr val="100F0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39705" cy="4027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466378" y="8902594"/>
            <a:ext cx="12821622" cy="1384406"/>
            <a:chOff x="0" y="0"/>
            <a:chExt cx="3376888" cy="36461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76888" cy="364617"/>
            </a:xfrm>
            <a:custGeom>
              <a:avLst/>
              <a:gdLst/>
              <a:ahLst/>
              <a:cxnLst/>
              <a:rect l="l" t="t" r="r" b="b"/>
              <a:pathLst>
                <a:path w="3376888" h="364617">
                  <a:moveTo>
                    <a:pt x="0" y="0"/>
                  </a:moveTo>
                  <a:lnTo>
                    <a:pt x="3376888" y="0"/>
                  </a:lnTo>
                  <a:lnTo>
                    <a:pt x="3376888" y="364617"/>
                  </a:lnTo>
                  <a:lnTo>
                    <a:pt x="0" y="364617"/>
                  </a:lnTo>
                  <a:close/>
                </a:path>
              </a:pathLst>
            </a:custGeom>
            <a:solidFill>
              <a:srgbClr val="0366B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376888" cy="4027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645756" y="0"/>
            <a:ext cx="12996487" cy="8902594"/>
          </a:xfrm>
          <a:custGeom>
            <a:avLst/>
            <a:gdLst/>
            <a:ahLst/>
            <a:cxnLst/>
            <a:rect l="l" t="t" r="r" b="b"/>
            <a:pathLst>
              <a:path w="12996487" h="8902594">
                <a:moveTo>
                  <a:pt x="0" y="0"/>
                </a:moveTo>
                <a:lnTo>
                  <a:pt x="12996488" y="0"/>
                </a:lnTo>
                <a:lnTo>
                  <a:pt x="12996488" y="8902594"/>
                </a:lnTo>
                <a:lnTo>
                  <a:pt x="0" y="89025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0" y="9467479"/>
            <a:ext cx="5466378" cy="298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2000" spc="16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WEBSITE QUẢN LÝ NHÀ TRỌ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66378" y="9350004"/>
            <a:ext cx="12821622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MÔ HÌNH DỮ LIỆU QUAN HỆ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6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002246"/>
            <a:chOff x="0" y="0"/>
            <a:chExt cx="24384000" cy="5336327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65122" b="3557"/>
            <a:stretch>
              <a:fillRect/>
            </a:stretch>
          </p:blipFill>
          <p:spPr>
            <a:xfrm>
              <a:off x="0" y="0"/>
              <a:ext cx="24384000" cy="5336327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1028700" y="7876804"/>
            <a:ext cx="7308168" cy="907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92"/>
              </a:lnSpc>
            </a:pPr>
            <a:r>
              <a:rPr lang="en-US" sz="8000" b="1" dirty="0" err="1">
                <a:solidFill>
                  <a:srgbClr val="FFFFFF"/>
                </a:solidFill>
                <a:latin typeface="Cabin Bold"/>
                <a:ea typeface="Cabin Bold"/>
                <a:cs typeface="Cabin Bold"/>
                <a:sym typeface="Cabin Bold"/>
              </a:rPr>
              <a:t>Kết</a:t>
            </a:r>
            <a:r>
              <a:rPr lang="en-US" sz="8000" b="1" dirty="0">
                <a:solidFill>
                  <a:srgbClr val="FFFFFF"/>
                </a:solidFill>
                <a:latin typeface="Cabin Bold"/>
                <a:ea typeface="Cabin Bold"/>
                <a:cs typeface="Cabin Bold"/>
                <a:sym typeface="Cabin Bold"/>
              </a:rPr>
              <a:t> </a:t>
            </a:r>
            <a:r>
              <a:rPr lang="en-US" sz="8000" b="1" dirty="0" err="1">
                <a:solidFill>
                  <a:srgbClr val="FFFFFF"/>
                </a:solidFill>
                <a:latin typeface="Cabin Bold"/>
                <a:ea typeface="Cabin Bold"/>
                <a:cs typeface="Cabin Bold"/>
                <a:sym typeface="Cabin Bold"/>
              </a:rPr>
              <a:t>luận</a:t>
            </a:r>
            <a:endParaRPr lang="en-US" sz="8000" b="1" dirty="0">
              <a:solidFill>
                <a:srgbClr val="FFFFFF"/>
              </a:solidFill>
              <a:latin typeface="Cabin Bold"/>
              <a:ea typeface="Cabin Bold"/>
              <a:cs typeface="Cabin Bold"/>
              <a:sym typeface="Cabin Bol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6934200" y="4517603"/>
            <a:ext cx="10325100" cy="2876094"/>
            <a:chOff x="-80449" y="-19050"/>
            <a:chExt cx="10900849" cy="3361861"/>
          </a:xfrm>
        </p:grpSpPr>
        <p:sp>
          <p:nvSpPr>
            <p:cNvPr id="6" name="TextBox 6"/>
            <p:cNvSpPr txBox="1"/>
            <p:nvPr/>
          </p:nvSpPr>
          <p:spPr>
            <a:xfrm>
              <a:off x="0" y="-19050"/>
              <a:ext cx="10820400" cy="4925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59"/>
                </a:lnSpc>
                <a:spcBef>
                  <a:spcPct val="0"/>
                </a:spcBef>
              </a:pPr>
              <a:r>
                <a:rPr lang="en-US" sz="4500" b="1" u="none" spc="131" dirty="0" err="1">
                  <a:solidFill>
                    <a:srgbClr val="FFFFF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Ưu</a:t>
              </a:r>
              <a:r>
                <a:rPr lang="en-US" sz="4500" b="1" u="none" spc="131" dirty="0">
                  <a:solidFill>
                    <a:srgbClr val="FFFFF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 </a:t>
              </a:r>
              <a:r>
                <a:rPr lang="en-US" sz="4500" b="1" spc="131" dirty="0" err="1">
                  <a:solidFill>
                    <a:srgbClr val="FFFFF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điểm</a:t>
              </a:r>
              <a:r>
                <a:rPr lang="en-US" sz="4500" b="1" spc="131" dirty="0">
                  <a:solidFill>
                    <a:srgbClr val="FFFFF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:</a:t>
              </a:r>
              <a:endParaRPr lang="en-US" sz="4500" b="1" u="none" spc="131" dirty="0">
                <a:solidFill>
                  <a:srgbClr val="FFFFFF"/>
                </a:solidFill>
                <a:latin typeface="Cabin Bold"/>
                <a:ea typeface="Cabin Bold"/>
                <a:cs typeface="Cabin Bold"/>
                <a:sym typeface="Cabin Bold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-80449" y="2850241"/>
              <a:ext cx="10820400" cy="4925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4500" b="1" u="none" spc="131" dirty="0" err="1">
                  <a:solidFill>
                    <a:srgbClr val="FFFFF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Cần</a:t>
              </a:r>
              <a:r>
                <a:rPr lang="en-US" sz="4500" b="1" u="none" spc="131" dirty="0">
                  <a:solidFill>
                    <a:srgbClr val="FFFFF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 </a:t>
              </a:r>
              <a:r>
                <a:rPr lang="en-US" sz="4500" b="1" u="none" spc="131" dirty="0" err="1">
                  <a:solidFill>
                    <a:srgbClr val="FFFFF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phát</a:t>
              </a:r>
              <a:r>
                <a:rPr lang="en-US" sz="4500" b="1" u="none" spc="131" dirty="0">
                  <a:solidFill>
                    <a:srgbClr val="FFFFF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 </a:t>
              </a:r>
              <a:r>
                <a:rPr lang="en-US" sz="4500" b="1" u="none" spc="131" dirty="0" err="1">
                  <a:solidFill>
                    <a:srgbClr val="FFFFF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triển</a:t>
              </a:r>
              <a:r>
                <a:rPr lang="en-US" sz="4500" b="1" u="none" spc="131" dirty="0">
                  <a:solidFill>
                    <a:srgbClr val="FFFFF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 </a:t>
              </a:r>
              <a:r>
                <a:rPr lang="en-US" sz="4500" b="1" u="none" spc="131" dirty="0" err="1">
                  <a:solidFill>
                    <a:srgbClr val="FFFFF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thêm</a:t>
              </a:r>
              <a:r>
                <a:rPr lang="en-US" sz="4500" b="1" u="none" spc="131" dirty="0">
                  <a:solidFill>
                    <a:srgbClr val="FFFFF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: 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7D96491-B946-2207-E9D5-0C0A4401F777}"/>
              </a:ext>
            </a:extLst>
          </p:cNvPr>
          <p:cNvSpPr txBox="1"/>
          <p:nvPr/>
        </p:nvSpPr>
        <p:spPr>
          <a:xfrm>
            <a:off x="6934200" y="5143500"/>
            <a:ext cx="1032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+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hệ</a:t>
            </a:r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thông</a:t>
            </a:r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gửi</a:t>
            </a:r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yêu</a:t>
            </a:r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cầu</a:t>
            </a:r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nhập</a:t>
            </a:r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thông</a:t>
            </a:r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 tin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hóa</a:t>
            </a:r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đơn</a:t>
            </a:r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đến</a:t>
            </a:r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khách</a:t>
            </a:r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thuê</a:t>
            </a:r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tự</a:t>
            </a:r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động</a:t>
            </a:r>
            <a:endParaRPr lang="en-US" sz="2400" dirty="0">
              <a:solidFill>
                <a:schemeClr val="bg1"/>
              </a:solidFill>
              <a:latin typeface="Cabin Bold" panose="020B0604020202020204" charset="0"/>
            </a:endParaRPr>
          </a:p>
          <a:p>
            <a:endParaRPr lang="en-US" sz="2400" dirty="0">
              <a:solidFill>
                <a:schemeClr val="bg1"/>
              </a:solidFill>
              <a:latin typeface="Cabin Bold" panose="020B060402020202020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+ H</a:t>
            </a:r>
            <a:r>
              <a:rPr lang="vi-VN" sz="2400" dirty="0">
                <a:solidFill>
                  <a:schemeClr val="bg1"/>
                </a:solidFill>
                <a:latin typeface="Cabin Bold" panose="020B0604020202020204" charset="0"/>
              </a:rPr>
              <a:t>ệ thông báo cáo hàng tháng tự động người dùng không cần vào hệ thống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4A1CB1-DF36-BF5D-96E8-ABC38B2E3256}"/>
              </a:ext>
            </a:extLst>
          </p:cNvPr>
          <p:cNvSpPr txBox="1"/>
          <p:nvPr/>
        </p:nvSpPr>
        <p:spPr>
          <a:xfrm>
            <a:off x="6896100" y="7581900"/>
            <a:ext cx="10325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+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Hệ</a:t>
            </a:r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thống</a:t>
            </a:r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xác</a:t>
            </a:r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nhận</a:t>
            </a:r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thanh</a:t>
            </a:r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toán</a:t>
            </a:r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tự</a:t>
            </a:r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bin Bold" panose="020B0604020202020204" charset="0"/>
              </a:rPr>
              <a:t>động</a:t>
            </a:r>
            <a:endParaRPr lang="en-US" sz="2400" dirty="0">
              <a:solidFill>
                <a:schemeClr val="bg1"/>
              </a:solidFill>
              <a:latin typeface="Cabin Bold" panose="020B0604020202020204" charset="0"/>
            </a:endParaRPr>
          </a:p>
          <a:p>
            <a:endParaRPr lang="en-US" sz="2400" dirty="0">
              <a:solidFill>
                <a:schemeClr val="bg1"/>
              </a:solidFill>
              <a:latin typeface="Cabin Bold" panose="020B060402020202020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+ H</a:t>
            </a:r>
            <a:r>
              <a:rPr lang="vi-VN" sz="2400" dirty="0">
                <a:solidFill>
                  <a:schemeClr val="bg1"/>
                </a:solidFill>
                <a:latin typeface="Cabin Bold" panose="020B0604020202020204" charset="0"/>
              </a:rPr>
              <a:t>ệ thống quét ảnh để ra các thông tin số dịch vụ mới như số điện, </a:t>
            </a:r>
            <a:r>
              <a:rPr lang="vi-VN" sz="2400" dirty="0" smtClean="0">
                <a:solidFill>
                  <a:schemeClr val="bg1"/>
                </a:solidFill>
                <a:latin typeface="Cabin Bold" panose="020B0604020202020204" charset="0"/>
              </a:rPr>
              <a:t>nước</a:t>
            </a:r>
            <a:endParaRPr lang="en-US" sz="2400" dirty="0" smtClean="0">
              <a:solidFill>
                <a:schemeClr val="bg1"/>
              </a:solidFill>
              <a:latin typeface="Cabin Bold" panose="020B0604020202020204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abin Bold" panose="020B060402020202020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abin Bold" panose="020B0604020202020204" charset="0"/>
              </a:rPr>
              <a:t>+ H</a:t>
            </a:r>
            <a:r>
              <a:rPr lang="vi-VN" sz="2400" dirty="0" smtClean="0">
                <a:solidFill>
                  <a:schemeClr val="bg1"/>
                </a:solidFill>
                <a:latin typeface="Cabin Bold" panose="020B0604020202020204" charset="0"/>
              </a:rPr>
              <a:t>ệ</a:t>
            </a:r>
            <a:r>
              <a:rPr lang="en-US" sz="2400" dirty="0" smtClean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abin Bold" panose="020B0604020202020204" charset="0"/>
              </a:rPr>
              <a:t>thống</a:t>
            </a:r>
            <a:r>
              <a:rPr lang="en-US" sz="2400" dirty="0" smtClean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abin Bold" panose="020B0604020202020204" charset="0"/>
              </a:rPr>
              <a:t>báo</a:t>
            </a:r>
            <a:r>
              <a:rPr lang="en-US" sz="2400" dirty="0" smtClean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abin Bold" panose="020B0604020202020204" charset="0"/>
              </a:rPr>
              <a:t>cáo</a:t>
            </a:r>
            <a:r>
              <a:rPr lang="en-US" sz="2400" dirty="0" smtClean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abin Bold" panose="020B0604020202020204" charset="0"/>
              </a:rPr>
              <a:t>về</a:t>
            </a:r>
            <a:r>
              <a:rPr lang="en-US" sz="2400" dirty="0" smtClean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abin Bold" panose="020B0604020202020204" charset="0"/>
              </a:rPr>
              <a:t>các</a:t>
            </a:r>
            <a:r>
              <a:rPr lang="en-US" sz="2400" dirty="0" smtClean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abin Bold" panose="020B0604020202020204" charset="0"/>
              </a:rPr>
              <a:t>sai</a:t>
            </a:r>
            <a:r>
              <a:rPr lang="en-US" sz="2400" dirty="0" smtClean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abin Bold" panose="020B0604020202020204" charset="0"/>
              </a:rPr>
              <a:t>phạm</a:t>
            </a:r>
            <a:r>
              <a:rPr lang="en-US" sz="2400" dirty="0" smtClean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abin Bold" panose="020B0604020202020204" charset="0"/>
              </a:rPr>
              <a:t>của</a:t>
            </a:r>
            <a:r>
              <a:rPr lang="en-US" sz="2400" dirty="0" smtClean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abin Bold" panose="020B0604020202020204" charset="0"/>
              </a:rPr>
              <a:t>người</a:t>
            </a:r>
            <a:r>
              <a:rPr lang="en-US" sz="2400" dirty="0" smtClean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abin Bold" panose="020B0604020202020204" charset="0"/>
              </a:rPr>
              <a:t>đăng</a:t>
            </a:r>
            <a:r>
              <a:rPr lang="en-US" sz="2400" dirty="0" smtClean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abin Bold" panose="020B0604020202020204" charset="0"/>
              </a:rPr>
              <a:t>bài</a:t>
            </a:r>
            <a:endParaRPr lang="en-US" sz="2400" dirty="0">
              <a:solidFill>
                <a:schemeClr val="bg1"/>
              </a:solidFill>
              <a:latin typeface="Cabin Bold" panose="020B0604020202020204" charset="0"/>
            </a:endParaRPr>
          </a:p>
          <a:p>
            <a:endParaRPr lang="en-US" sz="2400" dirty="0">
              <a:solidFill>
                <a:schemeClr val="bg1"/>
              </a:solidFill>
              <a:latin typeface="Cabin Bold" panose="020B060402020202020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abin Bold" panose="020B0604020202020204" charset="0"/>
              </a:rPr>
              <a:t>+ </a:t>
            </a:r>
            <a:r>
              <a:rPr lang="en-US" sz="2400" dirty="0" err="1" smtClean="0">
                <a:solidFill>
                  <a:schemeClr val="bg1"/>
                </a:solidFill>
                <a:latin typeface="Cabin Bold" panose="020B0604020202020204" charset="0"/>
              </a:rPr>
              <a:t>Hệ</a:t>
            </a:r>
            <a:r>
              <a:rPr lang="en-US" sz="2400" dirty="0" smtClean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abin Bold" panose="020B0604020202020204" charset="0"/>
              </a:rPr>
              <a:t>thống</a:t>
            </a:r>
            <a:r>
              <a:rPr lang="en-US" sz="2400" dirty="0" smtClean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abin Bold" panose="020B0604020202020204" charset="0"/>
              </a:rPr>
              <a:t>quản</a:t>
            </a:r>
            <a:r>
              <a:rPr lang="en-US" sz="2400" dirty="0" smtClean="0">
                <a:solidFill>
                  <a:schemeClr val="bg1"/>
                </a:solidFill>
                <a:latin typeface="Cabin Bold" panose="020B060402020202020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abin Bold" panose="020B0604020202020204" charset="0"/>
              </a:rPr>
              <a:t>trị</a:t>
            </a:r>
            <a:r>
              <a:rPr lang="en-US" sz="2400" dirty="0" smtClean="0">
                <a:solidFill>
                  <a:schemeClr val="bg1"/>
                </a:solidFill>
                <a:latin typeface="Cabin Bold" panose="020B0604020202020204" charset="0"/>
              </a:rPr>
              <a:t> website</a:t>
            </a:r>
            <a:endParaRPr lang="vi-VN" sz="2400" dirty="0">
              <a:solidFill>
                <a:schemeClr val="bg1"/>
              </a:solidFill>
              <a:latin typeface="Cabin Bold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396</Words>
  <Application>Microsoft Office PowerPoint</Application>
  <PresentationFormat>Custom</PresentationFormat>
  <Paragraphs>52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Cabin</vt:lpstr>
      <vt:lpstr>Calibri</vt:lpstr>
      <vt:lpstr>Cabin Bold</vt:lpstr>
      <vt:lpstr>Montserrat</vt:lpstr>
      <vt:lpstr>Montserrat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thuyết trình doanh nghiệp Đề xuất nghiên cứu Phong cách khối màu Sắc màu Xanh dương Đen</dc:title>
  <cp:lastModifiedBy>META COM</cp:lastModifiedBy>
  <cp:revision>15</cp:revision>
  <dcterms:created xsi:type="dcterms:W3CDTF">2006-08-16T00:00:00Z</dcterms:created>
  <dcterms:modified xsi:type="dcterms:W3CDTF">2025-01-17T15:14:36Z</dcterms:modified>
  <dc:identifier>DAGbhq4H1dY</dc:identifier>
</cp:coreProperties>
</file>