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8" r:id="rId2"/>
    <p:sldId id="357" r:id="rId3"/>
    <p:sldId id="359" r:id="rId4"/>
    <p:sldId id="392" r:id="rId5"/>
    <p:sldId id="383" r:id="rId6"/>
    <p:sldId id="382" r:id="rId7"/>
    <p:sldId id="389" r:id="rId8"/>
    <p:sldId id="394" r:id="rId9"/>
    <p:sldId id="395" r:id="rId10"/>
    <p:sldId id="361" r:id="rId11"/>
    <p:sldId id="390" r:id="rId12"/>
    <p:sldId id="377" r:id="rId13"/>
    <p:sldId id="355" r:id="rId14"/>
    <p:sldId id="3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848" autoAdjust="0"/>
  </p:normalViewPr>
  <p:slideViewPr>
    <p:cSldViewPr snapToGrid="0">
      <p:cViewPr>
        <p:scale>
          <a:sx n="66" d="100"/>
          <a:sy n="66" d="100"/>
        </p:scale>
        <p:origin x="16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C6606-AAAF-4394-9D9E-571664A23F8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EE8D0-8F43-42B1-ADB2-B5DB3AC3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4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I'd like to give you an overview of cache memory</a:t>
            </a:r>
          </a:p>
          <a:p>
            <a:r>
              <a:rPr lang="en-US" dirty="0"/>
              <a:t>This presentation(</a:t>
            </a:r>
            <a:r>
              <a:rPr lang="en-US" dirty="0" err="1"/>
              <a:t>prez.ənˈteɪ.ʃən</a:t>
            </a:r>
            <a:r>
              <a:rPr lang="en-US" dirty="0"/>
              <a:t>) is structured(</a:t>
            </a:r>
            <a:r>
              <a:rPr lang="en-US" dirty="0" err="1"/>
              <a:t>strʌk.tʃəd</a:t>
            </a:r>
            <a:r>
              <a:rPr lang="en-US" dirty="0"/>
              <a:t>) as follow </a:t>
            </a:r>
          </a:p>
          <a:p>
            <a:r>
              <a:rPr lang="en-US" dirty="0"/>
              <a:t>part 1 Introducing cache memory</a:t>
            </a:r>
          </a:p>
          <a:p>
            <a:r>
              <a:rPr lang="en-US" dirty="0"/>
              <a:t>part 2 </a:t>
            </a:r>
            <a:r>
              <a:rPr lang="en-US" dirty="0" err="1"/>
              <a:t>Tranformation</a:t>
            </a:r>
            <a:r>
              <a:rPr lang="en-US" dirty="0"/>
              <a:t> of cache memory</a:t>
            </a:r>
          </a:p>
          <a:p>
            <a:r>
              <a:rPr lang="en-US" dirty="0"/>
              <a:t>part 3 Organization(ɔː.</a:t>
            </a:r>
            <a:r>
              <a:rPr lang="en-US" dirty="0" err="1"/>
              <a:t>ɡən.aɪˈzeɪ.ʃən</a:t>
            </a:r>
            <a:r>
              <a:rPr lang="en-US" dirty="0"/>
              <a:t>) of cache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6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17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66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9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I'd like to give you an overview of cache memory</a:t>
            </a:r>
          </a:p>
          <a:p>
            <a:r>
              <a:rPr lang="en-US" dirty="0"/>
              <a:t>This presentation(</a:t>
            </a:r>
            <a:r>
              <a:rPr lang="en-US" dirty="0" err="1"/>
              <a:t>prez.ənˈteɪ.ʃən</a:t>
            </a:r>
            <a:r>
              <a:rPr lang="en-US" dirty="0"/>
              <a:t>) is structured(</a:t>
            </a:r>
            <a:r>
              <a:rPr lang="en-US" dirty="0" err="1"/>
              <a:t>strʌk.tʃəd</a:t>
            </a:r>
            <a:r>
              <a:rPr lang="en-US" dirty="0"/>
              <a:t>) as follow </a:t>
            </a:r>
          </a:p>
          <a:p>
            <a:r>
              <a:rPr lang="en-US" dirty="0"/>
              <a:t>part 1 Introducing cache memory</a:t>
            </a:r>
          </a:p>
          <a:p>
            <a:r>
              <a:rPr lang="en-US" dirty="0"/>
              <a:t>part 2 </a:t>
            </a:r>
            <a:r>
              <a:rPr lang="en-US" dirty="0" err="1"/>
              <a:t>Tranformation</a:t>
            </a:r>
            <a:r>
              <a:rPr lang="en-US" dirty="0"/>
              <a:t> of cache memory</a:t>
            </a:r>
          </a:p>
          <a:p>
            <a:r>
              <a:rPr lang="en-US" dirty="0"/>
              <a:t>part 3 Organization(ɔː.</a:t>
            </a:r>
            <a:r>
              <a:rPr lang="en-US" dirty="0" err="1"/>
              <a:t>ɡən.aɪˈzeɪ.ʃən</a:t>
            </a:r>
            <a:r>
              <a:rPr lang="en-US" dirty="0"/>
              <a:t>) of cache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I'd like to give you an overview of cache memory</a:t>
            </a:r>
          </a:p>
          <a:p>
            <a:r>
              <a:rPr lang="en-US" dirty="0"/>
              <a:t>This presentation(</a:t>
            </a:r>
            <a:r>
              <a:rPr lang="en-US" dirty="0" err="1"/>
              <a:t>prez.ənˈteɪ.ʃən</a:t>
            </a:r>
            <a:r>
              <a:rPr lang="en-US" dirty="0"/>
              <a:t>) is structured(</a:t>
            </a:r>
            <a:r>
              <a:rPr lang="en-US" dirty="0" err="1"/>
              <a:t>strʌk.tʃəd</a:t>
            </a:r>
            <a:r>
              <a:rPr lang="en-US" dirty="0"/>
              <a:t>) as follow </a:t>
            </a:r>
          </a:p>
          <a:p>
            <a:r>
              <a:rPr lang="en-US" dirty="0"/>
              <a:t>part 1 Introducing cache memory</a:t>
            </a:r>
          </a:p>
          <a:p>
            <a:r>
              <a:rPr lang="en-US" dirty="0"/>
              <a:t>part 2 </a:t>
            </a:r>
            <a:r>
              <a:rPr lang="en-US" dirty="0" err="1"/>
              <a:t>Tranformation</a:t>
            </a:r>
            <a:r>
              <a:rPr lang="en-US" dirty="0"/>
              <a:t> of cache memory</a:t>
            </a:r>
          </a:p>
          <a:p>
            <a:r>
              <a:rPr lang="en-US" dirty="0"/>
              <a:t>part 3 Organization(ɔː.</a:t>
            </a:r>
            <a:r>
              <a:rPr lang="en-US" dirty="0" err="1"/>
              <a:t>ɡən.aɪˈzeɪ.ʃən</a:t>
            </a:r>
            <a:r>
              <a:rPr lang="en-US" dirty="0"/>
              <a:t>) of cache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4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and Maintenance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investment costs, hiring attendants, paper for tickets, etc.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Entry and Exit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around 10 seconds to issue a ticket, which is slow.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Tickets can be damaged, swapped, or counterfeited.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Convenience, Safety, and Aesthetics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Poor aesthetics, long-lasting congestion.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29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Color</a:t>
            </a:r>
            <a:r>
              <a:rPr lang="en-US" dirty="0"/>
              <a:t>: License plates background color, commonly white or yellow. The characters and numbers on the plate have a contrasting color, usually black or red.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Aspect Ratio </a:t>
            </a:r>
            <a:r>
              <a:rPr lang="en-US" dirty="0"/>
              <a:t>car license plates in Vietnam have a size of width 16.5cm x  length 33cm and an aspect ratio of 1:2.</a:t>
            </a:r>
          </a:p>
          <a:p>
            <a:r>
              <a:rPr lang="en-US" dirty="0"/>
              <a:t>car license plates in Vietnam have the format "XX-</a:t>
            </a:r>
            <a:r>
              <a:rPr lang="en-US" dirty="0" err="1"/>
              <a:t>XXXX.XX</a:t>
            </a:r>
            <a:r>
              <a:rPr lang="en-US" dirty="0"/>
              <a:t>" (e.g., 51A-123.45).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and Maintenance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than traditional parking lots, but reduces labor costs by 70% monthly.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Entry and Exit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3-5 seconds for license plate recognition.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damaged tickets, and card information cannot identify vehicles, so counterfeiting is not possible.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Convenience, Safety, and Aesthetics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Enhanced safety and reduced pressure during peak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0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30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hardware connectivity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77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I'd like to give you an overview of cache memory</a:t>
            </a:r>
          </a:p>
          <a:p>
            <a:r>
              <a:rPr lang="en-US" dirty="0"/>
              <a:t>This presentation(</a:t>
            </a:r>
            <a:r>
              <a:rPr lang="en-US" dirty="0" err="1"/>
              <a:t>prez.ənˈteɪ.ʃən</a:t>
            </a:r>
            <a:r>
              <a:rPr lang="en-US" dirty="0"/>
              <a:t>) is structured(</a:t>
            </a:r>
            <a:r>
              <a:rPr lang="en-US" dirty="0" err="1"/>
              <a:t>strʌk.tʃəd</a:t>
            </a:r>
            <a:r>
              <a:rPr lang="en-US" dirty="0"/>
              <a:t>) as follow </a:t>
            </a:r>
          </a:p>
          <a:p>
            <a:r>
              <a:rPr lang="en-US" dirty="0"/>
              <a:t>part 1 Introducing cache memory</a:t>
            </a:r>
          </a:p>
          <a:p>
            <a:r>
              <a:rPr lang="en-US" dirty="0"/>
              <a:t>part 2 </a:t>
            </a:r>
            <a:r>
              <a:rPr lang="en-US" dirty="0" err="1"/>
              <a:t>Tranformation</a:t>
            </a:r>
            <a:r>
              <a:rPr lang="en-US" dirty="0"/>
              <a:t> of cache memory</a:t>
            </a:r>
          </a:p>
          <a:p>
            <a:r>
              <a:rPr lang="en-US" dirty="0"/>
              <a:t>part 3 Organization(ɔː.</a:t>
            </a:r>
            <a:r>
              <a:rPr lang="en-US" dirty="0" err="1"/>
              <a:t>ɡən.aɪˈzeɪ.ʃən</a:t>
            </a:r>
            <a:r>
              <a:rPr lang="en-US" dirty="0"/>
              <a:t>) of cache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3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I'd like to give you an overview of cache memory</a:t>
            </a:r>
          </a:p>
          <a:p>
            <a:r>
              <a:rPr lang="en-US" dirty="0"/>
              <a:t>This presentation(</a:t>
            </a:r>
            <a:r>
              <a:rPr lang="en-US" dirty="0" err="1"/>
              <a:t>prez.ənˈteɪ.ʃən</a:t>
            </a:r>
            <a:r>
              <a:rPr lang="en-US" dirty="0"/>
              <a:t>) is structured(</a:t>
            </a:r>
            <a:r>
              <a:rPr lang="en-US" dirty="0" err="1"/>
              <a:t>strʌk.tʃəd</a:t>
            </a:r>
            <a:r>
              <a:rPr lang="en-US" dirty="0"/>
              <a:t>) as follow </a:t>
            </a:r>
          </a:p>
          <a:p>
            <a:r>
              <a:rPr lang="en-US" dirty="0"/>
              <a:t>part 1 Introducing cache memory</a:t>
            </a:r>
          </a:p>
          <a:p>
            <a:r>
              <a:rPr lang="en-US" dirty="0"/>
              <a:t>part 2 </a:t>
            </a:r>
            <a:r>
              <a:rPr lang="en-US" dirty="0" err="1"/>
              <a:t>Tranformation</a:t>
            </a:r>
            <a:r>
              <a:rPr lang="en-US" dirty="0"/>
              <a:t> of cache memory</a:t>
            </a:r>
          </a:p>
          <a:p>
            <a:r>
              <a:rPr lang="en-US" dirty="0"/>
              <a:t>part 3 Organization(ɔː.</a:t>
            </a:r>
            <a:r>
              <a:rPr lang="en-US" dirty="0" err="1"/>
              <a:t>ɡən.aɪˈzeɪ.ʃən</a:t>
            </a:r>
            <a:r>
              <a:rPr lang="en-US" dirty="0"/>
              <a:t>) of cache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C00EC-19EF-444D-B88D-85B0F45DB1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8A82-30DA-5F5B-A3EC-0CD5317A3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21928-D5BD-F519-FB97-083FF3D97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205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1"/>
            </a:lvl4pPr>
            <a:lvl5pPr marL="1828821" indent="0" algn="ctr">
              <a:buNone/>
              <a:defRPr sz="1601"/>
            </a:lvl5pPr>
            <a:lvl6pPr marL="2286026" indent="0" algn="ctr">
              <a:buNone/>
              <a:defRPr sz="1601"/>
            </a:lvl6pPr>
            <a:lvl7pPr marL="2743231" indent="0" algn="ctr">
              <a:buNone/>
              <a:defRPr sz="1601"/>
            </a:lvl7pPr>
            <a:lvl8pPr marL="3200437" indent="0" algn="ctr">
              <a:buNone/>
              <a:defRPr sz="1601"/>
            </a:lvl8pPr>
            <a:lvl9pPr marL="3657642" indent="0" algn="ctr">
              <a:buNone/>
              <a:defRPr sz="160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06DE-16C9-ACB0-5A45-C70B6EA9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7CF8-29DF-443A-95A2-3B5C352E222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4797-58CD-FC5A-B6D5-1793C82C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1D82-6277-1246-0939-07D0D3BD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A861-C6A5-43DD-BE22-9597B40C0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F97F-B786-F0F9-5CA3-1EB600D4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F8494-306A-D6CB-0C64-D6B634AE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EE02-7150-5720-6E7D-F17F0A7D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7CF8-29DF-443A-95A2-3B5C352E222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0923-FF7B-3E9B-3336-F9C3E9FE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ABB7-8E5C-CCFE-1382-D9BFE110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A861-C6A5-43DD-BE22-9597B40C0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93C7C-5088-D5DB-56B3-188E1012D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3FA1C-3BED-0F1B-2D81-4649158D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14F68-C858-3109-3464-16CA9D8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7CF8-29DF-443A-95A2-3B5C352E222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ED72-DBA7-CB02-BD5C-DA48732F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0831-4A1B-3950-0B6A-E61C855A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A861-C6A5-43DD-BE22-9597B40C0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9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191D-7DA4-E3BF-0B52-72D489C6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CDEC-F426-C9D1-0CC4-910EF958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C79F-B12A-427D-F3E2-B5D5C4DE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7CF8-29DF-443A-95A2-3B5C352E222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278BF-F9C3-AFFD-9DE1-4B92CD18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1A766-765B-099B-86C0-6D91E595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A861-C6A5-43DD-BE22-9597B40C0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BE04-3F2F-AA30-F581-EF3B9BC7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5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727C1-BFF6-32E5-F460-C72B6AE2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599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2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02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23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64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BF54-741A-BD6F-9CDF-0D2BD139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7CF8-29DF-443A-95A2-3B5C352E222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354EA-FCDD-12FA-B600-79C09BF1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43EF-3458-85C1-AFEA-5D92ED7C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A861-C6A5-43DD-BE22-9597B40C0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29A9-59F2-4D42-E1E2-1369B8A0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E1B9-83DD-5162-EC5B-25A5370B7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EC7BD-E29C-0DB3-FE23-92FB7CE7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214D7-34AD-58BB-BA56-57804E69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7CF8-29DF-443A-95A2-3B5C352E222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75840-ABCA-9D14-164D-0020E342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10468-0080-0861-F5E8-7AEEB5F5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A861-C6A5-43DD-BE22-9597B40C0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9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B9BD-7AE8-D552-46A7-030E3240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7"/>
            <a:ext cx="1051559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C62D7-A1C4-EF7E-72C7-145E7BFA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205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1" b="1"/>
            </a:lvl4pPr>
            <a:lvl5pPr marL="1828821" indent="0">
              <a:buNone/>
              <a:defRPr sz="1601" b="1"/>
            </a:lvl5pPr>
            <a:lvl6pPr marL="2286026" indent="0">
              <a:buNone/>
              <a:defRPr sz="1601" b="1"/>
            </a:lvl6pPr>
            <a:lvl7pPr marL="2743231" indent="0">
              <a:buNone/>
              <a:defRPr sz="1601" b="1"/>
            </a:lvl7pPr>
            <a:lvl8pPr marL="3200437" indent="0">
              <a:buNone/>
              <a:defRPr sz="1601" b="1"/>
            </a:lvl8pPr>
            <a:lvl9pPr marL="3657642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2B891-F2D0-F6E0-8DA7-53D25702A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B1129-0FEB-0F37-EF3B-39E15F228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205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1" b="1"/>
            </a:lvl4pPr>
            <a:lvl5pPr marL="1828821" indent="0">
              <a:buNone/>
              <a:defRPr sz="1601" b="1"/>
            </a:lvl5pPr>
            <a:lvl6pPr marL="2286026" indent="0">
              <a:buNone/>
              <a:defRPr sz="1601" b="1"/>
            </a:lvl6pPr>
            <a:lvl7pPr marL="2743231" indent="0">
              <a:buNone/>
              <a:defRPr sz="1601" b="1"/>
            </a:lvl7pPr>
            <a:lvl8pPr marL="3200437" indent="0">
              <a:buNone/>
              <a:defRPr sz="1601" b="1"/>
            </a:lvl8pPr>
            <a:lvl9pPr marL="3657642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586B8-A4E4-2DC0-913B-609DFD56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7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EF909-07BD-B5B3-EC7C-0362ED09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7CF8-29DF-443A-95A2-3B5C352E222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A2AA8-7FEC-2BCA-DBF9-04CCAD2C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F872D-E3E9-C1EA-85DE-6ABF5BEE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A861-C6A5-43DD-BE22-9597B40C0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9A64-8B50-FE6D-1179-8501AF09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57AE9-BB31-AB8C-F49A-91B3F3DD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7CF8-29DF-443A-95A2-3B5C352E222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9A2A9-C302-73B6-B871-58A36D53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7C0B8-8D6F-0E11-41B1-1E0E36BC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A861-C6A5-43DD-BE22-9597B40C0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9BA9C-416C-9AA8-E86D-B313B969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7CF8-29DF-443A-95A2-3B5C352E222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DEAF0-5268-8881-1B15-DC1E9E80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E12A5-EB54-2016-5B83-ABC92C34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A861-C6A5-43DD-BE22-9597B40C0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E353-2E5E-9EB9-9B61-63608D8B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466D-89FD-9BA5-CC37-8F279628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3C8AA-BC97-B678-5A35-F0EFF45DA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05" indent="0">
              <a:buNone/>
              <a:defRPr sz="1401"/>
            </a:lvl2pPr>
            <a:lvl3pPr marL="914410" indent="0">
              <a:buNone/>
              <a:defRPr sz="1200"/>
            </a:lvl3pPr>
            <a:lvl4pPr marL="1371616" indent="0">
              <a:buNone/>
              <a:defRPr sz="1002"/>
            </a:lvl4pPr>
            <a:lvl5pPr marL="1828821" indent="0">
              <a:buNone/>
              <a:defRPr sz="1002"/>
            </a:lvl5pPr>
            <a:lvl6pPr marL="2286026" indent="0">
              <a:buNone/>
              <a:defRPr sz="1002"/>
            </a:lvl6pPr>
            <a:lvl7pPr marL="2743231" indent="0">
              <a:buNone/>
              <a:defRPr sz="1002"/>
            </a:lvl7pPr>
            <a:lvl8pPr marL="3200437" indent="0">
              <a:buNone/>
              <a:defRPr sz="1002"/>
            </a:lvl8pPr>
            <a:lvl9pPr marL="3657642" indent="0">
              <a:buNone/>
              <a:defRPr sz="10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B750E-ACE5-8BD2-D0E2-2EA62454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7CF8-29DF-443A-95A2-3B5C352E222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F7B06-EA4D-0854-556C-BDD28FA8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34CC8-D692-1C8E-4F48-C15BD00E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A861-C6A5-43DD-BE22-9597B40C0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4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C6F9-284A-1518-E0E7-78712289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8A79A-D648-D2DE-C529-EF3062B7D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5" indent="0">
              <a:buNone/>
              <a:defRPr sz="2800"/>
            </a:lvl2pPr>
            <a:lvl3pPr marL="914410" indent="0">
              <a:buNone/>
              <a:defRPr sz="2399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6" indent="0">
              <a:buNone/>
              <a:defRPr sz="2000"/>
            </a:lvl6pPr>
            <a:lvl7pPr marL="2743231" indent="0">
              <a:buNone/>
              <a:defRPr sz="2000"/>
            </a:lvl7pPr>
            <a:lvl8pPr marL="3200437" indent="0">
              <a:buNone/>
              <a:defRPr sz="2000"/>
            </a:lvl8pPr>
            <a:lvl9pPr marL="365764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F53EA-1E64-F74F-C3A6-5045E9D9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05" indent="0">
              <a:buNone/>
              <a:defRPr sz="1401"/>
            </a:lvl2pPr>
            <a:lvl3pPr marL="914410" indent="0">
              <a:buNone/>
              <a:defRPr sz="1200"/>
            </a:lvl3pPr>
            <a:lvl4pPr marL="1371616" indent="0">
              <a:buNone/>
              <a:defRPr sz="1002"/>
            </a:lvl4pPr>
            <a:lvl5pPr marL="1828821" indent="0">
              <a:buNone/>
              <a:defRPr sz="1002"/>
            </a:lvl5pPr>
            <a:lvl6pPr marL="2286026" indent="0">
              <a:buNone/>
              <a:defRPr sz="1002"/>
            </a:lvl6pPr>
            <a:lvl7pPr marL="2743231" indent="0">
              <a:buNone/>
              <a:defRPr sz="1002"/>
            </a:lvl7pPr>
            <a:lvl8pPr marL="3200437" indent="0">
              <a:buNone/>
              <a:defRPr sz="1002"/>
            </a:lvl8pPr>
            <a:lvl9pPr marL="3657642" indent="0">
              <a:buNone/>
              <a:defRPr sz="10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142BB-78B2-4366-11C8-3AEBD7DB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7CF8-29DF-443A-95A2-3B5C352E222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19DA9-D2BE-78F1-A2E5-6208DAA7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AAD06-E35F-851D-9972-0E208F8D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BA861-C6A5-43DD-BE22-9597B40C0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0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4682-19E7-48F0-F82C-64A2CE4C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D5D93-2B67-A2F2-4623-3E12D12F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833D5-B50F-C303-4DDC-F051F2FD1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57CF8-29DF-443A-95A2-3B5C352E222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2B86-6BF4-1EE8-40EA-AC1185A9E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22B9-5AFE-7CC5-1B36-C1ACE1DC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BA861-C6A5-43DD-BE22-9597B40C0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0" rtl="0" eaLnBrk="1" latinLnBrk="0" hangingPunct="1">
        <a:lnSpc>
          <a:spcPct val="90000"/>
        </a:lnSpc>
        <a:spcBef>
          <a:spcPts val="1002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3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4" indent="-228603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0" indent="-228603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3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0" indent="-228603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5" indent="-228603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2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hông có mô tả ảnh.">
            <a:extLst>
              <a:ext uri="{FF2B5EF4-FFF2-40B4-BE49-F238E27FC236}">
                <a16:creationId xmlns:a16="http://schemas.microsoft.com/office/drawing/2014/main" id="{5C18B8C5-74F7-765E-FE01-6F95D315B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31200" cy="9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37;p11">
            <a:extLst>
              <a:ext uri="{FF2B5EF4-FFF2-40B4-BE49-F238E27FC236}">
                <a16:creationId xmlns:a16="http://schemas.microsoft.com/office/drawing/2014/main" id="{52A6F99D-0DB8-DB04-56BA-2EBB13A43517}"/>
              </a:ext>
            </a:extLst>
          </p:cNvPr>
          <p:cNvSpPr txBox="1">
            <a:spLocks/>
          </p:cNvSpPr>
          <p:nvPr/>
        </p:nvSpPr>
        <p:spPr>
          <a:xfrm>
            <a:off x="575582" y="-228601"/>
            <a:ext cx="11037550" cy="1159802"/>
          </a:xfrm>
          <a:prstGeom prst="rect">
            <a:avLst/>
          </a:prstGeom>
        </p:spPr>
        <p:txBody>
          <a:bodyPr spcFirstLastPara="1" wrap="square" lIns="91426" tIns="91426" rIns="91426" bIns="91426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2399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HUNG YEN UNIVERSITY OF TECHNOLOGY AND EDUCATION</a:t>
            </a:r>
            <a:endParaRPr lang="vi-VN" sz="2399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Google Shape;337;p11">
            <a:extLst>
              <a:ext uri="{FF2B5EF4-FFF2-40B4-BE49-F238E27FC236}">
                <a16:creationId xmlns:a16="http://schemas.microsoft.com/office/drawing/2014/main" id="{17E3D4F9-0824-1BB2-1F6E-EC9608A94438}"/>
              </a:ext>
            </a:extLst>
          </p:cNvPr>
          <p:cNvSpPr txBox="1">
            <a:spLocks/>
          </p:cNvSpPr>
          <p:nvPr/>
        </p:nvSpPr>
        <p:spPr>
          <a:xfrm>
            <a:off x="931201" y="166070"/>
            <a:ext cx="10407359" cy="1159802"/>
          </a:xfrm>
          <a:prstGeom prst="rect">
            <a:avLst/>
          </a:prstGeom>
        </p:spPr>
        <p:txBody>
          <a:bodyPr spcFirstLastPara="1" wrap="square" lIns="91426" tIns="91426" rIns="91426" bIns="91426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 OF INFORMATION SYSTEMA</a:t>
            </a:r>
            <a:endParaRPr lang="vi-VN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337;p11">
            <a:extLst>
              <a:ext uri="{FF2B5EF4-FFF2-40B4-BE49-F238E27FC236}">
                <a16:creationId xmlns:a16="http://schemas.microsoft.com/office/drawing/2014/main" id="{B4B300A3-131A-6544-7617-6C6F43FAA52A}"/>
              </a:ext>
            </a:extLst>
          </p:cNvPr>
          <p:cNvSpPr txBox="1">
            <a:spLocks/>
          </p:cNvSpPr>
          <p:nvPr/>
        </p:nvSpPr>
        <p:spPr>
          <a:xfrm>
            <a:off x="575582" y="2477270"/>
            <a:ext cx="11037550" cy="1159802"/>
          </a:xfrm>
          <a:prstGeom prst="rect">
            <a:avLst/>
          </a:prstGeom>
        </p:spPr>
        <p:txBody>
          <a:bodyPr spcFirstLastPara="1" wrap="square" lIns="91426" tIns="91426" rIns="91426" bIns="91426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STUDYING AND DESIGNING A SMART PARKING SYSTEM</a:t>
            </a:r>
            <a:endParaRPr lang="vi-V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337;p11">
            <a:extLst>
              <a:ext uri="{FF2B5EF4-FFF2-40B4-BE49-F238E27FC236}">
                <a16:creationId xmlns:a16="http://schemas.microsoft.com/office/drawing/2014/main" id="{87A9779C-2647-A5AD-A6AA-6B1AF5781E71}"/>
              </a:ext>
            </a:extLst>
          </p:cNvPr>
          <p:cNvSpPr txBox="1">
            <a:spLocks/>
          </p:cNvSpPr>
          <p:nvPr/>
        </p:nvSpPr>
        <p:spPr>
          <a:xfrm>
            <a:off x="828676" y="6112028"/>
            <a:ext cx="10824980" cy="1159802"/>
          </a:xfrm>
          <a:prstGeom prst="rect">
            <a:avLst/>
          </a:prstGeom>
        </p:spPr>
        <p:txBody>
          <a:bodyPr spcFirstLastPara="1" wrap="square" lIns="91426" tIns="91426" rIns="91426" bIns="91426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us: quangdx.iot@gmail.com</a:t>
            </a:r>
            <a:endParaRPr lang="vi-VN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23D2E7-77D4-8055-347D-74D37D3CF23E}"/>
              </a:ext>
            </a:extLst>
          </p:cNvPr>
          <p:cNvSpPr/>
          <p:nvPr/>
        </p:nvSpPr>
        <p:spPr>
          <a:xfrm>
            <a:off x="4015526" y="4314828"/>
            <a:ext cx="4157662" cy="528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Student: Dang Xuan Quang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787549-CC09-4745-AED9-E30C783ACCEA}"/>
              </a:ext>
            </a:extLst>
          </p:cNvPr>
          <p:cNvSpPr/>
          <p:nvPr/>
        </p:nvSpPr>
        <p:spPr>
          <a:xfrm>
            <a:off x="4056051" y="4994741"/>
            <a:ext cx="4157662" cy="528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Instructor: DR Vu Huy The</a:t>
            </a:r>
          </a:p>
        </p:txBody>
      </p:sp>
    </p:spTree>
    <p:extLst>
      <p:ext uri="{BB962C8B-B14F-4D97-AF65-F5344CB8AC3E}">
        <p14:creationId xmlns:p14="http://schemas.microsoft.com/office/powerpoint/2010/main" val="236379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E7776CC-74D7-8FB3-E6FD-41AE16CFD27E}"/>
              </a:ext>
            </a:extLst>
          </p:cNvPr>
          <p:cNvSpPr/>
          <p:nvPr/>
        </p:nvSpPr>
        <p:spPr>
          <a:xfrm>
            <a:off x="-660368" y="5498101"/>
            <a:ext cx="13846629" cy="5486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0605EF3-E620-7E62-B97F-355CB99BE92E}"/>
              </a:ext>
            </a:extLst>
          </p:cNvPr>
          <p:cNvSpPr/>
          <p:nvPr/>
        </p:nvSpPr>
        <p:spPr>
          <a:xfrm>
            <a:off x="-1250685" y="2367052"/>
            <a:ext cx="13846628" cy="5486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6A078F-A777-95D2-D909-64A56F8D7C89}"/>
              </a:ext>
            </a:extLst>
          </p:cNvPr>
          <p:cNvGrpSpPr/>
          <p:nvPr/>
        </p:nvGrpSpPr>
        <p:grpSpPr>
          <a:xfrm>
            <a:off x="3403944" y="1052616"/>
            <a:ext cx="4121336" cy="153543"/>
            <a:chOff x="3117881" y="2147839"/>
            <a:chExt cx="6059456" cy="3065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14A02BD-8120-AE3B-23D2-371E7B516FF7}"/>
                </a:ext>
              </a:extLst>
            </p:cNvPr>
            <p:cNvGrpSpPr/>
            <p:nvPr/>
          </p:nvGrpSpPr>
          <p:grpSpPr>
            <a:xfrm flipH="1">
              <a:off x="3117881" y="2149468"/>
              <a:ext cx="3392714" cy="304896"/>
              <a:chOff x="5784623" y="2147839"/>
              <a:chExt cx="3392714" cy="304896"/>
            </a:xfrm>
            <a:solidFill>
              <a:schemeClr val="bg1"/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30D848-E000-7F59-96DB-3E3D660C2EC6}"/>
                  </a:ext>
                </a:extLst>
              </p:cNvPr>
              <p:cNvSpPr/>
              <p:nvPr/>
            </p:nvSpPr>
            <p:spPr>
              <a:xfrm>
                <a:off x="5784623" y="2147845"/>
                <a:ext cx="3392714" cy="30489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4C9056F0-A458-8A73-ECA8-72F911794445}"/>
                  </a:ext>
                </a:extLst>
              </p:cNvPr>
              <p:cNvSpPr/>
              <p:nvPr/>
            </p:nvSpPr>
            <p:spPr>
              <a:xfrm>
                <a:off x="5784624" y="2147845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18C86382-4DAE-4C29-642B-BE04A978FC5D}"/>
                  </a:ext>
                </a:extLst>
              </p:cNvPr>
              <p:cNvSpPr/>
              <p:nvPr/>
            </p:nvSpPr>
            <p:spPr>
              <a:xfrm>
                <a:off x="6152752" y="2147845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E57ECD67-AE21-31C9-6DF8-E8F6DD36FFF3}"/>
                  </a:ext>
                </a:extLst>
              </p:cNvPr>
              <p:cNvSpPr/>
              <p:nvPr/>
            </p:nvSpPr>
            <p:spPr>
              <a:xfrm>
                <a:off x="6520880" y="2147844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F255980C-3703-441A-33C5-C983E8808791}"/>
                  </a:ext>
                </a:extLst>
              </p:cNvPr>
              <p:cNvSpPr/>
              <p:nvPr/>
            </p:nvSpPr>
            <p:spPr>
              <a:xfrm>
                <a:off x="6889007" y="2147843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589068E8-AED8-74C9-C36C-C3445FCD8E59}"/>
                  </a:ext>
                </a:extLst>
              </p:cNvPr>
              <p:cNvSpPr/>
              <p:nvPr/>
            </p:nvSpPr>
            <p:spPr>
              <a:xfrm>
                <a:off x="7257135" y="2147842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3F250A8C-6A40-8020-C1CA-D0E084D524CA}"/>
                  </a:ext>
                </a:extLst>
              </p:cNvPr>
              <p:cNvSpPr/>
              <p:nvPr/>
            </p:nvSpPr>
            <p:spPr>
              <a:xfrm>
                <a:off x="7625263" y="2147841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957390F7-CCA7-3A48-16DB-19D5863AE32A}"/>
                  </a:ext>
                </a:extLst>
              </p:cNvPr>
              <p:cNvSpPr/>
              <p:nvPr/>
            </p:nvSpPr>
            <p:spPr>
              <a:xfrm>
                <a:off x="7993391" y="2147841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6BB0944A-6FD2-C415-3BE1-00C3EB10CF0A}"/>
                  </a:ext>
                </a:extLst>
              </p:cNvPr>
              <p:cNvSpPr/>
              <p:nvPr/>
            </p:nvSpPr>
            <p:spPr>
              <a:xfrm>
                <a:off x="8361519" y="2147840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EDF7F575-10BC-4E2F-2CE7-FEA354FD85CF}"/>
                  </a:ext>
                </a:extLst>
              </p:cNvPr>
              <p:cNvSpPr/>
              <p:nvPr/>
            </p:nvSpPr>
            <p:spPr>
              <a:xfrm>
                <a:off x="8729646" y="2147839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F822309-88F6-B2F6-3C7B-006EA3269AA4}"/>
                </a:ext>
              </a:extLst>
            </p:cNvPr>
            <p:cNvGrpSpPr/>
            <p:nvPr/>
          </p:nvGrpSpPr>
          <p:grpSpPr>
            <a:xfrm>
              <a:off x="5784623" y="2147839"/>
              <a:ext cx="3392714" cy="304896"/>
              <a:chOff x="5784623" y="2147839"/>
              <a:chExt cx="3392714" cy="30489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DD6FB2-E0DB-2112-2CA4-58F17E9BECF1}"/>
                  </a:ext>
                </a:extLst>
              </p:cNvPr>
              <p:cNvSpPr/>
              <p:nvPr/>
            </p:nvSpPr>
            <p:spPr>
              <a:xfrm>
                <a:off x="5784623" y="2147845"/>
                <a:ext cx="3392714" cy="3048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1C182829-B242-34BF-A4FD-D53DB1098F04}"/>
                  </a:ext>
                </a:extLst>
              </p:cNvPr>
              <p:cNvSpPr/>
              <p:nvPr/>
            </p:nvSpPr>
            <p:spPr>
              <a:xfrm>
                <a:off x="5784624" y="2147845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2A29FACD-7497-6202-3E6E-762E54DF3DEA}"/>
                  </a:ext>
                </a:extLst>
              </p:cNvPr>
              <p:cNvSpPr/>
              <p:nvPr/>
            </p:nvSpPr>
            <p:spPr>
              <a:xfrm>
                <a:off x="6152752" y="2147845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arallelogram 9">
                <a:extLst>
                  <a:ext uri="{FF2B5EF4-FFF2-40B4-BE49-F238E27FC236}">
                    <a16:creationId xmlns:a16="http://schemas.microsoft.com/office/drawing/2014/main" id="{0E225477-929A-6CDE-923F-2447D0A1919D}"/>
                  </a:ext>
                </a:extLst>
              </p:cNvPr>
              <p:cNvSpPr/>
              <p:nvPr/>
            </p:nvSpPr>
            <p:spPr>
              <a:xfrm>
                <a:off x="6520880" y="2147844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A5295986-5FEA-B793-0F92-F3E640E78ABC}"/>
                  </a:ext>
                </a:extLst>
              </p:cNvPr>
              <p:cNvSpPr/>
              <p:nvPr/>
            </p:nvSpPr>
            <p:spPr>
              <a:xfrm>
                <a:off x="6889007" y="2147843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E3C2C7A3-90BC-13AE-B2F3-CA0DD1748A67}"/>
                  </a:ext>
                </a:extLst>
              </p:cNvPr>
              <p:cNvSpPr/>
              <p:nvPr/>
            </p:nvSpPr>
            <p:spPr>
              <a:xfrm>
                <a:off x="7257135" y="2147842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81245EDC-973C-3384-2F9A-F1B48CAEA2E2}"/>
                  </a:ext>
                </a:extLst>
              </p:cNvPr>
              <p:cNvSpPr/>
              <p:nvPr/>
            </p:nvSpPr>
            <p:spPr>
              <a:xfrm>
                <a:off x="7625263" y="2147841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0BFFFB31-F195-2269-5383-13EBAEFA1F5B}"/>
                  </a:ext>
                </a:extLst>
              </p:cNvPr>
              <p:cNvSpPr/>
              <p:nvPr/>
            </p:nvSpPr>
            <p:spPr>
              <a:xfrm>
                <a:off x="7993391" y="2147841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225CA3A9-BE00-6A4C-3E04-CD338B5B0E7B}"/>
                  </a:ext>
                </a:extLst>
              </p:cNvPr>
              <p:cNvSpPr/>
              <p:nvPr/>
            </p:nvSpPr>
            <p:spPr>
              <a:xfrm>
                <a:off x="8361519" y="2147840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403FB7C3-9411-E722-F891-6EA804518374}"/>
                  </a:ext>
                </a:extLst>
              </p:cNvPr>
              <p:cNvSpPr/>
              <p:nvPr/>
            </p:nvSpPr>
            <p:spPr>
              <a:xfrm>
                <a:off x="8729646" y="2147839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Graphic 4" descr="Car with solid fill">
            <a:extLst>
              <a:ext uri="{FF2B5EF4-FFF2-40B4-BE49-F238E27FC236}">
                <a16:creationId xmlns:a16="http://schemas.microsoft.com/office/drawing/2014/main" id="{B17844E8-93A4-D7B4-80A8-2A8E6CA2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90703" y="2046755"/>
            <a:ext cx="1100163" cy="1100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C2619E7-DC67-78C3-FA62-B740C9502AA1}"/>
              </a:ext>
            </a:extLst>
          </p:cNvPr>
          <p:cNvGrpSpPr/>
          <p:nvPr/>
        </p:nvGrpSpPr>
        <p:grpSpPr>
          <a:xfrm>
            <a:off x="5363038" y="944252"/>
            <a:ext cx="291375" cy="1437321"/>
            <a:chOff x="5363038" y="900708"/>
            <a:chExt cx="291374" cy="143732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467E094-6C62-BCAC-1EB6-D35148D5829E}"/>
                </a:ext>
              </a:extLst>
            </p:cNvPr>
            <p:cNvSpPr/>
            <p:nvPr/>
          </p:nvSpPr>
          <p:spPr>
            <a:xfrm>
              <a:off x="5363038" y="900708"/>
              <a:ext cx="291374" cy="143732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2F88E9-65A5-C7DA-5FC2-EBFA41A70C70}"/>
                </a:ext>
              </a:extLst>
            </p:cNvPr>
            <p:cNvSpPr/>
            <p:nvPr/>
          </p:nvSpPr>
          <p:spPr>
            <a:xfrm>
              <a:off x="5464610" y="1051916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Graphic 35" descr="Video camera with solid fill">
            <a:extLst>
              <a:ext uri="{FF2B5EF4-FFF2-40B4-BE49-F238E27FC236}">
                <a16:creationId xmlns:a16="http://schemas.microsoft.com/office/drawing/2014/main" id="{CC3FF9A9-A52A-89DD-6F97-4940AF2A0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65019">
            <a:off x="143018" y="1575519"/>
            <a:ext cx="583611" cy="58360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0725F0CC-1F5D-0E4E-C1F0-A1585112EA9B}"/>
              </a:ext>
            </a:extLst>
          </p:cNvPr>
          <p:cNvGrpSpPr/>
          <p:nvPr/>
        </p:nvGrpSpPr>
        <p:grpSpPr>
          <a:xfrm>
            <a:off x="2303919" y="911494"/>
            <a:ext cx="548640" cy="1437324"/>
            <a:chOff x="8679113" y="1682570"/>
            <a:chExt cx="548640" cy="143732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F194965-E15F-42E6-C059-4990DA4E4E6C}"/>
                </a:ext>
              </a:extLst>
            </p:cNvPr>
            <p:cNvSpPr/>
            <p:nvPr/>
          </p:nvSpPr>
          <p:spPr>
            <a:xfrm>
              <a:off x="8679113" y="1682570"/>
              <a:ext cx="548640" cy="1437322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D105339-D1EB-E33C-C18F-8FF50537C5C7}"/>
                </a:ext>
              </a:extLst>
            </p:cNvPr>
            <p:cNvSpPr/>
            <p:nvPr/>
          </p:nvSpPr>
          <p:spPr>
            <a:xfrm>
              <a:off x="8726531" y="1739310"/>
              <a:ext cx="45720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BE75597-8269-6D65-14F8-079F3C75AFC0}"/>
                </a:ext>
              </a:extLst>
            </p:cNvPr>
            <p:cNvGrpSpPr/>
            <p:nvPr/>
          </p:nvGrpSpPr>
          <p:grpSpPr>
            <a:xfrm>
              <a:off x="8764993" y="1774077"/>
              <a:ext cx="379488" cy="361603"/>
              <a:chOff x="5821680" y="3154680"/>
              <a:chExt cx="548640" cy="54864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3FFC066-4CCF-A323-5CAD-EFE957C7C450}"/>
                  </a:ext>
                </a:extLst>
              </p:cNvPr>
              <p:cNvSpPr/>
              <p:nvPr/>
            </p:nvSpPr>
            <p:spPr>
              <a:xfrm>
                <a:off x="5821680" y="3154680"/>
                <a:ext cx="548640" cy="54864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2EA0E63-5B77-B805-E42E-4234EEEA37C1}"/>
                  </a:ext>
                </a:extLst>
              </p:cNvPr>
              <p:cNvSpPr/>
              <p:nvPr/>
            </p:nvSpPr>
            <p:spPr>
              <a:xfrm>
                <a:off x="5913120" y="3246120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C63C9C-C2DF-A0D0-1CD7-90A75B01F980}"/>
                  </a:ext>
                </a:extLst>
              </p:cNvPr>
              <p:cNvSpPr/>
              <p:nvPr/>
            </p:nvSpPr>
            <p:spPr>
              <a:xfrm>
                <a:off x="6004560" y="333756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B1C1FCF-FDF9-022C-67DA-4CD6CAD23FA2}"/>
              </a:ext>
            </a:extLst>
          </p:cNvPr>
          <p:cNvSpPr/>
          <p:nvPr/>
        </p:nvSpPr>
        <p:spPr>
          <a:xfrm>
            <a:off x="10432746" y="2376736"/>
            <a:ext cx="557594" cy="1589"/>
          </a:xfrm>
          <a:custGeom>
            <a:avLst/>
            <a:gdLst>
              <a:gd name="connsiteX0" fmla="*/ 7865 w 557592"/>
              <a:gd name="connsiteY0" fmla="*/ 0 h 1588"/>
              <a:gd name="connsiteX1" fmla="*/ 549727 w 557592"/>
              <a:gd name="connsiteY1" fmla="*/ 0 h 1588"/>
              <a:gd name="connsiteX2" fmla="*/ 557592 w 557592"/>
              <a:gd name="connsiteY2" fmla="*/ 1588 h 1588"/>
              <a:gd name="connsiteX3" fmla="*/ 0 w 557592"/>
              <a:gd name="connsiteY3" fmla="*/ 1588 h 1588"/>
              <a:gd name="connsiteX4" fmla="*/ 7865 w 557592"/>
              <a:gd name="connsiteY4" fmla="*/ 0 h 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592" h="1588">
                <a:moveTo>
                  <a:pt x="7865" y="0"/>
                </a:moveTo>
                <a:lnTo>
                  <a:pt x="549727" y="0"/>
                </a:lnTo>
                <a:lnTo>
                  <a:pt x="557592" y="1588"/>
                </a:lnTo>
                <a:lnTo>
                  <a:pt x="0" y="1588"/>
                </a:lnTo>
                <a:lnTo>
                  <a:pt x="7865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13A08B-C00E-6164-ECC7-0EAA4E901A80}"/>
              </a:ext>
            </a:extLst>
          </p:cNvPr>
          <p:cNvGrpSpPr/>
          <p:nvPr/>
        </p:nvGrpSpPr>
        <p:grpSpPr>
          <a:xfrm>
            <a:off x="6933005" y="4044220"/>
            <a:ext cx="548640" cy="1437324"/>
            <a:chOff x="8679113" y="1682570"/>
            <a:chExt cx="548640" cy="143732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4626D16-3879-72AD-B9A8-D4291579B7B3}"/>
                </a:ext>
              </a:extLst>
            </p:cNvPr>
            <p:cNvSpPr/>
            <p:nvPr/>
          </p:nvSpPr>
          <p:spPr>
            <a:xfrm>
              <a:off x="8679113" y="1682570"/>
              <a:ext cx="548640" cy="1437322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2629DEB-386D-8B72-DBB7-C8FF7292A371}"/>
                </a:ext>
              </a:extLst>
            </p:cNvPr>
            <p:cNvSpPr/>
            <p:nvPr/>
          </p:nvSpPr>
          <p:spPr>
            <a:xfrm>
              <a:off x="8726531" y="1739310"/>
              <a:ext cx="457200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C2AF3F-941A-1595-FE7E-CB3099084461}"/>
                </a:ext>
              </a:extLst>
            </p:cNvPr>
            <p:cNvGrpSpPr/>
            <p:nvPr/>
          </p:nvGrpSpPr>
          <p:grpSpPr>
            <a:xfrm>
              <a:off x="8764993" y="1774077"/>
              <a:ext cx="379488" cy="361603"/>
              <a:chOff x="5821680" y="3154680"/>
              <a:chExt cx="548640" cy="54864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D2945FB-C32C-CC5E-3F19-DDC2AF31D860}"/>
                  </a:ext>
                </a:extLst>
              </p:cNvPr>
              <p:cNvSpPr/>
              <p:nvPr/>
            </p:nvSpPr>
            <p:spPr>
              <a:xfrm>
                <a:off x="5821680" y="3154680"/>
                <a:ext cx="548640" cy="54864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23C6F4F-8057-1907-082A-0C361251677E}"/>
                  </a:ext>
                </a:extLst>
              </p:cNvPr>
              <p:cNvSpPr/>
              <p:nvPr/>
            </p:nvSpPr>
            <p:spPr>
              <a:xfrm>
                <a:off x="5913120" y="3246120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01D7BBE-61E1-4BDE-2922-9EDE5F7F3DAE}"/>
                  </a:ext>
                </a:extLst>
              </p:cNvPr>
              <p:cNvSpPr/>
              <p:nvPr/>
            </p:nvSpPr>
            <p:spPr>
              <a:xfrm>
                <a:off x="6004560" y="333756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B3CA1C-EAE5-182D-F5F4-ED75FF66BEFB}"/>
              </a:ext>
            </a:extLst>
          </p:cNvPr>
          <p:cNvGrpSpPr/>
          <p:nvPr/>
        </p:nvGrpSpPr>
        <p:grpSpPr>
          <a:xfrm>
            <a:off x="2106173" y="4674325"/>
            <a:ext cx="4121333" cy="153543"/>
            <a:chOff x="3117882" y="2147839"/>
            <a:chExt cx="6059455" cy="30652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0D4CAE2-B4BC-3B27-3A54-AC12F47CE92E}"/>
                </a:ext>
              </a:extLst>
            </p:cNvPr>
            <p:cNvGrpSpPr/>
            <p:nvPr/>
          </p:nvGrpSpPr>
          <p:grpSpPr>
            <a:xfrm flipH="1">
              <a:off x="3117882" y="2149468"/>
              <a:ext cx="3392714" cy="304896"/>
              <a:chOff x="5784623" y="2147839"/>
              <a:chExt cx="3392714" cy="304896"/>
            </a:xfrm>
            <a:solidFill>
              <a:schemeClr val="bg1"/>
            </a:solidFill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DE2FC21-7A45-084B-A5F6-86AD0FC96B8E}"/>
                  </a:ext>
                </a:extLst>
              </p:cNvPr>
              <p:cNvSpPr/>
              <p:nvPr/>
            </p:nvSpPr>
            <p:spPr>
              <a:xfrm>
                <a:off x="5784623" y="2147845"/>
                <a:ext cx="3392714" cy="304890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8CC1D78A-A9C7-D15D-D801-65E12D20C408}"/>
                  </a:ext>
                </a:extLst>
              </p:cNvPr>
              <p:cNvSpPr/>
              <p:nvPr/>
            </p:nvSpPr>
            <p:spPr>
              <a:xfrm>
                <a:off x="5784624" y="2147845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DD63B7EF-7F9E-8292-5179-E42E0C85DE10}"/>
                  </a:ext>
                </a:extLst>
              </p:cNvPr>
              <p:cNvSpPr/>
              <p:nvPr/>
            </p:nvSpPr>
            <p:spPr>
              <a:xfrm>
                <a:off x="6152752" y="2147845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7C256FAD-66B5-9BF8-8345-E1B6812B0069}"/>
                  </a:ext>
                </a:extLst>
              </p:cNvPr>
              <p:cNvSpPr/>
              <p:nvPr/>
            </p:nvSpPr>
            <p:spPr>
              <a:xfrm>
                <a:off x="6520880" y="2147844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Parallelogram 99">
                <a:extLst>
                  <a:ext uri="{FF2B5EF4-FFF2-40B4-BE49-F238E27FC236}">
                    <a16:creationId xmlns:a16="http://schemas.microsoft.com/office/drawing/2014/main" id="{CDD1D848-126E-7D5F-BF9F-B3CE7C7C48BB}"/>
                  </a:ext>
                </a:extLst>
              </p:cNvPr>
              <p:cNvSpPr/>
              <p:nvPr/>
            </p:nvSpPr>
            <p:spPr>
              <a:xfrm>
                <a:off x="6889007" y="2147843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EDF14810-7189-3666-1E3E-76E86614385B}"/>
                  </a:ext>
                </a:extLst>
              </p:cNvPr>
              <p:cNvSpPr/>
              <p:nvPr/>
            </p:nvSpPr>
            <p:spPr>
              <a:xfrm>
                <a:off x="7257135" y="2147842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999B9C2E-BBFF-3C32-97BE-FF18010C9858}"/>
                  </a:ext>
                </a:extLst>
              </p:cNvPr>
              <p:cNvSpPr/>
              <p:nvPr/>
            </p:nvSpPr>
            <p:spPr>
              <a:xfrm>
                <a:off x="7625263" y="2147841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FAD73FEA-1222-0F79-2D27-644DD5544CC0}"/>
                  </a:ext>
                </a:extLst>
              </p:cNvPr>
              <p:cNvSpPr/>
              <p:nvPr/>
            </p:nvSpPr>
            <p:spPr>
              <a:xfrm>
                <a:off x="7993391" y="2147841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3B8BA423-429E-F6F1-2D18-F4DE14B4E22A}"/>
                  </a:ext>
                </a:extLst>
              </p:cNvPr>
              <p:cNvSpPr/>
              <p:nvPr/>
            </p:nvSpPr>
            <p:spPr>
              <a:xfrm>
                <a:off x="8361519" y="2147840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FE57BE99-E334-B130-16AE-E588DE39B7BC}"/>
                  </a:ext>
                </a:extLst>
              </p:cNvPr>
              <p:cNvSpPr/>
              <p:nvPr/>
            </p:nvSpPr>
            <p:spPr>
              <a:xfrm>
                <a:off x="8729646" y="2147839"/>
                <a:ext cx="348343" cy="304890"/>
              </a:xfrm>
              <a:prstGeom prst="parallelogram">
                <a:avLst>
                  <a:gd name="adj" fmla="val 6332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D74442A-3A9C-8E40-6B10-1CAE1F34E40B}"/>
                </a:ext>
              </a:extLst>
            </p:cNvPr>
            <p:cNvGrpSpPr/>
            <p:nvPr/>
          </p:nvGrpSpPr>
          <p:grpSpPr>
            <a:xfrm>
              <a:off x="5784623" y="2147839"/>
              <a:ext cx="3392714" cy="304896"/>
              <a:chOff x="5784623" y="2147839"/>
              <a:chExt cx="3392714" cy="30489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AEFEB2D-4A7B-5DBC-BB13-4550B1071EF2}"/>
                  </a:ext>
                </a:extLst>
              </p:cNvPr>
              <p:cNvSpPr/>
              <p:nvPr/>
            </p:nvSpPr>
            <p:spPr>
              <a:xfrm>
                <a:off x="5784623" y="2147845"/>
                <a:ext cx="3392714" cy="3048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Parallelogram 86">
                <a:extLst>
                  <a:ext uri="{FF2B5EF4-FFF2-40B4-BE49-F238E27FC236}">
                    <a16:creationId xmlns:a16="http://schemas.microsoft.com/office/drawing/2014/main" id="{7A5AE7BC-64DC-6737-CBC7-CA918F2D5D34}"/>
                  </a:ext>
                </a:extLst>
              </p:cNvPr>
              <p:cNvSpPr/>
              <p:nvPr/>
            </p:nvSpPr>
            <p:spPr>
              <a:xfrm>
                <a:off x="5784624" y="2147845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BC16FB02-AFAE-BCCF-DECC-8D741317AD5F}"/>
                  </a:ext>
                </a:extLst>
              </p:cNvPr>
              <p:cNvSpPr/>
              <p:nvPr/>
            </p:nvSpPr>
            <p:spPr>
              <a:xfrm>
                <a:off x="6152752" y="2147845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Parallelogram 88">
                <a:extLst>
                  <a:ext uri="{FF2B5EF4-FFF2-40B4-BE49-F238E27FC236}">
                    <a16:creationId xmlns:a16="http://schemas.microsoft.com/office/drawing/2014/main" id="{25835AE2-2C5E-F570-45AF-280214A2CA1C}"/>
                  </a:ext>
                </a:extLst>
              </p:cNvPr>
              <p:cNvSpPr/>
              <p:nvPr/>
            </p:nvSpPr>
            <p:spPr>
              <a:xfrm>
                <a:off x="6520880" y="2147844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Parallelogram 89">
                <a:extLst>
                  <a:ext uri="{FF2B5EF4-FFF2-40B4-BE49-F238E27FC236}">
                    <a16:creationId xmlns:a16="http://schemas.microsoft.com/office/drawing/2014/main" id="{E456339C-4F3A-0F78-97D0-A19C3BE341B0}"/>
                  </a:ext>
                </a:extLst>
              </p:cNvPr>
              <p:cNvSpPr/>
              <p:nvPr/>
            </p:nvSpPr>
            <p:spPr>
              <a:xfrm>
                <a:off x="6889007" y="2147843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Parallelogram 90">
                <a:extLst>
                  <a:ext uri="{FF2B5EF4-FFF2-40B4-BE49-F238E27FC236}">
                    <a16:creationId xmlns:a16="http://schemas.microsoft.com/office/drawing/2014/main" id="{002EC991-FD54-6C75-9DFD-B782E319F563}"/>
                  </a:ext>
                </a:extLst>
              </p:cNvPr>
              <p:cNvSpPr/>
              <p:nvPr/>
            </p:nvSpPr>
            <p:spPr>
              <a:xfrm>
                <a:off x="7257135" y="2147842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Parallelogram 91">
                <a:extLst>
                  <a:ext uri="{FF2B5EF4-FFF2-40B4-BE49-F238E27FC236}">
                    <a16:creationId xmlns:a16="http://schemas.microsoft.com/office/drawing/2014/main" id="{73F27E5D-C87B-BC5A-642B-60395DAE9D6B}"/>
                  </a:ext>
                </a:extLst>
              </p:cNvPr>
              <p:cNvSpPr/>
              <p:nvPr/>
            </p:nvSpPr>
            <p:spPr>
              <a:xfrm>
                <a:off x="7625263" y="2147841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Parallelogram 92">
                <a:extLst>
                  <a:ext uri="{FF2B5EF4-FFF2-40B4-BE49-F238E27FC236}">
                    <a16:creationId xmlns:a16="http://schemas.microsoft.com/office/drawing/2014/main" id="{8F0B12E7-6155-D81A-B4FF-B50D90CE4CC2}"/>
                  </a:ext>
                </a:extLst>
              </p:cNvPr>
              <p:cNvSpPr/>
              <p:nvPr/>
            </p:nvSpPr>
            <p:spPr>
              <a:xfrm>
                <a:off x="7993391" y="2147841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Parallelogram 93">
                <a:extLst>
                  <a:ext uri="{FF2B5EF4-FFF2-40B4-BE49-F238E27FC236}">
                    <a16:creationId xmlns:a16="http://schemas.microsoft.com/office/drawing/2014/main" id="{2377586F-67DD-FD4D-1CB0-763808D2E556}"/>
                  </a:ext>
                </a:extLst>
              </p:cNvPr>
              <p:cNvSpPr/>
              <p:nvPr/>
            </p:nvSpPr>
            <p:spPr>
              <a:xfrm>
                <a:off x="8361519" y="2147840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9122E57A-AD0B-BFB3-CBF1-8964FE41129B}"/>
                  </a:ext>
                </a:extLst>
              </p:cNvPr>
              <p:cNvSpPr/>
              <p:nvPr/>
            </p:nvSpPr>
            <p:spPr>
              <a:xfrm>
                <a:off x="8729646" y="2147839"/>
                <a:ext cx="348343" cy="304890"/>
              </a:xfrm>
              <a:prstGeom prst="parallelogram">
                <a:avLst>
                  <a:gd name="adj" fmla="val 6332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2875C3-125D-F599-1B30-A9C3BAAFEA21}"/>
              </a:ext>
            </a:extLst>
          </p:cNvPr>
          <p:cNvGrpSpPr/>
          <p:nvPr/>
        </p:nvGrpSpPr>
        <p:grpSpPr>
          <a:xfrm>
            <a:off x="4065268" y="4604061"/>
            <a:ext cx="291375" cy="1437321"/>
            <a:chOff x="5363038" y="900708"/>
            <a:chExt cx="291374" cy="1437321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6CE2A172-4161-8577-27C2-9537E6441150}"/>
                </a:ext>
              </a:extLst>
            </p:cNvPr>
            <p:cNvSpPr/>
            <p:nvPr/>
          </p:nvSpPr>
          <p:spPr>
            <a:xfrm>
              <a:off x="5363038" y="900708"/>
              <a:ext cx="291374" cy="143732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170D7D8-165C-59CC-98AD-2351C2C5FC00}"/>
                </a:ext>
              </a:extLst>
            </p:cNvPr>
            <p:cNvSpPr/>
            <p:nvPr/>
          </p:nvSpPr>
          <p:spPr>
            <a:xfrm>
              <a:off x="5464610" y="1051916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AEA87AE-D87D-1157-6805-AA0B93F6A54E}"/>
              </a:ext>
            </a:extLst>
          </p:cNvPr>
          <p:cNvGrpSpPr/>
          <p:nvPr/>
        </p:nvGrpSpPr>
        <p:grpSpPr>
          <a:xfrm>
            <a:off x="7748566" y="4944655"/>
            <a:ext cx="585788" cy="337616"/>
            <a:chOff x="9324975" y="4215335"/>
            <a:chExt cx="585788" cy="337618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94E8F52-20BE-6EDB-9FC9-AC9F49D924E4}"/>
                </a:ext>
              </a:extLst>
            </p:cNvPr>
            <p:cNvSpPr/>
            <p:nvPr/>
          </p:nvSpPr>
          <p:spPr>
            <a:xfrm rot="5400000">
              <a:off x="9449060" y="4091250"/>
              <a:ext cx="337618" cy="5857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94D5B82-E1F7-3CA9-A4FE-D25DF59C0565}"/>
                </a:ext>
              </a:extLst>
            </p:cNvPr>
            <p:cNvSpPr txBox="1"/>
            <p:nvPr/>
          </p:nvSpPr>
          <p:spPr>
            <a:xfrm>
              <a:off x="9394091" y="4268729"/>
              <a:ext cx="447558" cy="230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RFID</a:t>
              </a:r>
            </a:p>
          </p:txBody>
        </p:sp>
      </p:grpSp>
      <p:pic>
        <p:nvPicPr>
          <p:cNvPr id="112" name="Graphic 111" descr="Video camera with solid fill">
            <a:extLst>
              <a:ext uri="{FF2B5EF4-FFF2-40B4-BE49-F238E27FC236}">
                <a16:creationId xmlns:a16="http://schemas.microsoft.com/office/drawing/2014/main" id="{91CE2869-27E8-9EDB-E16D-A4502C000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634981" flipH="1">
            <a:off x="9612224" y="4652872"/>
            <a:ext cx="583611" cy="583609"/>
          </a:xfrm>
          <a:prstGeom prst="rect">
            <a:avLst/>
          </a:prstGeom>
        </p:spPr>
      </p:pic>
      <p:pic>
        <p:nvPicPr>
          <p:cNvPr id="113" name="Graphic 112" descr="Database with solid fill">
            <a:extLst>
              <a:ext uri="{FF2B5EF4-FFF2-40B4-BE49-F238E27FC236}">
                <a16:creationId xmlns:a16="http://schemas.microsoft.com/office/drawing/2014/main" id="{5E76E5CB-E272-2958-7E94-501766152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4437" y="2976908"/>
            <a:ext cx="1232363" cy="123236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B328C7B0-8BD3-9726-7D21-67EEAC857545}"/>
              </a:ext>
            </a:extLst>
          </p:cNvPr>
          <p:cNvGrpSpPr/>
          <p:nvPr/>
        </p:nvGrpSpPr>
        <p:grpSpPr>
          <a:xfrm>
            <a:off x="1475831" y="1849411"/>
            <a:ext cx="585788" cy="337616"/>
            <a:chOff x="9324975" y="4215335"/>
            <a:chExt cx="585788" cy="33761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3D286ED-DAE5-0AB5-2172-1AFC6092FEFC}"/>
                </a:ext>
              </a:extLst>
            </p:cNvPr>
            <p:cNvSpPr/>
            <p:nvPr/>
          </p:nvSpPr>
          <p:spPr>
            <a:xfrm rot="5400000">
              <a:off x="9449060" y="4091250"/>
              <a:ext cx="337618" cy="5857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8CA996-4C18-45BE-9721-4B3D27922E43}"/>
                </a:ext>
              </a:extLst>
            </p:cNvPr>
            <p:cNvSpPr txBox="1"/>
            <p:nvPr/>
          </p:nvSpPr>
          <p:spPr>
            <a:xfrm>
              <a:off x="9394091" y="4268729"/>
              <a:ext cx="447558" cy="230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9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RFID</a:t>
              </a:r>
            </a:p>
          </p:txBody>
        </p:sp>
      </p:grpSp>
      <p:pic>
        <p:nvPicPr>
          <p:cNvPr id="116" name="Graphic 115" descr="Car with solid fill">
            <a:extLst>
              <a:ext uri="{FF2B5EF4-FFF2-40B4-BE49-F238E27FC236}">
                <a16:creationId xmlns:a16="http://schemas.microsoft.com/office/drawing/2014/main" id="{C63A5634-BF9A-F23C-222F-747B7D178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2407613" y="5120007"/>
            <a:ext cx="1097280" cy="1097280"/>
          </a:xfrm>
          <a:prstGeom prst="rect">
            <a:avLst/>
          </a:prstGeom>
        </p:spPr>
      </p:pic>
      <p:pic>
        <p:nvPicPr>
          <p:cNvPr id="118" name="Picture 2" descr="Cập nhật danh sách biển số xe ô tô thành phố Hồ Chí Minh đã đấu giá từ 15/9">
            <a:extLst>
              <a:ext uri="{FF2B5EF4-FFF2-40B4-BE49-F238E27FC236}">
                <a16:creationId xmlns:a16="http://schemas.microsoft.com/office/drawing/2014/main" id="{CD94DF13-DB7C-89A9-A698-AE8DFE11C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6" b="6087"/>
          <a:stretch/>
        </p:blipFill>
        <p:spPr bwMode="auto">
          <a:xfrm>
            <a:off x="56325" y="607603"/>
            <a:ext cx="1132654" cy="6319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8B5E041-6130-A7E7-E709-54F4BBD2B9EC}"/>
              </a:ext>
            </a:extLst>
          </p:cNvPr>
          <p:cNvGrpSpPr/>
          <p:nvPr/>
        </p:nvGrpSpPr>
        <p:grpSpPr>
          <a:xfrm>
            <a:off x="2117764" y="328092"/>
            <a:ext cx="914400" cy="548640"/>
            <a:chOff x="9324975" y="4215335"/>
            <a:chExt cx="585788" cy="337618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73834541-DF78-B383-2D61-E12E8AB7D833}"/>
                </a:ext>
              </a:extLst>
            </p:cNvPr>
            <p:cNvSpPr/>
            <p:nvPr/>
          </p:nvSpPr>
          <p:spPr>
            <a:xfrm rot="5400000">
              <a:off x="9449060" y="4091250"/>
              <a:ext cx="337618" cy="5857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25C60E1-B5F0-7687-2DB4-1D9A03256F52}"/>
                </a:ext>
              </a:extLst>
            </p:cNvPr>
            <p:cNvSpPr txBox="1"/>
            <p:nvPr/>
          </p:nvSpPr>
          <p:spPr>
            <a:xfrm>
              <a:off x="9355391" y="4268727"/>
              <a:ext cx="524964" cy="22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1 2 3 4</a:t>
              </a:r>
            </a:p>
          </p:txBody>
        </p:sp>
      </p:grpSp>
      <p:pic>
        <p:nvPicPr>
          <p:cNvPr id="122" name="Picture 2" descr="Cập nhật danh sách biển số xe ô tô thành phố Hồ Chí Minh đã đấu giá từ 15/9">
            <a:extLst>
              <a:ext uri="{FF2B5EF4-FFF2-40B4-BE49-F238E27FC236}">
                <a16:creationId xmlns:a16="http://schemas.microsoft.com/office/drawing/2014/main" id="{0E1AF66F-3F37-6D1D-87C1-2F9DD876A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6" b="6087"/>
          <a:stretch/>
        </p:blipFill>
        <p:spPr bwMode="auto">
          <a:xfrm>
            <a:off x="9900302" y="3834360"/>
            <a:ext cx="1132654" cy="6319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5D66CE3-E1E0-FF71-C951-DB487F628AFB}"/>
              </a:ext>
            </a:extLst>
          </p:cNvPr>
          <p:cNvGrpSpPr/>
          <p:nvPr/>
        </p:nvGrpSpPr>
        <p:grpSpPr>
          <a:xfrm>
            <a:off x="6714488" y="3321661"/>
            <a:ext cx="914400" cy="548640"/>
            <a:chOff x="9324975" y="4215335"/>
            <a:chExt cx="585788" cy="337618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B2C3A816-5547-D3B0-3556-8C24D925FA0E}"/>
                </a:ext>
              </a:extLst>
            </p:cNvPr>
            <p:cNvSpPr/>
            <p:nvPr/>
          </p:nvSpPr>
          <p:spPr>
            <a:xfrm rot="5400000">
              <a:off x="9449060" y="4091250"/>
              <a:ext cx="337618" cy="5857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31A915-8840-4C73-3178-9FA3D4F1785F}"/>
                </a:ext>
              </a:extLst>
            </p:cNvPr>
            <p:cNvSpPr txBox="1"/>
            <p:nvPr/>
          </p:nvSpPr>
          <p:spPr>
            <a:xfrm>
              <a:off x="9355393" y="4268727"/>
              <a:ext cx="524964" cy="22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1 2 3 4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12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1733 0.0011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06615 -0.1185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2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3 0.00116 L 1.17981 0.0097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26" y="41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200000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0.16041 0.41621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081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15339 0.38889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1944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7 1.11111E-6 L -0.33047 0.00162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1.85185E-6 L -0.06719 -0.11829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8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47 0.00162 L -1.16523 -0.0009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45" y="-13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0">
                                      <p:cBhvr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9BC0F0-9771-1E0A-9A15-CC94EC44B5ED}"/>
              </a:ext>
            </a:extLst>
          </p:cNvPr>
          <p:cNvCxnSpPr>
            <a:cxnSpLocks/>
          </p:cNvCxnSpPr>
          <p:nvPr/>
        </p:nvCxnSpPr>
        <p:spPr>
          <a:xfrm rot="10800000">
            <a:off x="-1" y="1172493"/>
            <a:ext cx="121920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9E3834-2F01-60FC-CFC5-0BB11B8BDAAC}"/>
              </a:ext>
            </a:extLst>
          </p:cNvPr>
          <p:cNvSpPr txBox="1"/>
          <p:nvPr/>
        </p:nvSpPr>
        <p:spPr>
          <a:xfrm>
            <a:off x="-213205" y="299104"/>
            <a:ext cx="3596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5868BAF-5375-D08F-C854-AE44D6B460FF}"/>
              </a:ext>
            </a:extLst>
          </p:cNvPr>
          <p:cNvGrpSpPr/>
          <p:nvPr/>
        </p:nvGrpSpPr>
        <p:grpSpPr>
          <a:xfrm>
            <a:off x="615602" y="2010247"/>
            <a:ext cx="5158807" cy="2123051"/>
            <a:chOff x="339836" y="2010247"/>
            <a:chExt cx="5158807" cy="2123051"/>
          </a:xfrm>
        </p:grpSpPr>
        <p:sp>
          <p:nvSpPr>
            <p:cNvPr id="82" name="Shape 2">
              <a:extLst>
                <a:ext uri="{FF2B5EF4-FFF2-40B4-BE49-F238E27FC236}">
                  <a16:creationId xmlns:a16="http://schemas.microsoft.com/office/drawing/2014/main" id="{FD7A1E3B-E384-BF02-1FB5-934DC885BFD9}"/>
                </a:ext>
              </a:extLst>
            </p:cNvPr>
            <p:cNvSpPr/>
            <p:nvPr/>
          </p:nvSpPr>
          <p:spPr>
            <a:xfrm>
              <a:off x="339836" y="2010247"/>
              <a:ext cx="5158807" cy="2123051"/>
            </a:xfrm>
            <a:prstGeom prst="roundRect">
              <a:avLst>
                <a:gd name="adj" fmla="val 4984"/>
              </a:avLst>
            </a:prstGeom>
            <a:noFill/>
            <a:ln w="7620">
              <a:solidFill>
                <a:schemeClr val="tx1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3">
              <a:extLst>
                <a:ext uri="{FF2B5EF4-FFF2-40B4-BE49-F238E27FC236}">
                  <a16:creationId xmlns:a16="http://schemas.microsoft.com/office/drawing/2014/main" id="{C19510A6-8359-C8BD-A6AB-013E1FD416D2}"/>
                </a:ext>
              </a:extLst>
            </p:cNvPr>
            <p:cNvSpPr/>
            <p:nvPr/>
          </p:nvSpPr>
          <p:spPr>
            <a:xfrm>
              <a:off x="542081" y="2181850"/>
              <a:ext cx="3553877" cy="36740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model has high accuracy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 4">
              <a:extLst>
                <a:ext uri="{FF2B5EF4-FFF2-40B4-BE49-F238E27FC236}">
                  <a16:creationId xmlns:a16="http://schemas.microsoft.com/office/drawing/2014/main" id="{D401CCC2-3FEB-3F2B-0704-6FDBE079DDB5}"/>
                </a:ext>
              </a:extLst>
            </p:cNvPr>
            <p:cNvSpPr/>
            <p:nvPr/>
          </p:nvSpPr>
          <p:spPr>
            <a:xfrm>
              <a:off x="542081" y="2744631"/>
              <a:ext cx="4699877" cy="11283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dirty="0">
                  <a:solidFill>
                    <a:srgbClr val="403C4E"/>
                  </a:solidFill>
                  <a:latin typeface="Times New Roman" panose="02020603050405020304" pitchFamily="18" charset="0"/>
                  <a:ea typeface="Open Sans" pitchFamily="34" charset="-122"/>
                  <a:cs typeface="Times New Roman" panose="02020603050405020304" pitchFamily="18" charset="0"/>
                </a:rPr>
                <a:t>The system achieves an 85% license plate recognition rate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Text 4">
            <a:extLst>
              <a:ext uri="{FF2B5EF4-FFF2-40B4-BE49-F238E27FC236}">
                <a16:creationId xmlns:a16="http://schemas.microsoft.com/office/drawing/2014/main" id="{F34A1BE9-B91E-4737-CAFC-D0AEBC6B98DC}"/>
              </a:ext>
            </a:extLst>
          </p:cNvPr>
          <p:cNvSpPr/>
          <p:nvPr/>
        </p:nvSpPr>
        <p:spPr>
          <a:xfrm>
            <a:off x="6491455" y="2720859"/>
            <a:ext cx="4699877" cy="11283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BEA39D5-BCD6-1B94-6716-EF174944D069}"/>
              </a:ext>
            </a:extLst>
          </p:cNvPr>
          <p:cNvGrpSpPr/>
          <p:nvPr/>
        </p:nvGrpSpPr>
        <p:grpSpPr>
          <a:xfrm>
            <a:off x="6131038" y="2010246"/>
            <a:ext cx="5158807" cy="2123051"/>
            <a:chOff x="6131038" y="2010246"/>
            <a:chExt cx="5158807" cy="2123051"/>
          </a:xfrm>
        </p:grpSpPr>
        <p:sp>
          <p:nvSpPr>
            <p:cNvPr id="88" name="Shape 8">
              <a:extLst>
                <a:ext uri="{FF2B5EF4-FFF2-40B4-BE49-F238E27FC236}">
                  <a16:creationId xmlns:a16="http://schemas.microsoft.com/office/drawing/2014/main" id="{C5817E50-F084-67E3-323B-71478C62A667}"/>
                </a:ext>
              </a:extLst>
            </p:cNvPr>
            <p:cNvSpPr/>
            <p:nvPr/>
          </p:nvSpPr>
          <p:spPr>
            <a:xfrm>
              <a:off x="6131038" y="2010246"/>
              <a:ext cx="5158807" cy="2123051"/>
            </a:xfrm>
            <a:prstGeom prst="roundRect">
              <a:avLst>
                <a:gd name="adj" fmla="val 4984"/>
              </a:avLst>
            </a:prstGeom>
            <a:noFill/>
            <a:ln w="7620">
              <a:solidFill>
                <a:schemeClr val="tx1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9">
              <a:extLst>
                <a:ext uri="{FF2B5EF4-FFF2-40B4-BE49-F238E27FC236}">
                  <a16:creationId xmlns:a16="http://schemas.microsoft.com/office/drawing/2014/main" id="{DA70B78A-639F-C21F-F9C1-484019B6FCE4}"/>
                </a:ext>
              </a:extLst>
            </p:cNvPr>
            <p:cNvSpPr/>
            <p:nvPr/>
          </p:nvSpPr>
          <p:spPr>
            <a:xfrm>
              <a:off x="6375343" y="2181849"/>
              <a:ext cx="3089815" cy="36740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performance</a:t>
              </a:r>
            </a:p>
          </p:txBody>
        </p:sp>
        <p:sp>
          <p:nvSpPr>
            <p:cNvPr id="95" name="Text 4">
              <a:extLst>
                <a:ext uri="{FF2B5EF4-FFF2-40B4-BE49-F238E27FC236}">
                  <a16:creationId xmlns:a16="http://schemas.microsoft.com/office/drawing/2014/main" id="{492DEC40-241C-DE07-9994-B88C882A92C0}"/>
                </a:ext>
              </a:extLst>
            </p:cNvPr>
            <p:cNvSpPr/>
            <p:nvPr/>
          </p:nvSpPr>
          <p:spPr>
            <a:xfrm>
              <a:off x="6375343" y="2744631"/>
              <a:ext cx="4699877" cy="11283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dirty="0">
                  <a:solidFill>
                    <a:srgbClr val="403C4E"/>
                  </a:solidFill>
                  <a:latin typeface="Times New Roman" panose="02020603050405020304" pitchFamily="18" charset="0"/>
                  <a:ea typeface="Open Sans" pitchFamily="34" charset="-122"/>
                  <a:cs typeface="Times New Roman" panose="02020603050405020304" pitchFamily="18" charset="0"/>
                </a:rPr>
                <a:t>The system operates stably, functioning as intended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BB1575-F19C-24F0-8DE7-B406EB425488}"/>
              </a:ext>
            </a:extLst>
          </p:cNvPr>
          <p:cNvGrpSpPr/>
          <p:nvPr/>
        </p:nvGrpSpPr>
        <p:grpSpPr>
          <a:xfrm>
            <a:off x="2902857" y="4328671"/>
            <a:ext cx="5457372" cy="2006203"/>
            <a:chOff x="2902857" y="4328671"/>
            <a:chExt cx="5457372" cy="2006203"/>
          </a:xfrm>
        </p:grpSpPr>
        <p:sp>
          <p:nvSpPr>
            <p:cNvPr id="96" name="Shape 11">
              <a:extLst>
                <a:ext uri="{FF2B5EF4-FFF2-40B4-BE49-F238E27FC236}">
                  <a16:creationId xmlns:a16="http://schemas.microsoft.com/office/drawing/2014/main" id="{331707D4-E05F-64C6-0A77-3AB5132BD9FD}"/>
                </a:ext>
              </a:extLst>
            </p:cNvPr>
            <p:cNvSpPr/>
            <p:nvPr/>
          </p:nvSpPr>
          <p:spPr>
            <a:xfrm>
              <a:off x="2902857" y="4328671"/>
              <a:ext cx="5457372" cy="2006203"/>
            </a:xfrm>
            <a:prstGeom prst="roundRect">
              <a:avLst>
                <a:gd name="adj" fmla="val 4984"/>
              </a:avLst>
            </a:prstGeom>
            <a:noFill/>
            <a:ln w="7620">
              <a:solidFill>
                <a:schemeClr val="tx1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12">
              <a:extLst>
                <a:ext uri="{FF2B5EF4-FFF2-40B4-BE49-F238E27FC236}">
                  <a16:creationId xmlns:a16="http://schemas.microsoft.com/office/drawing/2014/main" id="{9FC63E2D-127E-705D-17A3-5A76D4E3CF15}"/>
                </a:ext>
              </a:extLst>
            </p:cNvPr>
            <p:cNvSpPr/>
            <p:nvPr/>
          </p:nvSpPr>
          <p:spPr>
            <a:xfrm>
              <a:off x="3033486" y="4499836"/>
              <a:ext cx="2339095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Potential of system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 13">
              <a:extLst>
                <a:ext uri="{FF2B5EF4-FFF2-40B4-BE49-F238E27FC236}">
                  <a16:creationId xmlns:a16="http://schemas.microsoft.com/office/drawing/2014/main" id="{D9223782-1AE8-A05C-BC1D-7DF875E521F8}"/>
                </a:ext>
              </a:extLst>
            </p:cNvPr>
            <p:cNvSpPr/>
            <p:nvPr/>
          </p:nvSpPr>
          <p:spPr>
            <a:xfrm>
              <a:off x="3033486" y="4971049"/>
              <a:ext cx="5094513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system can be integrated into security and fire alarm systems, providing a comprehensive solution.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432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9BC0F0-9771-1E0A-9A15-CC94EC44B5ED}"/>
              </a:ext>
            </a:extLst>
          </p:cNvPr>
          <p:cNvCxnSpPr>
            <a:cxnSpLocks/>
          </p:cNvCxnSpPr>
          <p:nvPr/>
        </p:nvCxnSpPr>
        <p:spPr>
          <a:xfrm rot="10800000">
            <a:off x="-1" y="1172493"/>
            <a:ext cx="121920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9E3834-2F01-60FC-CFC5-0BB11B8BDAAC}"/>
              </a:ext>
            </a:extLst>
          </p:cNvPr>
          <p:cNvSpPr txBox="1"/>
          <p:nvPr/>
        </p:nvSpPr>
        <p:spPr>
          <a:xfrm>
            <a:off x="0" y="248174"/>
            <a:ext cx="3047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E4876-A397-6231-8739-553131E866AA}"/>
              </a:ext>
            </a:extLst>
          </p:cNvPr>
          <p:cNvSpPr txBox="1"/>
          <p:nvPr/>
        </p:nvSpPr>
        <p:spPr>
          <a:xfrm>
            <a:off x="671513" y="1541149"/>
            <a:ext cx="92868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Automation of the parking entry and exit process, saving time and increasing convenience for users.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Enhanced management and control of the parking lot, reducing the issue of vehicles parked in unauthorized areas.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Improved security and theft prevention, thanks to the accurate identification of incoming and outgoing vehicles.</a:t>
            </a: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Detailed data collection on the number of vehicles entering and leaving, helping to better manage and plan the use of the parking 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0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FD6D3D-431E-EEAC-B2F5-C2CB0D50ADDB}"/>
              </a:ext>
            </a:extLst>
          </p:cNvPr>
          <p:cNvSpPr txBox="1"/>
          <p:nvPr/>
        </p:nvSpPr>
        <p:spPr>
          <a:xfrm>
            <a:off x="1231463" y="2257363"/>
            <a:ext cx="9729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Thank you for your attention</a:t>
            </a:r>
            <a:endParaRPr lang="en-US" sz="6601" b="1" dirty="0">
              <a:latin typeface="Arial Black" panose="020B0A040201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04CD04-880A-3E03-8ED9-C1B141BADD0D}"/>
              </a:ext>
            </a:extLst>
          </p:cNvPr>
          <p:cNvCxnSpPr>
            <a:cxnSpLocks/>
          </p:cNvCxnSpPr>
          <p:nvPr/>
        </p:nvCxnSpPr>
        <p:spPr>
          <a:xfrm>
            <a:off x="2994860" y="3147640"/>
            <a:ext cx="62022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9BC0F0-9771-1E0A-9A15-CC94EC44B5ED}"/>
              </a:ext>
            </a:extLst>
          </p:cNvPr>
          <p:cNvCxnSpPr>
            <a:cxnSpLocks/>
          </p:cNvCxnSpPr>
          <p:nvPr/>
        </p:nvCxnSpPr>
        <p:spPr>
          <a:xfrm rot="10800000">
            <a:off x="-1" y="1172493"/>
            <a:ext cx="121920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9E3834-2F01-60FC-CFC5-0BB11B8BDAAC}"/>
              </a:ext>
            </a:extLst>
          </p:cNvPr>
          <p:cNvSpPr txBox="1"/>
          <p:nvPr/>
        </p:nvSpPr>
        <p:spPr>
          <a:xfrm>
            <a:off x="173656" y="322395"/>
            <a:ext cx="3596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90B24C-7284-264D-DDC0-700A7467D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980" y="1337996"/>
            <a:ext cx="5094038" cy="5366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6377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9BC0F0-9771-1E0A-9A15-CC94EC44B5ED}"/>
              </a:ext>
            </a:extLst>
          </p:cNvPr>
          <p:cNvCxnSpPr>
            <a:cxnSpLocks/>
          </p:cNvCxnSpPr>
          <p:nvPr/>
        </p:nvCxnSpPr>
        <p:spPr>
          <a:xfrm rot="16200000">
            <a:off x="-2286000" y="152566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4FADB3-227C-0E06-7A4E-8A185557DB8F}"/>
              </a:ext>
            </a:extLst>
          </p:cNvPr>
          <p:cNvSpPr txBox="1"/>
          <p:nvPr/>
        </p:nvSpPr>
        <p:spPr>
          <a:xfrm>
            <a:off x="624127" y="2640467"/>
            <a:ext cx="390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578156-BC5C-BC99-0607-C017DFDD344F}"/>
              </a:ext>
            </a:extLst>
          </p:cNvPr>
          <p:cNvSpPr/>
          <p:nvPr/>
        </p:nvSpPr>
        <p:spPr>
          <a:xfrm>
            <a:off x="5377105" y="641641"/>
            <a:ext cx="4009778" cy="7776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E3834-2F01-60FC-CFC5-0BB11B8BDAAC}"/>
              </a:ext>
            </a:extLst>
          </p:cNvPr>
          <p:cNvSpPr txBox="1"/>
          <p:nvPr/>
        </p:nvSpPr>
        <p:spPr>
          <a:xfrm>
            <a:off x="6141318" y="793099"/>
            <a:ext cx="248134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9F3340-52C9-0C48-2C17-27E302974D1F}"/>
              </a:ext>
            </a:extLst>
          </p:cNvPr>
          <p:cNvSpPr/>
          <p:nvPr/>
        </p:nvSpPr>
        <p:spPr>
          <a:xfrm>
            <a:off x="5377102" y="3738690"/>
            <a:ext cx="4009774" cy="7776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77FC4-0754-31DE-5190-0BB01B5B0BF7}"/>
              </a:ext>
            </a:extLst>
          </p:cNvPr>
          <p:cNvSpPr txBox="1"/>
          <p:nvPr/>
        </p:nvSpPr>
        <p:spPr>
          <a:xfrm>
            <a:off x="6245225" y="3896701"/>
            <a:ext cx="248134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383566-8550-DC72-06AD-80B32A20FFC0}"/>
              </a:ext>
            </a:extLst>
          </p:cNvPr>
          <p:cNvSpPr/>
          <p:nvPr/>
        </p:nvSpPr>
        <p:spPr>
          <a:xfrm>
            <a:off x="5377105" y="2190165"/>
            <a:ext cx="4009775" cy="7776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8F2E3-0904-05D5-E6E4-9C6D7D90833D}"/>
              </a:ext>
            </a:extLst>
          </p:cNvPr>
          <p:cNvSpPr txBox="1"/>
          <p:nvPr/>
        </p:nvSpPr>
        <p:spPr>
          <a:xfrm>
            <a:off x="5866363" y="2354364"/>
            <a:ext cx="303125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system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7BFFC4-51C0-E14F-9D90-0DA43D3F35DA}"/>
              </a:ext>
            </a:extLst>
          </p:cNvPr>
          <p:cNvSpPr/>
          <p:nvPr/>
        </p:nvSpPr>
        <p:spPr>
          <a:xfrm>
            <a:off x="5448302" y="5287214"/>
            <a:ext cx="3938568" cy="7776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8BC6ED-BAE8-6F1D-7923-28AD1BA58EE1}"/>
              </a:ext>
            </a:extLst>
          </p:cNvPr>
          <p:cNvSpPr txBox="1"/>
          <p:nvPr/>
        </p:nvSpPr>
        <p:spPr>
          <a:xfrm>
            <a:off x="6198944" y="5434003"/>
            <a:ext cx="243728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50951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9BC0F0-9771-1E0A-9A15-CC94EC44B5ED}"/>
              </a:ext>
            </a:extLst>
          </p:cNvPr>
          <p:cNvCxnSpPr>
            <a:cxnSpLocks/>
          </p:cNvCxnSpPr>
          <p:nvPr/>
        </p:nvCxnSpPr>
        <p:spPr>
          <a:xfrm rot="10800000">
            <a:off x="-1" y="1172493"/>
            <a:ext cx="121920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9E3834-2F01-60FC-CFC5-0BB11B8BDAAC}"/>
              </a:ext>
            </a:extLst>
          </p:cNvPr>
          <p:cNvSpPr txBox="1"/>
          <p:nvPr/>
        </p:nvSpPr>
        <p:spPr>
          <a:xfrm>
            <a:off x="173656" y="322395"/>
            <a:ext cx="3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026" name="Picture 2" descr="bãi giữ xe truyền thống ">
            <a:extLst>
              <a:ext uri="{FF2B5EF4-FFF2-40B4-BE49-F238E27FC236}">
                <a16:creationId xmlns:a16="http://schemas.microsoft.com/office/drawing/2014/main" id="{D9C61F2A-E25F-5988-BA46-A84B18BC5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1" y="1591300"/>
            <a:ext cx="3257550" cy="243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2A98F5-7755-C619-D9ED-D9826D5635C0}"/>
              </a:ext>
            </a:extLst>
          </p:cNvPr>
          <p:cNvSpPr txBox="1"/>
          <p:nvPr/>
        </p:nvSpPr>
        <p:spPr>
          <a:xfrm>
            <a:off x="590550" y="1591300"/>
            <a:ext cx="6667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parking lots use manual labor by recording the license plate numbers. When customers leave, the staff will check the ticket to verify the information.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and Maintenance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investment costs, hiring attendants, paper for tickets,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Entry and Exit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around 10 seconds to issue a ticket, which is slow.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Tickets can be damaged, swapped, or counterfeited.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Convenience, Safety, and Aesthetics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Poor aesthetics, long-lasting congestion.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0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9BC0F0-9771-1E0A-9A15-CC94EC44B5ED}"/>
              </a:ext>
            </a:extLst>
          </p:cNvPr>
          <p:cNvCxnSpPr>
            <a:cxnSpLocks/>
          </p:cNvCxnSpPr>
          <p:nvPr/>
        </p:nvCxnSpPr>
        <p:spPr>
          <a:xfrm rot="10800000">
            <a:off x="-1" y="1172493"/>
            <a:ext cx="121920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9E3834-2F01-60FC-CFC5-0BB11B8BDAAC}"/>
              </a:ext>
            </a:extLst>
          </p:cNvPr>
          <p:cNvSpPr txBox="1"/>
          <p:nvPr/>
        </p:nvSpPr>
        <p:spPr>
          <a:xfrm>
            <a:off x="173656" y="322395"/>
            <a:ext cx="3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BD939-8306-C22E-67F1-1A21057AE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49" t="10501" r="16283" b="58116"/>
          <a:stretch/>
        </p:blipFill>
        <p:spPr>
          <a:xfrm>
            <a:off x="8201829" y="1390856"/>
            <a:ext cx="3656064" cy="2350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76AD3-6EAC-9FF2-3101-2347D9EA2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47" t="44209" r="16285" b="24409"/>
          <a:stretch/>
        </p:blipFill>
        <p:spPr>
          <a:xfrm>
            <a:off x="8201828" y="3959545"/>
            <a:ext cx="3656065" cy="2350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788F8-F58A-0CBA-B6E4-484B61465FB5}"/>
              </a:ext>
            </a:extLst>
          </p:cNvPr>
          <p:cNvSpPr txBox="1"/>
          <p:nvPr/>
        </p:nvSpPr>
        <p:spPr>
          <a:xfrm>
            <a:off x="334107" y="2136338"/>
            <a:ext cx="61018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vehicle license plate image</a:t>
            </a: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aspect ratio.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( XX-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XXX.XX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50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9BC0F0-9771-1E0A-9A15-CC94EC44B5ED}"/>
              </a:ext>
            </a:extLst>
          </p:cNvPr>
          <p:cNvCxnSpPr>
            <a:cxnSpLocks/>
          </p:cNvCxnSpPr>
          <p:nvPr/>
        </p:nvCxnSpPr>
        <p:spPr>
          <a:xfrm rot="10800000">
            <a:off x="-1" y="1172493"/>
            <a:ext cx="121920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9E3834-2F01-60FC-CFC5-0BB11B8BDAAC}"/>
              </a:ext>
            </a:extLst>
          </p:cNvPr>
          <p:cNvSpPr txBox="1"/>
          <p:nvPr/>
        </p:nvSpPr>
        <p:spPr>
          <a:xfrm>
            <a:off x="173656" y="322395"/>
            <a:ext cx="3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A98F5-7755-C619-D9ED-D9826D5635C0}"/>
              </a:ext>
            </a:extLst>
          </p:cNvPr>
          <p:cNvSpPr txBox="1"/>
          <p:nvPr/>
        </p:nvSpPr>
        <p:spPr>
          <a:xfrm>
            <a:off x="704850" y="1785938"/>
            <a:ext cx="697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license plate recognition technology and storing information in a database. Managers will use specialized software to monitor vehicles entering and exiting the parking lot.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and Maintenance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than traditional parking lots, but reduces labor costs by 70% monthly.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Entry and Exit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3-5 seconds for license plate recognition.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damaged tickets, and card information cannot identify vehicles, so counterfeiting is not possible.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Convenience, Safety, and Aesthetics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Enhanced safety and reduced pressure during peak hours.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iải pháp bãi đỗ xe thông minh">
            <a:extLst>
              <a:ext uri="{FF2B5EF4-FFF2-40B4-BE49-F238E27FC236}">
                <a16:creationId xmlns:a16="http://schemas.microsoft.com/office/drawing/2014/main" id="{386DA3CB-74FA-91C0-26E4-A079FBDB1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2" y="1785938"/>
            <a:ext cx="3405188" cy="255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46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9BC0F0-9771-1E0A-9A15-CC94EC44B5ED}"/>
              </a:ext>
            </a:extLst>
          </p:cNvPr>
          <p:cNvCxnSpPr>
            <a:cxnSpLocks/>
          </p:cNvCxnSpPr>
          <p:nvPr/>
        </p:nvCxnSpPr>
        <p:spPr>
          <a:xfrm rot="10800000">
            <a:off x="-1" y="1172493"/>
            <a:ext cx="121920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9E3834-2F01-60FC-CFC5-0BB11B8BDAAC}"/>
              </a:ext>
            </a:extLst>
          </p:cNvPr>
          <p:cNvSpPr txBox="1"/>
          <p:nvPr/>
        </p:nvSpPr>
        <p:spPr>
          <a:xfrm>
            <a:off x="173656" y="322395"/>
            <a:ext cx="3596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BE5A10-D395-0C4B-6024-EC2F4805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482" y="1314705"/>
            <a:ext cx="6006564" cy="505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6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9BC0F0-9771-1E0A-9A15-CC94EC44B5ED}"/>
              </a:ext>
            </a:extLst>
          </p:cNvPr>
          <p:cNvCxnSpPr>
            <a:cxnSpLocks/>
          </p:cNvCxnSpPr>
          <p:nvPr/>
        </p:nvCxnSpPr>
        <p:spPr>
          <a:xfrm rot="10800000">
            <a:off x="-1" y="1172493"/>
            <a:ext cx="121920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9E3834-2F01-60FC-CFC5-0BB11B8BDAAC}"/>
              </a:ext>
            </a:extLst>
          </p:cNvPr>
          <p:cNvSpPr txBox="1"/>
          <p:nvPr/>
        </p:nvSpPr>
        <p:spPr>
          <a:xfrm>
            <a:off x="173656" y="322395"/>
            <a:ext cx="3596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system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CB0001-6248-66BC-687E-CBFE8F06777A}"/>
              </a:ext>
            </a:extLst>
          </p:cNvPr>
          <p:cNvCxnSpPr/>
          <p:nvPr/>
        </p:nvCxnSpPr>
        <p:spPr>
          <a:xfrm>
            <a:off x="6484732" y="4670043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95A615-C453-B6CC-F46C-D0D40E1A3EFA}"/>
              </a:ext>
            </a:extLst>
          </p:cNvPr>
          <p:cNvCxnSpPr/>
          <p:nvPr/>
        </p:nvCxnSpPr>
        <p:spPr>
          <a:xfrm>
            <a:off x="6484732" y="4497571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5CC92C-19EC-1FE6-DDDA-A7AD4A8B285D}"/>
              </a:ext>
            </a:extLst>
          </p:cNvPr>
          <p:cNvCxnSpPr/>
          <p:nvPr/>
        </p:nvCxnSpPr>
        <p:spPr>
          <a:xfrm>
            <a:off x="6484732" y="4310810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CDCD49-A2AC-9543-C249-095029F710AE}"/>
              </a:ext>
            </a:extLst>
          </p:cNvPr>
          <p:cNvCxnSpPr/>
          <p:nvPr/>
        </p:nvCxnSpPr>
        <p:spPr>
          <a:xfrm>
            <a:off x="6484732" y="4128812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D095ED-B3EC-98B7-F9D0-8271DCFAA765}"/>
              </a:ext>
            </a:extLst>
          </p:cNvPr>
          <p:cNvCxnSpPr/>
          <p:nvPr/>
        </p:nvCxnSpPr>
        <p:spPr>
          <a:xfrm>
            <a:off x="6484732" y="3946814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D1A18F-7837-B3D8-022E-452AD6721ABA}"/>
              </a:ext>
            </a:extLst>
          </p:cNvPr>
          <p:cNvCxnSpPr/>
          <p:nvPr/>
        </p:nvCxnSpPr>
        <p:spPr>
          <a:xfrm>
            <a:off x="6484732" y="3773334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CFC58-BB4F-A429-F2FB-06F2076509C0}"/>
              </a:ext>
            </a:extLst>
          </p:cNvPr>
          <p:cNvCxnSpPr/>
          <p:nvPr/>
        </p:nvCxnSpPr>
        <p:spPr>
          <a:xfrm>
            <a:off x="6484732" y="3584192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BAE4FF-396E-FE0D-FAA9-FD53E1E0BDAE}"/>
              </a:ext>
            </a:extLst>
          </p:cNvPr>
          <p:cNvCxnSpPr/>
          <p:nvPr/>
        </p:nvCxnSpPr>
        <p:spPr>
          <a:xfrm>
            <a:off x="6484732" y="3390280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B2470A-F9C6-3801-CA76-64F2D09FA834}"/>
              </a:ext>
            </a:extLst>
          </p:cNvPr>
          <p:cNvCxnSpPr/>
          <p:nvPr/>
        </p:nvCxnSpPr>
        <p:spPr>
          <a:xfrm>
            <a:off x="6484732" y="3165425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07AFB-98C0-AFB7-FE33-F4034967298C}"/>
              </a:ext>
            </a:extLst>
          </p:cNvPr>
          <p:cNvCxnSpPr/>
          <p:nvPr/>
        </p:nvCxnSpPr>
        <p:spPr>
          <a:xfrm>
            <a:off x="6484732" y="2997716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F14A26-AF2B-ECCF-0F90-82B9BD214446}"/>
              </a:ext>
            </a:extLst>
          </p:cNvPr>
          <p:cNvCxnSpPr/>
          <p:nvPr/>
        </p:nvCxnSpPr>
        <p:spPr>
          <a:xfrm>
            <a:off x="6484732" y="4842515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201DA9-8AB2-BD71-448D-15292C455E28}"/>
              </a:ext>
            </a:extLst>
          </p:cNvPr>
          <p:cNvCxnSpPr/>
          <p:nvPr/>
        </p:nvCxnSpPr>
        <p:spPr>
          <a:xfrm>
            <a:off x="6484732" y="5033015"/>
            <a:ext cx="3656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Kit Arduino Nano CH340 (BH 06 Tháng)">
            <a:extLst>
              <a:ext uri="{FF2B5EF4-FFF2-40B4-BE49-F238E27FC236}">
                <a16:creationId xmlns:a16="http://schemas.microsoft.com/office/drawing/2014/main" id="{0F36280B-3624-043B-1CE9-9BD2F0E22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556" r="93056">
                        <a14:foregroundMark x1="93889" y1="27917" x2="93056" y2="46875"/>
                        <a14:foregroundMark x1="93056" y1="46875" x2="89306" y2="65000"/>
                        <a14:foregroundMark x1="9861" y1="28542" x2="9861" y2="68542"/>
                        <a14:foregroundMark x1="6806" y1="56667" x2="6806" y2="38750"/>
                        <a14:foregroundMark x1="7361" y1="37917" x2="5556" y2="37292"/>
                        <a14:foregroundMark x1="8889" y1="26042" x2="12222" y2="21042"/>
                        <a14:foregroundMark x1="9306" y1="68125" x2="10556" y2="7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52" t="18125" r="5139" b="26250"/>
          <a:stretch/>
        </p:blipFill>
        <p:spPr bwMode="auto">
          <a:xfrm rot="5400000">
            <a:off x="4245236" y="3581503"/>
            <a:ext cx="3249747" cy="133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ffordable IR Sensor, 3D CAD Model Library, infrared sensor">
            <a:extLst>
              <a:ext uri="{FF2B5EF4-FFF2-40B4-BE49-F238E27FC236}">
                <a16:creationId xmlns:a16="http://schemas.microsoft.com/office/drawing/2014/main" id="{301799C3-16AB-9AA5-606D-1AB2B6F76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77292" y1="38333" x2="83229" y2="40741"/>
                        <a14:foregroundMark x1="83229" y1="40741" x2="78438" y2="36111"/>
                        <a14:foregroundMark x1="78438" y1="36111" x2="77708" y2="36111"/>
                        <a14:foregroundMark x1="73542" y1="33333" x2="78750" y2="32593"/>
                        <a14:foregroundMark x1="78750" y1="32593" x2="84479" y2="34074"/>
                        <a14:foregroundMark x1="85760" y1="41783" x2="85833" y2="42222"/>
                        <a14:foregroundMark x1="84479" y1="34074" x2="85047" y2="37494"/>
                        <a14:foregroundMark x1="85833" y1="42222" x2="85812" y2="41830"/>
                        <a14:foregroundMark x1="85104" y1="42778" x2="81458" y2="34259"/>
                        <a14:foregroundMark x1="81458" y1="34259" x2="77708" y2="34259"/>
                        <a14:foregroundMark x1="77292" y1="44074" x2="83542" y2="44444"/>
                        <a14:foregroundMark x1="83542" y1="44444" x2="81563" y2="41296"/>
                        <a14:foregroundMark x1="85104" y1="42407" x2="85521" y2="40000"/>
                        <a14:foregroundMark x1="44479" y1="59815" x2="45208" y2="61667"/>
                        <a14:backgroundMark x1="86667" y1="34630" x2="86979" y2="40185"/>
                        <a14:backgroundMark x1="86563" y1="40370" x2="86042" y2="42037"/>
                        <a14:backgroundMark x1="83800" y1="45500" x2="84479" y2="45370"/>
                        <a14:backgroundMark x1="73854" y1="47407" x2="77199" y2="46766"/>
                        <a14:backgroundMark x1="73333" y1="47593" x2="77083" y2="54630"/>
                        <a14:backgroundMark x1="77083" y1="54630" x2="78646" y2="54630"/>
                        <a14:backgroundMark x1="71250" y1="54259" x2="71042" y2="57593"/>
                        <a14:backgroundMark x1="71146" y1="61667" x2="71146" y2="61296"/>
                        <a14:backgroundMark x1="71146" y1="61296" x2="71042" y2="65000"/>
                        <a14:backgroundMark x1="70938" y1="30926" x2="71250" y2="30926"/>
                        <a14:backgroundMark x1="71042" y1="30926" x2="70938" y2="33519"/>
                        <a14:backgroundMark x1="71042" y1="37222" x2="71146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8271" r="13056" b="27531"/>
          <a:stretch/>
        </p:blipFill>
        <p:spPr bwMode="auto">
          <a:xfrm rot="10800000">
            <a:off x="1065876" y="5310035"/>
            <a:ext cx="2628900" cy="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Module - RC522 - RFID/NFC transciever">
            <a:extLst>
              <a:ext uri="{FF2B5EF4-FFF2-40B4-BE49-F238E27FC236}">
                <a16:creationId xmlns:a16="http://schemas.microsoft.com/office/drawing/2014/main" id="{486843FE-0614-2856-AA07-5200A95D4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544" b="90618" l="0" r="96464">
                        <a14:foregroundMark x1="16124" y1="14499" x2="17539" y2="44350"/>
                        <a14:foregroundMark x1="17539" y1="44350" x2="37341" y2="68017"/>
                        <a14:foregroundMark x1="37341" y1="68017" x2="57426" y2="73561"/>
                        <a14:foregroundMark x1="90099" y1="36247" x2="82320" y2="17058"/>
                        <a14:foregroundMark x1="82320" y1="17058" x2="58699" y2="8529"/>
                        <a14:foregroundMark x1="58699" y1="8529" x2="24894" y2="17271"/>
                        <a14:foregroundMark x1="24894" y1="17271" x2="21782" y2="19829"/>
                        <a14:foregroundMark x1="20651" y1="7889" x2="12023" y2="7249"/>
                        <a14:foregroundMark x1="12023" y1="7249" x2="11457" y2="88699"/>
                        <a14:foregroundMark x1="25859" y1="96272" x2="29703" y2="98294"/>
                        <a14:foregroundMark x1="11457" y1="88699" x2="14396" y2="90244"/>
                        <a14:foregroundMark x1="29703" y1="98294" x2="51314" y2="95412"/>
                        <a14:foregroundMark x1="85251" y1="90339" x2="92645" y2="35821"/>
                        <a14:foregroundMark x1="92645" y1="35821" x2="86563" y2="2772"/>
                        <a14:foregroundMark x1="86563" y1="2772" x2="78784" y2="39659"/>
                        <a14:foregroundMark x1="78784" y1="39659" x2="74257" y2="29211"/>
                        <a14:foregroundMark x1="74257" y1="29211" x2="28571" y2="13433"/>
                        <a14:foregroundMark x1="28571" y1="13433" x2="21358" y2="5544"/>
                        <a14:foregroundMark x1="21358" y1="5544" x2="17822" y2="16631"/>
                        <a14:foregroundMark x1="17822" y1="16631" x2="19236" y2="27292"/>
                        <a14:foregroundMark x1="19236" y1="27292" x2="19519" y2="27719"/>
                        <a14:foregroundMark x1="94201" y1="8529" x2="95545" y2="50330"/>
                        <a14:foregroundMark x1="94974" y1="83195" x2="93069" y2="88699"/>
                        <a14:foregroundMark x1="9796" y1="29681" x2="8492" y2="29575"/>
                        <a14:foregroundMark x1="11881" y1="29851" x2="10550" y2="29743"/>
                        <a14:foregroundMark x1="7449" y1="35147" x2="2989" y2="35298"/>
                        <a14:foregroundMark x1="12730" y1="34968" x2="10262" y2="35052"/>
                        <a14:foregroundMark x1="2263" y1="44608" x2="2263" y2="44919"/>
                        <a14:foregroundMark x1="10285" y1="67117" x2="17397" y2="79744"/>
                        <a14:foregroundMark x1="7438" y1="62063" x2="8144" y2="63316"/>
                        <a14:foregroundMark x1="4655" y1="57124" x2="4837" y2="57447"/>
                        <a14:foregroundMark x1="17397" y1="79744" x2="23621" y2="48188"/>
                        <a14:foregroundMark x1="23621" y1="48188" x2="11267" y2="31322"/>
                        <a14:foregroundMark x1="10891" y1="37953" x2="6075" y2="50860"/>
                        <a14:foregroundMark x1="8296" y1="51451" x2="16266" y2="43923"/>
                        <a14:foregroundMark x1="16266" y1="43923" x2="9824" y2="36154"/>
                        <a14:foregroundMark x1="72843" y1="50320" x2="63366" y2="47761"/>
                        <a14:foregroundMark x1="63366" y1="47761" x2="54738" y2="56503"/>
                        <a14:foregroundMark x1="54738" y1="56503" x2="56436" y2="69083"/>
                        <a14:foregroundMark x1="56436" y1="69083" x2="65064" y2="86994"/>
                        <a14:foregroundMark x1="65064" y1="86994" x2="75389" y2="75480"/>
                        <a14:foregroundMark x1="75389" y1="75480" x2="75530" y2="59488"/>
                        <a14:foregroundMark x1="75530" y1="59488" x2="70863" y2="50746"/>
                        <a14:foregroundMark x1="70863" y1="50746" x2="71570" y2="50959"/>
                        <a14:foregroundMark x1="64074" y1="59701" x2="85290" y2="67591"/>
                        <a14:foregroundMark x1="85290" y1="67591" x2="68458" y2="59275"/>
                        <a14:foregroundMark x1="68458" y1="59275" x2="64498" y2="62687"/>
                        <a14:foregroundMark x1="79774" y1="71642" x2="91089" y2="69936"/>
                        <a14:foregroundMark x1="91089" y1="69936" x2="83168" y2="67804"/>
                        <a14:foregroundMark x1="83168" y1="67804" x2="92079" y2="71642"/>
                        <a14:foregroundMark x1="92079" y1="71642" x2="92645" y2="85501"/>
                        <a14:foregroundMark x1="92645" y1="85501" x2="83027" y2="88486"/>
                        <a14:foregroundMark x1="83027" y1="88486" x2="52192" y2="83795"/>
                        <a14:foregroundMark x1="28996" y1="89339" x2="19519" y2="90618"/>
                        <a14:foregroundMark x1="19519" y1="90618" x2="14144" y2="88913"/>
                        <a14:foregroundMark x1="13296" y1="89765" x2="17256" y2="89765"/>
                        <a14:foregroundMark x1="24894" y1="90405" x2="28289" y2="90405"/>
                        <a14:foregroundMark x1="8345" y1="29851" x2="2122" y2="30064"/>
                        <a14:foregroundMark x1="10608" y1="35394" x2="1697" y2="35608"/>
                        <a14:foregroundMark x1="9477" y1="41365" x2="1697" y2="41365"/>
                        <a14:foregroundMark x1="8769" y1="46055" x2="1839" y2="46055"/>
                        <a14:foregroundMark x1="4385" y1="57356" x2="1697" y2="56930"/>
                        <a14:foregroundMark x1="5424" y1="62900" x2="1839" y2="62900"/>
                        <a14:foregroundMark x1="7496" y1="62900" x2="7013" y2="62900"/>
                        <a14:foregroundMark x1="10608" y1="68657" x2="1697" y2="68657"/>
                        <a14:foregroundMark x1="10608" y1="57356" x2="4385" y2="57143"/>
                        <a14:foregroundMark x1="11457" y1="62900" x2="7496" y2="62047"/>
                        <a14:foregroundMark x1="6506" y1="52026" x2="6082" y2="52239"/>
                        <a14:foregroundMark x1="6506" y1="51599" x2="1697" y2="51173"/>
                        <a14:foregroundMark x1="56294" y1="38380" x2="69307" y2="46269"/>
                        <a14:foregroundMark x1="69307" y1="46269" x2="79774" y2="38166"/>
                        <a14:foregroundMark x1="79774" y1="38166" x2="76945" y2="17058"/>
                        <a14:foregroundMark x1="76945" y1="17058" x2="66761" y2="13433"/>
                        <a14:foregroundMark x1="66761" y1="13433" x2="57284" y2="21535"/>
                        <a14:foregroundMark x1="57284" y1="21535" x2="55021" y2="36887"/>
                        <a14:foregroundMark x1="55021" y1="36887" x2="56577" y2="38806"/>
                        <a14:foregroundMark x1="58557" y1="32409" x2="76096" y2="31130"/>
                        <a14:foregroundMark x1="68175" y1="19829" x2="61810" y2="19190"/>
                        <a14:foregroundMark x1="61386" y1="73561" x2="70156" y2="76759"/>
                        <a14:foregroundMark x1="70156" y1="76759" x2="62235" y2="74414"/>
                        <a14:foregroundMark x1="62235" y1="74414" x2="64781" y2="73774"/>
                        <a14:backgroundMark x1="95898" y1="50320" x2="96322" y2="83156"/>
                        <a14:backgroundMark x1="86846" y1="93390" x2="50636" y2="93817"/>
                        <a14:backgroundMark x1="25601" y1="95736" x2="22631" y2="96588"/>
                        <a14:backgroundMark x1="7504" y1="27887" x2="9194" y2="27932"/>
                        <a14:backgroundMark x1="9194" y1="27932" x2="9477" y2="28145"/>
                        <a14:backgroundMark x1="9760" y1="28571" x2="9335" y2="28998"/>
                        <a14:backgroundMark x1="1028" y1="39779" x2="1368" y2="42996"/>
                        <a14:backgroundMark x1="0" y1="30064" x2="872" y2="38305"/>
                        <a14:backgroundMark x1="694" y1="54393" x2="141" y2="60554"/>
                        <a14:backgroundMark x1="1129" y1="49538" x2="741" y2="53860"/>
                        <a14:backgroundMark x1="1511" y1="45279" x2="1253" y2="48154"/>
                        <a14:backgroundMark x1="1697" y1="42431" x2="2028" y2="42149"/>
                        <a14:backgroundMark x1="7921" y1="64179" x2="8402" y2="64386"/>
                        <a14:backgroundMark x1="7779" y1="64179" x2="8322" y2="64179"/>
                        <a14:backgroundMark x1="4526" y1="59062" x2="5317" y2="59383"/>
                        <a14:backgroundMark x1="4385" y1="58422" x2="4969" y2="58548"/>
                        <a14:backgroundMark x1="1980" y1="53092" x2="2539" y2="53241"/>
                        <a14:backgroundMark x1="9194" y1="55011" x2="2687" y2="539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0" t="4798" r="4243" b="9569"/>
          <a:stretch/>
        </p:blipFill>
        <p:spPr bwMode="auto">
          <a:xfrm rot="10800000">
            <a:off x="1205613" y="1571630"/>
            <a:ext cx="2672223" cy="1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117636-8FBC-DEB2-3EF0-84ACBF0BFF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41" b="93956" l="1235" r="95988">
                        <a14:foregroundMark x1="15123" y1="53846" x2="13889" y2="62637"/>
                        <a14:foregroundMark x1="11420" y1="60440" x2="1543" y2="45604"/>
                        <a14:foregroundMark x1="66049" y1="83516" x2="72222" y2="85165"/>
                        <a14:foregroundMark x1="95370" y1="71429" x2="95370" y2="79121"/>
                        <a14:foregroundMark x1="68827" y1="93407" x2="74383" y2="94505"/>
                        <a14:foregroundMark x1="95679" y1="50549" x2="95988" y2="37912"/>
                      </a14:backgroundRemoval>
                    </a14:imgEffect>
                  </a14:imgLayer>
                </a14:imgProps>
              </a:ext>
            </a:extLst>
          </a:blip>
          <a:srcRect t="18642" r="2013"/>
          <a:stretch/>
        </p:blipFill>
        <p:spPr>
          <a:xfrm>
            <a:off x="8294041" y="3761855"/>
            <a:ext cx="2090953" cy="975220"/>
          </a:xfrm>
          <a:prstGeom prst="rect">
            <a:avLst/>
          </a:prstGeom>
        </p:spPr>
      </p:pic>
      <p:pic>
        <p:nvPicPr>
          <p:cNvPr id="21" name="Picture 6" descr="Module - RC522 - RFID/NFC transciever">
            <a:extLst>
              <a:ext uri="{FF2B5EF4-FFF2-40B4-BE49-F238E27FC236}">
                <a16:creationId xmlns:a16="http://schemas.microsoft.com/office/drawing/2014/main" id="{A4C02AEA-01D3-8197-C417-27610F553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544" b="90618" l="0" r="96464">
                        <a14:foregroundMark x1="16124" y1="14499" x2="17539" y2="44350"/>
                        <a14:foregroundMark x1="17539" y1="44350" x2="37341" y2="68017"/>
                        <a14:foregroundMark x1="37341" y1="68017" x2="57426" y2="73561"/>
                        <a14:foregroundMark x1="90099" y1="36247" x2="82320" y2="17058"/>
                        <a14:foregroundMark x1="82320" y1="17058" x2="58699" y2="8529"/>
                        <a14:foregroundMark x1="58699" y1="8529" x2="24894" y2="17271"/>
                        <a14:foregroundMark x1="24894" y1="17271" x2="21782" y2="19829"/>
                        <a14:foregroundMark x1="20651" y1="7889" x2="12023" y2="7249"/>
                        <a14:foregroundMark x1="12023" y1="7249" x2="11457" y2="88699"/>
                        <a14:foregroundMark x1="25859" y1="96272" x2="29703" y2="98294"/>
                        <a14:foregroundMark x1="11457" y1="88699" x2="14396" y2="90244"/>
                        <a14:foregroundMark x1="29703" y1="98294" x2="51314" y2="95412"/>
                        <a14:foregroundMark x1="85251" y1="90339" x2="92645" y2="35821"/>
                        <a14:foregroundMark x1="92645" y1="35821" x2="86563" y2="2772"/>
                        <a14:foregroundMark x1="86563" y1="2772" x2="78784" y2="39659"/>
                        <a14:foregroundMark x1="78784" y1="39659" x2="74257" y2="29211"/>
                        <a14:foregroundMark x1="74257" y1="29211" x2="28571" y2="13433"/>
                        <a14:foregroundMark x1="28571" y1="13433" x2="21358" y2="5544"/>
                        <a14:foregroundMark x1="21358" y1="5544" x2="17822" y2="16631"/>
                        <a14:foregroundMark x1="17822" y1="16631" x2="19236" y2="27292"/>
                        <a14:foregroundMark x1="19236" y1="27292" x2="19519" y2="27719"/>
                        <a14:foregroundMark x1="94201" y1="8529" x2="95545" y2="50330"/>
                        <a14:foregroundMark x1="94974" y1="83195" x2="93069" y2="88699"/>
                        <a14:foregroundMark x1="9796" y1="29681" x2="8492" y2="29575"/>
                        <a14:foregroundMark x1="11881" y1="29851" x2="10550" y2="29743"/>
                        <a14:foregroundMark x1="7449" y1="35147" x2="2989" y2="35298"/>
                        <a14:foregroundMark x1="12730" y1="34968" x2="10262" y2="35052"/>
                        <a14:foregroundMark x1="2263" y1="44608" x2="2263" y2="44919"/>
                        <a14:foregroundMark x1="10285" y1="67117" x2="17397" y2="79744"/>
                        <a14:foregroundMark x1="7438" y1="62063" x2="8144" y2="63316"/>
                        <a14:foregroundMark x1="4655" y1="57124" x2="4837" y2="57447"/>
                        <a14:foregroundMark x1="17397" y1="79744" x2="23621" y2="48188"/>
                        <a14:foregroundMark x1="23621" y1="48188" x2="11267" y2="31322"/>
                        <a14:foregroundMark x1="10891" y1="37953" x2="7089" y2="48141"/>
                        <a14:foregroundMark x1="10599" y1="49275" x2="16266" y2="43923"/>
                        <a14:foregroundMark x1="16266" y1="43923" x2="9824" y2="36154"/>
                        <a14:foregroundMark x1="72843" y1="50320" x2="63366" y2="47761"/>
                        <a14:foregroundMark x1="63366" y1="47761" x2="54738" y2="56503"/>
                        <a14:foregroundMark x1="54738" y1="56503" x2="56436" y2="69083"/>
                        <a14:foregroundMark x1="56436" y1="69083" x2="65064" y2="86994"/>
                        <a14:foregroundMark x1="65064" y1="86994" x2="75389" y2="75480"/>
                        <a14:foregroundMark x1="75389" y1="75480" x2="75530" y2="59488"/>
                        <a14:foregroundMark x1="75530" y1="59488" x2="70863" y2="50746"/>
                        <a14:foregroundMark x1="70863" y1="50746" x2="71570" y2="50959"/>
                        <a14:foregroundMark x1="64074" y1="59701" x2="85290" y2="67591"/>
                        <a14:foregroundMark x1="85290" y1="67591" x2="68458" y2="59275"/>
                        <a14:foregroundMark x1="68458" y1="59275" x2="64498" y2="62687"/>
                        <a14:foregroundMark x1="79774" y1="71642" x2="91089" y2="69936"/>
                        <a14:foregroundMark x1="91089" y1="69936" x2="83168" y2="67804"/>
                        <a14:foregroundMark x1="83168" y1="67804" x2="92079" y2="71642"/>
                        <a14:foregroundMark x1="92079" y1="71642" x2="92645" y2="85501"/>
                        <a14:foregroundMark x1="92645" y1="85501" x2="83027" y2="88486"/>
                        <a14:foregroundMark x1="83027" y1="88486" x2="52192" y2="83795"/>
                        <a14:foregroundMark x1="28996" y1="89339" x2="19519" y2="90618"/>
                        <a14:foregroundMark x1="19519" y1="90618" x2="14144" y2="88913"/>
                        <a14:foregroundMark x1="13296" y1="89765" x2="17256" y2="89765"/>
                        <a14:foregroundMark x1="24894" y1="90405" x2="28289" y2="90405"/>
                        <a14:foregroundMark x1="8345" y1="29851" x2="2122" y2="30064"/>
                        <a14:foregroundMark x1="10608" y1="35394" x2="1697" y2="35608"/>
                        <a14:foregroundMark x1="9477" y1="41365" x2="1697" y2="41365"/>
                        <a14:foregroundMark x1="8769" y1="46055" x2="1839" y2="46055"/>
                        <a14:foregroundMark x1="4385" y1="57356" x2="1697" y2="56930"/>
                        <a14:foregroundMark x1="5424" y1="62900" x2="1839" y2="62900"/>
                        <a14:foregroundMark x1="7496" y1="62900" x2="7013" y2="62900"/>
                        <a14:foregroundMark x1="10608" y1="68657" x2="1697" y2="68657"/>
                        <a14:foregroundMark x1="10608" y1="57356" x2="4385" y2="57143"/>
                        <a14:foregroundMark x1="11457" y1="62900" x2="7496" y2="62047"/>
                        <a14:foregroundMark x1="56294" y1="38380" x2="69307" y2="46269"/>
                        <a14:foregroundMark x1="69307" y1="46269" x2="79774" y2="38166"/>
                        <a14:foregroundMark x1="79774" y1="38166" x2="76945" y2="17058"/>
                        <a14:foregroundMark x1="76945" y1="17058" x2="66761" y2="13433"/>
                        <a14:foregroundMark x1="66761" y1="13433" x2="57284" y2="21535"/>
                        <a14:foregroundMark x1="57284" y1="21535" x2="55021" y2="36887"/>
                        <a14:foregroundMark x1="55021" y1="36887" x2="56577" y2="38806"/>
                        <a14:foregroundMark x1="58557" y1="32409" x2="76096" y2="31130"/>
                        <a14:foregroundMark x1="68175" y1="19829" x2="61810" y2="19190"/>
                        <a14:foregroundMark x1="61386" y1="73561" x2="70156" y2="76759"/>
                        <a14:foregroundMark x1="70156" y1="76759" x2="62235" y2="74414"/>
                        <a14:foregroundMark x1="62235" y1="74414" x2="64781" y2="73774"/>
                        <a14:backgroundMark x1="95898" y1="50320" x2="96322" y2="83156"/>
                        <a14:backgroundMark x1="86846" y1="93390" x2="50636" y2="93817"/>
                        <a14:backgroundMark x1="25601" y1="95736" x2="22631" y2="96588"/>
                        <a14:backgroundMark x1="7504" y1="27887" x2="9194" y2="27932"/>
                        <a14:backgroundMark x1="9194" y1="27932" x2="9477" y2="28145"/>
                        <a14:backgroundMark x1="9760" y1="28571" x2="9335" y2="28998"/>
                        <a14:backgroundMark x1="1028" y1="39779" x2="1368" y2="42996"/>
                        <a14:backgroundMark x1="0" y1="30064" x2="872" y2="38305"/>
                        <a14:backgroundMark x1="694" y1="54393" x2="141" y2="60554"/>
                        <a14:backgroundMark x1="1129" y1="49538" x2="741" y2="53860"/>
                        <a14:backgroundMark x1="1511" y1="45279" x2="1253" y2="48154"/>
                        <a14:backgroundMark x1="1697" y1="42431" x2="2028" y2="42149"/>
                        <a14:backgroundMark x1="7921" y1="64179" x2="8402" y2="64386"/>
                        <a14:backgroundMark x1="7779" y1="64179" x2="8322" y2="64179"/>
                        <a14:backgroundMark x1="4526" y1="59062" x2="5317" y2="59383"/>
                        <a14:backgroundMark x1="4385" y1="58422" x2="4969" y2="58548"/>
                        <a14:backgroundMark x1="1980" y1="53092" x2="2539" y2="53241"/>
                        <a14:backgroundMark x1="9194" y1="55011" x2="2687" y2="53945"/>
                        <a14:backgroundMark x1="2122" y1="51386" x2="6789" y2="51173"/>
                        <a14:backgroundMark x1="8204" y1="51599" x2="9618" y2="51599"/>
                        <a14:backgroundMark x1="1273" y1="51599" x2="1273" y2="51599"/>
                        <a14:backgroundMark x1="1839" y1="51599" x2="2263" y2="51386"/>
                        <a14:backgroundMark x1="3536" y1="51386" x2="1980" y2="51386"/>
                        <a14:backgroundMark x1="2546" y1="51599" x2="2122" y2="51599"/>
                        <a14:backgroundMark x1="4950" y1="50959" x2="1414" y2="51173"/>
                        <a14:backgroundMark x1="5092" y1="51599" x2="1839" y2="515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0" t="4798" r="4243" b="9569"/>
          <a:stretch/>
        </p:blipFill>
        <p:spPr bwMode="auto">
          <a:xfrm>
            <a:off x="7958616" y="1571629"/>
            <a:ext cx="2672225" cy="161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4F7506-CBE1-E520-4046-0FFE07C0105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41" b="93956" l="1235" r="95988">
                        <a14:foregroundMark x1="15123" y1="53846" x2="13889" y2="62637"/>
                        <a14:foregroundMark x1="11420" y1="60440" x2="1543" y2="45604"/>
                        <a14:foregroundMark x1="66049" y1="83516" x2="72222" y2="85165"/>
                        <a14:foregroundMark x1="95370" y1="71429" x2="95370" y2="79121"/>
                        <a14:foregroundMark x1="68827" y1="93407" x2="74383" y2="94505"/>
                        <a14:foregroundMark x1="95679" y1="50549" x2="95988" y2="37912"/>
                      </a14:backgroundRemoval>
                    </a14:imgEffect>
                  </a14:imgLayer>
                </a14:imgProps>
              </a:ext>
            </a:extLst>
          </a:blip>
          <a:srcRect t="18642" r="2013"/>
          <a:stretch/>
        </p:blipFill>
        <p:spPr>
          <a:xfrm rot="10800000">
            <a:off x="1446490" y="3684345"/>
            <a:ext cx="2090953" cy="975220"/>
          </a:xfrm>
          <a:prstGeom prst="rect">
            <a:avLst/>
          </a:prstGeom>
        </p:spPr>
      </p:pic>
      <p:pic>
        <p:nvPicPr>
          <p:cNvPr id="23" name="Picture 4" descr="Affordable IR Sensor, 3D CAD Model Library, infrared sensor">
            <a:extLst>
              <a:ext uri="{FF2B5EF4-FFF2-40B4-BE49-F238E27FC236}">
                <a16:creationId xmlns:a16="http://schemas.microsoft.com/office/drawing/2014/main" id="{067C5D3A-F9B8-F53A-E429-E5C810505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77292" y1="38333" x2="83229" y2="40741"/>
                        <a14:foregroundMark x1="83229" y1="40741" x2="78438" y2="36111"/>
                        <a14:foregroundMark x1="78438" y1="36111" x2="77708" y2="36111"/>
                        <a14:foregroundMark x1="73542" y1="33333" x2="78750" y2="32593"/>
                        <a14:foregroundMark x1="78750" y1="32593" x2="84479" y2="34074"/>
                        <a14:foregroundMark x1="85760" y1="41783" x2="85833" y2="42222"/>
                        <a14:foregroundMark x1="84479" y1="34074" x2="85047" y2="37494"/>
                        <a14:foregroundMark x1="85833" y1="42222" x2="85812" y2="41830"/>
                        <a14:foregroundMark x1="85104" y1="42778" x2="81458" y2="34259"/>
                        <a14:foregroundMark x1="81458" y1="34259" x2="77708" y2="34259"/>
                        <a14:foregroundMark x1="77292" y1="44074" x2="83542" y2="44444"/>
                        <a14:foregroundMark x1="83542" y1="44444" x2="81563" y2="41296"/>
                        <a14:foregroundMark x1="85104" y1="42407" x2="85521" y2="40000"/>
                        <a14:foregroundMark x1="44479" y1="59815" x2="45208" y2="61667"/>
                        <a14:backgroundMark x1="86667" y1="34630" x2="86979" y2="40185"/>
                        <a14:backgroundMark x1="86563" y1="40370" x2="86042" y2="42037"/>
                        <a14:backgroundMark x1="83800" y1="45500" x2="84479" y2="45370"/>
                        <a14:backgroundMark x1="73854" y1="47407" x2="77199" y2="46766"/>
                        <a14:backgroundMark x1="73333" y1="47593" x2="77083" y2="54630"/>
                        <a14:backgroundMark x1="77083" y1="54630" x2="78646" y2="54630"/>
                        <a14:backgroundMark x1="71250" y1="54259" x2="71042" y2="57593"/>
                        <a14:backgroundMark x1="71146" y1="61667" x2="71146" y2="61296"/>
                        <a14:backgroundMark x1="71146" y1="61296" x2="71042" y2="65000"/>
                        <a14:backgroundMark x1="70938" y1="30926" x2="71250" y2="30926"/>
                        <a14:backgroundMark x1="71042" y1="30926" x2="70938" y2="33519"/>
                        <a14:backgroundMark x1="71042" y1="37222" x2="71146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8271" r="13056" b="27531"/>
          <a:stretch/>
        </p:blipFill>
        <p:spPr bwMode="auto">
          <a:xfrm>
            <a:off x="8542639" y="5310035"/>
            <a:ext cx="2628900" cy="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71991E-CCA5-11B5-2131-CFF4E45D7426}"/>
              </a:ext>
            </a:extLst>
          </p:cNvPr>
          <p:cNvCxnSpPr/>
          <p:nvPr/>
        </p:nvCxnSpPr>
        <p:spPr>
          <a:xfrm>
            <a:off x="4851739" y="3043367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B78479-5A6E-61D9-4143-F4C3A01D3129}"/>
              </a:ext>
            </a:extLst>
          </p:cNvPr>
          <p:cNvCxnSpPr/>
          <p:nvPr/>
        </p:nvCxnSpPr>
        <p:spPr>
          <a:xfrm>
            <a:off x="4861899" y="3235068"/>
            <a:ext cx="3656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34CC8C-E3E3-EBEB-C4F2-B7889C86931F}"/>
              </a:ext>
            </a:extLst>
          </p:cNvPr>
          <p:cNvCxnSpPr/>
          <p:nvPr/>
        </p:nvCxnSpPr>
        <p:spPr>
          <a:xfrm>
            <a:off x="3634581" y="1990730"/>
            <a:ext cx="2392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631C27-8C22-2E2D-2B67-8C1CCE733451}"/>
              </a:ext>
            </a:extLst>
          </p:cNvPr>
          <p:cNvCxnSpPr/>
          <p:nvPr/>
        </p:nvCxnSpPr>
        <p:spPr>
          <a:xfrm>
            <a:off x="3634581" y="2095505"/>
            <a:ext cx="239286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CA05E4-B29D-ADC0-FB37-E62C34B57F3E}"/>
              </a:ext>
            </a:extLst>
          </p:cNvPr>
          <p:cNvCxnSpPr/>
          <p:nvPr/>
        </p:nvCxnSpPr>
        <p:spPr>
          <a:xfrm>
            <a:off x="3634581" y="2200280"/>
            <a:ext cx="2392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EF3F15-FA5D-DFB9-E1B4-B6B78EED33BD}"/>
              </a:ext>
            </a:extLst>
          </p:cNvPr>
          <p:cNvCxnSpPr/>
          <p:nvPr/>
        </p:nvCxnSpPr>
        <p:spPr>
          <a:xfrm>
            <a:off x="3634581" y="2305055"/>
            <a:ext cx="239286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A98C1F-E423-A7AD-9BC7-13C65695A9F7}"/>
              </a:ext>
            </a:extLst>
          </p:cNvPr>
          <p:cNvCxnSpPr/>
          <p:nvPr/>
        </p:nvCxnSpPr>
        <p:spPr>
          <a:xfrm>
            <a:off x="3634581" y="2409830"/>
            <a:ext cx="239286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2E0D3E-A201-832B-5719-E45EF6A4635F}"/>
              </a:ext>
            </a:extLst>
          </p:cNvPr>
          <p:cNvCxnSpPr/>
          <p:nvPr/>
        </p:nvCxnSpPr>
        <p:spPr>
          <a:xfrm>
            <a:off x="3634581" y="2514605"/>
            <a:ext cx="239286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A3D567-57B1-92BE-AD42-3168215F3482}"/>
              </a:ext>
            </a:extLst>
          </p:cNvPr>
          <p:cNvCxnSpPr/>
          <p:nvPr/>
        </p:nvCxnSpPr>
        <p:spPr>
          <a:xfrm>
            <a:off x="3634581" y="2619380"/>
            <a:ext cx="239286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3B3D0B-30B3-AF14-D159-C19DD65D0EF9}"/>
              </a:ext>
            </a:extLst>
          </p:cNvPr>
          <p:cNvCxnSpPr/>
          <p:nvPr/>
        </p:nvCxnSpPr>
        <p:spPr>
          <a:xfrm>
            <a:off x="3634581" y="2724155"/>
            <a:ext cx="239286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D53D74-F935-61AD-9F4E-07895D048C20}"/>
              </a:ext>
            </a:extLst>
          </p:cNvPr>
          <p:cNvSpPr txBox="1"/>
          <p:nvPr/>
        </p:nvSpPr>
        <p:spPr>
          <a:xfrm>
            <a:off x="3622946" y="1961743"/>
            <a:ext cx="302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11A0DD-0B41-6DFC-47B3-93337BCD261F}"/>
              </a:ext>
            </a:extLst>
          </p:cNvPr>
          <p:cNvSpPr txBox="1"/>
          <p:nvPr/>
        </p:nvSpPr>
        <p:spPr>
          <a:xfrm>
            <a:off x="3612116" y="2589295"/>
            <a:ext cx="338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SDA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72F2CC-A62C-7237-1A75-2662770F48E3}"/>
              </a:ext>
            </a:extLst>
          </p:cNvPr>
          <p:cNvSpPr txBox="1"/>
          <p:nvPr/>
        </p:nvSpPr>
        <p:spPr>
          <a:xfrm>
            <a:off x="3618406" y="2481935"/>
            <a:ext cx="302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SCK</a:t>
            </a:r>
            <a:endParaRPr lang="en-US" sz="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E21875-77A7-8150-2441-3C06BDC312BB}"/>
              </a:ext>
            </a:extLst>
          </p:cNvPr>
          <p:cNvSpPr txBox="1"/>
          <p:nvPr/>
        </p:nvSpPr>
        <p:spPr>
          <a:xfrm>
            <a:off x="3595428" y="2388187"/>
            <a:ext cx="3257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MOSI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13A6B7-D8AB-2668-2C43-48DA0D2753CC}"/>
              </a:ext>
            </a:extLst>
          </p:cNvPr>
          <p:cNvSpPr txBox="1"/>
          <p:nvPr/>
        </p:nvSpPr>
        <p:spPr>
          <a:xfrm>
            <a:off x="3600302" y="2285593"/>
            <a:ext cx="3389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MISO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4289B8-8A0D-53C2-376C-DDFB748C8B72}"/>
              </a:ext>
            </a:extLst>
          </p:cNvPr>
          <p:cNvSpPr txBox="1"/>
          <p:nvPr/>
        </p:nvSpPr>
        <p:spPr>
          <a:xfrm>
            <a:off x="3599544" y="1855966"/>
            <a:ext cx="364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VCC</a:t>
            </a:r>
            <a:endParaRPr lang="en-US" sz="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3BFC29-A80E-0030-3C30-4E0B399B74B3}"/>
              </a:ext>
            </a:extLst>
          </p:cNvPr>
          <p:cNvSpPr txBox="1"/>
          <p:nvPr/>
        </p:nvSpPr>
        <p:spPr>
          <a:xfrm>
            <a:off x="3593194" y="2067578"/>
            <a:ext cx="3958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GND</a:t>
            </a:r>
            <a:endParaRPr lang="en-US" sz="6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63F31B-400E-BE07-DCDE-1159DEF19D79}"/>
              </a:ext>
            </a:extLst>
          </p:cNvPr>
          <p:cNvCxnSpPr/>
          <p:nvPr/>
        </p:nvCxnSpPr>
        <p:spPr>
          <a:xfrm>
            <a:off x="7958616" y="2769199"/>
            <a:ext cx="2392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AFF065-D685-26E1-3088-644FB44D6E30}"/>
              </a:ext>
            </a:extLst>
          </p:cNvPr>
          <p:cNvCxnSpPr/>
          <p:nvPr/>
        </p:nvCxnSpPr>
        <p:spPr>
          <a:xfrm>
            <a:off x="7958940" y="2143134"/>
            <a:ext cx="239286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819056-1276-7512-DCC3-41B6EE0F97FA}"/>
              </a:ext>
            </a:extLst>
          </p:cNvPr>
          <p:cNvCxnSpPr/>
          <p:nvPr/>
        </p:nvCxnSpPr>
        <p:spPr>
          <a:xfrm>
            <a:off x="7958616" y="2557464"/>
            <a:ext cx="2392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8EABAE-D92E-21D7-ED39-BF3CCFB0C5C7}"/>
              </a:ext>
            </a:extLst>
          </p:cNvPr>
          <p:cNvCxnSpPr/>
          <p:nvPr/>
        </p:nvCxnSpPr>
        <p:spPr>
          <a:xfrm>
            <a:off x="7958940" y="2352684"/>
            <a:ext cx="239286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78EB96-3556-1C85-1058-3621B6FC33E0}"/>
              </a:ext>
            </a:extLst>
          </p:cNvPr>
          <p:cNvCxnSpPr/>
          <p:nvPr/>
        </p:nvCxnSpPr>
        <p:spPr>
          <a:xfrm>
            <a:off x="7959672" y="2249153"/>
            <a:ext cx="239286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172958-6E0C-9FDF-8902-8FD628C0CEC9}"/>
              </a:ext>
            </a:extLst>
          </p:cNvPr>
          <p:cNvCxnSpPr/>
          <p:nvPr/>
        </p:nvCxnSpPr>
        <p:spPr>
          <a:xfrm>
            <a:off x="7958940" y="2667009"/>
            <a:ext cx="239286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4AEA06-E416-1EE8-CD66-D5D4C60FADA3}"/>
              </a:ext>
            </a:extLst>
          </p:cNvPr>
          <p:cNvCxnSpPr/>
          <p:nvPr/>
        </p:nvCxnSpPr>
        <p:spPr>
          <a:xfrm>
            <a:off x="7958616" y="2038255"/>
            <a:ext cx="239286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3DBCD76-A265-4088-74CA-3C881BBB66F2}"/>
              </a:ext>
            </a:extLst>
          </p:cNvPr>
          <p:cNvSpPr txBox="1"/>
          <p:nvPr/>
        </p:nvSpPr>
        <p:spPr>
          <a:xfrm>
            <a:off x="7935558" y="2520665"/>
            <a:ext cx="302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3EC51E-DE80-6E7C-92DC-6A03A21493B5}"/>
              </a:ext>
            </a:extLst>
          </p:cNvPr>
          <p:cNvSpPr txBox="1"/>
          <p:nvPr/>
        </p:nvSpPr>
        <p:spPr>
          <a:xfrm>
            <a:off x="7933240" y="1895799"/>
            <a:ext cx="338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SDA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41E124-B182-E517-554E-DA48669E59D7}"/>
              </a:ext>
            </a:extLst>
          </p:cNvPr>
          <p:cNvSpPr txBox="1"/>
          <p:nvPr/>
        </p:nvSpPr>
        <p:spPr>
          <a:xfrm>
            <a:off x="7945053" y="2015427"/>
            <a:ext cx="302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SCK</a:t>
            </a:r>
            <a:endParaRPr lang="en-US" sz="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72765A-35AF-3344-4796-DAC2B96BE3A2}"/>
              </a:ext>
            </a:extLst>
          </p:cNvPr>
          <p:cNvSpPr txBox="1"/>
          <p:nvPr/>
        </p:nvSpPr>
        <p:spPr>
          <a:xfrm>
            <a:off x="7924069" y="2126095"/>
            <a:ext cx="3257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MOSI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4F7D93-25F7-FE78-315E-F02B9F0081F5}"/>
              </a:ext>
            </a:extLst>
          </p:cNvPr>
          <p:cNvSpPr txBox="1"/>
          <p:nvPr/>
        </p:nvSpPr>
        <p:spPr>
          <a:xfrm>
            <a:off x="7922052" y="2227772"/>
            <a:ext cx="3389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MISO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1B851F-468A-DD06-A2A8-1EB1937FF0E4}"/>
              </a:ext>
            </a:extLst>
          </p:cNvPr>
          <p:cNvSpPr txBox="1"/>
          <p:nvPr/>
        </p:nvSpPr>
        <p:spPr>
          <a:xfrm>
            <a:off x="7921020" y="2631831"/>
            <a:ext cx="364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VCC</a:t>
            </a:r>
            <a:endParaRPr 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395323-601E-FE5B-B130-E4EA42FC3AA0}"/>
              </a:ext>
            </a:extLst>
          </p:cNvPr>
          <p:cNvSpPr txBox="1"/>
          <p:nvPr/>
        </p:nvSpPr>
        <p:spPr>
          <a:xfrm>
            <a:off x="7911309" y="2419137"/>
            <a:ext cx="3958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GND</a:t>
            </a:r>
            <a:endParaRPr lang="en-US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F78744-6AE7-1981-0D4D-EBCD2C9AB795}"/>
              </a:ext>
            </a:extLst>
          </p:cNvPr>
          <p:cNvSpPr txBox="1"/>
          <p:nvPr/>
        </p:nvSpPr>
        <p:spPr>
          <a:xfrm>
            <a:off x="4882605" y="3073301"/>
            <a:ext cx="364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VCC</a:t>
            </a:r>
            <a:endParaRPr 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410912-BC06-BD8B-26AA-8A03DC9F50DF}"/>
              </a:ext>
            </a:extLst>
          </p:cNvPr>
          <p:cNvSpPr txBox="1"/>
          <p:nvPr/>
        </p:nvSpPr>
        <p:spPr>
          <a:xfrm>
            <a:off x="6469622" y="4849212"/>
            <a:ext cx="395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GND</a:t>
            </a:r>
            <a:endParaRPr 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03F076-B24D-871C-BCFB-413FBE639E0E}"/>
              </a:ext>
            </a:extLst>
          </p:cNvPr>
          <p:cNvSpPr txBox="1"/>
          <p:nvPr/>
        </p:nvSpPr>
        <p:spPr>
          <a:xfrm>
            <a:off x="6484732" y="2829588"/>
            <a:ext cx="403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MOSI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658273-1380-FCA6-1D46-136E354FD66B}"/>
              </a:ext>
            </a:extLst>
          </p:cNvPr>
          <p:cNvSpPr txBox="1"/>
          <p:nvPr/>
        </p:nvSpPr>
        <p:spPr>
          <a:xfrm>
            <a:off x="6494167" y="3015292"/>
            <a:ext cx="3958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MISO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ED79AF-4F31-EAF3-A19E-35790CA12582}"/>
              </a:ext>
            </a:extLst>
          </p:cNvPr>
          <p:cNvSpPr txBox="1"/>
          <p:nvPr/>
        </p:nvSpPr>
        <p:spPr>
          <a:xfrm>
            <a:off x="6510762" y="3416401"/>
            <a:ext cx="44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F50DC6-C959-5286-314D-EDE6CB8F529F}"/>
              </a:ext>
            </a:extLst>
          </p:cNvPr>
          <p:cNvSpPr txBox="1"/>
          <p:nvPr/>
        </p:nvSpPr>
        <p:spPr>
          <a:xfrm>
            <a:off x="6497432" y="3227776"/>
            <a:ext cx="44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E9FC0F-5E84-8682-B6B4-47144CF17444}"/>
              </a:ext>
            </a:extLst>
          </p:cNvPr>
          <p:cNvSpPr txBox="1"/>
          <p:nvPr/>
        </p:nvSpPr>
        <p:spPr>
          <a:xfrm>
            <a:off x="4889284" y="2884988"/>
            <a:ext cx="3832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SCK</a:t>
            </a:r>
            <a:endParaRPr lang="en-US" sz="7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8648CD-9EA4-5A33-0BDE-CEE799E06C94}"/>
              </a:ext>
            </a:extLst>
          </p:cNvPr>
          <p:cNvCxnSpPr/>
          <p:nvPr/>
        </p:nvCxnSpPr>
        <p:spPr>
          <a:xfrm>
            <a:off x="3433494" y="4174532"/>
            <a:ext cx="3656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ABC0E9-83E9-EB85-EEE6-5F9C1FE10B3D}"/>
              </a:ext>
            </a:extLst>
          </p:cNvPr>
          <p:cNvCxnSpPr/>
          <p:nvPr/>
        </p:nvCxnSpPr>
        <p:spPr>
          <a:xfrm>
            <a:off x="3433099" y="4272325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9055F1-88C1-B3E3-A944-F3F0DF62D78E}"/>
              </a:ext>
            </a:extLst>
          </p:cNvPr>
          <p:cNvCxnSpPr/>
          <p:nvPr/>
        </p:nvCxnSpPr>
        <p:spPr>
          <a:xfrm>
            <a:off x="3433494" y="4075472"/>
            <a:ext cx="3656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6FC5A1-715E-53A0-4F8D-98ED0CBAE408}"/>
              </a:ext>
            </a:extLst>
          </p:cNvPr>
          <p:cNvCxnSpPr/>
          <p:nvPr/>
        </p:nvCxnSpPr>
        <p:spPr>
          <a:xfrm>
            <a:off x="3303795" y="5567725"/>
            <a:ext cx="3656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C2456FF-D763-8528-472A-554B78E6302B}"/>
              </a:ext>
            </a:extLst>
          </p:cNvPr>
          <p:cNvCxnSpPr/>
          <p:nvPr/>
        </p:nvCxnSpPr>
        <p:spPr>
          <a:xfrm>
            <a:off x="3311415" y="5712505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79BE157-BABA-ABC3-D2C3-4727551134DB}"/>
              </a:ext>
            </a:extLst>
          </p:cNvPr>
          <p:cNvCxnSpPr/>
          <p:nvPr/>
        </p:nvCxnSpPr>
        <p:spPr>
          <a:xfrm>
            <a:off x="3319035" y="5857285"/>
            <a:ext cx="36564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6B66975-0BDF-01CB-707E-B8988D6051B1}"/>
              </a:ext>
            </a:extLst>
          </p:cNvPr>
          <p:cNvCxnSpPr/>
          <p:nvPr/>
        </p:nvCxnSpPr>
        <p:spPr>
          <a:xfrm>
            <a:off x="8034069" y="4236446"/>
            <a:ext cx="3656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489E49-E62E-1BF5-1209-D56F170C6FE0}"/>
              </a:ext>
            </a:extLst>
          </p:cNvPr>
          <p:cNvCxnSpPr/>
          <p:nvPr/>
        </p:nvCxnSpPr>
        <p:spPr>
          <a:xfrm>
            <a:off x="8033674" y="4334239"/>
            <a:ext cx="3656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71F4AC-8A21-D271-87D9-5E2B26FE1B23}"/>
              </a:ext>
            </a:extLst>
          </p:cNvPr>
          <p:cNvCxnSpPr/>
          <p:nvPr/>
        </p:nvCxnSpPr>
        <p:spPr>
          <a:xfrm>
            <a:off x="8034069" y="4137386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6AE5F0-44DA-80C4-4ADF-90487D719D5D}"/>
              </a:ext>
            </a:extLst>
          </p:cNvPr>
          <p:cNvCxnSpPr/>
          <p:nvPr/>
        </p:nvCxnSpPr>
        <p:spPr>
          <a:xfrm>
            <a:off x="8542545" y="5601063"/>
            <a:ext cx="36564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7FDA68-9431-07A9-F8CF-02DF2AF3E8EF}"/>
              </a:ext>
            </a:extLst>
          </p:cNvPr>
          <p:cNvCxnSpPr/>
          <p:nvPr/>
        </p:nvCxnSpPr>
        <p:spPr>
          <a:xfrm>
            <a:off x="8550165" y="5745843"/>
            <a:ext cx="365648" cy="0"/>
          </a:xfrm>
          <a:prstGeom prst="line">
            <a:avLst/>
          </a:prstGeom>
          <a:ln w="38100">
            <a:solidFill>
              <a:srgbClr val="FF78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CE54E2-F12E-8F8D-83FC-96B415CC294E}"/>
              </a:ext>
            </a:extLst>
          </p:cNvPr>
          <p:cNvCxnSpPr/>
          <p:nvPr/>
        </p:nvCxnSpPr>
        <p:spPr>
          <a:xfrm>
            <a:off x="8557785" y="5890623"/>
            <a:ext cx="3656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8FC1A11-5175-DE48-8D84-716F236BDE6D}"/>
              </a:ext>
            </a:extLst>
          </p:cNvPr>
          <p:cNvSpPr txBox="1"/>
          <p:nvPr/>
        </p:nvSpPr>
        <p:spPr>
          <a:xfrm>
            <a:off x="6501372" y="4672506"/>
            <a:ext cx="395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FA68E7-D95E-C6A7-1059-3703FD2CCEE7}"/>
              </a:ext>
            </a:extLst>
          </p:cNvPr>
          <p:cNvSpPr txBox="1"/>
          <p:nvPr/>
        </p:nvSpPr>
        <p:spPr>
          <a:xfrm>
            <a:off x="6501372" y="4495800"/>
            <a:ext cx="395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17F1DB-B656-3F92-2526-9D274E2FFF07}"/>
              </a:ext>
            </a:extLst>
          </p:cNvPr>
          <p:cNvSpPr txBox="1"/>
          <p:nvPr/>
        </p:nvSpPr>
        <p:spPr>
          <a:xfrm>
            <a:off x="6501372" y="4319094"/>
            <a:ext cx="395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C0B6CF-E237-A297-EF5C-4C95FCE61A35}"/>
              </a:ext>
            </a:extLst>
          </p:cNvPr>
          <p:cNvSpPr txBox="1"/>
          <p:nvPr/>
        </p:nvSpPr>
        <p:spPr>
          <a:xfrm>
            <a:off x="6501372" y="4142388"/>
            <a:ext cx="395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86CF85-9AAA-B5DC-02DC-AA275858D3C9}"/>
              </a:ext>
            </a:extLst>
          </p:cNvPr>
          <p:cNvSpPr txBox="1"/>
          <p:nvPr/>
        </p:nvSpPr>
        <p:spPr>
          <a:xfrm>
            <a:off x="8602087" y="5581855"/>
            <a:ext cx="395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64E6F3-E809-E65C-E93E-B4CF585B381D}"/>
              </a:ext>
            </a:extLst>
          </p:cNvPr>
          <p:cNvSpPr txBox="1"/>
          <p:nvPr/>
        </p:nvSpPr>
        <p:spPr>
          <a:xfrm>
            <a:off x="3358357" y="5554758"/>
            <a:ext cx="395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048C53-216C-F159-6B8F-42B4F6A6CC11}"/>
              </a:ext>
            </a:extLst>
          </p:cNvPr>
          <p:cNvSpPr txBox="1"/>
          <p:nvPr/>
        </p:nvSpPr>
        <p:spPr>
          <a:xfrm>
            <a:off x="8033674" y="3959986"/>
            <a:ext cx="395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AAC8F7-EC8E-2349-B8A8-D877DEE4D53E}"/>
              </a:ext>
            </a:extLst>
          </p:cNvPr>
          <p:cNvSpPr txBox="1"/>
          <p:nvPr/>
        </p:nvSpPr>
        <p:spPr>
          <a:xfrm>
            <a:off x="3494239" y="4219022"/>
            <a:ext cx="395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D2</a:t>
            </a:r>
          </a:p>
        </p:txBody>
      </p:sp>
    </p:spTree>
    <p:extLst>
      <p:ext uri="{BB962C8B-B14F-4D97-AF65-F5344CB8AC3E}">
        <p14:creationId xmlns:p14="http://schemas.microsoft.com/office/powerpoint/2010/main" val="2179379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Khung Biển Số Ô Tô Xe Hơi Mẫu Mới Kích thước 33 X 17(cm) Biển Số Inox Gò  mép Chống Nước Không Dùng Viền Bao | Lazada.vn">
            <a:extLst>
              <a:ext uri="{FF2B5EF4-FFF2-40B4-BE49-F238E27FC236}">
                <a16:creationId xmlns:a16="http://schemas.microsoft.com/office/drawing/2014/main" id="{5D135F3F-E13D-7389-3FD7-6185466AB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458" y="1843548"/>
            <a:ext cx="3656064" cy="31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9BC0F0-9771-1E0A-9A15-CC94EC44B5ED}"/>
              </a:ext>
            </a:extLst>
          </p:cNvPr>
          <p:cNvCxnSpPr>
            <a:cxnSpLocks/>
          </p:cNvCxnSpPr>
          <p:nvPr/>
        </p:nvCxnSpPr>
        <p:spPr>
          <a:xfrm rot="10800000">
            <a:off x="-1" y="1172493"/>
            <a:ext cx="121920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9E3834-2F01-60FC-CFC5-0BB11B8BDAAC}"/>
              </a:ext>
            </a:extLst>
          </p:cNvPr>
          <p:cNvSpPr txBox="1"/>
          <p:nvPr/>
        </p:nvSpPr>
        <p:spPr>
          <a:xfrm>
            <a:off x="173656" y="322395"/>
            <a:ext cx="3596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system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506354-EAE9-A170-CE4F-73058C526905}"/>
              </a:ext>
            </a:extLst>
          </p:cNvPr>
          <p:cNvSpPr txBox="1"/>
          <p:nvPr/>
        </p:nvSpPr>
        <p:spPr>
          <a:xfrm>
            <a:off x="173656" y="1715190"/>
            <a:ext cx="7039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input image to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image and a grayscale image.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Cascade Classifier to detect license plates in the grayscale image.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license plate is found, display an error message on the user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license plate is found, crop the license plate image from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image and add it to the list of license plates.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the images to display them on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PictureBox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D273850-E08F-A75A-FF82-884DE81FBB47}"/>
              </a:ext>
            </a:extLst>
          </p:cNvPr>
          <p:cNvSpPr/>
          <p:nvPr/>
        </p:nvSpPr>
        <p:spPr>
          <a:xfrm>
            <a:off x="7824458" y="1843548"/>
            <a:ext cx="3656064" cy="3160377"/>
          </a:xfrm>
          <a:prstGeom prst="rect">
            <a:avLst/>
          </a:prstGeom>
          <a:solidFill>
            <a:schemeClr val="bg1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8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9BC0F0-9771-1E0A-9A15-CC94EC44B5ED}"/>
              </a:ext>
            </a:extLst>
          </p:cNvPr>
          <p:cNvCxnSpPr>
            <a:cxnSpLocks/>
          </p:cNvCxnSpPr>
          <p:nvPr/>
        </p:nvCxnSpPr>
        <p:spPr>
          <a:xfrm rot="10800000">
            <a:off x="-1" y="1172493"/>
            <a:ext cx="121920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9E3834-2F01-60FC-CFC5-0BB11B8BDAAC}"/>
              </a:ext>
            </a:extLst>
          </p:cNvPr>
          <p:cNvSpPr txBox="1"/>
          <p:nvPr/>
        </p:nvSpPr>
        <p:spPr>
          <a:xfrm>
            <a:off x="173656" y="322395"/>
            <a:ext cx="3596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system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506354-EAE9-A170-CE4F-73058C526905}"/>
              </a:ext>
            </a:extLst>
          </p:cNvPr>
          <p:cNvSpPr txBox="1"/>
          <p:nvPr/>
        </p:nvSpPr>
        <p:spPr>
          <a:xfrm>
            <a:off x="173656" y="1715190"/>
            <a:ext cx="7039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input image to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image and a grayscale image.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Cascade Classifier to detect license plates in the grayscale image.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license plate is found, display an error message on the user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license plate is found, crop the license plate image from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image and add it to the list of license plates.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the images to display them on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PictureBox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C08E9E-75EC-1606-8DE2-090F6BF22FA3}"/>
              </a:ext>
            </a:extLst>
          </p:cNvPr>
          <p:cNvGrpSpPr/>
          <p:nvPr/>
        </p:nvGrpSpPr>
        <p:grpSpPr>
          <a:xfrm>
            <a:off x="8128000" y="2133599"/>
            <a:ext cx="3162135" cy="1625600"/>
            <a:chOff x="8128000" y="2133599"/>
            <a:chExt cx="3162135" cy="1625600"/>
          </a:xfrm>
        </p:grpSpPr>
        <p:pic>
          <p:nvPicPr>
            <p:cNvPr id="2053" name="Picture 5" descr="Khung Biển Số Ô Tô Xe Hơi Mẫu Mới Kích thước 33 X 17(cm) Biển Số Inox Gò  mép Chống Nước Không Dùng Viền Bao | Lazada.vn">
              <a:extLst>
                <a:ext uri="{FF2B5EF4-FFF2-40B4-BE49-F238E27FC236}">
                  <a16:creationId xmlns:a16="http://schemas.microsoft.com/office/drawing/2014/main" id="{5D135F3F-E13D-7389-3FD7-6185466AB6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98" t="22225" r="3770" b="38946"/>
            <a:stretch/>
          </p:blipFill>
          <p:spPr bwMode="auto">
            <a:xfrm>
              <a:off x="8128000" y="2133599"/>
              <a:ext cx="3162135" cy="1625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D273850-E08F-A75A-FF82-884DE81FBB47}"/>
                </a:ext>
              </a:extLst>
            </p:cNvPr>
            <p:cNvSpPr/>
            <p:nvPr/>
          </p:nvSpPr>
          <p:spPr>
            <a:xfrm>
              <a:off x="8128000" y="2133599"/>
              <a:ext cx="3162135" cy="1625600"/>
            </a:xfrm>
            <a:prstGeom prst="rect">
              <a:avLst/>
            </a:prstGeom>
            <a:solidFill>
              <a:schemeClr val="bg1">
                <a:lumMod val="50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847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8638</TotalTime>
  <Words>1101</Words>
  <Application>Microsoft Office PowerPoint</Application>
  <PresentationFormat>Widescreen</PresentationFormat>
  <Paragraphs>161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Xuân Quang</dc:creator>
  <cp:lastModifiedBy>Đặng Xuân Quang</cp:lastModifiedBy>
  <cp:revision>18</cp:revision>
  <dcterms:created xsi:type="dcterms:W3CDTF">2024-05-29T10:45:35Z</dcterms:created>
  <dcterms:modified xsi:type="dcterms:W3CDTF">2024-06-09T19:48:11Z</dcterms:modified>
</cp:coreProperties>
</file>