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Baloo" charset="1" panose="03080902040302020200"/>
      <p:regular r:id="rId12"/>
    </p:embeddedFont>
    <p:embeddedFont>
      <p:font typeface="Pacifico" charset="1" panose="00000500000000000000"/>
      <p:regular r:id="rId13"/>
    </p:embeddedFont>
    <p:embeddedFont>
      <p:font typeface="Baloo Bhaijaan" charset="1" panose="03080902040302020200"/>
      <p:regular r:id="rId14"/>
    </p:embeddedFont>
    <p:embeddedFont>
      <p:font typeface="Clear Sans Bold" charset="1" panose="020B08030302020203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4E2E2"/>
        </a:solidFill>
      </p:bgPr>
    </p:bg>
    <p:spTree>
      <p:nvGrpSpPr>
        <p:cNvPr id="1" name=""/>
        <p:cNvGrpSpPr/>
        <p:nvPr/>
      </p:nvGrpSpPr>
      <p:grpSpPr>
        <a:xfrm>
          <a:off x="0" y="0"/>
          <a:ext cx="0" cy="0"/>
          <a:chOff x="0" y="0"/>
          <a:chExt cx="0" cy="0"/>
        </a:xfrm>
      </p:grpSpPr>
      <p:sp>
        <p:nvSpPr>
          <p:cNvPr name="TextBox 2" id="2"/>
          <p:cNvSpPr txBox="true"/>
          <p:nvPr/>
        </p:nvSpPr>
        <p:spPr>
          <a:xfrm rot="0">
            <a:off x="0" y="881137"/>
            <a:ext cx="18288000" cy="2623485"/>
          </a:xfrm>
          <a:prstGeom prst="rect">
            <a:avLst/>
          </a:prstGeom>
        </p:spPr>
        <p:txBody>
          <a:bodyPr anchor="t" rtlCol="false" tIns="0" lIns="0" bIns="0" rIns="0">
            <a:spAutoFit/>
          </a:bodyPr>
          <a:lstStyle/>
          <a:p>
            <a:pPr algn="ctr">
              <a:lnSpc>
                <a:spcPts val="10193"/>
              </a:lnSpc>
              <a:spcBef>
                <a:spcPct val="0"/>
              </a:spcBef>
            </a:pPr>
            <a:r>
              <a:rPr lang="en-US" sz="9896">
                <a:solidFill>
                  <a:srgbClr val="000000"/>
                </a:solidFill>
                <a:latin typeface="Baloo"/>
                <a:ea typeface="Baloo"/>
                <a:cs typeface="Baloo"/>
                <a:sym typeface="Baloo"/>
              </a:rPr>
              <a:t>BẢNG PHÂN TÍCH DỮ LIỆU GIỮA CÁC QUỐC GIA</a:t>
            </a:r>
            <a:r>
              <a:rPr lang="en-US" sz="9896">
                <a:solidFill>
                  <a:srgbClr val="000000"/>
                </a:solidFill>
                <a:latin typeface="Baloo"/>
                <a:ea typeface="Baloo"/>
                <a:cs typeface="Baloo"/>
                <a:sym typeface="Baloo"/>
              </a:rPr>
              <a:t> </a:t>
            </a:r>
          </a:p>
        </p:txBody>
      </p:sp>
      <p:sp>
        <p:nvSpPr>
          <p:cNvPr name="TextBox 3" id="3"/>
          <p:cNvSpPr txBox="true"/>
          <p:nvPr/>
        </p:nvSpPr>
        <p:spPr>
          <a:xfrm rot="0">
            <a:off x="7948414" y="4373701"/>
            <a:ext cx="2391172" cy="887095"/>
          </a:xfrm>
          <a:prstGeom prst="rect">
            <a:avLst/>
          </a:prstGeom>
        </p:spPr>
        <p:txBody>
          <a:bodyPr anchor="t" rtlCol="false" tIns="0" lIns="0" bIns="0" rIns="0">
            <a:spAutoFit/>
          </a:bodyPr>
          <a:lstStyle/>
          <a:p>
            <a:pPr algn="ctr">
              <a:lnSpc>
                <a:spcPts val="7279"/>
              </a:lnSpc>
            </a:pPr>
            <a:r>
              <a:rPr lang="en-US" sz="5199">
                <a:solidFill>
                  <a:srgbClr val="000000"/>
                </a:solidFill>
                <a:latin typeface="Pacifico"/>
                <a:ea typeface="Pacifico"/>
                <a:cs typeface="Pacifico"/>
                <a:sym typeface="Pacifico"/>
              </a:rPr>
              <a:t>Nhóm: 5</a:t>
            </a:r>
          </a:p>
        </p:txBody>
      </p:sp>
      <p:sp>
        <p:nvSpPr>
          <p:cNvPr name="TextBox 4" id="4"/>
          <p:cNvSpPr txBox="true"/>
          <p:nvPr/>
        </p:nvSpPr>
        <p:spPr>
          <a:xfrm rot="0">
            <a:off x="5153929" y="4871964"/>
            <a:ext cx="7980142" cy="4656408"/>
          </a:xfrm>
          <a:prstGeom prst="rect">
            <a:avLst/>
          </a:prstGeom>
        </p:spPr>
        <p:txBody>
          <a:bodyPr anchor="t" rtlCol="false" tIns="0" lIns="0" bIns="0" rIns="0">
            <a:spAutoFit/>
          </a:bodyPr>
          <a:lstStyle/>
          <a:p>
            <a:pPr algn="ctr">
              <a:lnSpc>
                <a:spcPts val="6148"/>
              </a:lnSpc>
            </a:pPr>
          </a:p>
          <a:p>
            <a:pPr algn="ctr">
              <a:lnSpc>
                <a:spcPts val="6148"/>
              </a:lnSpc>
            </a:pPr>
            <a:r>
              <a:rPr lang="en-US" sz="4392">
                <a:solidFill>
                  <a:srgbClr val="000000"/>
                </a:solidFill>
                <a:latin typeface="Pacifico"/>
                <a:ea typeface="Pacifico"/>
                <a:cs typeface="Pacifico"/>
                <a:sym typeface="Pacifico"/>
              </a:rPr>
              <a:t>Nguyễn Ngọc Hoàng - 22120112</a:t>
            </a:r>
          </a:p>
          <a:p>
            <a:pPr algn="ctr">
              <a:lnSpc>
                <a:spcPts val="6148"/>
              </a:lnSpc>
            </a:pPr>
            <a:r>
              <a:rPr lang="en-US" sz="4392">
                <a:solidFill>
                  <a:srgbClr val="000000"/>
                </a:solidFill>
                <a:latin typeface="Pacifico"/>
                <a:ea typeface="Pacifico"/>
                <a:cs typeface="Pacifico"/>
                <a:sym typeface="Pacifico"/>
              </a:rPr>
              <a:t>Quách Tề Hoằng - 22120114</a:t>
            </a:r>
          </a:p>
          <a:p>
            <a:pPr algn="ctr">
              <a:lnSpc>
                <a:spcPts val="6148"/>
              </a:lnSpc>
            </a:pPr>
            <a:r>
              <a:rPr lang="en-US" sz="4392">
                <a:solidFill>
                  <a:srgbClr val="000000"/>
                </a:solidFill>
                <a:latin typeface="Pacifico"/>
                <a:ea typeface="Pacifico"/>
                <a:cs typeface="Pacifico"/>
                <a:sym typeface="Pacifico"/>
              </a:rPr>
              <a:t>Nguyễn Tấn Hưng - 22120125</a:t>
            </a:r>
          </a:p>
          <a:p>
            <a:pPr algn="ctr">
              <a:lnSpc>
                <a:spcPts val="6148"/>
              </a:lnSpc>
            </a:pPr>
            <a:r>
              <a:rPr lang="en-US" sz="4392">
                <a:solidFill>
                  <a:srgbClr val="000000"/>
                </a:solidFill>
                <a:latin typeface="Pacifico"/>
                <a:ea typeface="Pacifico"/>
                <a:cs typeface="Pacifico"/>
                <a:sym typeface="Pacifico"/>
              </a:rPr>
              <a:t>Bùi Trần Quang Khải - 22120147</a:t>
            </a:r>
          </a:p>
          <a:p>
            <a:pPr algn="ctr">
              <a:lnSpc>
                <a:spcPts val="6148"/>
              </a:lnSpc>
            </a:pPr>
            <a:r>
              <a:rPr lang="en-US" sz="4392">
                <a:solidFill>
                  <a:srgbClr val="000000"/>
                </a:solidFill>
                <a:latin typeface="Pacifico"/>
                <a:ea typeface="Pacifico"/>
                <a:cs typeface="Pacifico"/>
                <a:sym typeface="Pacifico"/>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115624" y="6336351"/>
            <a:ext cx="5361303" cy="4114800"/>
          </a:xfrm>
          <a:custGeom>
            <a:avLst/>
            <a:gdLst/>
            <a:ahLst/>
            <a:cxnLst/>
            <a:rect r="r" b="b" t="t" l="l"/>
            <a:pathLst>
              <a:path h="4114800" w="5361303">
                <a:moveTo>
                  <a:pt x="0" y="0"/>
                </a:moveTo>
                <a:lnTo>
                  <a:pt x="5361303" y="0"/>
                </a:lnTo>
                <a:lnTo>
                  <a:pt x="536130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37383" y="6411486"/>
            <a:ext cx="4650617" cy="3875514"/>
          </a:xfrm>
          <a:custGeom>
            <a:avLst/>
            <a:gdLst/>
            <a:ahLst/>
            <a:cxnLst/>
            <a:rect r="r" b="b" t="t" l="l"/>
            <a:pathLst>
              <a:path h="3875514" w="4650617">
                <a:moveTo>
                  <a:pt x="0" y="0"/>
                </a:moveTo>
                <a:lnTo>
                  <a:pt x="4650617" y="0"/>
                </a:lnTo>
                <a:lnTo>
                  <a:pt x="4650617" y="3875514"/>
                </a:lnTo>
                <a:lnTo>
                  <a:pt x="0" y="3875514"/>
                </a:lnTo>
                <a:lnTo>
                  <a:pt x="0" y="0"/>
                </a:lnTo>
                <a:close/>
              </a:path>
            </a:pathLst>
          </a:custGeom>
          <a:blipFill>
            <a:blip r:embed="rId4"/>
            <a:stretch>
              <a:fillRect l="0" t="0" r="0" b="0"/>
            </a:stretch>
          </a:blipFill>
        </p:spPr>
      </p:sp>
      <p:sp>
        <p:nvSpPr>
          <p:cNvPr name="Freeform 4" id="4"/>
          <p:cNvSpPr/>
          <p:nvPr/>
        </p:nvSpPr>
        <p:spPr>
          <a:xfrm flipH="false" flipV="false" rot="0">
            <a:off x="9387402" y="-661656"/>
            <a:ext cx="12251808" cy="6071107"/>
          </a:xfrm>
          <a:custGeom>
            <a:avLst/>
            <a:gdLst/>
            <a:ahLst/>
            <a:cxnLst/>
            <a:rect r="r" b="b" t="t" l="l"/>
            <a:pathLst>
              <a:path h="6071107" w="12251808">
                <a:moveTo>
                  <a:pt x="0" y="0"/>
                </a:moveTo>
                <a:lnTo>
                  <a:pt x="12251808" y="0"/>
                </a:lnTo>
                <a:lnTo>
                  <a:pt x="12251808" y="6071107"/>
                </a:lnTo>
                <a:lnTo>
                  <a:pt x="0" y="6071107"/>
                </a:lnTo>
                <a:lnTo>
                  <a:pt x="0" y="0"/>
                </a:lnTo>
                <a:close/>
              </a:path>
            </a:pathLst>
          </a:custGeom>
          <a:blipFill>
            <a:blip r:embed="rId5"/>
            <a:stretch>
              <a:fillRect l="0" t="-2775" r="-7015" b="-2775"/>
            </a:stretch>
          </a:blipFill>
        </p:spPr>
      </p:sp>
      <p:sp>
        <p:nvSpPr>
          <p:cNvPr name="TextBox 5" id="5"/>
          <p:cNvSpPr txBox="true"/>
          <p:nvPr/>
        </p:nvSpPr>
        <p:spPr>
          <a:xfrm rot="0">
            <a:off x="1028700" y="885825"/>
            <a:ext cx="11339222" cy="1309371"/>
          </a:xfrm>
          <a:prstGeom prst="rect">
            <a:avLst/>
          </a:prstGeom>
        </p:spPr>
        <p:txBody>
          <a:bodyPr anchor="t" rtlCol="false" tIns="0" lIns="0" bIns="0" rIns="0">
            <a:spAutoFit/>
          </a:bodyPr>
          <a:lstStyle/>
          <a:p>
            <a:pPr algn="ctr">
              <a:lnSpc>
                <a:spcPts val="10779"/>
              </a:lnSpc>
            </a:pPr>
            <a:r>
              <a:rPr lang="en-US" sz="7699">
                <a:solidFill>
                  <a:srgbClr val="000000"/>
                </a:solidFill>
                <a:latin typeface="Baloo Bhaijaan"/>
                <a:ea typeface="Baloo Bhaijaan"/>
                <a:cs typeface="Baloo Bhaijaan"/>
                <a:sym typeface="Baloo Bhaijaan"/>
              </a:rPr>
              <a:t>1. Tổng quan bộ dữ liệu</a:t>
            </a:r>
          </a:p>
        </p:txBody>
      </p:sp>
      <p:sp>
        <p:nvSpPr>
          <p:cNvPr name="TextBox 6" id="6"/>
          <p:cNvSpPr txBox="true"/>
          <p:nvPr/>
        </p:nvSpPr>
        <p:spPr>
          <a:xfrm rot="0">
            <a:off x="2400510" y="4172585"/>
            <a:ext cx="2845169" cy="1837054"/>
          </a:xfrm>
          <a:prstGeom prst="rect">
            <a:avLst/>
          </a:prstGeom>
        </p:spPr>
        <p:txBody>
          <a:bodyPr anchor="t" rtlCol="false" tIns="0" lIns="0" bIns="0" rIns="0">
            <a:spAutoFit/>
          </a:bodyPr>
          <a:lstStyle/>
          <a:p>
            <a:pPr algn="ctr">
              <a:lnSpc>
                <a:spcPts val="7420"/>
              </a:lnSpc>
            </a:pPr>
            <a:r>
              <a:rPr lang="en-US" sz="5300">
                <a:solidFill>
                  <a:srgbClr val="000000"/>
                </a:solidFill>
                <a:latin typeface="Baloo Bhaijaan"/>
                <a:ea typeface="Baloo Bhaijaan"/>
                <a:cs typeface="Baloo Bhaijaan"/>
                <a:sym typeface="Baloo Bhaijaan"/>
              </a:rPr>
              <a:t>6 </a:t>
            </a:r>
          </a:p>
          <a:p>
            <a:pPr algn="ctr">
              <a:lnSpc>
                <a:spcPts val="7420"/>
              </a:lnSpc>
            </a:pPr>
            <a:r>
              <a:rPr lang="en-US" sz="5300">
                <a:solidFill>
                  <a:srgbClr val="000000"/>
                </a:solidFill>
                <a:latin typeface="Baloo Bhaijaan"/>
                <a:ea typeface="Baloo Bhaijaan"/>
                <a:cs typeface="Baloo Bhaijaan"/>
                <a:sym typeface="Baloo Bhaijaan"/>
              </a:rPr>
              <a:t>Quốc gia</a:t>
            </a:r>
          </a:p>
        </p:txBody>
      </p:sp>
      <p:sp>
        <p:nvSpPr>
          <p:cNvPr name="TextBox 7" id="7"/>
          <p:cNvSpPr txBox="true"/>
          <p:nvPr/>
        </p:nvSpPr>
        <p:spPr>
          <a:xfrm rot="0">
            <a:off x="6483929" y="4172585"/>
            <a:ext cx="5320143" cy="1837054"/>
          </a:xfrm>
          <a:prstGeom prst="rect">
            <a:avLst/>
          </a:prstGeom>
        </p:spPr>
        <p:txBody>
          <a:bodyPr anchor="t" rtlCol="false" tIns="0" lIns="0" bIns="0" rIns="0">
            <a:spAutoFit/>
          </a:bodyPr>
          <a:lstStyle/>
          <a:p>
            <a:pPr algn="ctr">
              <a:lnSpc>
                <a:spcPts val="7420"/>
              </a:lnSpc>
            </a:pPr>
            <a:r>
              <a:rPr lang="en-US" sz="5300">
                <a:solidFill>
                  <a:srgbClr val="000000"/>
                </a:solidFill>
                <a:latin typeface="Baloo Bhaijaan"/>
                <a:ea typeface="Baloo Bhaijaan"/>
                <a:cs typeface="Baloo Bhaijaan"/>
                <a:sym typeface="Baloo Bhaijaan"/>
              </a:rPr>
              <a:t>2000-2023</a:t>
            </a:r>
          </a:p>
          <a:p>
            <a:pPr algn="ctr">
              <a:lnSpc>
                <a:spcPts val="7420"/>
              </a:lnSpc>
            </a:pPr>
            <a:r>
              <a:rPr lang="en-US" sz="5300">
                <a:solidFill>
                  <a:srgbClr val="000000"/>
                </a:solidFill>
                <a:latin typeface="Baloo Bhaijaan"/>
                <a:ea typeface="Baloo Bhaijaan"/>
                <a:cs typeface="Baloo Bhaijaan"/>
                <a:sym typeface="Baloo Bhaijaan"/>
              </a:rPr>
              <a:t>Phạm vi năm</a:t>
            </a:r>
          </a:p>
        </p:txBody>
      </p:sp>
      <p:sp>
        <p:nvSpPr>
          <p:cNvPr name="TextBox 8" id="8"/>
          <p:cNvSpPr txBox="true"/>
          <p:nvPr/>
        </p:nvSpPr>
        <p:spPr>
          <a:xfrm rot="0">
            <a:off x="13042321" y="4172585"/>
            <a:ext cx="4216216" cy="1837054"/>
          </a:xfrm>
          <a:prstGeom prst="rect">
            <a:avLst/>
          </a:prstGeom>
        </p:spPr>
        <p:txBody>
          <a:bodyPr anchor="t" rtlCol="false" tIns="0" lIns="0" bIns="0" rIns="0">
            <a:spAutoFit/>
          </a:bodyPr>
          <a:lstStyle/>
          <a:p>
            <a:pPr algn="ctr">
              <a:lnSpc>
                <a:spcPts val="7420"/>
              </a:lnSpc>
            </a:pPr>
            <a:r>
              <a:rPr lang="en-US" sz="5300">
                <a:solidFill>
                  <a:srgbClr val="000000"/>
                </a:solidFill>
                <a:latin typeface="Baloo Bhaijaan"/>
                <a:ea typeface="Baloo Bhaijaan"/>
                <a:cs typeface="Baloo Bhaijaan"/>
                <a:sym typeface="Baloo Bhaijaan"/>
              </a:rPr>
              <a:t>5,184</a:t>
            </a:r>
          </a:p>
          <a:p>
            <a:pPr algn="ctr">
              <a:lnSpc>
                <a:spcPts val="7420"/>
              </a:lnSpc>
            </a:pPr>
            <a:r>
              <a:rPr lang="en-US" sz="5300">
                <a:solidFill>
                  <a:srgbClr val="000000"/>
                </a:solidFill>
                <a:latin typeface="Baloo Bhaijaan"/>
                <a:ea typeface="Baloo Bhaijaan"/>
                <a:cs typeface="Baloo Bhaijaan"/>
                <a:sym typeface="Baloo Bhaijaan"/>
              </a:rPr>
              <a:t>Điểm dữ liệu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1046948">
            <a:off x="11398742" y="-297320"/>
            <a:ext cx="8671537" cy="4238214"/>
          </a:xfrm>
          <a:custGeom>
            <a:avLst/>
            <a:gdLst/>
            <a:ahLst/>
            <a:cxnLst/>
            <a:rect r="r" b="b" t="t" l="l"/>
            <a:pathLst>
              <a:path h="4238214" w="8671537">
                <a:moveTo>
                  <a:pt x="0" y="0"/>
                </a:moveTo>
                <a:lnTo>
                  <a:pt x="8671536" y="0"/>
                </a:lnTo>
                <a:lnTo>
                  <a:pt x="8671536" y="4238214"/>
                </a:lnTo>
                <a:lnTo>
                  <a:pt x="0" y="4238214"/>
                </a:lnTo>
                <a:lnTo>
                  <a:pt x="0" y="0"/>
                </a:lnTo>
                <a:close/>
              </a:path>
            </a:pathLst>
          </a:custGeom>
          <a:blipFill>
            <a:blip r:embed="rId2"/>
            <a:stretch>
              <a:fillRect l="0" t="0" r="0" b="0"/>
            </a:stretch>
          </a:blipFill>
        </p:spPr>
      </p:sp>
      <p:sp>
        <p:nvSpPr>
          <p:cNvPr name="Freeform 3" id="3"/>
          <p:cNvSpPr/>
          <p:nvPr/>
        </p:nvSpPr>
        <p:spPr>
          <a:xfrm flipH="false" flipV="false" rot="0">
            <a:off x="-131827" y="7366109"/>
            <a:ext cx="3784139" cy="3628043"/>
          </a:xfrm>
          <a:custGeom>
            <a:avLst/>
            <a:gdLst/>
            <a:ahLst/>
            <a:cxnLst/>
            <a:rect r="r" b="b" t="t" l="l"/>
            <a:pathLst>
              <a:path h="3628043" w="3784139">
                <a:moveTo>
                  <a:pt x="0" y="0"/>
                </a:moveTo>
                <a:lnTo>
                  <a:pt x="3784139" y="0"/>
                </a:lnTo>
                <a:lnTo>
                  <a:pt x="3784139" y="3628043"/>
                </a:lnTo>
                <a:lnTo>
                  <a:pt x="0" y="3628043"/>
                </a:lnTo>
                <a:lnTo>
                  <a:pt x="0" y="0"/>
                </a:lnTo>
                <a:close/>
              </a:path>
            </a:pathLst>
          </a:custGeom>
          <a:blipFill>
            <a:blip r:embed="rId3"/>
            <a:stretch>
              <a:fillRect l="0" t="0" r="0" b="0"/>
            </a:stretch>
          </a:blipFill>
        </p:spPr>
      </p:sp>
      <p:sp>
        <p:nvSpPr>
          <p:cNvPr name="TextBox 4" id="4"/>
          <p:cNvSpPr txBox="true"/>
          <p:nvPr/>
        </p:nvSpPr>
        <p:spPr>
          <a:xfrm rot="0">
            <a:off x="1028700" y="885825"/>
            <a:ext cx="14074338" cy="1309371"/>
          </a:xfrm>
          <a:prstGeom prst="rect">
            <a:avLst/>
          </a:prstGeom>
        </p:spPr>
        <p:txBody>
          <a:bodyPr anchor="t" rtlCol="false" tIns="0" lIns="0" bIns="0" rIns="0">
            <a:spAutoFit/>
          </a:bodyPr>
          <a:lstStyle/>
          <a:p>
            <a:pPr algn="ctr">
              <a:lnSpc>
                <a:spcPts val="10779"/>
              </a:lnSpc>
            </a:pPr>
            <a:r>
              <a:rPr lang="en-US" sz="7699">
                <a:solidFill>
                  <a:srgbClr val="000000"/>
                </a:solidFill>
                <a:latin typeface="Baloo Bhaijaan"/>
                <a:ea typeface="Baloo Bhaijaan"/>
                <a:cs typeface="Baloo Bhaijaan"/>
                <a:sym typeface="Baloo Bhaijaan"/>
              </a:rPr>
              <a:t>2. Mục đích phân tích bộ dữ liệu</a:t>
            </a:r>
          </a:p>
        </p:txBody>
      </p:sp>
      <p:sp>
        <p:nvSpPr>
          <p:cNvPr name="TextBox 5" id="5"/>
          <p:cNvSpPr txBox="true"/>
          <p:nvPr/>
        </p:nvSpPr>
        <p:spPr>
          <a:xfrm rot="0">
            <a:off x="10613668" y="5325854"/>
            <a:ext cx="5002871" cy="1144905"/>
          </a:xfrm>
          <a:prstGeom prst="rect">
            <a:avLst/>
          </a:prstGeom>
        </p:spPr>
        <p:txBody>
          <a:bodyPr anchor="t" rtlCol="false" tIns="0" lIns="0" bIns="0" rIns="0">
            <a:spAutoFit/>
          </a:bodyPr>
          <a:lstStyle/>
          <a:p>
            <a:pPr algn="ctr">
              <a:lnSpc>
                <a:spcPts val="4620"/>
              </a:lnSpc>
            </a:pPr>
            <a:r>
              <a:rPr lang="en-US" sz="3300">
                <a:solidFill>
                  <a:srgbClr val="000000"/>
                </a:solidFill>
                <a:latin typeface="Baloo Bhaijaan"/>
                <a:ea typeface="Baloo Bhaijaan"/>
                <a:cs typeface="Baloo Bhaijaan"/>
                <a:sym typeface="Baloo Bhaijaan"/>
              </a:rPr>
              <a:t>Phân tích mối quan hệ</a:t>
            </a:r>
          </a:p>
          <a:p>
            <a:pPr algn="ctr">
              <a:lnSpc>
                <a:spcPts val="4620"/>
              </a:lnSpc>
            </a:pPr>
            <a:r>
              <a:rPr lang="en-US" sz="3300">
                <a:solidFill>
                  <a:srgbClr val="000000"/>
                </a:solidFill>
                <a:latin typeface="Baloo Bhaijaan"/>
                <a:ea typeface="Baloo Bhaijaan"/>
                <a:cs typeface="Baloo Bhaijaan"/>
                <a:sym typeface="Baloo Bhaijaan"/>
              </a:rPr>
              <a:t> giữa các chỉ số khác nhau</a:t>
            </a:r>
          </a:p>
        </p:txBody>
      </p:sp>
      <p:sp>
        <p:nvSpPr>
          <p:cNvPr name="TextBox 6" id="6"/>
          <p:cNvSpPr txBox="true"/>
          <p:nvPr/>
        </p:nvSpPr>
        <p:spPr>
          <a:xfrm rot="0">
            <a:off x="2343075" y="5325856"/>
            <a:ext cx="5107412" cy="1144903"/>
          </a:xfrm>
          <a:prstGeom prst="rect">
            <a:avLst/>
          </a:prstGeom>
        </p:spPr>
        <p:txBody>
          <a:bodyPr anchor="t" rtlCol="false" tIns="0" lIns="0" bIns="0" rIns="0">
            <a:spAutoFit/>
          </a:bodyPr>
          <a:lstStyle/>
          <a:p>
            <a:pPr algn="ctr">
              <a:lnSpc>
                <a:spcPts val="4620"/>
              </a:lnSpc>
            </a:pPr>
            <a:r>
              <a:rPr lang="en-US" sz="3300">
                <a:solidFill>
                  <a:srgbClr val="000000"/>
                </a:solidFill>
                <a:latin typeface="Baloo Bhaijaan"/>
                <a:ea typeface="Baloo Bhaijaan"/>
                <a:cs typeface="Baloo Bhaijaan"/>
                <a:sym typeface="Baloo Bhaijaan"/>
              </a:rPr>
              <a:t>Hiểu rõ hơn về xu hướng </a:t>
            </a:r>
          </a:p>
          <a:p>
            <a:pPr algn="ctr">
              <a:lnSpc>
                <a:spcPts val="4620"/>
              </a:lnSpc>
            </a:pPr>
            <a:r>
              <a:rPr lang="en-US" sz="3300">
                <a:solidFill>
                  <a:srgbClr val="000000"/>
                </a:solidFill>
                <a:latin typeface="Baloo Bhaijaan"/>
                <a:ea typeface="Baloo Bhaijaan"/>
                <a:cs typeface="Baloo Bhaijaan"/>
                <a:sym typeface="Baloo Bhaijaan"/>
              </a:rPr>
              <a:t>phát triển toàn cầu</a:t>
            </a:r>
          </a:p>
        </p:txBody>
      </p:sp>
      <p:sp>
        <p:nvSpPr>
          <p:cNvPr name="TextBox 7" id="7"/>
          <p:cNvSpPr txBox="true"/>
          <p:nvPr/>
        </p:nvSpPr>
        <p:spPr>
          <a:xfrm rot="0">
            <a:off x="8970908" y="7459346"/>
            <a:ext cx="8288392" cy="1144905"/>
          </a:xfrm>
          <a:prstGeom prst="rect">
            <a:avLst/>
          </a:prstGeom>
        </p:spPr>
        <p:txBody>
          <a:bodyPr anchor="t" rtlCol="false" tIns="0" lIns="0" bIns="0" rIns="0">
            <a:spAutoFit/>
          </a:bodyPr>
          <a:lstStyle/>
          <a:p>
            <a:pPr algn="ctr">
              <a:lnSpc>
                <a:spcPts val="4620"/>
              </a:lnSpc>
            </a:pPr>
            <a:r>
              <a:rPr lang="en-US" sz="3300">
                <a:solidFill>
                  <a:srgbClr val="000000"/>
                </a:solidFill>
                <a:latin typeface="Baloo Bhaijaan"/>
                <a:ea typeface="Baloo Bhaijaan"/>
                <a:cs typeface="Baloo Bhaijaan"/>
                <a:sym typeface="Baloo Bhaijaan"/>
              </a:rPr>
              <a:t>Cung cấp cơ sở dữ liệu cho việc </a:t>
            </a:r>
          </a:p>
          <a:p>
            <a:pPr algn="ctr">
              <a:lnSpc>
                <a:spcPts val="4620"/>
              </a:lnSpc>
            </a:pPr>
            <a:r>
              <a:rPr lang="en-US" sz="3300">
                <a:solidFill>
                  <a:srgbClr val="000000"/>
                </a:solidFill>
                <a:latin typeface="Baloo Bhaijaan"/>
                <a:ea typeface="Baloo Bhaijaan"/>
                <a:cs typeface="Baloo Bhaijaan"/>
                <a:sym typeface="Baloo Bhaijaan"/>
              </a:rPr>
              <a:t>hoạch định chính sách và nghiên cứu</a:t>
            </a:r>
          </a:p>
        </p:txBody>
      </p:sp>
      <p:sp>
        <p:nvSpPr>
          <p:cNvPr name="TextBox 8" id="8"/>
          <p:cNvSpPr txBox="true"/>
          <p:nvPr/>
        </p:nvSpPr>
        <p:spPr>
          <a:xfrm rot="0">
            <a:off x="1028700" y="3104948"/>
            <a:ext cx="16943814" cy="1393823"/>
          </a:xfrm>
          <a:prstGeom prst="rect">
            <a:avLst/>
          </a:prstGeom>
        </p:spPr>
        <p:txBody>
          <a:bodyPr anchor="t" rtlCol="false" tIns="0" lIns="0" bIns="0" rIns="0">
            <a:spAutoFit/>
          </a:bodyPr>
          <a:lstStyle/>
          <a:p>
            <a:pPr algn="ctr">
              <a:lnSpc>
                <a:spcPts val="5600"/>
              </a:lnSpc>
            </a:pPr>
            <a:r>
              <a:rPr lang="en-US" sz="4000">
                <a:solidFill>
                  <a:srgbClr val="000000"/>
                </a:solidFill>
                <a:latin typeface="Baloo Bhaijaan"/>
                <a:ea typeface="Baloo Bhaijaan"/>
                <a:cs typeface="Baloo Bhaijaan"/>
                <a:sym typeface="Baloo Bhaijaan"/>
              </a:rPr>
              <a:t>Việc phân tích bộ dữ liệu này cung cấp một cái nhìn toàn diện về các chỉ số của các quốc gia, bao gồm nhiều lĩnh vực như là kinh tế, dân số, y tế,...</a:t>
            </a:r>
          </a:p>
        </p:txBody>
      </p:sp>
      <p:sp>
        <p:nvSpPr>
          <p:cNvPr name="TextBox 9" id="9"/>
          <p:cNvSpPr txBox="true"/>
          <p:nvPr/>
        </p:nvSpPr>
        <p:spPr>
          <a:xfrm rot="0">
            <a:off x="822654" y="7404209"/>
            <a:ext cx="8148254" cy="1144905"/>
          </a:xfrm>
          <a:prstGeom prst="rect">
            <a:avLst/>
          </a:prstGeom>
        </p:spPr>
        <p:txBody>
          <a:bodyPr anchor="t" rtlCol="false" tIns="0" lIns="0" bIns="0" rIns="0">
            <a:spAutoFit/>
          </a:bodyPr>
          <a:lstStyle/>
          <a:p>
            <a:pPr algn="ctr">
              <a:lnSpc>
                <a:spcPts val="4620"/>
              </a:lnSpc>
            </a:pPr>
            <a:r>
              <a:rPr lang="en-US" sz="3300">
                <a:solidFill>
                  <a:srgbClr val="000000"/>
                </a:solidFill>
                <a:latin typeface="Baloo Bhaijaan"/>
                <a:ea typeface="Baloo Bhaijaan"/>
                <a:cs typeface="Baloo Bhaijaan"/>
                <a:sym typeface="Baloo Bhaijaan"/>
              </a:rPr>
              <a:t>So sánh các nước </a:t>
            </a:r>
          </a:p>
          <a:p>
            <a:pPr algn="ctr">
              <a:lnSpc>
                <a:spcPts val="4620"/>
              </a:lnSpc>
            </a:pPr>
            <a:r>
              <a:rPr lang="en-US" sz="3300">
                <a:solidFill>
                  <a:srgbClr val="000000"/>
                </a:solidFill>
                <a:latin typeface="Baloo Bhaijaan"/>
                <a:ea typeface="Baloo Bhaijaan"/>
                <a:cs typeface="Baloo Bhaijaan"/>
                <a:sym typeface="Baloo Bhaijaan"/>
              </a:rPr>
              <a:t>Trung Quốc, Ấn Độ, Canada, Úc, Mỹ, Nga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0" y="5941939"/>
            <a:ext cx="4585816" cy="4345061"/>
          </a:xfrm>
          <a:custGeom>
            <a:avLst/>
            <a:gdLst/>
            <a:ahLst/>
            <a:cxnLst/>
            <a:rect r="r" b="b" t="t" l="l"/>
            <a:pathLst>
              <a:path h="4345061" w="4585816">
                <a:moveTo>
                  <a:pt x="0" y="0"/>
                </a:moveTo>
                <a:lnTo>
                  <a:pt x="4585816" y="0"/>
                </a:lnTo>
                <a:lnTo>
                  <a:pt x="4585816" y="4345061"/>
                </a:lnTo>
                <a:lnTo>
                  <a:pt x="0" y="4345061"/>
                </a:lnTo>
                <a:lnTo>
                  <a:pt x="0" y="0"/>
                </a:lnTo>
                <a:close/>
              </a:path>
            </a:pathLst>
          </a:custGeom>
          <a:blipFill>
            <a:blip r:embed="rId2"/>
            <a:stretch>
              <a:fillRect l="0" t="0" r="0" b="0"/>
            </a:stretch>
          </a:blipFill>
        </p:spPr>
      </p:sp>
      <p:sp>
        <p:nvSpPr>
          <p:cNvPr name="Freeform 3" id="3"/>
          <p:cNvSpPr/>
          <p:nvPr/>
        </p:nvSpPr>
        <p:spPr>
          <a:xfrm flipH="false" flipV="false" rot="-1913958">
            <a:off x="10760870" y="1865502"/>
            <a:ext cx="2912436" cy="2955424"/>
          </a:xfrm>
          <a:custGeom>
            <a:avLst/>
            <a:gdLst/>
            <a:ahLst/>
            <a:cxnLst/>
            <a:rect r="r" b="b" t="t" l="l"/>
            <a:pathLst>
              <a:path h="2955424" w="2912436">
                <a:moveTo>
                  <a:pt x="0" y="0"/>
                </a:moveTo>
                <a:lnTo>
                  <a:pt x="2912436" y="0"/>
                </a:lnTo>
                <a:lnTo>
                  <a:pt x="2912436" y="2955424"/>
                </a:lnTo>
                <a:lnTo>
                  <a:pt x="0" y="29554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4735418" y="6734418"/>
            <a:ext cx="3552582" cy="3552582"/>
          </a:xfrm>
          <a:custGeom>
            <a:avLst/>
            <a:gdLst/>
            <a:ahLst/>
            <a:cxnLst/>
            <a:rect r="r" b="b" t="t" l="l"/>
            <a:pathLst>
              <a:path h="3552582" w="3552582">
                <a:moveTo>
                  <a:pt x="3552582" y="0"/>
                </a:moveTo>
                <a:lnTo>
                  <a:pt x="0" y="0"/>
                </a:lnTo>
                <a:lnTo>
                  <a:pt x="0" y="3552582"/>
                </a:lnTo>
                <a:lnTo>
                  <a:pt x="3552582" y="3552582"/>
                </a:lnTo>
                <a:lnTo>
                  <a:pt x="355258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908540">
            <a:off x="-1509932" y="-615797"/>
            <a:ext cx="7605680" cy="2728538"/>
          </a:xfrm>
          <a:custGeom>
            <a:avLst/>
            <a:gdLst/>
            <a:ahLst/>
            <a:cxnLst/>
            <a:rect r="r" b="b" t="t" l="l"/>
            <a:pathLst>
              <a:path h="2728538" w="7605680">
                <a:moveTo>
                  <a:pt x="0" y="0"/>
                </a:moveTo>
                <a:lnTo>
                  <a:pt x="7605680" y="0"/>
                </a:lnTo>
                <a:lnTo>
                  <a:pt x="7605680" y="2728538"/>
                </a:lnTo>
                <a:lnTo>
                  <a:pt x="0" y="2728538"/>
                </a:lnTo>
                <a:lnTo>
                  <a:pt x="0" y="0"/>
                </a:lnTo>
                <a:close/>
              </a:path>
            </a:pathLst>
          </a:custGeom>
          <a:blipFill>
            <a:blip r:embed="rId7"/>
            <a:stretch>
              <a:fillRect l="0" t="0" r="0" b="0"/>
            </a:stretch>
          </a:blipFill>
        </p:spPr>
      </p:sp>
      <p:sp>
        <p:nvSpPr>
          <p:cNvPr name="Freeform 6" id="6"/>
          <p:cNvSpPr/>
          <p:nvPr/>
        </p:nvSpPr>
        <p:spPr>
          <a:xfrm flipH="false" flipV="false" rot="0">
            <a:off x="15262950" y="17102"/>
            <a:ext cx="3025050" cy="3041641"/>
          </a:xfrm>
          <a:custGeom>
            <a:avLst/>
            <a:gdLst/>
            <a:ahLst/>
            <a:cxnLst/>
            <a:rect r="r" b="b" t="t" l="l"/>
            <a:pathLst>
              <a:path h="3041641" w="3025050">
                <a:moveTo>
                  <a:pt x="0" y="0"/>
                </a:moveTo>
                <a:lnTo>
                  <a:pt x="3025050" y="0"/>
                </a:lnTo>
                <a:lnTo>
                  <a:pt x="3025050" y="3041641"/>
                </a:lnTo>
                <a:lnTo>
                  <a:pt x="0" y="30416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8700" y="885825"/>
            <a:ext cx="10321152" cy="1309371"/>
          </a:xfrm>
          <a:prstGeom prst="rect">
            <a:avLst/>
          </a:prstGeom>
        </p:spPr>
        <p:txBody>
          <a:bodyPr anchor="t" rtlCol="false" tIns="0" lIns="0" bIns="0" rIns="0">
            <a:spAutoFit/>
          </a:bodyPr>
          <a:lstStyle/>
          <a:p>
            <a:pPr algn="l">
              <a:lnSpc>
                <a:spcPts val="10779"/>
              </a:lnSpc>
            </a:pPr>
            <a:r>
              <a:rPr lang="en-US" sz="7699">
                <a:solidFill>
                  <a:srgbClr val="000000"/>
                </a:solidFill>
                <a:latin typeface="Baloo Bhaijaan"/>
                <a:ea typeface="Baloo Bhaijaan"/>
                <a:cs typeface="Baloo Bhaijaan"/>
                <a:sym typeface="Baloo Bhaijaan"/>
              </a:rPr>
              <a:t>3. Khám phá các chủ đề</a:t>
            </a:r>
          </a:p>
        </p:txBody>
      </p:sp>
      <p:sp>
        <p:nvSpPr>
          <p:cNvPr name="TextBox 8" id="8"/>
          <p:cNvSpPr txBox="true"/>
          <p:nvPr/>
        </p:nvSpPr>
        <p:spPr>
          <a:xfrm rot="0">
            <a:off x="7503651" y="5281540"/>
            <a:ext cx="10222131" cy="1235073"/>
          </a:xfrm>
          <a:prstGeom prst="rect">
            <a:avLst/>
          </a:prstGeom>
        </p:spPr>
        <p:txBody>
          <a:bodyPr anchor="t" rtlCol="false" tIns="0" lIns="0" bIns="0" rIns="0">
            <a:spAutoFit/>
          </a:bodyPr>
          <a:lstStyle/>
          <a:p>
            <a:pPr algn="ctr" marL="0" indent="0" lvl="0">
              <a:lnSpc>
                <a:spcPts val="5600"/>
              </a:lnSpc>
              <a:spcBef>
                <a:spcPct val="0"/>
              </a:spcBef>
            </a:pPr>
            <a:r>
              <a:rPr lang="en-US" sz="4000" strike="noStrike" u="none">
                <a:solidFill>
                  <a:srgbClr val="000000"/>
                </a:solidFill>
                <a:latin typeface="Baloo Bhaijaan"/>
                <a:ea typeface="Baloo Bhaijaan"/>
                <a:cs typeface="Baloo Bhaijaan"/>
                <a:sym typeface="Baloo Bhaijaan"/>
              </a:rPr>
              <a:t>Kinh tế và dân số</a:t>
            </a:r>
          </a:p>
          <a:p>
            <a:pPr algn="ctr" marL="0" indent="0" lvl="0">
              <a:lnSpc>
                <a:spcPts val="4200"/>
              </a:lnSpc>
              <a:spcBef>
                <a:spcPct val="0"/>
              </a:spcBef>
            </a:pPr>
            <a:r>
              <a:rPr lang="en-US" sz="3000" strike="noStrike" u="none">
                <a:solidFill>
                  <a:srgbClr val="000000"/>
                </a:solidFill>
                <a:latin typeface="Baloo Bhaijaan"/>
                <a:ea typeface="Baloo Bhaijaan"/>
                <a:cs typeface="Baloo Bhaijaan"/>
                <a:sym typeface="Baloo Bhaijaan"/>
              </a:rPr>
              <a:t>Phân tích tăng trưởng kinh tế, GDP bình quân đầu người,...</a:t>
            </a:r>
          </a:p>
        </p:txBody>
      </p:sp>
      <p:sp>
        <p:nvSpPr>
          <p:cNvPr name="TextBox 9" id="9"/>
          <p:cNvSpPr txBox="true"/>
          <p:nvPr/>
        </p:nvSpPr>
        <p:spPr>
          <a:xfrm rot="0">
            <a:off x="3247632" y="3636095"/>
            <a:ext cx="5896368" cy="1235073"/>
          </a:xfrm>
          <a:prstGeom prst="rect">
            <a:avLst/>
          </a:prstGeom>
        </p:spPr>
        <p:txBody>
          <a:bodyPr anchor="t" rtlCol="false" tIns="0" lIns="0" bIns="0" rIns="0">
            <a:spAutoFit/>
          </a:bodyPr>
          <a:lstStyle/>
          <a:p>
            <a:pPr algn="ctr">
              <a:lnSpc>
                <a:spcPts val="5600"/>
              </a:lnSpc>
            </a:pPr>
            <a:r>
              <a:rPr lang="en-US" sz="4000">
                <a:solidFill>
                  <a:srgbClr val="000000"/>
                </a:solidFill>
                <a:latin typeface="Baloo Bhaijaan"/>
                <a:ea typeface="Baloo Bhaijaan"/>
                <a:cs typeface="Baloo Bhaijaan"/>
                <a:sym typeface="Baloo Bhaijaan"/>
              </a:rPr>
              <a:t>Xã hội và sức khỏe</a:t>
            </a:r>
          </a:p>
          <a:p>
            <a:pPr algn="ctr">
              <a:lnSpc>
                <a:spcPts val="4200"/>
              </a:lnSpc>
            </a:pPr>
            <a:r>
              <a:rPr lang="en-US" sz="3000">
                <a:solidFill>
                  <a:srgbClr val="000000"/>
                </a:solidFill>
                <a:latin typeface="Baloo Bhaijaan"/>
                <a:ea typeface="Baloo Bhaijaan"/>
                <a:cs typeface="Baloo Bhaijaan"/>
                <a:sym typeface="Baloo Bhaijaan"/>
              </a:rPr>
              <a:t>Đánh giá tuổi thọ, hệ thống y tế,...</a:t>
            </a:r>
          </a:p>
        </p:txBody>
      </p:sp>
      <p:sp>
        <p:nvSpPr>
          <p:cNvPr name="TextBox 10" id="10"/>
          <p:cNvSpPr txBox="true"/>
          <p:nvPr/>
        </p:nvSpPr>
        <p:spPr>
          <a:xfrm rot="0">
            <a:off x="3300841" y="7454071"/>
            <a:ext cx="9530055" cy="1235073"/>
          </a:xfrm>
          <a:prstGeom prst="rect">
            <a:avLst/>
          </a:prstGeom>
        </p:spPr>
        <p:txBody>
          <a:bodyPr anchor="t" rtlCol="false" tIns="0" lIns="0" bIns="0" rIns="0">
            <a:spAutoFit/>
          </a:bodyPr>
          <a:lstStyle/>
          <a:p>
            <a:pPr algn="ctr" marL="0" indent="0" lvl="0">
              <a:lnSpc>
                <a:spcPts val="5600"/>
              </a:lnSpc>
              <a:spcBef>
                <a:spcPct val="0"/>
              </a:spcBef>
            </a:pPr>
            <a:r>
              <a:rPr lang="en-US" sz="4000" strike="noStrike" u="none">
                <a:solidFill>
                  <a:srgbClr val="000000"/>
                </a:solidFill>
                <a:latin typeface="Baloo Bhaijaan"/>
                <a:ea typeface="Baloo Bhaijaan"/>
                <a:cs typeface="Baloo Bhaijaan"/>
                <a:sym typeface="Baloo Bhaijaan"/>
              </a:rPr>
              <a:t>Năng lượng, môi trường và cơ sở hạ tầng</a:t>
            </a:r>
          </a:p>
          <a:p>
            <a:pPr algn="ctr" marL="0" indent="0" lvl="0">
              <a:lnSpc>
                <a:spcPts val="4200"/>
              </a:lnSpc>
              <a:spcBef>
                <a:spcPct val="0"/>
              </a:spcBef>
            </a:pPr>
            <a:r>
              <a:rPr lang="en-US" sz="3000" strike="noStrike" u="none">
                <a:solidFill>
                  <a:srgbClr val="000000"/>
                </a:solidFill>
                <a:latin typeface="Baloo Bhaijaan"/>
                <a:ea typeface="Baloo Bhaijaan"/>
                <a:cs typeface="Baloo Bhaijaan"/>
                <a:sym typeface="Baloo Bhaijaan"/>
              </a:rPr>
              <a:t>Theo dõi năng lượng, khí phát thải,...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329696" y="1520482"/>
            <a:ext cx="2716793" cy="3206515"/>
          </a:xfrm>
          <a:custGeom>
            <a:avLst/>
            <a:gdLst/>
            <a:ahLst/>
            <a:cxnLst/>
            <a:rect r="r" b="b" t="t" l="l"/>
            <a:pathLst>
              <a:path h="3206515" w="2716793">
                <a:moveTo>
                  <a:pt x="0" y="0"/>
                </a:moveTo>
                <a:lnTo>
                  <a:pt x="2716792" y="0"/>
                </a:lnTo>
                <a:lnTo>
                  <a:pt x="2716792" y="3206515"/>
                </a:lnTo>
                <a:lnTo>
                  <a:pt x="0" y="32065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488704">
            <a:off x="13223093" y="396117"/>
            <a:ext cx="6363334" cy="4114800"/>
          </a:xfrm>
          <a:custGeom>
            <a:avLst/>
            <a:gdLst/>
            <a:ahLst/>
            <a:cxnLst/>
            <a:rect r="r" b="b" t="t" l="l"/>
            <a:pathLst>
              <a:path h="4114800" w="6363334">
                <a:moveTo>
                  <a:pt x="0" y="0"/>
                </a:moveTo>
                <a:lnTo>
                  <a:pt x="6363334" y="0"/>
                </a:lnTo>
                <a:lnTo>
                  <a:pt x="636333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14457" y="505948"/>
            <a:ext cx="10321152" cy="1309371"/>
          </a:xfrm>
          <a:prstGeom prst="rect">
            <a:avLst/>
          </a:prstGeom>
        </p:spPr>
        <p:txBody>
          <a:bodyPr anchor="t" rtlCol="false" tIns="0" lIns="0" bIns="0" rIns="0">
            <a:spAutoFit/>
          </a:bodyPr>
          <a:lstStyle/>
          <a:p>
            <a:pPr algn="l">
              <a:lnSpc>
                <a:spcPts val="10779"/>
              </a:lnSpc>
            </a:pPr>
            <a:r>
              <a:rPr lang="en-US" sz="7699">
                <a:solidFill>
                  <a:srgbClr val="000000"/>
                </a:solidFill>
                <a:latin typeface="Baloo Bhaijaan"/>
                <a:ea typeface="Baloo Bhaijaan"/>
                <a:cs typeface="Baloo Bhaijaan"/>
                <a:sym typeface="Baloo Bhaijaan"/>
              </a:rPr>
              <a:t>4. Tiền xử lý dữ liệu</a:t>
            </a:r>
          </a:p>
        </p:txBody>
      </p:sp>
      <p:sp>
        <p:nvSpPr>
          <p:cNvPr name="TextBox 5" id="5"/>
          <p:cNvSpPr txBox="true"/>
          <p:nvPr/>
        </p:nvSpPr>
        <p:spPr>
          <a:xfrm rot="0">
            <a:off x="6195816" y="1945810"/>
            <a:ext cx="5896368" cy="688973"/>
          </a:xfrm>
          <a:prstGeom prst="rect">
            <a:avLst/>
          </a:prstGeom>
        </p:spPr>
        <p:txBody>
          <a:bodyPr anchor="t" rtlCol="false" tIns="0" lIns="0" bIns="0" rIns="0">
            <a:spAutoFit/>
          </a:bodyPr>
          <a:lstStyle/>
          <a:p>
            <a:pPr algn="ctr">
              <a:lnSpc>
                <a:spcPts val="5600"/>
              </a:lnSpc>
            </a:pPr>
            <a:r>
              <a:rPr lang="en-US" sz="4000">
                <a:solidFill>
                  <a:srgbClr val="000000"/>
                </a:solidFill>
                <a:latin typeface="Baloo Bhaijaan"/>
                <a:ea typeface="Baloo Bhaijaan"/>
                <a:cs typeface="Baloo Bhaijaan"/>
                <a:sym typeface="Baloo Bhaijaan"/>
              </a:rPr>
              <a:t> Việt hóa bộ dữ liệu</a:t>
            </a:r>
          </a:p>
        </p:txBody>
      </p:sp>
      <p:sp>
        <p:nvSpPr>
          <p:cNvPr name="TextBox 6" id="6"/>
          <p:cNvSpPr txBox="true"/>
          <p:nvPr/>
        </p:nvSpPr>
        <p:spPr>
          <a:xfrm rot="0">
            <a:off x="3976303" y="3066590"/>
            <a:ext cx="10335395" cy="1303652"/>
          </a:xfrm>
          <a:prstGeom prst="rect">
            <a:avLst/>
          </a:prstGeom>
        </p:spPr>
        <p:txBody>
          <a:bodyPr anchor="t" rtlCol="false" tIns="0" lIns="0" bIns="0" rIns="0">
            <a:spAutoFit/>
          </a:bodyPr>
          <a:lstStyle/>
          <a:p>
            <a:pPr algn="l" marL="0" indent="0" lvl="0">
              <a:lnSpc>
                <a:spcPts val="3920"/>
              </a:lnSpc>
              <a:spcBef>
                <a:spcPct val="0"/>
              </a:spcBef>
            </a:pPr>
            <a:r>
              <a:rPr lang="en-US" sz="2800">
                <a:solidFill>
                  <a:srgbClr val="000000"/>
                </a:solidFill>
                <a:latin typeface="Baloo Bhaijaan"/>
                <a:ea typeface="Baloo Bhaijaan"/>
                <a:cs typeface="Baloo Bhaijaan"/>
                <a:sym typeface="Baloo Bhaijaan"/>
              </a:rPr>
              <a:t>Để dễ hình dung, nhóm đã Việt hóa hoàn toàn các thuộc tính có trong bộ dữ liệu, sử dụng thư viện pandas với các bước: </a:t>
            </a:r>
          </a:p>
          <a:p>
            <a:pPr algn="l" marL="0" indent="0" lvl="0">
              <a:lnSpc>
                <a:spcPts val="2520"/>
              </a:lnSpc>
              <a:spcBef>
                <a:spcPct val="0"/>
              </a:spcBef>
            </a:pPr>
          </a:p>
        </p:txBody>
      </p:sp>
      <p:sp>
        <p:nvSpPr>
          <p:cNvPr name="TextBox 7" id="7"/>
          <p:cNvSpPr txBox="true"/>
          <p:nvPr/>
        </p:nvSpPr>
        <p:spPr>
          <a:xfrm rot="0">
            <a:off x="315483" y="4985063"/>
            <a:ext cx="8598518" cy="448825"/>
          </a:xfrm>
          <a:prstGeom prst="rect">
            <a:avLst/>
          </a:prstGeom>
        </p:spPr>
        <p:txBody>
          <a:bodyPr anchor="t" rtlCol="false" tIns="0" lIns="0" bIns="0" rIns="0">
            <a:spAutoFit/>
          </a:bodyPr>
          <a:lstStyle/>
          <a:p>
            <a:pPr algn="l" marL="0" indent="0" lvl="0">
              <a:lnSpc>
                <a:spcPts val="3659"/>
              </a:lnSpc>
              <a:spcBef>
                <a:spcPct val="0"/>
              </a:spcBef>
            </a:pPr>
            <a:r>
              <a:rPr lang="en-US" sz="2613">
                <a:solidFill>
                  <a:srgbClr val="000000"/>
                </a:solidFill>
                <a:latin typeface="Baloo Bhaijaan"/>
                <a:ea typeface="Baloo Bhaijaan"/>
                <a:cs typeface="Baloo Bhaijaan"/>
                <a:sym typeface="Baloo Bhaijaan"/>
              </a:rPr>
              <a:t>Tạo một dictionary để ánh xạ tên tiếng Anh và tiếng Việt:</a:t>
            </a:r>
          </a:p>
        </p:txBody>
      </p:sp>
      <p:sp>
        <p:nvSpPr>
          <p:cNvPr name="TextBox 8" id="8"/>
          <p:cNvSpPr txBox="true"/>
          <p:nvPr/>
        </p:nvSpPr>
        <p:spPr>
          <a:xfrm rot="0">
            <a:off x="1426857" y="5669098"/>
            <a:ext cx="6798200" cy="1965209"/>
          </a:xfrm>
          <a:prstGeom prst="rect">
            <a:avLst/>
          </a:prstGeom>
        </p:spPr>
        <p:txBody>
          <a:bodyPr anchor="t" rtlCol="false" tIns="0" lIns="0" bIns="0" rIns="0">
            <a:spAutoFit/>
          </a:bodyPr>
          <a:lstStyle/>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column_mapping = {</a:t>
            </a:r>
          </a:p>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  'Country': 'Quốc gia',</a:t>
            </a:r>
          </a:p>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  'Year': 'Năm',</a:t>
            </a:r>
          </a:p>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  'Life Expectancy (Years)': 'Tuổi thọ (năm)',</a:t>
            </a:r>
          </a:p>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   ..... }</a:t>
            </a:r>
          </a:p>
        </p:txBody>
      </p:sp>
      <p:sp>
        <p:nvSpPr>
          <p:cNvPr name="TextBox 9" id="9"/>
          <p:cNvSpPr txBox="true"/>
          <p:nvPr/>
        </p:nvSpPr>
        <p:spPr>
          <a:xfrm rot="0">
            <a:off x="315483" y="7850467"/>
            <a:ext cx="6235089" cy="448825"/>
          </a:xfrm>
          <a:prstGeom prst="rect">
            <a:avLst/>
          </a:prstGeom>
        </p:spPr>
        <p:txBody>
          <a:bodyPr anchor="t" rtlCol="false" tIns="0" lIns="0" bIns="0" rIns="0">
            <a:spAutoFit/>
          </a:bodyPr>
          <a:lstStyle/>
          <a:p>
            <a:pPr algn="l">
              <a:lnSpc>
                <a:spcPts val="3659"/>
              </a:lnSpc>
              <a:spcBef>
                <a:spcPct val="0"/>
              </a:spcBef>
            </a:pPr>
            <a:r>
              <a:rPr lang="en-US" sz="2613">
                <a:solidFill>
                  <a:srgbClr val="000000"/>
                </a:solidFill>
                <a:latin typeface="Baloo Bhaijaan"/>
                <a:ea typeface="Baloo Bhaijaan"/>
                <a:cs typeface="Baloo Bhaijaan"/>
                <a:sym typeface="Baloo Bhaijaan"/>
              </a:rPr>
              <a:t>Dùng phương thức rename() của pandas:</a:t>
            </a:r>
          </a:p>
        </p:txBody>
      </p:sp>
      <p:sp>
        <p:nvSpPr>
          <p:cNvPr name="TextBox 10" id="10"/>
          <p:cNvSpPr txBox="true"/>
          <p:nvPr/>
        </p:nvSpPr>
        <p:spPr>
          <a:xfrm rot="0">
            <a:off x="1426857" y="8534566"/>
            <a:ext cx="6938881" cy="774711"/>
          </a:xfrm>
          <a:prstGeom prst="rect">
            <a:avLst/>
          </a:prstGeom>
        </p:spPr>
        <p:txBody>
          <a:bodyPr anchor="t" rtlCol="false" tIns="0" lIns="0" bIns="0" rIns="0">
            <a:spAutoFit/>
          </a:bodyPr>
          <a:lstStyle/>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df.rename(columns=column_mapping, inplace=True)</a:t>
            </a:r>
          </a:p>
        </p:txBody>
      </p:sp>
      <p:sp>
        <p:nvSpPr>
          <p:cNvPr name="TextBox 11" id="11"/>
          <p:cNvSpPr txBox="true"/>
          <p:nvPr/>
        </p:nvSpPr>
        <p:spPr>
          <a:xfrm rot="0">
            <a:off x="9689482" y="4985063"/>
            <a:ext cx="8598518" cy="448825"/>
          </a:xfrm>
          <a:prstGeom prst="rect">
            <a:avLst/>
          </a:prstGeom>
        </p:spPr>
        <p:txBody>
          <a:bodyPr anchor="t" rtlCol="false" tIns="0" lIns="0" bIns="0" rIns="0">
            <a:spAutoFit/>
          </a:bodyPr>
          <a:lstStyle/>
          <a:p>
            <a:pPr algn="l" marL="0" indent="0" lvl="0">
              <a:lnSpc>
                <a:spcPts val="3659"/>
              </a:lnSpc>
              <a:spcBef>
                <a:spcPct val="0"/>
              </a:spcBef>
            </a:pPr>
            <a:r>
              <a:rPr lang="en-US" sz="2613">
                <a:solidFill>
                  <a:srgbClr val="000000"/>
                </a:solidFill>
                <a:latin typeface="Baloo Bhaijaan"/>
                <a:ea typeface="Baloo Bhaijaan"/>
                <a:cs typeface="Baloo Bhaijaan"/>
                <a:sym typeface="Baloo Bhaijaan"/>
              </a:rPr>
              <a:t>Làm tương tự với tên các nước:</a:t>
            </a:r>
          </a:p>
        </p:txBody>
      </p:sp>
      <p:sp>
        <p:nvSpPr>
          <p:cNvPr name="TextBox 12" id="12"/>
          <p:cNvSpPr txBox="true"/>
          <p:nvPr/>
        </p:nvSpPr>
        <p:spPr>
          <a:xfrm rot="0">
            <a:off x="12223113" y="5669098"/>
            <a:ext cx="3531257" cy="3105245"/>
          </a:xfrm>
          <a:prstGeom prst="rect">
            <a:avLst/>
          </a:prstGeom>
        </p:spPr>
        <p:txBody>
          <a:bodyPr anchor="t" rtlCol="false" tIns="0" lIns="0" bIns="0" rIns="0">
            <a:spAutoFit/>
          </a:bodyPr>
          <a:lstStyle/>
          <a:p>
            <a:pPr algn="l">
              <a:lnSpc>
                <a:spcPts val="3144"/>
              </a:lnSpc>
            </a:pPr>
            <a:r>
              <a:rPr lang="en-US" sz="2246" b="true">
                <a:solidFill>
                  <a:srgbClr val="000000"/>
                </a:solidFill>
                <a:latin typeface="Clear Sans Bold"/>
                <a:ea typeface="Clear Sans Bold"/>
                <a:cs typeface="Clear Sans Bold"/>
                <a:sym typeface="Clear Sans Bold"/>
              </a:rPr>
              <a:t>country_translation = {</a:t>
            </a:r>
          </a:p>
          <a:p>
            <a:pPr algn="l">
              <a:lnSpc>
                <a:spcPts val="3144"/>
              </a:lnSpc>
            </a:pPr>
            <a:r>
              <a:rPr lang="en-US" sz="2246" b="true">
                <a:solidFill>
                  <a:srgbClr val="000000"/>
                </a:solidFill>
                <a:latin typeface="Clear Sans Bold"/>
                <a:ea typeface="Clear Sans Bold"/>
                <a:cs typeface="Clear Sans Bold"/>
                <a:sym typeface="Clear Sans Bold"/>
              </a:rPr>
              <a:t>      'USA': 'Hoa Kỳ',</a:t>
            </a:r>
          </a:p>
          <a:p>
            <a:pPr algn="l">
              <a:lnSpc>
                <a:spcPts val="3144"/>
              </a:lnSpc>
            </a:pPr>
            <a:r>
              <a:rPr lang="en-US" sz="2246" b="true">
                <a:solidFill>
                  <a:srgbClr val="000000"/>
                </a:solidFill>
                <a:latin typeface="Clear Sans Bold"/>
                <a:ea typeface="Clear Sans Bold"/>
                <a:cs typeface="Clear Sans Bold"/>
                <a:sym typeface="Clear Sans Bold"/>
              </a:rPr>
              <a:t>      'Russia': 'Nga',</a:t>
            </a:r>
          </a:p>
          <a:p>
            <a:pPr algn="l">
              <a:lnSpc>
                <a:spcPts val="3144"/>
              </a:lnSpc>
            </a:pPr>
            <a:r>
              <a:rPr lang="en-US" sz="2246" b="true">
                <a:solidFill>
                  <a:srgbClr val="000000"/>
                </a:solidFill>
                <a:latin typeface="Clear Sans Bold"/>
                <a:ea typeface="Clear Sans Bold"/>
                <a:cs typeface="Clear Sans Bold"/>
                <a:sym typeface="Clear Sans Bold"/>
              </a:rPr>
              <a:t>      'Canada': 'Canada',</a:t>
            </a:r>
          </a:p>
          <a:p>
            <a:pPr algn="l">
              <a:lnSpc>
                <a:spcPts val="3144"/>
              </a:lnSpc>
            </a:pPr>
            <a:r>
              <a:rPr lang="en-US" sz="2246" b="true">
                <a:solidFill>
                  <a:srgbClr val="000000"/>
                </a:solidFill>
                <a:latin typeface="Clear Sans Bold"/>
                <a:ea typeface="Clear Sans Bold"/>
                <a:cs typeface="Clear Sans Bold"/>
                <a:sym typeface="Clear Sans Bold"/>
              </a:rPr>
              <a:t>      'China': 'Trung Quốc',</a:t>
            </a:r>
          </a:p>
          <a:p>
            <a:pPr algn="l">
              <a:lnSpc>
                <a:spcPts val="3144"/>
              </a:lnSpc>
            </a:pPr>
            <a:r>
              <a:rPr lang="en-US" sz="2246" b="true">
                <a:solidFill>
                  <a:srgbClr val="000000"/>
                </a:solidFill>
                <a:latin typeface="Clear Sans Bold"/>
                <a:ea typeface="Clear Sans Bold"/>
                <a:cs typeface="Clear Sans Bold"/>
                <a:sym typeface="Clear Sans Bold"/>
              </a:rPr>
              <a:t>      'India': 'Ấn Độ',</a:t>
            </a:r>
          </a:p>
          <a:p>
            <a:pPr algn="l">
              <a:lnSpc>
                <a:spcPts val="3144"/>
              </a:lnSpc>
            </a:pPr>
            <a:r>
              <a:rPr lang="en-US" sz="2246" b="true">
                <a:solidFill>
                  <a:srgbClr val="000000"/>
                </a:solidFill>
                <a:latin typeface="Clear Sans Bold"/>
                <a:ea typeface="Clear Sans Bold"/>
                <a:cs typeface="Clear Sans Bold"/>
                <a:sym typeface="Clear Sans Bold"/>
              </a:rPr>
              <a:t>      'Australia': 'Úc'</a:t>
            </a:r>
          </a:p>
          <a:p>
            <a:pPr algn="l" marL="0" indent="0" lvl="0">
              <a:lnSpc>
                <a:spcPts val="3144"/>
              </a:lnSpc>
              <a:spcBef>
                <a:spcPct val="0"/>
              </a:spcBef>
            </a:pPr>
            <a:r>
              <a:rPr lang="en-US" b="true" sz="2246">
                <a:solidFill>
                  <a:srgbClr val="000000"/>
                </a:solidFill>
                <a:latin typeface="Clear Sans Bold"/>
                <a:ea typeface="Clear Sans Bold"/>
                <a:cs typeface="Clear Sans Bold"/>
                <a:sym typeface="Clear Sans Bold"/>
              </a:rPr>
              <a:t>}</a:t>
            </a:r>
          </a:p>
        </p:txBody>
      </p:sp>
      <p:sp>
        <p:nvSpPr>
          <p:cNvPr name="TextBox 13" id="13"/>
          <p:cNvSpPr txBox="true"/>
          <p:nvPr/>
        </p:nvSpPr>
        <p:spPr>
          <a:xfrm rot="0">
            <a:off x="9689482" y="8951545"/>
            <a:ext cx="7898475" cy="377878"/>
          </a:xfrm>
          <a:prstGeom prst="rect">
            <a:avLst/>
          </a:prstGeom>
        </p:spPr>
        <p:txBody>
          <a:bodyPr anchor="t" rtlCol="false" tIns="0" lIns="0" bIns="0" rIns="0">
            <a:spAutoFit/>
          </a:bodyPr>
          <a:lstStyle/>
          <a:p>
            <a:pPr algn="l" marL="0" indent="0" lvl="0">
              <a:lnSpc>
                <a:spcPts val="3144"/>
              </a:lnSpc>
              <a:spcBef>
                <a:spcPct val="0"/>
              </a:spcBef>
            </a:pPr>
            <a:r>
              <a:rPr lang="en-US" b="true" sz="2246" strike="noStrike" u="none">
                <a:solidFill>
                  <a:srgbClr val="000000"/>
                </a:solidFill>
                <a:latin typeface="Clear Sans Bold"/>
                <a:ea typeface="Clear Sans Bold"/>
                <a:cs typeface="Clear Sans Bold"/>
                <a:sym typeface="Clear Sans Bold"/>
              </a:rPr>
              <a:t>df['Quốc gia'] = df['Quốc gia'].replace(country_translation)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1202723" y="4417377"/>
            <a:ext cx="15882554" cy="1309371"/>
          </a:xfrm>
          <a:prstGeom prst="rect">
            <a:avLst/>
          </a:prstGeom>
        </p:spPr>
        <p:txBody>
          <a:bodyPr anchor="t" rtlCol="false" tIns="0" lIns="0" bIns="0" rIns="0">
            <a:spAutoFit/>
          </a:bodyPr>
          <a:lstStyle/>
          <a:p>
            <a:pPr algn="l">
              <a:lnSpc>
                <a:spcPts val="10779"/>
              </a:lnSpc>
            </a:pPr>
            <a:r>
              <a:rPr lang="en-US" sz="7699">
                <a:solidFill>
                  <a:srgbClr val="000000"/>
                </a:solidFill>
                <a:latin typeface="Baloo Bhaijaan"/>
                <a:ea typeface="Baloo Bhaijaan"/>
                <a:cs typeface="Baloo Bhaijaan"/>
                <a:sym typeface="Baloo Bhaijaan"/>
              </a:rPr>
              <a:t>Cảm ơn thầy và các bạn đã theo dõi!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DAGMJg9ZSaA</dc:identifier>
  <dcterms:modified xsi:type="dcterms:W3CDTF">2011-08-01T06:04:30Z</dcterms:modified>
  <cp:revision>1</cp:revision>
  <dc:title>Bảng phân tích dữ liệu giữa các quốc gia</dc:title>
</cp:coreProperties>
</file>